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Default Extension="jpg" ContentType="image/jp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6399" y="465403"/>
            <a:ext cx="8331201" cy="360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4640570"/>
            <a:ext cx="6907186" cy="502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411484" y="4852565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298" y="20174"/>
                </a:moveTo>
                <a:lnTo>
                  <a:pt x="490284" y="20174"/>
                </a:lnTo>
                <a:lnTo>
                  <a:pt x="487259" y="13274"/>
                </a:lnTo>
                <a:lnTo>
                  <a:pt x="482931" y="7199"/>
                </a:lnTo>
                <a:lnTo>
                  <a:pt x="477611" y="1999"/>
                </a:lnTo>
                <a:lnTo>
                  <a:pt x="554298" y="1999"/>
                </a:lnTo>
                <a:lnTo>
                  <a:pt x="554298" y="20174"/>
                </a:lnTo>
                <a:close/>
              </a:path>
              <a:path w="755015" h="92075">
                <a:moveTo>
                  <a:pt x="543886" y="54649"/>
                </a:moveTo>
                <a:lnTo>
                  <a:pt x="494954" y="54649"/>
                </a:lnTo>
                <a:lnTo>
                  <a:pt x="495309" y="51824"/>
                </a:lnTo>
                <a:lnTo>
                  <a:pt x="495491" y="48999"/>
                </a:lnTo>
                <a:lnTo>
                  <a:pt x="495504" y="42874"/>
                </a:lnTo>
                <a:lnTo>
                  <a:pt x="495209" y="39749"/>
                </a:lnTo>
                <a:lnTo>
                  <a:pt x="494789" y="36674"/>
                </a:lnTo>
                <a:lnTo>
                  <a:pt x="543886" y="36674"/>
                </a:lnTo>
                <a:lnTo>
                  <a:pt x="543886" y="54649"/>
                </a:lnTo>
                <a:close/>
              </a:path>
              <a:path w="755015" h="92075">
                <a:moveTo>
                  <a:pt x="554706" y="89899"/>
                </a:moveTo>
                <a:lnTo>
                  <a:pt x="478581" y="89899"/>
                </a:lnTo>
                <a:lnTo>
                  <a:pt x="483721" y="84674"/>
                </a:lnTo>
                <a:lnTo>
                  <a:pt x="487806" y="78499"/>
                </a:lnTo>
                <a:lnTo>
                  <a:pt x="490616" y="71724"/>
                </a:lnTo>
                <a:lnTo>
                  <a:pt x="554706" y="71724"/>
                </a:lnTo>
                <a:lnTo>
                  <a:pt x="554706" y="89899"/>
                </a:lnTo>
                <a:close/>
              </a:path>
              <a:path w="755015" h="92075">
                <a:moveTo>
                  <a:pt x="214949" y="91899"/>
                </a:moveTo>
                <a:lnTo>
                  <a:pt x="196328" y="88354"/>
                </a:lnTo>
                <a:lnTo>
                  <a:pt x="181641" y="78627"/>
                </a:lnTo>
                <a:lnTo>
                  <a:pt x="172007" y="64087"/>
                </a:lnTo>
                <a:lnTo>
                  <a:pt x="168547" y="46099"/>
                </a:lnTo>
                <a:lnTo>
                  <a:pt x="172007" y="28054"/>
                </a:lnTo>
                <a:lnTo>
                  <a:pt x="181641" y="13412"/>
                </a:lnTo>
                <a:lnTo>
                  <a:pt x="196328" y="3589"/>
                </a:lnTo>
                <a:lnTo>
                  <a:pt x="214949" y="0"/>
                </a:lnTo>
                <a:lnTo>
                  <a:pt x="233573" y="3567"/>
                </a:lnTo>
                <a:lnTo>
                  <a:pt x="248266" y="13356"/>
                </a:lnTo>
                <a:lnTo>
                  <a:pt x="251604" y="18424"/>
                </a:lnTo>
                <a:lnTo>
                  <a:pt x="214949" y="18424"/>
                </a:lnTo>
                <a:lnTo>
                  <a:pt x="204759" y="20492"/>
                </a:lnTo>
                <a:lnTo>
                  <a:pt x="196762" y="26243"/>
                </a:lnTo>
                <a:lnTo>
                  <a:pt x="191537" y="35004"/>
                </a:lnTo>
                <a:lnTo>
                  <a:pt x="189667" y="46099"/>
                </a:lnTo>
                <a:lnTo>
                  <a:pt x="191537" y="57137"/>
                </a:lnTo>
                <a:lnTo>
                  <a:pt x="196762" y="65796"/>
                </a:lnTo>
                <a:lnTo>
                  <a:pt x="204759" y="71451"/>
                </a:lnTo>
                <a:lnTo>
                  <a:pt x="214949" y="73474"/>
                </a:lnTo>
                <a:lnTo>
                  <a:pt x="251682" y="73474"/>
                </a:lnTo>
                <a:lnTo>
                  <a:pt x="248266" y="78627"/>
                </a:lnTo>
                <a:lnTo>
                  <a:pt x="233573" y="88354"/>
                </a:lnTo>
                <a:lnTo>
                  <a:pt x="214949" y="91899"/>
                </a:lnTo>
                <a:close/>
              </a:path>
              <a:path w="755015" h="92075">
                <a:moveTo>
                  <a:pt x="251682" y="73474"/>
                </a:moveTo>
                <a:lnTo>
                  <a:pt x="214949" y="73474"/>
                </a:lnTo>
                <a:lnTo>
                  <a:pt x="225142" y="71426"/>
                </a:lnTo>
                <a:lnTo>
                  <a:pt x="233144" y="65731"/>
                </a:lnTo>
                <a:lnTo>
                  <a:pt x="238372" y="57063"/>
                </a:lnTo>
                <a:lnTo>
                  <a:pt x="240244" y="46099"/>
                </a:lnTo>
                <a:lnTo>
                  <a:pt x="238372" y="35004"/>
                </a:lnTo>
                <a:lnTo>
                  <a:pt x="233144" y="26243"/>
                </a:lnTo>
                <a:lnTo>
                  <a:pt x="225142" y="20492"/>
                </a:lnTo>
                <a:lnTo>
                  <a:pt x="214949" y="18424"/>
                </a:lnTo>
                <a:lnTo>
                  <a:pt x="251604" y="18424"/>
                </a:lnTo>
                <a:lnTo>
                  <a:pt x="257904" y="27991"/>
                </a:lnTo>
                <a:lnTo>
                  <a:pt x="261366" y="46099"/>
                </a:lnTo>
                <a:lnTo>
                  <a:pt x="257904" y="64087"/>
                </a:lnTo>
                <a:lnTo>
                  <a:pt x="251682" y="73474"/>
                </a:lnTo>
                <a:close/>
              </a:path>
              <a:path w="755015" h="92075">
                <a:moveTo>
                  <a:pt x="421099" y="89899"/>
                </a:moveTo>
                <a:lnTo>
                  <a:pt x="385889" y="89899"/>
                </a:lnTo>
                <a:lnTo>
                  <a:pt x="385889" y="1999"/>
                </a:lnTo>
                <a:lnTo>
                  <a:pt x="420256" y="1999"/>
                </a:lnTo>
                <a:lnTo>
                  <a:pt x="440086" y="5172"/>
                </a:lnTo>
                <a:lnTo>
                  <a:pt x="455604" y="14121"/>
                </a:lnTo>
                <a:lnTo>
                  <a:pt x="459577" y="19574"/>
                </a:lnTo>
                <a:lnTo>
                  <a:pt x="406244" y="19574"/>
                </a:lnTo>
                <a:lnTo>
                  <a:pt x="406244" y="72324"/>
                </a:lnTo>
                <a:lnTo>
                  <a:pt x="459888" y="72324"/>
                </a:lnTo>
                <a:lnTo>
                  <a:pt x="456030" y="77777"/>
                </a:lnTo>
                <a:lnTo>
                  <a:pt x="440803" y="86727"/>
                </a:lnTo>
                <a:lnTo>
                  <a:pt x="421099" y="89899"/>
                </a:lnTo>
                <a:close/>
              </a:path>
              <a:path w="755015" h="92075">
                <a:moveTo>
                  <a:pt x="459888" y="72324"/>
                </a:moveTo>
                <a:lnTo>
                  <a:pt x="419669" y="72324"/>
                </a:lnTo>
                <a:lnTo>
                  <a:pt x="431327" y="70432"/>
                </a:lnTo>
                <a:lnTo>
                  <a:pt x="440337" y="65081"/>
                </a:lnTo>
                <a:lnTo>
                  <a:pt x="446147" y="56757"/>
                </a:lnTo>
                <a:lnTo>
                  <a:pt x="448206" y="45949"/>
                </a:lnTo>
                <a:lnTo>
                  <a:pt x="446147" y="35131"/>
                </a:lnTo>
                <a:lnTo>
                  <a:pt x="440337" y="26809"/>
                </a:lnTo>
                <a:lnTo>
                  <a:pt x="431327" y="21463"/>
                </a:lnTo>
                <a:lnTo>
                  <a:pt x="419669" y="19574"/>
                </a:lnTo>
                <a:lnTo>
                  <a:pt x="459577" y="19574"/>
                </a:lnTo>
                <a:lnTo>
                  <a:pt x="465715" y="27997"/>
                </a:lnTo>
                <a:lnTo>
                  <a:pt x="469329" y="45949"/>
                </a:lnTo>
                <a:lnTo>
                  <a:pt x="465849" y="63901"/>
                </a:lnTo>
                <a:lnTo>
                  <a:pt x="459888" y="72324"/>
                </a:lnTo>
                <a:close/>
              </a:path>
              <a:path w="755015" h="92075">
                <a:moveTo>
                  <a:pt x="46832" y="91899"/>
                </a:moveTo>
                <a:lnTo>
                  <a:pt x="28353" y="88344"/>
                </a:lnTo>
                <a:lnTo>
                  <a:pt x="13493" y="78590"/>
                </a:lnTo>
                <a:lnTo>
                  <a:pt x="3593" y="64003"/>
                </a:lnTo>
                <a:lnTo>
                  <a:pt x="0" y="45924"/>
                </a:lnTo>
                <a:lnTo>
                  <a:pt x="3593" y="27896"/>
                </a:lnTo>
                <a:lnTo>
                  <a:pt x="13493" y="13309"/>
                </a:lnTo>
                <a:lnTo>
                  <a:pt x="28353" y="3555"/>
                </a:lnTo>
                <a:lnTo>
                  <a:pt x="46832" y="0"/>
                </a:lnTo>
                <a:lnTo>
                  <a:pt x="56068" y="877"/>
                </a:lnTo>
                <a:lnTo>
                  <a:pt x="64528" y="3421"/>
                </a:lnTo>
                <a:lnTo>
                  <a:pt x="72081" y="7498"/>
                </a:lnTo>
                <a:lnTo>
                  <a:pt x="78597" y="12974"/>
                </a:lnTo>
                <a:lnTo>
                  <a:pt x="72999" y="18574"/>
                </a:lnTo>
                <a:lnTo>
                  <a:pt x="47049" y="18574"/>
                </a:lnTo>
                <a:lnTo>
                  <a:pt x="36655" y="20665"/>
                </a:lnTo>
                <a:lnTo>
                  <a:pt x="28445" y="26428"/>
                </a:lnTo>
                <a:lnTo>
                  <a:pt x="23055" y="35101"/>
                </a:lnTo>
                <a:lnTo>
                  <a:pt x="21121" y="45949"/>
                </a:lnTo>
                <a:lnTo>
                  <a:pt x="23055" y="56766"/>
                </a:lnTo>
                <a:lnTo>
                  <a:pt x="28445" y="65456"/>
                </a:lnTo>
                <a:lnTo>
                  <a:pt x="36655" y="71230"/>
                </a:lnTo>
                <a:lnTo>
                  <a:pt x="47049" y="73324"/>
                </a:lnTo>
                <a:lnTo>
                  <a:pt x="75760" y="73324"/>
                </a:lnTo>
                <a:lnTo>
                  <a:pt x="79862" y="77424"/>
                </a:lnTo>
                <a:lnTo>
                  <a:pt x="73213" y="83515"/>
                </a:lnTo>
                <a:lnTo>
                  <a:pt x="65362" y="88065"/>
                </a:lnTo>
                <a:lnTo>
                  <a:pt x="56503" y="90914"/>
                </a:lnTo>
                <a:lnTo>
                  <a:pt x="46832" y="91899"/>
                </a:lnTo>
                <a:close/>
              </a:path>
              <a:path w="755015" h="92075">
                <a:moveTo>
                  <a:pt x="65477" y="26099"/>
                </a:moveTo>
                <a:lnTo>
                  <a:pt x="60257" y="21149"/>
                </a:lnTo>
                <a:lnTo>
                  <a:pt x="54272" y="18574"/>
                </a:lnTo>
                <a:lnTo>
                  <a:pt x="72999" y="18574"/>
                </a:lnTo>
                <a:lnTo>
                  <a:pt x="65477" y="26099"/>
                </a:lnTo>
                <a:close/>
              </a:path>
              <a:path w="755015" h="92075">
                <a:moveTo>
                  <a:pt x="75760" y="73324"/>
                </a:moveTo>
                <a:lnTo>
                  <a:pt x="55254" y="73324"/>
                </a:lnTo>
                <a:lnTo>
                  <a:pt x="61547" y="70199"/>
                </a:lnTo>
                <a:lnTo>
                  <a:pt x="66804" y="64374"/>
                </a:lnTo>
                <a:lnTo>
                  <a:pt x="75760" y="73324"/>
                </a:lnTo>
                <a:close/>
              </a:path>
              <a:path w="755015" h="92075">
                <a:moveTo>
                  <a:pt x="161092" y="89899"/>
                </a:moveTo>
                <a:lnTo>
                  <a:pt x="99514" y="89899"/>
                </a:lnTo>
                <a:lnTo>
                  <a:pt x="99514" y="1999"/>
                </a:lnTo>
                <a:lnTo>
                  <a:pt x="119872" y="1999"/>
                </a:lnTo>
                <a:lnTo>
                  <a:pt x="119872" y="71999"/>
                </a:lnTo>
                <a:lnTo>
                  <a:pt x="161092" y="71999"/>
                </a:lnTo>
                <a:lnTo>
                  <a:pt x="161092" y="89899"/>
                </a:lnTo>
                <a:close/>
              </a:path>
              <a:path w="755015" h="92075">
                <a:moveTo>
                  <a:pt x="598493" y="89899"/>
                </a:moveTo>
                <a:lnTo>
                  <a:pt x="578546" y="89899"/>
                </a:lnTo>
                <a:lnTo>
                  <a:pt x="578546" y="1999"/>
                </a:lnTo>
                <a:lnTo>
                  <a:pt x="619068" y="1999"/>
                </a:lnTo>
                <a:lnTo>
                  <a:pt x="626994" y="2509"/>
                </a:lnTo>
                <a:lnTo>
                  <a:pt x="652444" y="19174"/>
                </a:lnTo>
                <a:lnTo>
                  <a:pt x="598493" y="19174"/>
                </a:lnTo>
                <a:lnTo>
                  <a:pt x="598493" y="45574"/>
                </a:lnTo>
                <a:lnTo>
                  <a:pt x="650826" y="45574"/>
                </a:lnTo>
                <a:lnTo>
                  <a:pt x="649373" y="48846"/>
                </a:lnTo>
                <a:lnTo>
                  <a:pt x="642506" y="55625"/>
                </a:lnTo>
                <a:lnTo>
                  <a:pt x="631676" y="60324"/>
                </a:lnTo>
                <a:lnTo>
                  <a:pt x="633223" y="62149"/>
                </a:lnTo>
                <a:lnTo>
                  <a:pt x="598493" y="62149"/>
                </a:lnTo>
                <a:lnTo>
                  <a:pt x="598493" y="89899"/>
                </a:lnTo>
                <a:close/>
              </a:path>
              <a:path w="755015" h="92075">
                <a:moveTo>
                  <a:pt x="650826" y="45574"/>
                </a:moveTo>
                <a:lnTo>
                  <a:pt x="623241" y="45574"/>
                </a:lnTo>
                <a:lnTo>
                  <a:pt x="626953" y="44374"/>
                </a:lnTo>
                <a:lnTo>
                  <a:pt x="632213" y="39849"/>
                </a:lnTo>
                <a:lnTo>
                  <a:pt x="633681" y="36299"/>
                </a:lnTo>
                <a:lnTo>
                  <a:pt x="633681" y="28424"/>
                </a:lnTo>
                <a:lnTo>
                  <a:pt x="632123" y="24824"/>
                </a:lnTo>
                <a:lnTo>
                  <a:pt x="629776" y="22724"/>
                </a:lnTo>
                <a:lnTo>
                  <a:pt x="627108" y="20399"/>
                </a:lnTo>
                <a:lnTo>
                  <a:pt x="623278" y="19174"/>
                </a:lnTo>
                <a:lnTo>
                  <a:pt x="652444" y="19174"/>
                </a:lnTo>
                <a:lnTo>
                  <a:pt x="654012" y="22724"/>
                </a:lnTo>
                <a:lnTo>
                  <a:pt x="653987" y="32324"/>
                </a:lnTo>
                <a:lnTo>
                  <a:pt x="652978" y="40732"/>
                </a:lnTo>
                <a:lnTo>
                  <a:pt x="650826" y="45574"/>
                </a:lnTo>
                <a:close/>
              </a:path>
              <a:path w="755015" h="92075">
                <a:moveTo>
                  <a:pt x="656753" y="89899"/>
                </a:moveTo>
                <a:lnTo>
                  <a:pt x="633056" y="89899"/>
                </a:lnTo>
                <a:lnTo>
                  <a:pt x="609701" y="62149"/>
                </a:lnTo>
                <a:lnTo>
                  <a:pt x="633223" y="62149"/>
                </a:lnTo>
                <a:lnTo>
                  <a:pt x="656753" y="89899"/>
                </a:lnTo>
                <a:close/>
              </a:path>
              <a:path w="755015" h="92075">
                <a:moveTo>
                  <a:pt x="682163" y="89899"/>
                </a:moveTo>
                <a:lnTo>
                  <a:pt x="661578" y="89899"/>
                </a:lnTo>
                <a:lnTo>
                  <a:pt x="698678" y="1999"/>
                </a:lnTo>
                <a:lnTo>
                  <a:pt x="716916" y="1999"/>
                </a:lnTo>
                <a:lnTo>
                  <a:pt x="726666" y="24849"/>
                </a:lnTo>
                <a:lnTo>
                  <a:pt x="707996" y="24849"/>
                </a:lnTo>
                <a:lnTo>
                  <a:pt x="695768" y="55649"/>
                </a:lnTo>
                <a:lnTo>
                  <a:pt x="739808" y="55649"/>
                </a:lnTo>
                <a:lnTo>
                  <a:pt x="746764" y="71949"/>
                </a:lnTo>
                <a:lnTo>
                  <a:pt x="689298" y="71949"/>
                </a:lnTo>
                <a:lnTo>
                  <a:pt x="682163" y="89899"/>
                </a:lnTo>
                <a:close/>
              </a:path>
              <a:path w="755015" h="92075">
                <a:moveTo>
                  <a:pt x="739808" y="55649"/>
                </a:moveTo>
                <a:lnTo>
                  <a:pt x="720233" y="55649"/>
                </a:lnTo>
                <a:lnTo>
                  <a:pt x="707996" y="24849"/>
                </a:lnTo>
                <a:lnTo>
                  <a:pt x="726666" y="24849"/>
                </a:lnTo>
                <a:lnTo>
                  <a:pt x="739808" y="55649"/>
                </a:lnTo>
                <a:close/>
              </a:path>
              <a:path w="755015" h="92075">
                <a:moveTo>
                  <a:pt x="754423" y="89899"/>
                </a:moveTo>
                <a:lnTo>
                  <a:pt x="733826" y="89899"/>
                </a:lnTo>
                <a:lnTo>
                  <a:pt x="726706" y="71949"/>
                </a:lnTo>
                <a:lnTo>
                  <a:pt x="746764" y="71949"/>
                </a:lnTo>
                <a:lnTo>
                  <a:pt x="754423" y="89899"/>
                </a:lnTo>
                <a:close/>
              </a:path>
              <a:path w="755015" h="92075">
                <a:moveTo>
                  <a:pt x="320926" y="91899"/>
                </a:moveTo>
                <a:lnTo>
                  <a:pt x="304780" y="88990"/>
                </a:lnTo>
                <a:lnTo>
                  <a:pt x="292279" y="80681"/>
                </a:lnTo>
                <a:lnTo>
                  <a:pt x="284204" y="67599"/>
                </a:lnTo>
                <a:lnTo>
                  <a:pt x="281339" y="50374"/>
                </a:lnTo>
                <a:lnTo>
                  <a:pt x="281339" y="1999"/>
                </a:lnTo>
                <a:lnTo>
                  <a:pt x="301681" y="1999"/>
                </a:lnTo>
                <a:lnTo>
                  <a:pt x="301681" y="51149"/>
                </a:lnTo>
                <a:lnTo>
                  <a:pt x="303109" y="60512"/>
                </a:lnTo>
                <a:lnTo>
                  <a:pt x="307093" y="67534"/>
                </a:lnTo>
                <a:lnTo>
                  <a:pt x="313182" y="71944"/>
                </a:lnTo>
                <a:lnTo>
                  <a:pt x="320926" y="73474"/>
                </a:lnTo>
                <a:lnTo>
                  <a:pt x="354024" y="73474"/>
                </a:lnTo>
                <a:lnTo>
                  <a:pt x="349576" y="80681"/>
                </a:lnTo>
                <a:lnTo>
                  <a:pt x="337074" y="88990"/>
                </a:lnTo>
                <a:lnTo>
                  <a:pt x="320926" y="91899"/>
                </a:lnTo>
                <a:close/>
              </a:path>
              <a:path w="755015" h="92075">
                <a:moveTo>
                  <a:pt x="354024" y="73474"/>
                </a:moveTo>
                <a:lnTo>
                  <a:pt x="320926" y="73474"/>
                </a:lnTo>
                <a:lnTo>
                  <a:pt x="328671" y="71944"/>
                </a:lnTo>
                <a:lnTo>
                  <a:pt x="334756" y="67534"/>
                </a:lnTo>
                <a:lnTo>
                  <a:pt x="338735" y="60512"/>
                </a:lnTo>
                <a:lnTo>
                  <a:pt x="340161" y="51149"/>
                </a:lnTo>
                <a:lnTo>
                  <a:pt x="340161" y="1999"/>
                </a:lnTo>
                <a:lnTo>
                  <a:pt x="360516" y="1999"/>
                </a:lnTo>
                <a:lnTo>
                  <a:pt x="360516" y="50374"/>
                </a:lnTo>
                <a:lnTo>
                  <a:pt x="357651" y="67599"/>
                </a:lnTo>
                <a:lnTo>
                  <a:pt x="354024" y="73474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F5767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F5767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56267" y="1562874"/>
            <a:ext cx="2292984" cy="3008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9E9E9E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3949867" y="2100258"/>
            <a:ext cx="4397375" cy="3043555"/>
          </a:xfrm>
          <a:custGeom>
            <a:avLst/>
            <a:gdLst/>
            <a:ahLst/>
            <a:cxnLst/>
            <a:rect l="l" t="t" r="r" b="b"/>
            <a:pathLst>
              <a:path w="4397375" h="3043554">
                <a:moveTo>
                  <a:pt x="1348897" y="3043206"/>
                </a:moveTo>
                <a:lnTo>
                  <a:pt x="0" y="3043206"/>
                </a:lnTo>
                <a:lnTo>
                  <a:pt x="3047918" y="0"/>
                </a:lnTo>
                <a:lnTo>
                  <a:pt x="4396791" y="0"/>
                </a:lnTo>
                <a:lnTo>
                  <a:pt x="1348897" y="3043206"/>
                </a:lnTo>
                <a:close/>
              </a:path>
            </a:pathLst>
          </a:custGeom>
          <a:solidFill>
            <a:srgbClr val="172B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518944" y="0"/>
            <a:ext cx="6584315" cy="5143500"/>
          </a:xfrm>
          <a:custGeom>
            <a:avLst/>
            <a:gdLst/>
            <a:ahLst/>
            <a:cxnLst/>
            <a:rect l="l" t="t" r="r" b="b"/>
            <a:pathLst>
              <a:path w="6584315" h="5143500">
                <a:moveTo>
                  <a:pt x="1432322" y="5143489"/>
                </a:moveTo>
                <a:lnTo>
                  <a:pt x="0" y="5143489"/>
                </a:lnTo>
                <a:lnTo>
                  <a:pt x="5151464" y="0"/>
                </a:lnTo>
                <a:lnTo>
                  <a:pt x="6583786" y="0"/>
                </a:lnTo>
                <a:lnTo>
                  <a:pt x="1432322" y="5143489"/>
                </a:lnTo>
                <a:close/>
              </a:path>
            </a:pathLst>
          </a:custGeom>
          <a:solidFill>
            <a:srgbClr val="172B34">
              <a:alpha val="3842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295138" y="1300606"/>
            <a:ext cx="3849370" cy="3843020"/>
          </a:xfrm>
          <a:custGeom>
            <a:avLst/>
            <a:gdLst/>
            <a:ahLst/>
            <a:cxnLst/>
            <a:rect l="l" t="t" r="r" b="b"/>
            <a:pathLst>
              <a:path w="3849370" h="3843020">
                <a:moveTo>
                  <a:pt x="3848836" y="2697594"/>
                </a:moveTo>
                <a:lnTo>
                  <a:pt x="2701760" y="3842893"/>
                </a:lnTo>
                <a:lnTo>
                  <a:pt x="3848836" y="3842893"/>
                </a:lnTo>
                <a:lnTo>
                  <a:pt x="3848836" y="2697594"/>
                </a:lnTo>
                <a:close/>
              </a:path>
              <a:path w="3849370" h="3843020">
                <a:moveTo>
                  <a:pt x="3848836" y="0"/>
                </a:moveTo>
                <a:lnTo>
                  <a:pt x="0" y="3842893"/>
                </a:lnTo>
                <a:lnTo>
                  <a:pt x="1417586" y="3842893"/>
                </a:lnTo>
                <a:lnTo>
                  <a:pt x="3848836" y="1415389"/>
                </a:lnTo>
                <a:lnTo>
                  <a:pt x="3848836" y="0"/>
                </a:lnTo>
                <a:close/>
              </a:path>
            </a:pathLst>
          </a:custGeom>
          <a:solidFill>
            <a:srgbClr val="172B34">
              <a:alpha val="3724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702536" y="2705819"/>
            <a:ext cx="2441575" cy="2437765"/>
          </a:xfrm>
          <a:custGeom>
            <a:avLst/>
            <a:gdLst/>
            <a:ahLst/>
            <a:cxnLst/>
            <a:rect l="l" t="t" r="r" b="b"/>
            <a:pathLst>
              <a:path w="2441575" h="2437765">
                <a:moveTo>
                  <a:pt x="1301147" y="2437670"/>
                </a:moveTo>
                <a:lnTo>
                  <a:pt x="0" y="2437670"/>
                </a:lnTo>
                <a:lnTo>
                  <a:pt x="2441445" y="0"/>
                </a:lnTo>
                <a:lnTo>
                  <a:pt x="2441445" y="1299147"/>
                </a:lnTo>
                <a:lnTo>
                  <a:pt x="1301147" y="2437670"/>
                </a:lnTo>
                <a:close/>
              </a:path>
            </a:pathLst>
          </a:custGeom>
          <a:solidFill>
            <a:srgbClr val="172B3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2F5767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8367" y="503848"/>
            <a:ext cx="666726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2F5767"/>
                </a:solidFill>
                <a:latin typeface="Roboto"/>
                <a:cs typeface="Roboto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394" y="1674119"/>
            <a:ext cx="4987925" cy="19450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7106668" y="4847035"/>
            <a:ext cx="1398270" cy="11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608785" y="4848893"/>
            <a:ext cx="161925" cy="11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5A5A5"/>
                </a:solidFill>
                <a:latin typeface="Roboto"/>
                <a:cs typeface="Roboto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0.png"/></Relationships>
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6.png"/><Relationship Id="rId3" Type="http://schemas.openxmlformats.org/officeDocument/2006/relationships/image" Target="../media/image357.jp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/Relationships>
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1.png"/><Relationship Id="rId3" Type="http://schemas.openxmlformats.org/officeDocument/2006/relationships/image" Target="../media/image362.pn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png"/><Relationship Id="rId7" Type="http://schemas.openxmlformats.org/officeDocument/2006/relationships/image" Target="../media/image366.png"/></Relationships>
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67.jpg"/></Relationships>
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68.jpg"/></Relationships>
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://www.tpc.org/tpcds/" TargetMode="External"/><Relationship Id="rId4" Type="http://schemas.openxmlformats.org/officeDocument/2006/relationships/hyperlink" Target="http://www.mcknightcg.com/" TargetMode="External"/><Relationship Id="rId5" Type="http://schemas.openxmlformats.org/officeDocument/2006/relationships/image" Target="../media/image369.png"/><Relationship Id="rId6" Type="http://schemas.openxmlformats.org/officeDocument/2006/relationships/image" Target="../media/image370.png"/><Relationship Id="rId7" Type="http://schemas.openxmlformats.org/officeDocument/2006/relationships/image" Target="../media/image371.png"/></Relationships>
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72.jpg"/></Relationships>
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3.png"/><Relationship Id="rId3" Type="http://schemas.openxmlformats.org/officeDocument/2006/relationships/image" Target="../media/image374.jpg"/></Relationships>
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y.cloudera.com/partner-portal.html" TargetMode="External"/><Relationship Id="rId3" Type="http://schemas.openxmlformats.org/officeDocument/2006/relationships/hyperlink" Target="https://docs.cloudera.com/documentation/other/reference-architecture.html" TargetMode="External"/><Relationship Id="rId4" Type="http://schemas.openxmlformats.org/officeDocument/2006/relationships/hyperlink" Target="https://www.cloudera.com/products/pricing.html" TargetMode="External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
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5.png"/><Relationship Id="rId3" Type="http://schemas.openxmlformats.org/officeDocument/2006/relationships/hyperlink" Target="https://my.cloudera.com/partner-portal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376.png"/><Relationship Id="rId6" Type="http://schemas.openxmlformats.org/officeDocument/2006/relationships/image" Target="../media/image377.png"/></Relationships>
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20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7.png"/><Relationship Id="rId4" Type="http://schemas.openxmlformats.org/officeDocument/2006/relationships/image" Target="../media/image58.jp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6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57.png"/><Relationship Id="rId4" Type="http://schemas.openxmlformats.org/officeDocument/2006/relationships/image" Target="../media/image58.jpg"/><Relationship Id="rId5" Type="http://schemas.openxmlformats.org/officeDocument/2006/relationships/image" Target="../media/image59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20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jpg"/><Relationship Id="rId8" Type="http://schemas.openxmlformats.org/officeDocument/2006/relationships/image" Target="../media/image71.png"/><Relationship Id="rId9" Type="http://schemas.openxmlformats.org/officeDocument/2006/relationships/image" Target="../media/image72.jpg"/><Relationship Id="rId10" Type="http://schemas.openxmlformats.org/officeDocument/2006/relationships/image" Target="../media/image73.jpg"/><Relationship Id="rId11" Type="http://schemas.openxmlformats.org/officeDocument/2006/relationships/image" Target="../media/image74.jp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jpg"/><Relationship Id="rId15" Type="http://schemas.openxmlformats.org/officeDocument/2006/relationships/image" Target="../media/image78.jpg"/><Relationship Id="rId16" Type="http://schemas.openxmlformats.org/officeDocument/2006/relationships/image" Target="../media/image79.png"/><Relationship Id="rId17" Type="http://schemas.openxmlformats.org/officeDocument/2006/relationships/image" Target="../media/image80.jpg"/><Relationship Id="rId18" Type="http://schemas.openxmlformats.org/officeDocument/2006/relationships/image" Target="../media/image81.png"/><Relationship Id="rId19" Type="http://schemas.openxmlformats.org/officeDocument/2006/relationships/image" Target="../media/image82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20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84.png"/><Relationship Id="rId4" Type="http://schemas.openxmlformats.org/officeDocument/2006/relationships/image" Target="../media/image85.jpg"/><Relationship Id="rId5" Type="http://schemas.openxmlformats.org/officeDocument/2006/relationships/image" Target="../media/image86.png"/><Relationship Id="rId6" Type="http://schemas.openxmlformats.org/officeDocument/2006/relationships/image" Target="../media/image87.jp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20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jp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04.png"/><Relationship Id="rId4" Type="http://schemas.openxmlformats.org/officeDocument/2006/relationships/image" Target="../media/image2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5.png"/><Relationship Id="rId3" Type="http://schemas.openxmlformats.org/officeDocument/2006/relationships/image" Target="../media/image1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Relationship Id="rId4" Type="http://schemas.openxmlformats.org/officeDocument/2006/relationships/image" Target="../media/image107.jpg"/><Relationship Id="rId5" Type="http://schemas.openxmlformats.org/officeDocument/2006/relationships/image" Target="../media/image10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20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jp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Relationship Id="rId4" Type="http://schemas.openxmlformats.org/officeDocument/2006/relationships/image" Target="../media/image121.png"/><Relationship Id="rId5" Type="http://schemas.openxmlformats.org/officeDocument/2006/relationships/image" Target="../media/image122.png"/><Relationship Id="rId6" Type="http://schemas.openxmlformats.org/officeDocument/2006/relationships/image" Target="../media/image123.png"/><Relationship Id="rId7" Type="http://schemas.openxmlformats.org/officeDocument/2006/relationships/image" Target="../media/image124.png"/><Relationship Id="rId8" Type="http://schemas.openxmlformats.org/officeDocument/2006/relationships/image" Target="../media/image125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26.png"/><Relationship Id="rId4" Type="http://schemas.openxmlformats.org/officeDocument/2006/relationships/image" Target="../media/image20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2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134.jp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35.png"/><Relationship Id="rId4" Type="http://schemas.openxmlformats.org/officeDocument/2006/relationships/image" Target="../media/image20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142.png"/><Relationship Id="rId9" Type="http://schemas.openxmlformats.org/officeDocument/2006/relationships/image" Target="../media/image143.png"/><Relationship Id="rId10" Type="http://schemas.openxmlformats.org/officeDocument/2006/relationships/image" Target="../media/image144.png"/><Relationship Id="rId11" Type="http://schemas.openxmlformats.org/officeDocument/2006/relationships/image" Target="../media/image145.png"/><Relationship Id="rId12" Type="http://schemas.openxmlformats.org/officeDocument/2006/relationships/image" Target="../media/image146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5" Type="http://schemas.openxmlformats.org/officeDocument/2006/relationships/image" Target="../media/image149.png"/><Relationship Id="rId6" Type="http://schemas.openxmlformats.org/officeDocument/2006/relationships/image" Target="../media/image150.png"/><Relationship Id="rId7" Type="http://schemas.openxmlformats.org/officeDocument/2006/relationships/image" Target="../media/image151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48.png"/><Relationship Id="rId4" Type="http://schemas.openxmlformats.org/officeDocument/2006/relationships/image" Target="../media/image153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48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56.png"/><Relationship Id="rId4" Type="http://schemas.openxmlformats.org/officeDocument/2006/relationships/image" Target="../media/image148.png"/><Relationship Id="rId5" Type="http://schemas.openxmlformats.org/officeDocument/2006/relationships/image" Target="../media/image157.jp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148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63.png"/><Relationship Id="rId4" Type="http://schemas.openxmlformats.org/officeDocument/2006/relationships/image" Target="../media/image158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4.png"/><Relationship Id="rId8" Type="http://schemas.openxmlformats.org/officeDocument/2006/relationships/image" Target="../media/image16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63.png"/><Relationship Id="rId4" Type="http://schemas.openxmlformats.org/officeDocument/2006/relationships/image" Target="../media/image166.png"/><Relationship Id="rId5" Type="http://schemas.openxmlformats.org/officeDocument/2006/relationships/image" Target="../media/image167.png"/><Relationship Id="rId6" Type="http://schemas.openxmlformats.org/officeDocument/2006/relationships/image" Target="../media/image158.png"/><Relationship Id="rId7" Type="http://schemas.openxmlformats.org/officeDocument/2006/relationships/image" Target="../media/image168.png"/><Relationship Id="rId8" Type="http://schemas.openxmlformats.org/officeDocument/2006/relationships/image" Target="../media/image162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71.png"/><Relationship Id="rId4" Type="http://schemas.openxmlformats.org/officeDocument/2006/relationships/image" Target="../media/image163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Relationship Id="rId7" Type="http://schemas.openxmlformats.org/officeDocument/2006/relationships/image" Target="../media/image158.png"/><Relationship Id="rId8" Type="http://schemas.openxmlformats.org/officeDocument/2006/relationships/image" Target="../media/image172.png"/><Relationship Id="rId9" Type="http://schemas.openxmlformats.org/officeDocument/2006/relationships/image" Target="../media/image162.png"/><Relationship Id="rId10" Type="http://schemas.openxmlformats.org/officeDocument/2006/relationships/image" Target="../media/image173.png"/><Relationship Id="rId11" Type="http://schemas.openxmlformats.org/officeDocument/2006/relationships/image" Target="../media/image174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71.png"/><Relationship Id="rId4" Type="http://schemas.openxmlformats.org/officeDocument/2006/relationships/image" Target="../media/image163.png"/><Relationship Id="rId5" Type="http://schemas.openxmlformats.org/officeDocument/2006/relationships/image" Target="../media/image17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58.png"/><Relationship Id="rId9" Type="http://schemas.openxmlformats.org/officeDocument/2006/relationships/image" Target="../media/image176.png"/><Relationship Id="rId10" Type="http://schemas.openxmlformats.org/officeDocument/2006/relationships/image" Target="../media/image162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71.png"/><Relationship Id="rId4" Type="http://schemas.openxmlformats.org/officeDocument/2006/relationships/image" Target="../media/image163.png"/><Relationship Id="rId5" Type="http://schemas.openxmlformats.org/officeDocument/2006/relationships/image" Target="../media/image175.png"/><Relationship Id="rId6" Type="http://schemas.openxmlformats.org/officeDocument/2006/relationships/image" Target="../media/image179.png"/><Relationship Id="rId7" Type="http://schemas.openxmlformats.org/officeDocument/2006/relationships/image" Target="../media/image180.png"/><Relationship Id="rId8" Type="http://schemas.openxmlformats.org/officeDocument/2006/relationships/image" Target="../media/image181.png"/><Relationship Id="rId9" Type="http://schemas.openxmlformats.org/officeDocument/2006/relationships/image" Target="../media/image167.png"/><Relationship Id="rId10" Type="http://schemas.openxmlformats.org/officeDocument/2006/relationships/image" Target="../media/image182.png"/><Relationship Id="rId11" Type="http://schemas.openxmlformats.org/officeDocument/2006/relationships/image" Target="../media/image183.png"/><Relationship Id="rId12" Type="http://schemas.openxmlformats.org/officeDocument/2006/relationships/image" Target="../media/image158.png"/><Relationship Id="rId13" Type="http://schemas.openxmlformats.org/officeDocument/2006/relationships/image" Target="../media/image184.png"/><Relationship Id="rId14" Type="http://schemas.openxmlformats.org/officeDocument/2006/relationships/image" Target="../media/image162.png"/><Relationship Id="rId15" Type="http://schemas.openxmlformats.org/officeDocument/2006/relationships/image" Target="../media/image185.png"/><Relationship Id="rId16" Type="http://schemas.openxmlformats.org/officeDocument/2006/relationships/image" Target="../media/image186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71.png"/><Relationship Id="rId4" Type="http://schemas.openxmlformats.org/officeDocument/2006/relationships/image" Target="../media/image163.png"/><Relationship Id="rId5" Type="http://schemas.openxmlformats.org/officeDocument/2006/relationships/image" Target="../media/image175.png"/><Relationship Id="rId6" Type="http://schemas.openxmlformats.org/officeDocument/2006/relationships/image" Target="../media/image187.png"/><Relationship Id="rId7" Type="http://schemas.openxmlformats.org/officeDocument/2006/relationships/image" Target="../media/image188.png"/><Relationship Id="rId8" Type="http://schemas.openxmlformats.org/officeDocument/2006/relationships/image" Target="../media/image189.png"/><Relationship Id="rId9" Type="http://schemas.openxmlformats.org/officeDocument/2006/relationships/image" Target="../media/image167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58.png"/><Relationship Id="rId13" Type="http://schemas.openxmlformats.org/officeDocument/2006/relationships/image" Target="../media/image192.png"/><Relationship Id="rId14" Type="http://schemas.openxmlformats.org/officeDocument/2006/relationships/image" Target="../media/image162.png"/><Relationship Id="rId15" Type="http://schemas.openxmlformats.org/officeDocument/2006/relationships/image" Target="../media/image193.png"/><Relationship Id="rId16" Type="http://schemas.openxmlformats.org/officeDocument/2006/relationships/image" Target="../media/image194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63.png"/><Relationship Id="rId4" Type="http://schemas.openxmlformats.org/officeDocument/2006/relationships/image" Target="../media/image158.png"/><Relationship Id="rId5" Type="http://schemas.openxmlformats.org/officeDocument/2006/relationships/image" Target="../media/image195.png"/><Relationship Id="rId6" Type="http://schemas.openxmlformats.org/officeDocument/2006/relationships/image" Target="../media/image162.png"/><Relationship Id="rId7" Type="http://schemas.openxmlformats.org/officeDocument/2006/relationships/image" Target="../media/image196.png"/><Relationship Id="rId8" Type="http://schemas.openxmlformats.org/officeDocument/2006/relationships/image" Target="../media/image19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63.png"/><Relationship Id="rId4" Type="http://schemas.openxmlformats.org/officeDocument/2006/relationships/image" Target="../media/image189.png"/><Relationship Id="rId5" Type="http://schemas.openxmlformats.org/officeDocument/2006/relationships/image" Target="../media/image198.png"/><Relationship Id="rId6" Type="http://schemas.openxmlformats.org/officeDocument/2006/relationships/image" Target="../media/image199.png"/><Relationship Id="rId7" Type="http://schemas.openxmlformats.org/officeDocument/2006/relationships/image" Target="../media/image200.png"/><Relationship Id="rId8" Type="http://schemas.openxmlformats.org/officeDocument/2006/relationships/image" Target="../media/image201.png"/><Relationship Id="rId9" Type="http://schemas.openxmlformats.org/officeDocument/2006/relationships/image" Target="../media/image202.png"/><Relationship Id="rId10" Type="http://schemas.openxmlformats.org/officeDocument/2006/relationships/image" Target="../media/image203.png"/><Relationship Id="rId11" Type="http://schemas.openxmlformats.org/officeDocument/2006/relationships/image" Target="../media/image204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202.png"/><Relationship Id="rId4" Type="http://schemas.openxmlformats.org/officeDocument/2006/relationships/image" Target="../media/image163.png"/><Relationship Id="rId5" Type="http://schemas.openxmlformats.org/officeDocument/2006/relationships/image" Target="../media/image205.png"/><Relationship Id="rId6" Type="http://schemas.openxmlformats.org/officeDocument/2006/relationships/image" Target="../media/image206.png"/><Relationship Id="rId7" Type="http://schemas.openxmlformats.org/officeDocument/2006/relationships/image" Target="../media/image207.png"/><Relationship Id="rId8" Type="http://schemas.openxmlformats.org/officeDocument/2006/relationships/image" Target="../media/image208.png"/><Relationship Id="rId9" Type="http://schemas.openxmlformats.org/officeDocument/2006/relationships/image" Target="../media/image209.png"/><Relationship Id="rId10" Type="http://schemas.openxmlformats.org/officeDocument/2006/relationships/image" Target="../media/image210.png"/><Relationship Id="rId11" Type="http://schemas.openxmlformats.org/officeDocument/2006/relationships/image" Target="../media/image211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202.png"/><Relationship Id="rId4" Type="http://schemas.openxmlformats.org/officeDocument/2006/relationships/image" Target="../media/image205.png"/><Relationship Id="rId5" Type="http://schemas.openxmlformats.org/officeDocument/2006/relationships/image" Target="../media/image206.png"/><Relationship Id="rId6" Type="http://schemas.openxmlformats.org/officeDocument/2006/relationships/image" Target="../media/image163.png"/><Relationship Id="rId7" Type="http://schemas.openxmlformats.org/officeDocument/2006/relationships/image" Target="../media/image207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6.jpg"/><Relationship Id="rId3" Type="http://schemas.openxmlformats.org/officeDocument/2006/relationships/hyperlink" Target="https://www.enforcementtracker.com/" TargetMode="External"/><Relationship Id="rId4" Type="http://schemas.openxmlformats.org/officeDocument/2006/relationships/image" Target="../media/image217.jpg"/><Relationship Id="rId5" Type="http://schemas.openxmlformats.org/officeDocument/2006/relationships/hyperlink" Target="https://compliancy-group.com/hipaa-fines-directory-year/" TargetMode="External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152.png"/><Relationship Id="rId4" Type="http://schemas.openxmlformats.org/officeDocument/2006/relationships/image" Target="../media/image218.png"/><Relationship Id="rId5" Type="http://schemas.openxmlformats.org/officeDocument/2006/relationships/image" Target="../media/image148.png"/><Relationship Id="rId6" Type="http://schemas.openxmlformats.org/officeDocument/2006/relationships/image" Target="../media/image151.pn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219.png"/><Relationship Id="rId4" Type="http://schemas.openxmlformats.org/officeDocument/2006/relationships/image" Target="../media/image148.png"/><Relationship Id="rId5" Type="http://schemas.openxmlformats.org/officeDocument/2006/relationships/image" Target="../media/image220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224.png"/><Relationship Id="rId4" Type="http://schemas.openxmlformats.org/officeDocument/2006/relationships/image" Target="../media/image225.pn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png"/><Relationship Id="rId3" Type="http://schemas.openxmlformats.org/officeDocument/2006/relationships/image" Target="../media/image224.png"/><Relationship Id="rId4" Type="http://schemas.openxmlformats.org/officeDocument/2006/relationships/image" Target="../media/image226.png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227.png"/><Relationship Id="rId4" Type="http://schemas.openxmlformats.org/officeDocument/2006/relationships/image" Target="../media/image22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3" Type="http://schemas.openxmlformats.org/officeDocument/2006/relationships/image" Target="../media/image230.jpg"/><Relationship Id="rId4" Type="http://schemas.openxmlformats.org/officeDocument/2006/relationships/image" Target="../media/image231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4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5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6.png"/><Relationship Id="rId3" Type="http://schemas.openxmlformats.org/officeDocument/2006/relationships/image" Target="../media/image237.png"/><Relationship Id="rId4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40.jpg"/></Relationships>
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hyperlink" Target="https://docs.cloudera.com/runtime/7.1.3/index.html" TargetMode="External"/><Relationship Id="rId4" Type="http://schemas.openxmlformats.org/officeDocument/2006/relationships/image" Target="../media/image240.jpg"/></Relationships>
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Relationship Id="rId20" Type="http://schemas.openxmlformats.org/officeDocument/2006/relationships/image" Target="../media/image259.png"/><Relationship Id="rId21" Type="http://schemas.openxmlformats.org/officeDocument/2006/relationships/image" Target="../media/image260.png"/><Relationship Id="rId22" Type="http://schemas.openxmlformats.org/officeDocument/2006/relationships/image" Target="../media/image261.png"/><Relationship Id="rId23" Type="http://schemas.openxmlformats.org/officeDocument/2006/relationships/image" Target="../media/image262.png"/><Relationship Id="rId24" Type="http://schemas.openxmlformats.org/officeDocument/2006/relationships/image" Target="../media/image263.png"/><Relationship Id="rId25" Type="http://schemas.openxmlformats.org/officeDocument/2006/relationships/image" Target="../media/image264.png"/><Relationship Id="rId26" Type="http://schemas.openxmlformats.org/officeDocument/2006/relationships/image" Target="../media/image265.png"/><Relationship Id="rId27" Type="http://schemas.openxmlformats.org/officeDocument/2006/relationships/image" Target="../media/image266.png"/><Relationship Id="rId28" Type="http://schemas.openxmlformats.org/officeDocument/2006/relationships/image" Target="../media/image267.png"/><Relationship Id="rId29" Type="http://schemas.openxmlformats.org/officeDocument/2006/relationships/image" Target="../media/image268.png"/><Relationship Id="rId30" Type="http://schemas.openxmlformats.org/officeDocument/2006/relationships/image" Target="../media/image269.png"/><Relationship Id="rId31" Type="http://schemas.openxmlformats.org/officeDocument/2006/relationships/image" Target="../media/image270.png"/><Relationship Id="rId32" Type="http://schemas.openxmlformats.org/officeDocument/2006/relationships/image" Target="../media/image271.png"/><Relationship Id="rId33" Type="http://schemas.openxmlformats.org/officeDocument/2006/relationships/image" Target="../media/image272.png"/><Relationship Id="rId34" Type="http://schemas.openxmlformats.org/officeDocument/2006/relationships/image" Target="../media/image273.png"/><Relationship Id="rId35" Type="http://schemas.openxmlformats.org/officeDocument/2006/relationships/image" Target="../media/image274.png"/><Relationship Id="rId36" Type="http://schemas.openxmlformats.org/officeDocument/2006/relationships/image" Target="../media/image275.png"/><Relationship Id="rId37" Type="http://schemas.openxmlformats.org/officeDocument/2006/relationships/image" Target="../media/image276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1" Type="http://schemas.openxmlformats.org/officeDocument/2006/relationships/hyperlink" Target="https://www.idc.com/getdoc.jsp?containerId=US46119020" TargetMode="External"/></Relationships>
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png"/><Relationship Id="rId3" Type="http://schemas.openxmlformats.org/officeDocument/2006/relationships/image" Target="../media/image277.png"/><Relationship Id="rId4" Type="http://schemas.openxmlformats.org/officeDocument/2006/relationships/image" Target="../media/image278.png"/><Relationship Id="rId5" Type="http://schemas.openxmlformats.org/officeDocument/2006/relationships/image" Target="../media/image279.png"/><Relationship Id="rId6" Type="http://schemas.openxmlformats.org/officeDocument/2006/relationships/image" Target="../media/image280.png"/><Relationship Id="rId7" Type="http://schemas.openxmlformats.org/officeDocument/2006/relationships/image" Target="../media/image258.png"/><Relationship Id="rId8" Type="http://schemas.openxmlformats.org/officeDocument/2006/relationships/image" Target="../media/image243.png"/><Relationship Id="rId9" Type="http://schemas.openxmlformats.org/officeDocument/2006/relationships/image" Target="../media/image281.png"/><Relationship Id="rId10" Type="http://schemas.openxmlformats.org/officeDocument/2006/relationships/image" Target="../media/image245.png"/><Relationship Id="rId11" Type="http://schemas.openxmlformats.org/officeDocument/2006/relationships/image" Target="../media/image282.png"/><Relationship Id="rId12" Type="http://schemas.openxmlformats.org/officeDocument/2006/relationships/image" Target="../media/image247.png"/><Relationship Id="rId13" Type="http://schemas.openxmlformats.org/officeDocument/2006/relationships/image" Target="../media/image248.png"/><Relationship Id="rId14" Type="http://schemas.openxmlformats.org/officeDocument/2006/relationships/image" Target="../media/image249.png"/><Relationship Id="rId15" Type="http://schemas.openxmlformats.org/officeDocument/2006/relationships/image" Target="../media/image283.png"/><Relationship Id="rId16" Type="http://schemas.openxmlformats.org/officeDocument/2006/relationships/image" Target="../media/image251.png"/><Relationship Id="rId17" Type="http://schemas.openxmlformats.org/officeDocument/2006/relationships/image" Target="../media/image252.png"/><Relationship Id="rId18" Type="http://schemas.openxmlformats.org/officeDocument/2006/relationships/image" Target="../media/image253.png"/><Relationship Id="rId19" Type="http://schemas.openxmlformats.org/officeDocument/2006/relationships/image" Target="../media/image254.png"/><Relationship Id="rId20" Type="http://schemas.openxmlformats.org/officeDocument/2006/relationships/image" Target="../media/image284.png"/><Relationship Id="rId21" Type="http://schemas.openxmlformats.org/officeDocument/2006/relationships/image" Target="../media/image256.png"/><Relationship Id="rId22" Type="http://schemas.openxmlformats.org/officeDocument/2006/relationships/image" Target="../media/image257.png"/><Relationship Id="rId23" Type="http://schemas.openxmlformats.org/officeDocument/2006/relationships/image" Target="../media/image285.png"/><Relationship Id="rId24" Type="http://schemas.openxmlformats.org/officeDocument/2006/relationships/image" Target="../media/image259.png"/><Relationship Id="rId25" Type="http://schemas.openxmlformats.org/officeDocument/2006/relationships/image" Target="../media/image286.png"/><Relationship Id="rId26" Type="http://schemas.openxmlformats.org/officeDocument/2006/relationships/image" Target="../media/image287.png"/><Relationship Id="rId27" Type="http://schemas.openxmlformats.org/officeDocument/2006/relationships/image" Target="../media/image261.png"/><Relationship Id="rId28" Type="http://schemas.openxmlformats.org/officeDocument/2006/relationships/image" Target="../media/image262.png"/><Relationship Id="rId29" Type="http://schemas.openxmlformats.org/officeDocument/2006/relationships/image" Target="../media/image263.png"/><Relationship Id="rId30" Type="http://schemas.openxmlformats.org/officeDocument/2006/relationships/image" Target="../media/image264.png"/><Relationship Id="rId31" Type="http://schemas.openxmlformats.org/officeDocument/2006/relationships/image" Target="../media/image288.png"/></Relationships>
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Relationship Id="rId4" Type="http://schemas.openxmlformats.org/officeDocument/2006/relationships/image" Target="../media/image244.png"/><Relationship Id="rId5" Type="http://schemas.openxmlformats.org/officeDocument/2006/relationships/image" Target="../media/image291.png"/><Relationship Id="rId6" Type="http://schemas.openxmlformats.org/officeDocument/2006/relationships/image" Target="../media/image246.png"/><Relationship Id="rId7" Type="http://schemas.openxmlformats.org/officeDocument/2006/relationships/image" Target="../media/image249.png"/><Relationship Id="rId8" Type="http://schemas.openxmlformats.org/officeDocument/2006/relationships/image" Target="../media/image283.png"/><Relationship Id="rId9" Type="http://schemas.openxmlformats.org/officeDocument/2006/relationships/image" Target="../media/image292.png"/><Relationship Id="rId10" Type="http://schemas.openxmlformats.org/officeDocument/2006/relationships/image" Target="../media/image293.png"/><Relationship Id="rId11" Type="http://schemas.openxmlformats.org/officeDocument/2006/relationships/image" Target="../media/image294.png"/><Relationship Id="rId12" Type="http://schemas.openxmlformats.org/officeDocument/2006/relationships/image" Target="../media/image295.png"/><Relationship Id="rId13" Type="http://schemas.openxmlformats.org/officeDocument/2006/relationships/image" Target="../media/image253.png"/><Relationship Id="rId14" Type="http://schemas.openxmlformats.org/officeDocument/2006/relationships/image" Target="../media/image296.png"/><Relationship Id="rId15" Type="http://schemas.openxmlformats.org/officeDocument/2006/relationships/image" Target="../media/image264.png"/><Relationship Id="rId16" Type="http://schemas.openxmlformats.org/officeDocument/2006/relationships/image" Target="../media/image263.png"/><Relationship Id="rId17" Type="http://schemas.openxmlformats.org/officeDocument/2006/relationships/image" Target="../media/image241.png"/><Relationship Id="rId18" Type="http://schemas.openxmlformats.org/officeDocument/2006/relationships/image" Target="../media/image251.png"/><Relationship Id="rId19" Type="http://schemas.openxmlformats.org/officeDocument/2006/relationships/image" Target="../media/image252.png"/><Relationship Id="rId20" Type="http://schemas.openxmlformats.org/officeDocument/2006/relationships/image" Target="../media/image297.png"/></Relationships>
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240.jpg"/></Relationships>
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299.png"/><Relationship Id="rId6" Type="http://schemas.openxmlformats.org/officeDocument/2006/relationships/image" Target="../media/image303.png"/><Relationship Id="rId7" Type="http://schemas.openxmlformats.org/officeDocument/2006/relationships/image" Target="../media/image304.png"/><Relationship Id="rId8" Type="http://schemas.openxmlformats.org/officeDocument/2006/relationships/image" Target="../media/image240.jpg"/></Relationships>
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5.png"/><Relationship Id="rId3" Type="http://schemas.openxmlformats.org/officeDocument/2006/relationships/image" Target="../media/image306.png"/><Relationship Id="rId4" Type="http://schemas.openxmlformats.org/officeDocument/2006/relationships/image" Target="../media/image307.png"/><Relationship Id="rId5" Type="http://schemas.openxmlformats.org/officeDocument/2006/relationships/image" Target="../media/image308.png"/><Relationship Id="rId6" Type="http://schemas.openxmlformats.org/officeDocument/2006/relationships/image" Target="../media/image309.png"/></Relationships>
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0.png"/><Relationship Id="rId4" Type="http://schemas.openxmlformats.org/officeDocument/2006/relationships/image" Target="../media/image311.png"/><Relationship Id="rId5" Type="http://schemas.openxmlformats.org/officeDocument/2006/relationships/image" Target="../media/image312.png"/></Relationships>
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313.png"/><Relationship Id="rId4" Type="http://schemas.openxmlformats.org/officeDocument/2006/relationships/image" Target="../media/image314.jpg"/></Relationships>
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Relationship Id="rId3" Type="http://schemas.openxmlformats.org/officeDocument/2006/relationships/image" Target="../media/image310.png"/></Relationships>
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6.png"/><Relationship Id="rId3" Type="http://schemas.openxmlformats.org/officeDocument/2006/relationships/image" Target="../media/image317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
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
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20.jpg"/><Relationship Id="rId4" Type="http://schemas.openxmlformats.org/officeDocument/2006/relationships/image" Target="../media/image321.jpg"/><Relationship Id="rId5" Type="http://schemas.openxmlformats.org/officeDocument/2006/relationships/image" Target="../media/image322.jpg"/><Relationship Id="rId6" Type="http://schemas.openxmlformats.org/officeDocument/2006/relationships/image" Target="../media/image323.jpg"/><Relationship Id="rId7" Type="http://schemas.openxmlformats.org/officeDocument/2006/relationships/image" Target="../media/image324.jpg"/><Relationship Id="rId8" Type="http://schemas.openxmlformats.org/officeDocument/2006/relationships/image" Target="../media/image325.jpg"/><Relationship Id="rId9" Type="http://schemas.openxmlformats.org/officeDocument/2006/relationships/image" Target="../media/image326.jpg"/></Relationships>
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image" Target="../media/image328.png"/></Relationships>
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329.png"/></Relationships>
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jpg"/><Relationship Id="rId3" Type="http://schemas.openxmlformats.org/officeDocument/2006/relationships/image" Target="../media/image331.jpg"/><Relationship Id="rId4" Type="http://schemas.openxmlformats.org/officeDocument/2006/relationships/hyperlink" Target="https://infohub.delltechnologies.com/section-assets/infrastructure-guide-cdp-private-cloud" TargetMode="External"/></Relationships>
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Relationship Id="rId3" Type="http://schemas.openxmlformats.org/officeDocument/2006/relationships/image" Target="../media/image333.png"/><Relationship Id="rId4" Type="http://schemas.openxmlformats.org/officeDocument/2006/relationships/image" Target="../media/image334.png"/><Relationship Id="rId5" Type="http://schemas.openxmlformats.org/officeDocument/2006/relationships/image" Target="../media/image335.png"/><Relationship Id="rId6" Type="http://schemas.openxmlformats.org/officeDocument/2006/relationships/image" Target="../media/image336.png"/><Relationship Id="rId7" Type="http://schemas.openxmlformats.org/officeDocument/2006/relationships/image" Target="../media/image337.png"/><Relationship Id="rId8" Type="http://schemas.openxmlformats.org/officeDocument/2006/relationships/image" Target="../media/image338.png"/><Relationship Id="rId9" Type="http://schemas.openxmlformats.org/officeDocument/2006/relationships/image" Target="../media/image339.png"/><Relationship Id="rId10" Type="http://schemas.openxmlformats.org/officeDocument/2006/relationships/image" Target="../media/image340.png"/><Relationship Id="rId11" Type="http://schemas.openxmlformats.org/officeDocument/2006/relationships/image" Target="../media/image341.png"/><Relationship Id="rId12" Type="http://schemas.openxmlformats.org/officeDocument/2006/relationships/image" Target="../media/image342.png"/><Relationship Id="rId13" Type="http://schemas.openxmlformats.org/officeDocument/2006/relationships/image" Target="../media/image343.png"/><Relationship Id="rId14" Type="http://schemas.openxmlformats.org/officeDocument/2006/relationships/image" Target="../media/image344.jpg"/><Relationship Id="rId15" Type="http://schemas.openxmlformats.org/officeDocument/2006/relationships/image" Target="../media/image345.png"/><Relationship Id="rId16" Type="http://schemas.openxmlformats.org/officeDocument/2006/relationships/image" Target="../media/image346.jpg"/><Relationship Id="rId17" Type="http://schemas.openxmlformats.org/officeDocument/2006/relationships/image" Target="../media/image347.png"/><Relationship Id="rId18" Type="http://schemas.openxmlformats.org/officeDocument/2006/relationships/image" Target="../media/image348.png"/><Relationship Id="rId19" Type="http://schemas.openxmlformats.org/officeDocument/2006/relationships/image" Target="../media/image349.png"/><Relationship Id="rId20" Type="http://schemas.openxmlformats.org/officeDocument/2006/relationships/image" Target="../media/image350.png"/><Relationship Id="rId21" Type="http://schemas.openxmlformats.org/officeDocument/2006/relationships/image" Target="../media/image351.jpg"/><Relationship Id="rId22" Type="http://schemas.openxmlformats.org/officeDocument/2006/relationships/image" Target="../media/image352.jpg"/></Relationships>
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3.jpg"/><Relationship Id="rId3" Type="http://schemas.openxmlformats.org/officeDocument/2006/relationships/image" Target="../media/image354.jpg"/><Relationship Id="rId4" Type="http://schemas.openxmlformats.org/officeDocument/2006/relationships/image" Target="../media/image355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560219" y="0"/>
            <a:ext cx="6584315" cy="5143500"/>
            <a:chOff x="2560219" y="0"/>
            <a:chExt cx="6584315" cy="5143500"/>
          </a:xfrm>
        </p:grpSpPr>
        <p:sp>
          <p:nvSpPr>
            <p:cNvPr id="4" name="object 4"/>
            <p:cNvSpPr/>
            <p:nvPr/>
          </p:nvSpPr>
          <p:spPr>
            <a:xfrm>
              <a:off x="3984792" y="2100258"/>
              <a:ext cx="4397375" cy="3043555"/>
            </a:xfrm>
            <a:custGeom>
              <a:avLst/>
              <a:gdLst/>
              <a:ahLst/>
              <a:cxnLst/>
              <a:rect l="l" t="t" r="r" b="b"/>
              <a:pathLst>
                <a:path w="4397375" h="3043554">
                  <a:moveTo>
                    <a:pt x="1348897" y="3043206"/>
                  </a:moveTo>
                  <a:lnTo>
                    <a:pt x="0" y="3043206"/>
                  </a:lnTo>
                  <a:lnTo>
                    <a:pt x="3047918" y="0"/>
                  </a:lnTo>
                  <a:lnTo>
                    <a:pt x="4396791" y="0"/>
                  </a:lnTo>
                  <a:lnTo>
                    <a:pt x="1348897" y="3043206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60218" y="0"/>
              <a:ext cx="6584315" cy="5143500"/>
            </a:xfrm>
            <a:custGeom>
              <a:avLst/>
              <a:gdLst/>
              <a:ahLst/>
              <a:cxnLst/>
              <a:rect l="l" t="t" r="r" b="b"/>
              <a:pathLst>
                <a:path w="6584315" h="5143500">
                  <a:moveTo>
                    <a:pt x="6583756" y="3998201"/>
                  </a:moveTo>
                  <a:lnTo>
                    <a:pt x="5436679" y="5143500"/>
                  </a:lnTo>
                  <a:lnTo>
                    <a:pt x="6583756" y="5143500"/>
                  </a:lnTo>
                  <a:lnTo>
                    <a:pt x="6583756" y="3998201"/>
                  </a:lnTo>
                  <a:close/>
                </a:path>
                <a:path w="6584315" h="5143500">
                  <a:moveTo>
                    <a:pt x="6583756" y="1300607"/>
                  </a:moveTo>
                  <a:lnTo>
                    <a:pt x="2734919" y="5143500"/>
                  </a:lnTo>
                  <a:lnTo>
                    <a:pt x="4152506" y="5143500"/>
                  </a:lnTo>
                  <a:lnTo>
                    <a:pt x="6583756" y="2715996"/>
                  </a:lnTo>
                  <a:lnTo>
                    <a:pt x="6583756" y="1300607"/>
                  </a:lnTo>
                  <a:close/>
                </a:path>
                <a:path w="6584315" h="5143500">
                  <a:moveTo>
                    <a:pt x="6583781" y="0"/>
                  </a:moveTo>
                  <a:lnTo>
                    <a:pt x="5151463" y="0"/>
                  </a:lnTo>
                  <a:lnTo>
                    <a:pt x="0" y="5143500"/>
                  </a:lnTo>
                  <a:lnTo>
                    <a:pt x="1432318" y="5143500"/>
                  </a:lnTo>
                  <a:lnTo>
                    <a:pt x="6583781" y="0"/>
                  </a:lnTo>
                  <a:close/>
                </a:path>
              </a:pathLst>
            </a:custGeom>
            <a:solidFill>
              <a:srgbClr val="172B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02536" y="2705819"/>
              <a:ext cx="2441575" cy="2437765"/>
            </a:xfrm>
            <a:custGeom>
              <a:avLst/>
              <a:gdLst/>
              <a:ahLst/>
              <a:cxnLst/>
              <a:rect l="l" t="t" r="r" b="b"/>
              <a:pathLst>
                <a:path w="2441575" h="2437765">
                  <a:moveTo>
                    <a:pt x="1301147" y="2437670"/>
                  </a:moveTo>
                  <a:lnTo>
                    <a:pt x="0" y="2437670"/>
                  </a:lnTo>
                  <a:lnTo>
                    <a:pt x="2441445" y="0"/>
                  </a:lnTo>
                  <a:lnTo>
                    <a:pt x="2441445" y="1299147"/>
                  </a:lnTo>
                  <a:lnTo>
                    <a:pt x="1301147" y="2437670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94364" y="640078"/>
            <a:ext cx="1646555" cy="200660"/>
          </a:xfrm>
          <a:custGeom>
            <a:avLst/>
            <a:gdLst/>
            <a:ahLst/>
            <a:cxnLst/>
            <a:rect l="l" t="t" r="r" b="b"/>
            <a:pathLst>
              <a:path w="1646555" h="200659">
                <a:moveTo>
                  <a:pt x="1209384" y="43997"/>
                </a:moveTo>
                <a:lnTo>
                  <a:pt x="1069714" y="43997"/>
                </a:lnTo>
                <a:lnTo>
                  <a:pt x="1064243" y="33055"/>
                </a:lnTo>
                <a:lnTo>
                  <a:pt x="1057769" y="22795"/>
                </a:lnTo>
                <a:lnTo>
                  <a:pt x="1050356" y="13230"/>
                </a:lnTo>
                <a:lnTo>
                  <a:pt x="1042064" y="4372"/>
                </a:lnTo>
                <a:lnTo>
                  <a:pt x="1209384" y="4372"/>
                </a:lnTo>
                <a:lnTo>
                  <a:pt x="1209384" y="43997"/>
                </a:lnTo>
                <a:close/>
              </a:path>
              <a:path w="1646555" h="200659">
                <a:moveTo>
                  <a:pt x="1186664" y="119239"/>
                </a:moveTo>
                <a:lnTo>
                  <a:pt x="1079907" y="119239"/>
                </a:lnTo>
                <a:lnTo>
                  <a:pt x="1080677" y="113087"/>
                </a:lnTo>
                <a:lnTo>
                  <a:pt x="1081077" y="106892"/>
                </a:lnTo>
                <a:lnTo>
                  <a:pt x="1081104" y="93564"/>
                </a:lnTo>
                <a:lnTo>
                  <a:pt x="1080462" y="86714"/>
                </a:lnTo>
                <a:lnTo>
                  <a:pt x="1079544" y="80002"/>
                </a:lnTo>
                <a:lnTo>
                  <a:pt x="1186664" y="80002"/>
                </a:lnTo>
                <a:lnTo>
                  <a:pt x="1186664" y="119239"/>
                </a:lnTo>
                <a:close/>
              </a:path>
              <a:path w="1646555" h="200659">
                <a:moveTo>
                  <a:pt x="1210277" y="196122"/>
                </a:moveTo>
                <a:lnTo>
                  <a:pt x="1044179" y="196122"/>
                </a:lnTo>
                <a:lnTo>
                  <a:pt x="1052152" y="187198"/>
                </a:lnTo>
                <a:lnTo>
                  <a:pt x="1059216" y="177574"/>
                </a:lnTo>
                <a:lnTo>
                  <a:pt x="1065327" y="167317"/>
                </a:lnTo>
                <a:lnTo>
                  <a:pt x="1070439" y="156497"/>
                </a:lnTo>
                <a:lnTo>
                  <a:pt x="1210277" y="156497"/>
                </a:lnTo>
                <a:lnTo>
                  <a:pt x="1210277" y="196122"/>
                </a:lnTo>
                <a:close/>
              </a:path>
              <a:path w="1646555" h="200659">
                <a:moveTo>
                  <a:pt x="468988" y="200494"/>
                </a:moveTo>
                <a:lnTo>
                  <a:pt x="428358" y="192757"/>
                </a:lnTo>
                <a:lnTo>
                  <a:pt x="396312" y="171534"/>
                </a:lnTo>
                <a:lnTo>
                  <a:pt x="375293" y="139806"/>
                </a:lnTo>
                <a:lnTo>
                  <a:pt x="367743" y="100554"/>
                </a:lnTo>
                <a:lnTo>
                  <a:pt x="375293" y="61206"/>
                </a:lnTo>
                <a:lnTo>
                  <a:pt x="396312" y="29267"/>
                </a:lnTo>
                <a:lnTo>
                  <a:pt x="428358" y="7832"/>
                </a:lnTo>
                <a:lnTo>
                  <a:pt x="468988" y="0"/>
                </a:lnTo>
                <a:lnTo>
                  <a:pt x="509621" y="7781"/>
                </a:lnTo>
                <a:lnTo>
                  <a:pt x="541676" y="29131"/>
                </a:lnTo>
                <a:lnTo>
                  <a:pt x="548974" y="40209"/>
                </a:lnTo>
                <a:lnTo>
                  <a:pt x="468988" y="40209"/>
                </a:lnTo>
                <a:lnTo>
                  <a:pt x="446754" y="44720"/>
                </a:lnTo>
                <a:lnTo>
                  <a:pt x="429305" y="57265"/>
                </a:lnTo>
                <a:lnTo>
                  <a:pt x="417907" y="76369"/>
                </a:lnTo>
                <a:lnTo>
                  <a:pt x="413826" y="100554"/>
                </a:lnTo>
                <a:lnTo>
                  <a:pt x="417907" y="124642"/>
                </a:lnTo>
                <a:lnTo>
                  <a:pt x="429305" y="143535"/>
                </a:lnTo>
                <a:lnTo>
                  <a:pt x="446754" y="155870"/>
                </a:lnTo>
                <a:lnTo>
                  <a:pt x="468988" y="160284"/>
                </a:lnTo>
                <a:lnTo>
                  <a:pt x="549132" y="160284"/>
                </a:lnTo>
                <a:lnTo>
                  <a:pt x="541676" y="171534"/>
                </a:lnTo>
                <a:lnTo>
                  <a:pt x="509621" y="192757"/>
                </a:lnTo>
                <a:lnTo>
                  <a:pt x="468988" y="200494"/>
                </a:lnTo>
                <a:close/>
              </a:path>
              <a:path w="1646555" h="200659">
                <a:moveTo>
                  <a:pt x="549132" y="160284"/>
                </a:moveTo>
                <a:lnTo>
                  <a:pt x="468988" y="160284"/>
                </a:lnTo>
                <a:lnTo>
                  <a:pt x="491226" y="155819"/>
                </a:lnTo>
                <a:lnTo>
                  <a:pt x="508684" y="143399"/>
                </a:lnTo>
                <a:lnTo>
                  <a:pt x="520091" y="124489"/>
                </a:lnTo>
                <a:lnTo>
                  <a:pt x="524175" y="100554"/>
                </a:lnTo>
                <a:lnTo>
                  <a:pt x="520091" y="76369"/>
                </a:lnTo>
                <a:lnTo>
                  <a:pt x="508684" y="57265"/>
                </a:lnTo>
                <a:lnTo>
                  <a:pt x="491226" y="44720"/>
                </a:lnTo>
                <a:lnTo>
                  <a:pt x="468988" y="40209"/>
                </a:lnTo>
                <a:lnTo>
                  <a:pt x="548974" y="40209"/>
                </a:lnTo>
                <a:lnTo>
                  <a:pt x="562704" y="61053"/>
                </a:lnTo>
                <a:lnTo>
                  <a:pt x="570258" y="100554"/>
                </a:lnTo>
                <a:lnTo>
                  <a:pt x="562704" y="139806"/>
                </a:lnTo>
                <a:lnTo>
                  <a:pt x="549132" y="160284"/>
                </a:lnTo>
                <a:close/>
              </a:path>
              <a:path w="1646555" h="200659">
                <a:moveTo>
                  <a:pt x="918767" y="196122"/>
                </a:moveTo>
                <a:lnTo>
                  <a:pt x="841942" y="196122"/>
                </a:lnTo>
                <a:lnTo>
                  <a:pt x="841942" y="4372"/>
                </a:lnTo>
                <a:lnTo>
                  <a:pt x="916930" y="4372"/>
                </a:lnTo>
                <a:lnTo>
                  <a:pt x="960196" y="11290"/>
                </a:lnTo>
                <a:lnTo>
                  <a:pt x="994050" y="30809"/>
                </a:lnTo>
                <a:lnTo>
                  <a:pt x="1002729" y="42717"/>
                </a:lnTo>
                <a:lnTo>
                  <a:pt x="886355" y="42717"/>
                </a:lnTo>
                <a:lnTo>
                  <a:pt x="886355" y="157807"/>
                </a:lnTo>
                <a:lnTo>
                  <a:pt x="1003387" y="157807"/>
                </a:lnTo>
                <a:lnTo>
                  <a:pt x="994980" y="169686"/>
                </a:lnTo>
                <a:lnTo>
                  <a:pt x="961757" y="189204"/>
                </a:lnTo>
                <a:lnTo>
                  <a:pt x="918767" y="196122"/>
                </a:lnTo>
                <a:close/>
              </a:path>
              <a:path w="1646555" h="200659">
                <a:moveTo>
                  <a:pt x="1003387" y="157807"/>
                </a:moveTo>
                <a:lnTo>
                  <a:pt x="915650" y="157807"/>
                </a:lnTo>
                <a:lnTo>
                  <a:pt x="941083" y="153680"/>
                </a:lnTo>
                <a:lnTo>
                  <a:pt x="960740" y="142006"/>
                </a:lnTo>
                <a:lnTo>
                  <a:pt x="973417" y="123843"/>
                </a:lnTo>
                <a:lnTo>
                  <a:pt x="977910" y="100247"/>
                </a:lnTo>
                <a:lnTo>
                  <a:pt x="973417" y="76656"/>
                </a:lnTo>
                <a:lnTo>
                  <a:pt x="960740" y="58502"/>
                </a:lnTo>
                <a:lnTo>
                  <a:pt x="941083" y="46839"/>
                </a:lnTo>
                <a:lnTo>
                  <a:pt x="915650" y="42717"/>
                </a:lnTo>
                <a:lnTo>
                  <a:pt x="1002729" y="42717"/>
                </a:lnTo>
                <a:lnTo>
                  <a:pt x="1016111" y="61078"/>
                </a:lnTo>
                <a:lnTo>
                  <a:pt x="1023994" y="100247"/>
                </a:lnTo>
                <a:lnTo>
                  <a:pt x="1016402" y="139416"/>
                </a:lnTo>
                <a:lnTo>
                  <a:pt x="1003387" y="157807"/>
                </a:lnTo>
                <a:close/>
              </a:path>
              <a:path w="1646555" h="200659">
                <a:moveTo>
                  <a:pt x="102184" y="200494"/>
                </a:moveTo>
                <a:lnTo>
                  <a:pt x="61865" y="192737"/>
                </a:lnTo>
                <a:lnTo>
                  <a:pt x="29443" y="171454"/>
                </a:lnTo>
                <a:lnTo>
                  <a:pt x="7844" y="139629"/>
                </a:lnTo>
                <a:lnTo>
                  <a:pt x="0" y="100219"/>
                </a:lnTo>
                <a:lnTo>
                  <a:pt x="7844" y="60864"/>
                </a:lnTo>
                <a:lnTo>
                  <a:pt x="29443" y="29040"/>
                </a:lnTo>
                <a:lnTo>
                  <a:pt x="61865" y="7757"/>
                </a:lnTo>
                <a:lnTo>
                  <a:pt x="102184" y="0"/>
                </a:lnTo>
                <a:lnTo>
                  <a:pt x="122337" y="1914"/>
                </a:lnTo>
                <a:lnTo>
                  <a:pt x="140796" y="7462"/>
                </a:lnTo>
                <a:lnTo>
                  <a:pt x="157275" y="16352"/>
                </a:lnTo>
                <a:lnTo>
                  <a:pt x="171491" y="28292"/>
                </a:lnTo>
                <a:lnTo>
                  <a:pt x="159266" y="40517"/>
                </a:lnTo>
                <a:lnTo>
                  <a:pt x="102659" y="40517"/>
                </a:lnTo>
                <a:lnTo>
                  <a:pt x="79979" y="45080"/>
                </a:lnTo>
                <a:lnTo>
                  <a:pt x="62067" y="57659"/>
                </a:lnTo>
                <a:lnTo>
                  <a:pt x="50305" y="76593"/>
                </a:lnTo>
                <a:lnTo>
                  <a:pt x="46081" y="100247"/>
                </a:lnTo>
                <a:lnTo>
                  <a:pt x="50305" y="123858"/>
                </a:lnTo>
                <a:lnTo>
                  <a:pt x="62067" y="142822"/>
                </a:lnTo>
                <a:lnTo>
                  <a:pt x="79979" y="155431"/>
                </a:lnTo>
                <a:lnTo>
                  <a:pt x="102659" y="160007"/>
                </a:lnTo>
                <a:lnTo>
                  <a:pt x="165311" y="160007"/>
                </a:lnTo>
                <a:lnTo>
                  <a:pt x="174249" y="168944"/>
                </a:lnTo>
                <a:lnTo>
                  <a:pt x="159742" y="182215"/>
                </a:lnTo>
                <a:lnTo>
                  <a:pt x="142612" y="192134"/>
                </a:lnTo>
                <a:lnTo>
                  <a:pt x="123285" y="198345"/>
                </a:lnTo>
                <a:lnTo>
                  <a:pt x="102184" y="200494"/>
                </a:lnTo>
                <a:close/>
              </a:path>
              <a:path w="1646555" h="200659">
                <a:moveTo>
                  <a:pt x="142866" y="56917"/>
                </a:moveTo>
                <a:lnTo>
                  <a:pt x="133996" y="49809"/>
                </a:lnTo>
                <a:lnTo>
                  <a:pt x="124402" y="44676"/>
                </a:lnTo>
                <a:lnTo>
                  <a:pt x="113989" y="41564"/>
                </a:lnTo>
                <a:lnTo>
                  <a:pt x="102659" y="40517"/>
                </a:lnTo>
                <a:lnTo>
                  <a:pt x="159266" y="40517"/>
                </a:lnTo>
                <a:lnTo>
                  <a:pt x="142866" y="56917"/>
                </a:lnTo>
                <a:close/>
              </a:path>
              <a:path w="1646555" h="200659">
                <a:moveTo>
                  <a:pt x="165311" y="160007"/>
                </a:moveTo>
                <a:lnTo>
                  <a:pt x="102659" y="160007"/>
                </a:lnTo>
                <a:lnTo>
                  <a:pt x="115334" y="158738"/>
                </a:lnTo>
                <a:lnTo>
                  <a:pt x="126623" y="154993"/>
                </a:lnTo>
                <a:lnTo>
                  <a:pt x="136705" y="148868"/>
                </a:lnTo>
                <a:lnTo>
                  <a:pt x="145761" y="140457"/>
                </a:lnTo>
                <a:lnTo>
                  <a:pt x="165311" y="160007"/>
                </a:lnTo>
                <a:close/>
              </a:path>
              <a:path w="1646555" h="200659">
                <a:moveTo>
                  <a:pt x="351481" y="196122"/>
                </a:moveTo>
                <a:lnTo>
                  <a:pt x="217129" y="196122"/>
                </a:lnTo>
                <a:lnTo>
                  <a:pt x="217129" y="4372"/>
                </a:lnTo>
                <a:lnTo>
                  <a:pt x="261541" y="4372"/>
                </a:lnTo>
                <a:lnTo>
                  <a:pt x="261541" y="157109"/>
                </a:lnTo>
                <a:lnTo>
                  <a:pt x="351481" y="157109"/>
                </a:lnTo>
                <a:lnTo>
                  <a:pt x="351481" y="196122"/>
                </a:lnTo>
                <a:close/>
              </a:path>
              <a:path w="1646555" h="200659">
                <a:moveTo>
                  <a:pt x="1305811" y="196122"/>
                </a:moveTo>
                <a:lnTo>
                  <a:pt x="1262292" y="196122"/>
                </a:lnTo>
                <a:lnTo>
                  <a:pt x="1262292" y="4372"/>
                </a:lnTo>
                <a:lnTo>
                  <a:pt x="1350699" y="4372"/>
                </a:lnTo>
                <a:lnTo>
                  <a:pt x="1367992" y="5485"/>
                </a:lnTo>
                <a:lnTo>
                  <a:pt x="1406444" y="21469"/>
                </a:lnTo>
                <a:lnTo>
                  <a:pt x="1421338" y="41824"/>
                </a:lnTo>
                <a:lnTo>
                  <a:pt x="1305811" y="41824"/>
                </a:lnTo>
                <a:lnTo>
                  <a:pt x="1305811" y="99412"/>
                </a:lnTo>
                <a:lnTo>
                  <a:pt x="1419999" y="99412"/>
                </a:lnTo>
                <a:lnTo>
                  <a:pt x="1416820" y="106565"/>
                </a:lnTo>
                <a:lnTo>
                  <a:pt x="1401838" y="121354"/>
                </a:lnTo>
                <a:lnTo>
                  <a:pt x="1378209" y="131602"/>
                </a:lnTo>
                <a:lnTo>
                  <a:pt x="1381586" y="135584"/>
                </a:lnTo>
                <a:lnTo>
                  <a:pt x="1305811" y="135584"/>
                </a:lnTo>
                <a:lnTo>
                  <a:pt x="1305811" y="196122"/>
                </a:lnTo>
                <a:close/>
              </a:path>
              <a:path w="1646555" h="200659">
                <a:moveTo>
                  <a:pt x="1419999" y="99412"/>
                </a:moveTo>
                <a:lnTo>
                  <a:pt x="1348386" y="99412"/>
                </a:lnTo>
                <a:lnTo>
                  <a:pt x="1356343" y="98930"/>
                </a:lnTo>
                <a:lnTo>
                  <a:pt x="1363145" y="97501"/>
                </a:lnTo>
                <a:lnTo>
                  <a:pt x="1368881" y="95148"/>
                </a:lnTo>
                <a:lnTo>
                  <a:pt x="1373641" y="91894"/>
                </a:lnTo>
                <a:lnTo>
                  <a:pt x="1379379" y="86964"/>
                </a:lnTo>
                <a:lnTo>
                  <a:pt x="1382581" y="79222"/>
                </a:lnTo>
                <a:lnTo>
                  <a:pt x="1382581" y="62042"/>
                </a:lnTo>
                <a:lnTo>
                  <a:pt x="1348276" y="41824"/>
                </a:lnTo>
                <a:lnTo>
                  <a:pt x="1421338" y="41824"/>
                </a:lnTo>
                <a:lnTo>
                  <a:pt x="1421571" y="42236"/>
                </a:lnTo>
                <a:lnTo>
                  <a:pt x="1425584" y="55334"/>
                </a:lnTo>
                <a:lnTo>
                  <a:pt x="1426966" y="69894"/>
                </a:lnTo>
                <a:lnTo>
                  <a:pt x="1424685" y="88868"/>
                </a:lnTo>
                <a:lnTo>
                  <a:pt x="1419999" y="99412"/>
                </a:lnTo>
                <a:close/>
              </a:path>
              <a:path w="1646555" h="200659">
                <a:moveTo>
                  <a:pt x="1432924" y="196122"/>
                </a:moveTo>
                <a:lnTo>
                  <a:pt x="1381216" y="196122"/>
                </a:lnTo>
                <a:lnTo>
                  <a:pt x="1330261" y="135584"/>
                </a:lnTo>
                <a:lnTo>
                  <a:pt x="1381586" y="135584"/>
                </a:lnTo>
                <a:lnTo>
                  <a:pt x="1432924" y="196122"/>
                </a:lnTo>
                <a:close/>
              </a:path>
              <a:path w="1646555" h="200659">
                <a:moveTo>
                  <a:pt x="1488364" y="196122"/>
                </a:moveTo>
                <a:lnTo>
                  <a:pt x="1443449" y="196122"/>
                </a:lnTo>
                <a:lnTo>
                  <a:pt x="1524396" y="4372"/>
                </a:lnTo>
                <a:lnTo>
                  <a:pt x="1564186" y="4372"/>
                </a:lnTo>
                <a:lnTo>
                  <a:pt x="1585459" y="54217"/>
                </a:lnTo>
                <a:lnTo>
                  <a:pt x="1544723" y="54217"/>
                </a:lnTo>
                <a:lnTo>
                  <a:pt x="1518046" y="121409"/>
                </a:lnTo>
                <a:lnTo>
                  <a:pt x="1614137" y="121409"/>
                </a:lnTo>
                <a:lnTo>
                  <a:pt x="1629314" y="156972"/>
                </a:lnTo>
                <a:lnTo>
                  <a:pt x="1503929" y="156972"/>
                </a:lnTo>
                <a:lnTo>
                  <a:pt x="1488364" y="196122"/>
                </a:lnTo>
                <a:close/>
              </a:path>
              <a:path w="1646555" h="200659">
                <a:moveTo>
                  <a:pt x="1614137" y="121409"/>
                </a:moveTo>
                <a:lnTo>
                  <a:pt x="1571426" y="121409"/>
                </a:lnTo>
                <a:lnTo>
                  <a:pt x="1544723" y="54217"/>
                </a:lnTo>
                <a:lnTo>
                  <a:pt x="1585459" y="54217"/>
                </a:lnTo>
                <a:lnTo>
                  <a:pt x="1614137" y="121409"/>
                </a:lnTo>
                <a:close/>
              </a:path>
              <a:path w="1646555" h="200659">
                <a:moveTo>
                  <a:pt x="1646023" y="196122"/>
                </a:moveTo>
                <a:lnTo>
                  <a:pt x="1601081" y="196122"/>
                </a:lnTo>
                <a:lnTo>
                  <a:pt x="1585543" y="156972"/>
                </a:lnTo>
                <a:lnTo>
                  <a:pt x="1629314" y="156972"/>
                </a:lnTo>
                <a:lnTo>
                  <a:pt x="1646023" y="196122"/>
                </a:lnTo>
                <a:close/>
              </a:path>
              <a:path w="1646555" h="200659">
                <a:moveTo>
                  <a:pt x="700213" y="200494"/>
                </a:moveTo>
                <a:lnTo>
                  <a:pt x="664983" y="194144"/>
                </a:lnTo>
                <a:lnTo>
                  <a:pt x="637706" y="176011"/>
                </a:lnTo>
                <a:lnTo>
                  <a:pt x="620087" y="147466"/>
                </a:lnTo>
                <a:lnTo>
                  <a:pt x="613835" y="109882"/>
                </a:lnTo>
                <a:lnTo>
                  <a:pt x="613835" y="4372"/>
                </a:lnTo>
                <a:lnTo>
                  <a:pt x="658223" y="4372"/>
                </a:lnTo>
                <a:lnTo>
                  <a:pt x="658223" y="111582"/>
                </a:lnTo>
                <a:lnTo>
                  <a:pt x="661338" y="132008"/>
                </a:lnTo>
                <a:lnTo>
                  <a:pt x="670028" y="147325"/>
                </a:lnTo>
                <a:lnTo>
                  <a:pt x="683314" y="156947"/>
                </a:lnTo>
                <a:lnTo>
                  <a:pt x="700213" y="160284"/>
                </a:lnTo>
                <a:lnTo>
                  <a:pt x="772424" y="160284"/>
                </a:lnTo>
                <a:lnTo>
                  <a:pt x="762717" y="176011"/>
                </a:lnTo>
                <a:lnTo>
                  <a:pt x="735440" y="194144"/>
                </a:lnTo>
                <a:lnTo>
                  <a:pt x="700213" y="200494"/>
                </a:lnTo>
                <a:close/>
              </a:path>
              <a:path w="1646555" h="200659">
                <a:moveTo>
                  <a:pt x="772424" y="160284"/>
                </a:moveTo>
                <a:lnTo>
                  <a:pt x="700213" y="160284"/>
                </a:lnTo>
                <a:lnTo>
                  <a:pt x="717106" y="156947"/>
                </a:lnTo>
                <a:lnTo>
                  <a:pt x="730382" y="147325"/>
                </a:lnTo>
                <a:lnTo>
                  <a:pt x="739064" y="132008"/>
                </a:lnTo>
                <a:lnTo>
                  <a:pt x="742175" y="111582"/>
                </a:lnTo>
                <a:lnTo>
                  <a:pt x="742175" y="4372"/>
                </a:lnTo>
                <a:lnTo>
                  <a:pt x="786587" y="4372"/>
                </a:lnTo>
                <a:lnTo>
                  <a:pt x="786587" y="109882"/>
                </a:lnTo>
                <a:lnTo>
                  <a:pt x="780335" y="147466"/>
                </a:lnTo>
                <a:lnTo>
                  <a:pt x="772424" y="160284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4389" y="1343151"/>
            <a:ext cx="47986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0">
                <a:solidFill>
                  <a:srgbClr val="FFFFFF"/>
                </a:solidFill>
                <a:latin typeface="Lato"/>
                <a:cs typeface="Lato"/>
              </a:rPr>
              <a:t>Cloudera</a:t>
            </a:r>
            <a:r>
              <a:rPr dirty="0" sz="28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800" spc="-15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25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r>
              <a:rPr dirty="0" sz="2800" spc="-15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800" spc="-15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-5">
                <a:solidFill>
                  <a:srgbClr val="FFFFFF"/>
                </a:solidFill>
                <a:latin typeface="Lato"/>
                <a:cs typeface="Lato"/>
              </a:rPr>
              <a:t>CDP</a:t>
            </a:r>
            <a:endParaRPr sz="28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4389" y="1856713"/>
            <a:ext cx="176212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 i="1">
                <a:solidFill>
                  <a:srgbClr val="BFBFBF"/>
                </a:solidFill>
                <a:latin typeface="Lato"/>
                <a:cs typeface="Lato"/>
              </a:rPr>
              <a:t>Presales </a:t>
            </a:r>
            <a:r>
              <a:rPr dirty="0" sz="1600" spc="-30" i="1">
                <a:solidFill>
                  <a:srgbClr val="BFBFBF"/>
                </a:solidFill>
                <a:latin typeface="Lato"/>
                <a:cs typeface="Lato"/>
              </a:rPr>
              <a:t>Deep</a:t>
            </a:r>
            <a:r>
              <a:rPr dirty="0" sz="1600" spc="-285" i="1">
                <a:solidFill>
                  <a:srgbClr val="BFBFBF"/>
                </a:solidFill>
                <a:latin typeface="Lato"/>
                <a:cs typeface="Lato"/>
              </a:rPr>
              <a:t> </a:t>
            </a:r>
            <a:r>
              <a:rPr dirty="0" sz="1600" spc="-20" i="1">
                <a:solidFill>
                  <a:srgbClr val="BFBFBF"/>
                </a:solidFill>
                <a:latin typeface="Lato"/>
                <a:cs typeface="Lato"/>
              </a:rPr>
              <a:t>Dive</a:t>
            </a:r>
            <a:endParaRPr sz="16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4389" y="3496181"/>
            <a:ext cx="299148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20" i="1">
                <a:solidFill>
                  <a:srgbClr val="BFBFBF"/>
                </a:solidFill>
                <a:latin typeface="Lato"/>
                <a:cs typeface="Lato"/>
              </a:rPr>
              <a:t>The session </a:t>
            </a:r>
            <a:r>
              <a:rPr dirty="0" sz="2000" spc="5" i="1">
                <a:solidFill>
                  <a:srgbClr val="BFBFBF"/>
                </a:solidFill>
                <a:latin typeface="Lato"/>
                <a:cs typeface="Lato"/>
              </a:rPr>
              <a:t>will </a:t>
            </a:r>
            <a:r>
              <a:rPr dirty="0" sz="2000" spc="-15" i="1">
                <a:solidFill>
                  <a:srgbClr val="BFBFBF"/>
                </a:solidFill>
                <a:latin typeface="Lato"/>
                <a:cs typeface="Lato"/>
              </a:rPr>
              <a:t>begin</a:t>
            </a:r>
            <a:r>
              <a:rPr dirty="0" sz="2000" spc="-315" i="1">
                <a:solidFill>
                  <a:srgbClr val="BFBFBF"/>
                </a:solidFill>
                <a:latin typeface="Lato"/>
                <a:cs typeface="Lato"/>
              </a:rPr>
              <a:t> </a:t>
            </a:r>
            <a:r>
              <a:rPr dirty="0" sz="2000" spc="-10" i="1">
                <a:solidFill>
                  <a:srgbClr val="BFBFBF"/>
                </a:solidFill>
                <a:latin typeface="Lato"/>
                <a:cs typeface="Lato"/>
              </a:rPr>
              <a:t>shortly</a:t>
            </a:r>
            <a:endParaRPr sz="2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1480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35" b="0">
                <a:solidFill>
                  <a:srgbClr val="FFFFFF"/>
                </a:solidFill>
                <a:latin typeface="Lato"/>
                <a:cs typeface="Lato"/>
              </a:rPr>
              <a:t>SEPARATE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STORAGE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COMPUTE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5" b="0" i="1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dirty="0" sz="2200" spc="-95" b="0" i="1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85" b="0" i="1">
                <a:solidFill>
                  <a:srgbClr val="FFFFFF"/>
                </a:solidFill>
                <a:latin typeface="Lato"/>
                <a:cs typeface="Lato"/>
              </a:rPr>
              <a:t>STATE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8681" y="1934451"/>
            <a:ext cx="2084070" cy="2011045"/>
          </a:xfrm>
          <a:custGeom>
            <a:avLst/>
            <a:gdLst/>
            <a:ahLst/>
            <a:cxnLst/>
            <a:rect l="l" t="t" r="r" b="b"/>
            <a:pathLst>
              <a:path w="2084070" h="2011045">
                <a:moveTo>
                  <a:pt x="0" y="0"/>
                </a:moveTo>
                <a:lnTo>
                  <a:pt x="2083688" y="0"/>
                </a:lnTo>
                <a:lnTo>
                  <a:pt x="2083688" y="2010590"/>
                </a:lnTo>
                <a:lnTo>
                  <a:pt x="0" y="201059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236977" y="3736767"/>
            <a:ext cx="937894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Physical</a:t>
            </a:r>
            <a:r>
              <a:rPr dirty="0" sz="1000" spc="-6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Servers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158" y="2119115"/>
            <a:ext cx="1931035" cy="353695"/>
          </a:xfrm>
          <a:prstGeom prst="rect">
            <a:avLst/>
          </a:prstGeom>
          <a:solidFill>
            <a:srgbClr val="828282"/>
          </a:solidFill>
        </p:spPr>
        <p:txBody>
          <a:bodyPr wrap="square" lIns="0" tIns="102870" rIns="0" bIns="0" rtlCol="0" vert="horz">
            <a:spAutoFit/>
          </a:bodyPr>
          <a:lstStyle/>
          <a:p>
            <a:pPr marL="610235">
              <a:lnSpc>
                <a:spcPct val="100000"/>
              </a:lnSpc>
              <a:spcBef>
                <a:spcPts val="81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COMPUTE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5158" y="2689844"/>
            <a:ext cx="1931035" cy="353695"/>
          </a:xfrm>
          <a:prstGeom prst="rect">
            <a:avLst/>
          </a:prstGeom>
          <a:solidFill>
            <a:srgbClr val="828282"/>
          </a:solidFill>
        </p:spPr>
        <p:txBody>
          <a:bodyPr wrap="square" lIns="0" tIns="1028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STATE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158" y="3260568"/>
            <a:ext cx="1931035" cy="353695"/>
          </a:xfrm>
          <a:prstGeom prst="rect">
            <a:avLst/>
          </a:prstGeom>
          <a:solidFill>
            <a:srgbClr val="828282"/>
          </a:solidFill>
        </p:spPr>
        <p:txBody>
          <a:bodyPr wrap="square" lIns="0" tIns="102870" rIns="0" bIns="0" rtlCol="0" vert="horz">
            <a:spAutoFit/>
          </a:bodyPr>
          <a:lstStyle/>
          <a:p>
            <a:pPr marL="631825">
              <a:lnSpc>
                <a:spcPct val="100000"/>
              </a:lnSpc>
              <a:spcBef>
                <a:spcPts val="81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STORAGE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10312" y="1995963"/>
            <a:ext cx="2084070" cy="737235"/>
          </a:xfrm>
          <a:prstGeom prst="rect">
            <a:avLst/>
          </a:prstGeom>
          <a:solidFill>
            <a:srgbClr val="2D3B44"/>
          </a:solidFill>
          <a:ln w="9524">
            <a:solidFill>
              <a:srgbClr val="82828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56642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Virtual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Machines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86961" y="2092165"/>
            <a:ext cx="1931035" cy="353695"/>
          </a:xfrm>
          <a:prstGeom prst="rect">
            <a:avLst/>
          </a:prstGeom>
          <a:solidFill>
            <a:srgbClr val="828282"/>
          </a:solidFill>
        </p:spPr>
        <p:txBody>
          <a:bodyPr wrap="square" lIns="0" tIns="102870" rIns="0" bIns="0" rtlCol="0" vert="horz">
            <a:spAutoFit/>
          </a:bodyPr>
          <a:lstStyle/>
          <a:p>
            <a:pPr marL="610235">
              <a:lnSpc>
                <a:spcPct val="100000"/>
              </a:lnSpc>
              <a:spcBef>
                <a:spcPts val="81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COMPUTE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3287" y="3039018"/>
            <a:ext cx="2084070" cy="737235"/>
          </a:xfrm>
          <a:prstGeom prst="rect">
            <a:avLst/>
          </a:prstGeom>
          <a:solidFill>
            <a:srgbClr val="2D3B44"/>
          </a:solidFill>
          <a:ln w="9524">
            <a:solidFill>
              <a:srgbClr val="82828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626110">
              <a:lnSpc>
                <a:spcPct val="100000"/>
              </a:lnSpc>
              <a:spcBef>
                <a:spcPts val="5"/>
              </a:spcBef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Object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 Storage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9936" y="3151318"/>
            <a:ext cx="1931035" cy="353695"/>
          </a:xfrm>
          <a:prstGeom prst="rect">
            <a:avLst/>
          </a:prstGeom>
          <a:solidFill>
            <a:srgbClr val="828282"/>
          </a:solidFill>
        </p:spPr>
        <p:txBody>
          <a:bodyPr wrap="square" lIns="0" tIns="102870" rIns="0" bIns="0" rtlCol="0" vert="horz">
            <a:spAutoFit/>
          </a:bodyPr>
          <a:lstStyle/>
          <a:p>
            <a:pPr marL="631190">
              <a:lnSpc>
                <a:spcPct val="100000"/>
              </a:lnSpc>
              <a:spcBef>
                <a:spcPts val="81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STORAGE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30143" y="1646189"/>
            <a:ext cx="2084070" cy="737235"/>
          </a:xfrm>
          <a:prstGeom prst="rect">
            <a:avLst/>
          </a:prstGeom>
          <a:solidFill>
            <a:srgbClr val="2D3B44"/>
          </a:solidFill>
          <a:ln w="9524">
            <a:solidFill>
              <a:srgbClr val="7E7E7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479425">
              <a:lnSpc>
                <a:spcPct val="100000"/>
              </a:lnSpc>
              <a:spcBef>
                <a:spcPts val="1025"/>
              </a:spcBef>
            </a:pPr>
            <a:r>
              <a:rPr dirty="0" sz="1200" spc="-10">
                <a:solidFill>
                  <a:srgbClr val="00A3AE"/>
                </a:solidFill>
                <a:latin typeface="Arial"/>
                <a:cs typeface="Arial"/>
              </a:rPr>
              <a:t>Virtual</a:t>
            </a:r>
            <a:r>
              <a:rPr dirty="0" sz="1200" spc="-15">
                <a:solidFill>
                  <a:srgbClr val="00A3AE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00A3AE"/>
                </a:solidFill>
                <a:latin typeface="Arial"/>
                <a:cs typeface="Arial"/>
              </a:rPr>
              <a:t>Machines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30143" y="3496217"/>
            <a:ext cx="2084070" cy="737235"/>
          </a:xfrm>
          <a:prstGeom prst="rect">
            <a:avLst/>
          </a:prstGeom>
          <a:solidFill>
            <a:srgbClr val="2D3B44"/>
          </a:solidFill>
          <a:ln w="9524">
            <a:solidFill>
              <a:srgbClr val="7E7E7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533400">
              <a:lnSpc>
                <a:spcPct val="100000"/>
              </a:lnSpc>
              <a:spcBef>
                <a:spcPts val="1025"/>
              </a:spcBef>
            </a:pPr>
            <a:r>
              <a:rPr dirty="0" sz="1200" spc="-5">
                <a:solidFill>
                  <a:srgbClr val="00A3AE"/>
                </a:solidFill>
                <a:latin typeface="Arial"/>
                <a:cs typeface="Arial"/>
              </a:rPr>
              <a:t>Object</a:t>
            </a:r>
            <a:r>
              <a:rPr dirty="0" sz="1200" spc="-15">
                <a:solidFill>
                  <a:srgbClr val="00A3AE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A3AE"/>
                </a:solidFill>
                <a:latin typeface="Arial"/>
                <a:cs typeface="Arial"/>
              </a:rPr>
              <a:t>Storage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30143" y="2571194"/>
            <a:ext cx="2084070" cy="737235"/>
          </a:xfrm>
          <a:prstGeom prst="rect">
            <a:avLst/>
          </a:prstGeom>
          <a:solidFill>
            <a:srgbClr val="2D3B44"/>
          </a:solidFill>
          <a:ln w="9524">
            <a:solidFill>
              <a:srgbClr val="FF00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398145">
              <a:lnSpc>
                <a:spcPct val="100000"/>
              </a:lnSpc>
              <a:spcBef>
                <a:spcPts val="1025"/>
              </a:spcBef>
            </a:pPr>
            <a:r>
              <a:rPr dirty="0" sz="1200" spc="-5">
                <a:solidFill>
                  <a:srgbClr val="00A3AE"/>
                </a:solidFill>
                <a:latin typeface="Arial"/>
                <a:cs typeface="Arial"/>
              </a:rPr>
              <a:t>Always-On</a:t>
            </a:r>
            <a:r>
              <a:rPr dirty="0" sz="1200" spc="-15">
                <a:solidFill>
                  <a:srgbClr val="00A3AE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00A3AE"/>
                </a:solidFill>
                <a:latin typeface="Arial"/>
                <a:cs typeface="Arial"/>
              </a:rPr>
              <a:t>Service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747556" y="1898743"/>
            <a:ext cx="782955" cy="1907539"/>
            <a:chOff x="2747556" y="1898743"/>
            <a:chExt cx="782955" cy="1907539"/>
          </a:xfrm>
        </p:grpSpPr>
        <p:sp>
          <p:nvSpPr>
            <p:cNvPr id="17" name="object 17"/>
            <p:cNvSpPr/>
            <p:nvPr/>
          </p:nvSpPr>
          <p:spPr>
            <a:xfrm>
              <a:off x="2762119" y="3422068"/>
              <a:ext cx="720725" cy="363855"/>
            </a:xfrm>
            <a:custGeom>
              <a:avLst/>
              <a:gdLst/>
              <a:ahLst/>
              <a:cxnLst/>
              <a:rect l="l" t="t" r="r" b="b"/>
              <a:pathLst>
                <a:path w="720725" h="363854">
                  <a:moveTo>
                    <a:pt x="0" y="0"/>
                  </a:moveTo>
                  <a:lnTo>
                    <a:pt x="388649" y="0"/>
                  </a:lnTo>
                  <a:lnTo>
                    <a:pt x="388649" y="363299"/>
                  </a:lnTo>
                  <a:lnTo>
                    <a:pt x="720148" y="363299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82267" y="3769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482267" y="37696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755519" y="1919241"/>
              <a:ext cx="720725" cy="254000"/>
            </a:xfrm>
            <a:custGeom>
              <a:avLst/>
              <a:gdLst/>
              <a:ahLst/>
              <a:cxnLst/>
              <a:rect l="l" t="t" r="r" b="b"/>
              <a:pathLst>
                <a:path w="720725" h="254000">
                  <a:moveTo>
                    <a:pt x="0" y="253799"/>
                  </a:moveTo>
                  <a:lnTo>
                    <a:pt x="388649" y="253799"/>
                  </a:lnTo>
                  <a:lnTo>
                    <a:pt x="388649" y="0"/>
                  </a:lnTo>
                  <a:lnTo>
                    <a:pt x="720148" y="0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75667" y="19035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0" y="0"/>
                  </a:lnTo>
                  <a:lnTo>
                    <a:pt x="43224" y="15734"/>
                  </a:lnTo>
                  <a:lnTo>
                    <a:pt x="0" y="31467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475667" y="19035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67"/>
                  </a:moveTo>
                  <a:lnTo>
                    <a:pt x="43224" y="15734"/>
                  </a:lnTo>
                  <a:lnTo>
                    <a:pt x="0" y="0"/>
                  </a:lnTo>
                  <a:lnTo>
                    <a:pt x="0" y="31467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752319" y="2854069"/>
              <a:ext cx="699135" cy="6350"/>
            </a:xfrm>
            <a:custGeom>
              <a:avLst/>
              <a:gdLst/>
              <a:ahLst/>
              <a:cxnLst/>
              <a:rect l="l" t="t" r="r" b="b"/>
              <a:pathLst>
                <a:path w="699135" h="6350">
                  <a:moveTo>
                    <a:pt x="0" y="0"/>
                  </a:moveTo>
                  <a:lnTo>
                    <a:pt x="698848" y="6099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51042" y="28444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274" y="0"/>
                  </a:lnTo>
                  <a:lnTo>
                    <a:pt x="43349" y="1609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3451042" y="28444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349" y="16099"/>
                  </a:lnTo>
                  <a:lnTo>
                    <a:pt x="274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364532" y="1070099"/>
            <a:ext cx="2103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Basic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cloud-native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architecture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985264" y="1055783"/>
            <a:ext cx="1171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Cloud </a:t>
            </a: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optimised  </a:t>
            </a: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1200" spc="-5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architecture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9820" y="1070099"/>
            <a:ext cx="18389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Basic on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prem</a:t>
            </a:r>
            <a:r>
              <a:rPr dirty="0" sz="1200" spc="-3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architecture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623076" y="1898743"/>
            <a:ext cx="773430" cy="427990"/>
            <a:chOff x="5623076" y="1898743"/>
            <a:chExt cx="773430" cy="427990"/>
          </a:xfrm>
        </p:grpSpPr>
        <p:sp>
          <p:nvSpPr>
            <p:cNvPr id="30" name="object 30"/>
            <p:cNvSpPr/>
            <p:nvPr/>
          </p:nvSpPr>
          <p:spPr>
            <a:xfrm>
              <a:off x="5671063" y="1919238"/>
              <a:ext cx="720725" cy="402590"/>
            </a:xfrm>
            <a:custGeom>
              <a:avLst/>
              <a:gdLst/>
              <a:ahLst/>
              <a:cxnLst/>
              <a:rect l="l" t="t" r="r" b="b"/>
              <a:pathLst>
                <a:path w="720725" h="402589">
                  <a:moveTo>
                    <a:pt x="0" y="0"/>
                  </a:moveTo>
                  <a:lnTo>
                    <a:pt x="331499" y="0"/>
                  </a:lnTo>
                  <a:lnTo>
                    <a:pt x="331499" y="402299"/>
                  </a:lnTo>
                  <a:lnTo>
                    <a:pt x="720148" y="402299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627838" y="19035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64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6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627838" y="190350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6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3" name="object 33"/>
          <p:cNvGrpSpPr/>
          <p:nvPr/>
        </p:nvGrpSpPr>
        <p:grpSpPr>
          <a:xfrm>
            <a:off x="5629801" y="2424715"/>
            <a:ext cx="782320" cy="427990"/>
            <a:chOff x="5629801" y="2424715"/>
            <a:chExt cx="782320" cy="427990"/>
          </a:xfrm>
        </p:grpSpPr>
        <p:sp>
          <p:nvSpPr>
            <p:cNvPr id="34" name="object 34"/>
            <p:cNvSpPr/>
            <p:nvPr/>
          </p:nvSpPr>
          <p:spPr>
            <a:xfrm>
              <a:off x="5677788" y="2429477"/>
              <a:ext cx="729615" cy="402590"/>
            </a:xfrm>
            <a:custGeom>
              <a:avLst/>
              <a:gdLst/>
              <a:ahLst/>
              <a:cxnLst/>
              <a:rect l="l" t="t" r="r" b="b"/>
              <a:pathLst>
                <a:path w="729614" h="402589">
                  <a:moveTo>
                    <a:pt x="0" y="402291"/>
                  </a:moveTo>
                  <a:lnTo>
                    <a:pt x="335999" y="402291"/>
                  </a:lnTo>
                  <a:lnTo>
                    <a:pt x="335999" y="0"/>
                  </a:lnTo>
                  <a:lnTo>
                    <a:pt x="729148" y="0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634563" y="2816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634563" y="281604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5629801" y="3398880"/>
            <a:ext cx="782320" cy="409575"/>
            <a:chOff x="5629801" y="3398880"/>
            <a:chExt cx="782320" cy="409575"/>
          </a:xfrm>
        </p:grpSpPr>
        <p:sp>
          <p:nvSpPr>
            <p:cNvPr id="38" name="object 38"/>
            <p:cNvSpPr/>
            <p:nvPr/>
          </p:nvSpPr>
          <p:spPr>
            <a:xfrm>
              <a:off x="5677788" y="3403643"/>
              <a:ext cx="729615" cy="384175"/>
            </a:xfrm>
            <a:custGeom>
              <a:avLst/>
              <a:gdLst/>
              <a:ahLst/>
              <a:cxnLst/>
              <a:rect l="l" t="t" r="r" b="b"/>
              <a:pathLst>
                <a:path w="729614" h="384175">
                  <a:moveTo>
                    <a:pt x="0" y="383999"/>
                  </a:moveTo>
                  <a:lnTo>
                    <a:pt x="335999" y="383999"/>
                  </a:lnTo>
                  <a:lnTo>
                    <a:pt x="335999" y="0"/>
                  </a:lnTo>
                  <a:lnTo>
                    <a:pt x="729148" y="0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634563" y="3771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34563" y="37718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1" name="object 41"/>
          <p:cNvGrpSpPr/>
          <p:nvPr/>
        </p:nvGrpSpPr>
        <p:grpSpPr>
          <a:xfrm>
            <a:off x="5623076" y="2900406"/>
            <a:ext cx="773430" cy="427990"/>
            <a:chOff x="5623076" y="2900406"/>
            <a:chExt cx="773430" cy="427990"/>
          </a:xfrm>
        </p:grpSpPr>
        <p:sp>
          <p:nvSpPr>
            <p:cNvPr id="42" name="object 42"/>
            <p:cNvSpPr/>
            <p:nvPr/>
          </p:nvSpPr>
          <p:spPr>
            <a:xfrm>
              <a:off x="5671063" y="2920919"/>
              <a:ext cx="720725" cy="402590"/>
            </a:xfrm>
            <a:custGeom>
              <a:avLst/>
              <a:gdLst/>
              <a:ahLst/>
              <a:cxnLst/>
              <a:rect l="l" t="t" r="r" b="b"/>
              <a:pathLst>
                <a:path w="720725" h="402589">
                  <a:moveTo>
                    <a:pt x="0" y="0"/>
                  </a:moveTo>
                  <a:lnTo>
                    <a:pt x="321749" y="0"/>
                  </a:lnTo>
                  <a:lnTo>
                    <a:pt x="321749" y="402299"/>
                  </a:lnTo>
                  <a:lnTo>
                    <a:pt x="720148" y="402299"/>
                  </a:lnTo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27838" y="29051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79F4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627838" y="29051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79F4FD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3606642" y="1728073"/>
            <a:ext cx="1931035" cy="353695"/>
          </a:xfrm>
          <a:prstGeom prst="rect">
            <a:avLst/>
          </a:prstGeom>
          <a:solidFill>
            <a:srgbClr val="2F5767"/>
          </a:solidFill>
        </p:spPr>
        <p:txBody>
          <a:bodyPr wrap="square" lIns="0" tIns="102870" rIns="0" bIns="0" rtlCol="0" vert="horz">
            <a:spAutoFit/>
          </a:bodyPr>
          <a:lstStyle/>
          <a:p>
            <a:pPr marL="584200">
              <a:lnSpc>
                <a:spcPct val="100000"/>
              </a:lnSpc>
              <a:spcBef>
                <a:spcPts val="810"/>
              </a:spcBef>
            </a:pP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COMPUTE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9" name="object 4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10</a:t>
            </a:fld>
          </a:p>
        </p:txBody>
      </p:sp>
      <p:sp>
        <p:nvSpPr>
          <p:cNvPr id="46" name="object 46"/>
          <p:cNvSpPr txBox="1"/>
          <p:nvPr/>
        </p:nvSpPr>
        <p:spPr>
          <a:xfrm>
            <a:off x="3614667" y="2653094"/>
            <a:ext cx="1931035" cy="353695"/>
          </a:xfrm>
          <a:prstGeom prst="rect">
            <a:avLst/>
          </a:prstGeom>
          <a:solidFill>
            <a:srgbClr val="2F5767"/>
          </a:solidFill>
        </p:spPr>
        <p:txBody>
          <a:bodyPr wrap="square" lIns="0" tIns="10287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810"/>
              </a:spcBef>
            </a:pPr>
            <a:r>
              <a:rPr dirty="0" sz="1200" spc="-40">
                <a:solidFill>
                  <a:srgbClr val="FFFFFF"/>
                </a:solidFill>
                <a:latin typeface="Arial"/>
                <a:cs typeface="Arial"/>
              </a:rPr>
              <a:t>STATE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606617" y="3591192"/>
            <a:ext cx="1931035" cy="353695"/>
          </a:xfrm>
          <a:prstGeom prst="rect">
            <a:avLst/>
          </a:prstGeom>
          <a:solidFill>
            <a:srgbClr val="2F5767"/>
          </a:solidFill>
        </p:spPr>
        <p:txBody>
          <a:bodyPr wrap="square" lIns="0" tIns="102870" rIns="0" bIns="0" rtlCol="0" vert="horz">
            <a:spAutoFit/>
          </a:bodyPr>
          <a:lstStyle/>
          <a:p>
            <a:pPr marL="593725">
              <a:lnSpc>
                <a:spcPct val="100000"/>
              </a:lnSpc>
              <a:spcBef>
                <a:spcPts val="810"/>
              </a:spcBef>
            </a:pP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723392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ENTERPRISE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26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COMPANY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0810"/>
            <a:ext cx="53949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Manage and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secure </a:t>
            </a: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the data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lifecycle </a:t>
            </a: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in any cloud or</a:t>
            </a:r>
            <a:r>
              <a:rPr dirty="0" sz="1500" spc="2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datacenter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27257" y="2149579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51" y="2785685"/>
            <a:ext cx="8382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4388" y="2785685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3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787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8835" y="2785685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L="12065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9789" y="2149578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418" y="1932713"/>
            <a:ext cx="573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350" y="3185210"/>
            <a:ext cx="5187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Enrich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26120" y="1932713"/>
            <a:ext cx="5524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7050" y="3178609"/>
            <a:ext cx="466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5463" y="1961964"/>
            <a:ext cx="584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39549" y="1409157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685798"/>
                </a:moveTo>
                <a:lnTo>
                  <a:pt x="1721" y="636821"/>
                </a:lnTo>
                <a:lnTo>
                  <a:pt x="6810" y="588774"/>
                </a:lnTo>
                <a:lnTo>
                  <a:pt x="15149" y="541771"/>
                </a:lnTo>
                <a:lnTo>
                  <a:pt x="26622" y="495931"/>
                </a:lnTo>
                <a:lnTo>
                  <a:pt x="41113" y="451368"/>
                </a:lnTo>
                <a:lnTo>
                  <a:pt x="58507" y="408199"/>
                </a:lnTo>
                <a:lnTo>
                  <a:pt x="78687" y="366539"/>
                </a:lnTo>
                <a:lnTo>
                  <a:pt x="101537" y="326505"/>
                </a:lnTo>
                <a:lnTo>
                  <a:pt x="126942" y="288213"/>
                </a:lnTo>
                <a:lnTo>
                  <a:pt x="154784" y="251779"/>
                </a:lnTo>
                <a:lnTo>
                  <a:pt x="184948" y="217319"/>
                </a:lnTo>
                <a:lnTo>
                  <a:pt x="217319" y="184948"/>
                </a:lnTo>
                <a:lnTo>
                  <a:pt x="251779" y="154784"/>
                </a:lnTo>
                <a:lnTo>
                  <a:pt x="288213" y="126942"/>
                </a:lnTo>
                <a:lnTo>
                  <a:pt x="326505" y="101537"/>
                </a:lnTo>
                <a:lnTo>
                  <a:pt x="366539" y="78687"/>
                </a:lnTo>
                <a:lnTo>
                  <a:pt x="408199" y="58507"/>
                </a:lnTo>
                <a:lnTo>
                  <a:pt x="451368" y="41113"/>
                </a:lnTo>
                <a:lnTo>
                  <a:pt x="495931" y="26622"/>
                </a:lnTo>
                <a:lnTo>
                  <a:pt x="541771" y="15149"/>
                </a:lnTo>
                <a:lnTo>
                  <a:pt x="588774" y="6810"/>
                </a:lnTo>
                <a:lnTo>
                  <a:pt x="636821" y="1721"/>
                </a:lnTo>
                <a:lnTo>
                  <a:pt x="685798" y="0"/>
                </a:lnTo>
                <a:lnTo>
                  <a:pt x="735190" y="1779"/>
                </a:lnTo>
                <a:lnTo>
                  <a:pt x="784039" y="7070"/>
                </a:lnTo>
                <a:lnTo>
                  <a:pt x="832172" y="15800"/>
                </a:lnTo>
                <a:lnTo>
                  <a:pt x="879418" y="27897"/>
                </a:lnTo>
                <a:lnTo>
                  <a:pt x="925602" y="43291"/>
                </a:lnTo>
                <a:lnTo>
                  <a:pt x="970552" y="61910"/>
                </a:lnTo>
                <a:lnTo>
                  <a:pt x="1014095" y="83682"/>
                </a:lnTo>
                <a:lnTo>
                  <a:pt x="1056057" y="108534"/>
                </a:lnTo>
                <a:lnTo>
                  <a:pt x="1096266" y="136397"/>
                </a:lnTo>
                <a:lnTo>
                  <a:pt x="1134549" y="167197"/>
                </a:lnTo>
                <a:lnTo>
                  <a:pt x="1170732" y="200864"/>
                </a:lnTo>
                <a:lnTo>
                  <a:pt x="1204399" y="237047"/>
                </a:lnTo>
                <a:lnTo>
                  <a:pt x="1235199" y="275330"/>
                </a:lnTo>
                <a:lnTo>
                  <a:pt x="1263062" y="315539"/>
                </a:lnTo>
                <a:lnTo>
                  <a:pt x="1287915" y="357501"/>
                </a:lnTo>
                <a:lnTo>
                  <a:pt x="1309686" y="401044"/>
                </a:lnTo>
                <a:lnTo>
                  <a:pt x="1328305" y="445994"/>
                </a:lnTo>
                <a:lnTo>
                  <a:pt x="1343699" y="492178"/>
                </a:lnTo>
                <a:lnTo>
                  <a:pt x="1355797" y="539424"/>
                </a:lnTo>
                <a:lnTo>
                  <a:pt x="1364527" y="587558"/>
                </a:lnTo>
                <a:lnTo>
                  <a:pt x="1369817" y="636407"/>
                </a:lnTo>
                <a:lnTo>
                  <a:pt x="1371597" y="685798"/>
                </a:lnTo>
                <a:lnTo>
                  <a:pt x="1369875" y="734775"/>
                </a:lnTo>
                <a:lnTo>
                  <a:pt x="1364786" y="782822"/>
                </a:lnTo>
                <a:lnTo>
                  <a:pt x="1356448" y="829824"/>
                </a:lnTo>
                <a:lnTo>
                  <a:pt x="1344974" y="875664"/>
                </a:lnTo>
                <a:lnTo>
                  <a:pt x="1330483" y="920227"/>
                </a:lnTo>
                <a:lnTo>
                  <a:pt x="1313089" y="963396"/>
                </a:lnTo>
                <a:lnTo>
                  <a:pt x="1292909" y="1005055"/>
                </a:lnTo>
                <a:lnTo>
                  <a:pt x="1270059" y="1045088"/>
                </a:lnTo>
                <a:lnTo>
                  <a:pt x="1244655" y="1083380"/>
                </a:lnTo>
                <a:lnTo>
                  <a:pt x="1216812" y="1119813"/>
                </a:lnTo>
                <a:lnTo>
                  <a:pt x="1186648" y="1154273"/>
                </a:lnTo>
                <a:lnTo>
                  <a:pt x="1154278" y="1186643"/>
                </a:lnTo>
                <a:lnTo>
                  <a:pt x="1119817" y="1216806"/>
                </a:lnTo>
                <a:lnTo>
                  <a:pt x="1083383" y="1244648"/>
                </a:lnTo>
                <a:lnTo>
                  <a:pt x="1045091" y="1270052"/>
                </a:lnTo>
                <a:lnTo>
                  <a:pt x="1005057" y="1292901"/>
                </a:lnTo>
                <a:lnTo>
                  <a:pt x="963397" y="1313081"/>
                </a:lnTo>
                <a:lnTo>
                  <a:pt x="920228" y="1330474"/>
                </a:lnTo>
                <a:lnTo>
                  <a:pt x="875665" y="1344965"/>
                </a:lnTo>
                <a:lnTo>
                  <a:pt x="829825" y="1356438"/>
                </a:lnTo>
                <a:lnTo>
                  <a:pt x="782823" y="1364777"/>
                </a:lnTo>
                <a:lnTo>
                  <a:pt x="734775" y="1369865"/>
                </a:lnTo>
                <a:lnTo>
                  <a:pt x="685798" y="1371587"/>
                </a:lnTo>
                <a:lnTo>
                  <a:pt x="636821" y="1369865"/>
                </a:lnTo>
                <a:lnTo>
                  <a:pt x="588774" y="1364777"/>
                </a:lnTo>
                <a:lnTo>
                  <a:pt x="541771" y="1356438"/>
                </a:lnTo>
                <a:lnTo>
                  <a:pt x="495931" y="1344965"/>
                </a:lnTo>
                <a:lnTo>
                  <a:pt x="451368" y="1330474"/>
                </a:lnTo>
                <a:lnTo>
                  <a:pt x="408199" y="1313081"/>
                </a:lnTo>
                <a:lnTo>
                  <a:pt x="366539" y="1292901"/>
                </a:lnTo>
                <a:lnTo>
                  <a:pt x="326505" y="1270052"/>
                </a:lnTo>
                <a:lnTo>
                  <a:pt x="288213" y="1244648"/>
                </a:lnTo>
                <a:lnTo>
                  <a:pt x="251779" y="1216806"/>
                </a:lnTo>
                <a:lnTo>
                  <a:pt x="217319" y="1186643"/>
                </a:lnTo>
                <a:lnTo>
                  <a:pt x="184948" y="1154273"/>
                </a:lnTo>
                <a:lnTo>
                  <a:pt x="154784" y="1119813"/>
                </a:lnTo>
                <a:lnTo>
                  <a:pt x="126942" y="1083380"/>
                </a:lnTo>
                <a:lnTo>
                  <a:pt x="101537" y="1045088"/>
                </a:lnTo>
                <a:lnTo>
                  <a:pt x="78687" y="1005055"/>
                </a:lnTo>
                <a:lnTo>
                  <a:pt x="58507" y="963396"/>
                </a:lnTo>
                <a:lnTo>
                  <a:pt x="41113" y="920227"/>
                </a:lnTo>
                <a:lnTo>
                  <a:pt x="26622" y="875664"/>
                </a:lnTo>
                <a:lnTo>
                  <a:pt x="15149" y="829824"/>
                </a:lnTo>
                <a:lnTo>
                  <a:pt x="6810" y="782822"/>
                </a:lnTo>
                <a:lnTo>
                  <a:pt x="1721" y="734775"/>
                </a:lnTo>
                <a:lnTo>
                  <a:pt x="0" y="685798"/>
                </a:lnTo>
                <a:close/>
              </a:path>
              <a:path w="1371600" h="1371600">
                <a:moveTo>
                  <a:pt x="154949" y="685798"/>
                </a:moveTo>
                <a:lnTo>
                  <a:pt x="157119" y="734116"/>
                </a:lnTo>
                <a:lnTo>
                  <a:pt x="163502" y="781218"/>
                </a:lnTo>
                <a:lnTo>
                  <a:pt x="173912" y="826918"/>
                </a:lnTo>
                <a:lnTo>
                  <a:pt x="188160" y="871027"/>
                </a:lnTo>
                <a:lnTo>
                  <a:pt x="206061" y="913359"/>
                </a:lnTo>
                <a:lnTo>
                  <a:pt x="227426" y="953725"/>
                </a:lnTo>
                <a:lnTo>
                  <a:pt x="252067" y="991939"/>
                </a:lnTo>
                <a:lnTo>
                  <a:pt x="279798" y="1027813"/>
                </a:lnTo>
                <a:lnTo>
                  <a:pt x="310431" y="1061160"/>
                </a:lnTo>
                <a:lnTo>
                  <a:pt x="343779" y="1091792"/>
                </a:lnTo>
                <a:lnTo>
                  <a:pt x="379654" y="1119522"/>
                </a:lnTo>
                <a:lnTo>
                  <a:pt x="417869" y="1144163"/>
                </a:lnTo>
                <a:lnTo>
                  <a:pt x="458236" y="1165527"/>
                </a:lnTo>
                <a:lnTo>
                  <a:pt x="500568" y="1183427"/>
                </a:lnTo>
                <a:lnTo>
                  <a:pt x="544678" y="1197675"/>
                </a:lnTo>
                <a:lnTo>
                  <a:pt x="590377" y="1208085"/>
                </a:lnTo>
                <a:lnTo>
                  <a:pt x="637480" y="1214468"/>
                </a:lnTo>
                <a:lnTo>
                  <a:pt x="685798" y="1216637"/>
                </a:lnTo>
                <a:lnTo>
                  <a:pt x="734116" y="1214468"/>
                </a:lnTo>
                <a:lnTo>
                  <a:pt x="781219" y="1208085"/>
                </a:lnTo>
                <a:lnTo>
                  <a:pt x="826919" y="1197675"/>
                </a:lnTo>
                <a:lnTo>
                  <a:pt x="871028" y="1183427"/>
                </a:lnTo>
                <a:lnTo>
                  <a:pt x="913360" y="1165527"/>
                </a:lnTo>
                <a:lnTo>
                  <a:pt x="953728" y="1144163"/>
                </a:lnTo>
                <a:lnTo>
                  <a:pt x="991942" y="1119522"/>
                </a:lnTo>
                <a:lnTo>
                  <a:pt x="1027817" y="1091792"/>
                </a:lnTo>
                <a:lnTo>
                  <a:pt x="1061165" y="1061160"/>
                </a:lnTo>
                <a:lnTo>
                  <a:pt x="1091798" y="1027813"/>
                </a:lnTo>
                <a:lnTo>
                  <a:pt x="1119529" y="991939"/>
                </a:lnTo>
                <a:lnTo>
                  <a:pt x="1144171" y="953725"/>
                </a:lnTo>
                <a:lnTo>
                  <a:pt x="1165535" y="913359"/>
                </a:lnTo>
                <a:lnTo>
                  <a:pt x="1183436" y="871027"/>
                </a:lnTo>
                <a:lnTo>
                  <a:pt x="1197685" y="826918"/>
                </a:lnTo>
                <a:lnTo>
                  <a:pt x="1208094" y="781218"/>
                </a:lnTo>
                <a:lnTo>
                  <a:pt x="1214478" y="734116"/>
                </a:lnTo>
                <a:lnTo>
                  <a:pt x="1216647" y="685798"/>
                </a:lnTo>
                <a:lnTo>
                  <a:pt x="1214478" y="637480"/>
                </a:lnTo>
                <a:lnTo>
                  <a:pt x="1208094" y="590377"/>
                </a:lnTo>
                <a:lnTo>
                  <a:pt x="1197685" y="544678"/>
                </a:lnTo>
                <a:lnTo>
                  <a:pt x="1183436" y="500568"/>
                </a:lnTo>
                <a:lnTo>
                  <a:pt x="1165535" y="458236"/>
                </a:lnTo>
                <a:lnTo>
                  <a:pt x="1144171" y="417869"/>
                </a:lnTo>
                <a:lnTo>
                  <a:pt x="1119529" y="379654"/>
                </a:lnTo>
                <a:lnTo>
                  <a:pt x="1091798" y="343779"/>
                </a:lnTo>
                <a:lnTo>
                  <a:pt x="1061165" y="310431"/>
                </a:lnTo>
                <a:lnTo>
                  <a:pt x="1027817" y="279798"/>
                </a:lnTo>
                <a:lnTo>
                  <a:pt x="991942" y="252067"/>
                </a:lnTo>
                <a:lnTo>
                  <a:pt x="953728" y="227426"/>
                </a:lnTo>
                <a:lnTo>
                  <a:pt x="913360" y="206061"/>
                </a:lnTo>
                <a:lnTo>
                  <a:pt x="871028" y="188160"/>
                </a:lnTo>
                <a:lnTo>
                  <a:pt x="826919" y="173912"/>
                </a:lnTo>
                <a:lnTo>
                  <a:pt x="781219" y="163502"/>
                </a:lnTo>
                <a:lnTo>
                  <a:pt x="734116" y="157119"/>
                </a:lnTo>
                <a:lnTo>
                  <a:pt x="685798" y="154949"/>
                </a:lnTo>
                <a:lnTo>
                  <a:pt x="637480" y="157119"/>
                </a:lnTo>
                <a:lnTo>
                  <a:pt x="590377" y="163502"/>
                </a:lnTo>
                <a:lnTo>
                  <a:pt x="544678" y="173912"/>
                </a:lnTo>
                <a:lnTo>
                  <a:pt x="500568" y="188160"/>
                </a:lnTo>
                <a:lnTo>
                  <a:pt x="458236" y="206061"/>
                </a:lnTo>
                <a:lnTo>
                  <a:pt x="417869" y="227426"/>
                </a:lnTo>
                <a:lnTo>
                  <a:pt x="379654" y="252067"/>
                </a:lnTo>
                <a:lnTo>
                  <a:pt x="343779" y="279798"/>
                </a:lnTo>
                <a:lnTo>
                  <a:pt x="310431" y="310431"/>
                </a:lnTo>
                <a:lnTo>
                  <a:pt x="279798" y="343779"/>
                </a:lnTo>
                <a:lnTo>
                  <a:pt x="252067" y="379654"/>
                </a:lnTo>
                <a:lnTo>
                  <a:pt x="227426" y="417869"/>
                </a:lnTo>
                <a:lnTo>
                  <a:pt x="206061" y="458236"/>
                </a:lnTo>
                <a:lnTo>
                  <a:pt x="188160" y="500568"/>
                </a:lnTo>
                <a:lnTo>
                  <a:pt x="173912" y="544678"/>
                </a:lnTo>
                <a:lnTo>
                  <a:pt x="163502" y="590377"/>
                </a:lnTo>
                <a:lnTo>
                  <a:pt x="157119" y="637480"/>
                </a:lnTo>
                <a:lnTo>
                  <a:pt x="154949" y="685798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886192" y="1409144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685798"/>
                </a:moveTo>
                <a:lnTo>
                  <a:pt x="1721" y="636821"/>
                </a:lnTo>
                <a:lnTo>
                  <a:pt x="6810" y="588774"/>
                </a:lnTo>
                <a:lnTo>
                  <a:pt x="15149" y="541771"/>
                </a:lnTo>
                <a:lnTo>
                  <a:pt x="26622" y="495931"/>
                </a:lnTo>
                <a:lnTo>
                  <a:pt x="41114" y="451368"/>
                </a:lnTo>
                <a:lnTo>
                  <a:pt x="58508" y="408199"/>
                </a:lnTo>
                <a:lnTo>
                  <a:pt x="78689" y="366539"/>
                </a:lnTo>
                <a:lnTo>
                  <a:pt x="101539" y="326505"/>
                </a:lnTo>
                <a:lnTo>
                  <a:pt x="126944" y="288213"/>
                </a:lnTo>
                <a:lnTo>
                  <a:pt x="154786" y="251779"/>
                </a:lnTo>
                <a:lnTo>
                  <a:pt x="184951" y="217319"/>
                </a:lnTo>
                <a:lnTo>
                  <a:pt x="217322" y="184948"/>
                </a:lnTo>
                <a:lnTo>
                  <a:pt x="251782" y="154784"/>
                </a:lnTo>
                <a:lnTo>
                  <a:pt x="288217" y="126942"/>
                </a:lnTo>
                <a:lnTo>
                  <a:pt x="326509" y="101537"/>
                </a:lnTo>
                <a:lnTo>
                  <a:pt x="366542" y="78687"/>
                </a:lnTo>
                <a:lnTo>
                  <a:pt x="408202" y="58507"/>
                </a:lnTo>
                <a:lnTo>
                  <a:pt x="451371" y="41113"/>
                </a:lnTo>
                <a:lnTo>
                  <a:pt x="495934" y="26622"/>
                </a:lnTo>
                <a:lnTo>
                  <a:pt x="541774" y="15149"/>
                </a:lnTo>
                <a:lnTo>
                  <a:pt x="588775" y="6810"/>
                </a:lnTo>
                <a:lnTo>
                  <a:pt x="636822" y="1721"/>
                </a:lnTo>
                <a:lnTo>
                  <a:pt x="685798" y="0"/>
                </a:lnTo>
                <a:lnTo>
                  <a:pt x="735187" y="1779"/>
                </a:lnTo>
                <a:lnTo>
                  <a:pt x="784035" y="7070"/>
                </a:lnTo>
                <a:lnTo>
                  <a:pt x="832168" y="15800"/>
                </a:lnTo>
                <a:lnTo>
                  <a:pt x="879414" y="27897"/>
                </a:lnTo>
                <a:lnTo>
                  <a:pt x="925598" y="43291"/>
                </a:lnTo>
                <a:lnTo>
                  <a:pt x="970548" y="61910"/>
                </a:lnTo>
                <a:lnTo>
                  <a:pt x="1014091" y="83682"/>
                </a:lnTo>
                <a:lnTo>
                  <a:pt x="1056053" y="108534"/>
                </a:lnTo>
                <a:lnTo>
                  <a:pt x="1096261" y="136397"/>
                </a:lnTo>
                <a:lnTo>
                  <a:pt x="1134542" y="167197"/>
                </a:lnTo>
                <a:lnTo>
                  <a:pt x="1170722" y="200864"/>
                </a:lnTo>
                <a:lnTo>
                  <a:pt x="1204392" y="237047"/>
                </a:lnTo>
                <a:lnTo>
                  <a:pt x="1235195" y="275330"/>
                </a:lnTo>
                <a:lnTo>
                  <a:pt x="1263059" y="315539"/>
                </a:lnTo>
                <a:lnTo>
                  <a:pt x="1287913" y="357501"/>
                </a:lnTo>
                <a:lnTo>
                  <a:pt x="1309686" y="401044"/>
                </a:lnTo>
                <a:lnTo>
                  <a:pt x="1328305" y="445994"/>
                </a:lnTo>
                <a:lnTo>
                  <a:pt x="1343699" y="492178"/>
                </a:lnTo>
                <a:lnTo>
                  <a:pt x="1355797" y="539424"/>
                </a:lnTo>
                <a:lnTo>
                  <a:pt x="1364527" y="587558"/>
                </a:lnTo>
                <a:lnTo>
                  <a:pt x="1369817" y="636407"/>
                </a:lnTo>
                <a:lnTo>
                  <a:pt x="1371597" y="685798"/>
                </a:lnTo>
                <a:lnTo>
                  <a:pt x="1369875" y="734775"/>
                </a:lnTo>
                <a:lnTo>
                  <a:pt x="1364786" y="782823"/>
                </a:lnTo>
                <a:lnTo>
                  <a:pt x="1356447" y="829825"/>
                </a:lnTo>
                <a:lnTo>
                  <a:pt x="1344974" y="875665"/>
                </a:lnTo>
                <a:lnTo>
                  <a:pt x="1330482" y="920228"/>
                </a:lnTo>
                <a:lnTo>
                  <a:pt x="1313088" y="963398"/>
                </a:lnTo>
                <a:lnTo>
                  <a:pt x="1292908" y="1005058"/>
                </a:lnTo>
                <a:lnTo>
                  <a:pt x="1270057" y="1045092"/>
                </a:lnTo>
                <a:lnTo>
                  <a:pt x="1244653" y="1083384"/>
                </a:lnTo>
                <a:lnTo>
                  <a:pt x="1216810" y="1119818"/>
                </a:lnTo>
                <a:lnTo>
                  <a:pt x="1186645" y="1154279"/>
                </a:lnTo>
                <a:lnTo>
                  <a:pt x="1154275" y="1186649"/>
                </a:lnTo>
                <a:lnTo>
                  <a:pt x="1119814" y="1216814"/>
                </a:lnTo>
                <a:lnTo>
                  <a:pt x="1083380" y="1244656"/>
                </a:lnTo>
                <a:lnTo>
                  <a:pt x="1045088" y="1270061"/>
                </a:lnTo>
                <a:lnTo>
                  <a:pt x="1005054" y="1292911"/>
                </a:lnTo>
                <a:lnTo>
                  <a:pt x="963394" y="1313091"/>
                </a:lnTo>
                <a:lnTo>
                  <a:pt x="920225" y="1330485"/>
                </a:lnTo>
                <a:lnTo>
                  <a:pt x="875663" y="1344977"/>
                </a:lnTo>
                <a:lnTo>
                  <a:pt x="829823" y="1356450"/>
                </a:lnTo>
                <a:lnTo>
                  <a:pt x="782821" y="1364789"/>
                </a:lnTo>
                <a:lnTo>
                  <a:pt x="734774" y="1369877"/>
                </a:lnTo>
                <a:lnTo>
                  <a:pt x="685798" y="1371599"/>
                </a:lnTo>
                <a:lnTo>
                  <a:pt x="636822" y="1369877"/>
                </a:lnTo>
                <a:lnTo>
                  <a:pt x="588775" y="1364789"/>
                </a:lnTo>
                <a:lnTo>
                  <a:pt x="541774" y="1356450"/>
                </a:lnTo>
                <a:lnTo>
                  <a:pt x="495934" y="1344977"/>
                </a:lnTo>
                <a:lnTo>
                  <a:pt x="451371" y="1330485"/>
                </a:lnTo>
                <a:lnTo>
                  <a:pt x="408202" y="1313091"/>
                </a:lnTo>
                <a:lnTo>
                  <a:pt x="366542" y="1292911"/>
                </a:lnTo>
                <a:lnTo>
                  <a:pt x="326509" y="1270061"/>
                </a:lnTo>
                <a:lnTo>
                  <a:pt x="288217" y="1244656"/>
                </a:lnTo>
                <a:lnTo>
                  <a:pt x="251782" y="1216814"/>
                </a:lnTo>
                <a:lnTo>
                  <a:pt x="217322" y="1186649"/>
                </a:lnTo>
                <a:lnTo>
                  <a:pt x="184951" y="1154279"/>
                </a:lnTo>
                <a:lnTo>
                  <a:pt x="154786" y="1119818"/>
                </a:lnTo>
                <a:lnTo>
                  <a:pt x="126944" y="1083384"/>
                </a:lnTo>
                <a:lnTo>
                  <a:pt x="101539" y="1045092"/>
                </a:lnTo>
                <a:lnTo>
                  <a:pt x="78689" y="1005058"/>
                </a:lnTo>
                <a:lnTo>
                  <a:pt x="58508" y="963398"/>
                </a:lnTo>
                <a:lnTo>
                  <a:pt x="41114" y="920228"/>
                </a:lnTo>
                <a:lnTo>
                  <a:pt x="26622" y="875665"/>
                </a:lnTo>
                <a:lnTo>
                  <a:pt x="15149" y="829825"/>
                </a:lnTo>
                <a:lnTo>
                  <a:pt x="6810" y="782823"/>
                </a:lnTo>
                <a:lnTo>
                  <a:pt x="1721" y="734775"/>
                </a:lnTo>
                <a:lnTo>
                  <a:pt x="0" y="685798"/>
                </a:lnTo>
                <a:close/>
              </a:path>
              <a:path w="1371600" h="1371600">
                <a:moveTo>
                  <a:pt x="154949" y="685798"/>
                </a:moveTo>
                <a:lnTo>
                  <a:pt x="157119" y="734116"/>
                </a:lnTo>
                <a:lnTo>
                  <a:pt x="163502" y="781219"/>
                </a:lnTo>
                <a:lnTo>
                  <a:pt x="173912" y="826919"/>
                </a:lnTo>
                <a:lnTo>
                  <a:pt x="188161" y="871029"/>
                </a:lnTo>
                <a:lnTo>
                  <a:pt x="206062" y="913361"/>
                </a:lnTo>
                <a:lnTo>
                  <a:pt x="227427" y="953728"/>
                </a:lnTo>
                <a:lnTo>
                  <a:pt x="252069" y="991943"/>
                </a:lnTo>
                <a:lnTo>
                  <a:pt x="279800" y="1027818"/>
                </a:lnTo>
                <a:lnTo>
                  <a:pt x="310433" y="1061166"/>
                </a:lnTo>
                <a:lnTo>
                  <a:pt x="343781" y="1091799"/>
                </a:lnTo>
                <a:lnTo>
                  <a:pt x="379656" y="1119531"/>
                </a:lnTo>
                <a:lnTo>
                  <a:pt x="417871" y="1144172"/>
                </a:lnTo>
                <a:lnTo>
                  <a:pt x="458238" y="1165537"/>
                </a:lnTo>
                <a:lnTo>
                  <a:pt x="500570" y="1183438"/>
                </a:lnTo>
                <a:lnTo>
                  <a:pt x="544679" y="1197687"/>
                </a:lnTo>
                <a:lnTo>
                  <a:pt x="590379" y="1208097"/>
                </a:lnTo>
                <a:lnTo>
                  <a:pt x="637481" y="1214480"/>
                </a:lnTo>
                <a:lnTo>
                  <a:pt x="685798" y="1216650"/>
                </a:lnTo>
                <a:lnTo>
                  <a:pt x="734115" y="1214480"/>
                </a:lnTo>
                <a:lnTo>
                  <a:pt x="781217" y="1208097"/>
                </a:lnTo>
                <a:lnTo>
                  <a:pt x="826917" y="1197687"/>
                </a:lnTo>
                <a:lnTo>
                  <a:pt x="871026" y="1183438"/>
                </a:lnTo>
                <a:lnTo>
                  <a:pt x="913358" y="1165537"/>
                </a:lnTo>
                <a:lnTo>
                  <a:pt x="953725" y="1144172"/>
                </a:lnTo>
                <a:lnTo>
                  <a:pt x="991940" y="1119531"/>
                </a:lnTo>
                <a:lnTo>
                  <a:pt x="1027815" y="1091799"/>
                </a:lnTo>
                <a:lnTo>
                  <a:pt x="1061163" y="1061166"/>
                </a:lnTo>
                <a:lnTo>
                  <a:pt x="1091796" y="1027818"/>
                </a:lnTo>
                <a:lnTo>
                  <a:pt x="1119528" y="991943"/>
                </a:lnTo>
                <a:lnTo>
                  <a:pt x="1144169" y="953728"/>
                </a:lnTo>
                <a:lnTo>
                  <a:pt x="1165534" y="913361"/>
                </a:lnTo>
                <a:lnTo>
                  <a:pt x="1183435" y="871029"/>
                </a:lnTo>
                <a:lnTo>
                  <a:pt x="1197684" y="826919"/>
                </a:lnTo>
                <a:lnTo>
                  <a:pt x="1208094" y="781219"/>
                </a:lnTo>
                <a:lnTo>
                  <a:pt x="1214478" y="734116"/>
                </a:lnTo>
                <a:lnTo>
                  <a:pt x="1216647" y="685798"/>
                </a:lnTo>
                <a:lnTo>
                  <a:pt x="1214478" y="637480"/>
                </a:lnTo>
                <a:lnTo>
                  <a:pt x="1208094" y="590377"/>
                </a:lnTo>
                <a:lnTo>
                  <a:pt x="1197684" y="544678"/>
                </a:lnTo>
                <a:lnTo>
                  <a:pt x="1183435" y="500568"/>
                </a:lnTo>
                <a:lnTo>
                  <a:pt x="1165534" y="458236"/>
                </a:lnTo>
                <a:lnTo>
                  <a:pt x="1144169" y="417869"/>
                </a:lnTo>
                <a:lnTo>
                  <a:pt x="1119528" y="379654"/>
                </a:lnTo>
                <a:lnTo>
                  <a:pt x="1091796" y="343779"/>
                </a:lnTo>
                <a:lnTo>
                  <a:pt x="1061163" y="310431"/>
                </a:lnTo>
                <a:lnTo>
                  <a:pt x="1027815" y="279798"/>
                </a:lnTo>
                <a:lnTo>
                  <a:pt x="991940" y="252067"/>
                </a:lnTo>
                <a:lnTo>
                  <a:pt x="953725" y="227426"/>
                </a:lnTo>
                <a:lnTo>
                  <a:pt x="913358" y="206061"/>
                </a:lnTo>
                <a:lnTo>
                  <a:pt x="871026" y="188160"/>
                </a:lnTo>
                <a:lnTo>
                  <a:pt x="826917" y="173912"/>
                </a:lnTo>
                <a:lnTo>
                  <a:pt x="781217" y="163502"/>
                </a:lnTo>
                <a:lnTo>
                  <a:pt x="734115" y="157119"/>
                </a:lnTo>
                <a:lnTo>
                  <a:pt x="685798" y="154949"/>
                </a:lnTo>
                <a:lnTo>
                  <a:pt x="637481" y="157119"/>
                </a:lnTo>
                <a:lnTo>
                  <a:pt x="590379" y="163502"/>
                </a:lnTo>
                <a:lnTo>
                  <a:pt x="544679" y="173912"/>
                </a:lnTo>
                <a:lnTo>
                  <a:pt x="500570" y="188160"/>
                </a:lnTo>
                <a:lnTo>
                  <a:pt x="458238" y="206061"/>
                </a:lnTo>
                <a:lnTo>
                  <a:pt x="417871" y="227426"/>
                </a:lnTo>
                <a:lnTo>
                  <a:pt x="379656" y="252067"/>
                </a:lnTo>
                <a:lnTo>
                  <a:pt x="343781" y="279798"/>
                </a:lnTo>
                <a:lnTo>
                  <a:pt x="310433" y="310431"/>
                </a:lnTo>
                <a:lnTo>
                  <a:pt x="279800" y="343779"/>
                </a:lnTo>
                <a:lnTo>
                  <a:pt x="252069" y="379654"/>
                </a:lnTo>
                <a:lnTo>
                  <a:pt x="227427" y="417869"/>
                </a:lnTo>
                <a:lnTo>
                  <a:pt x="206062" y="458236"/>
                </a:lnTo>
                <a:lnTo>
                  <a:pt x="188161" y="500568"/>
                </a:lnTo>
                <a:lnTo>
                  <a:pt x="173912" y="544678"/>
                </a:lnTo>
                <a:lnTo>
                  <a:pt x="163502" y="590377"/>
                </a:lnTo>
                <a:lnTo>
                  <a:pt x="157119" y="637480"/>
                </a:lnTo>
                <a:lnTo>
                  <a:pt x="154949" y="685798"/>
                </a:lnTo>
                <a:close/>
              </a:path>
            </a:pathLst>
          </a:custGeom>
          <a:ln w="9524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2203082" y="2627807"/>
            <a:ext cx="1381125" cy="1381125"/>
            <a:chOff x="2203082" y="2627807"/>
            <a:chExt cx="1381125" cy="1381125"/>
          </a:xfrm>
        </p:grpSpPr>
        <p:sp>
          <p:nvSpPr>
            <p:cNvPr id="6" name="object 6"/>
            <p:cNvSpPr/>
            <p:nvPr/>
          </p:nvSpPr>
          <p:spPr>
            <a:xfrm>
              <a:off x="2207845" y="263256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4"/>
                  </a:lnTo>
                  <a:lnTo>
                    <a:pt x="26622" y="495934"/>
                  </a:lnTo>
                  <a:lnTo>
                    <a:pt x="41114" y="451371"/>
                  </a:lnTo>
                  <a:lnTo>
                    <a:pt x="58508" y="408202"/>
                  </a:lnTo>
                  <a:lnTo>
                    <a:pt x="78689" y="366542"/>
                  </a:lnTo>
                  <a:lnTo>
                    <a:pt x="101539" y="326509"/>
                  </a:lnTo>
                  <a:lnTo>
                    <a:pt x="126944" y="288217"/>
                  </a:lnTo>
                  <a:lnTo>
                    <a:pt x="154786" y="251782"/>
                  </a:lnTo>
                  <a:lnTo>
                    <a:pt x="184951" y="217322"/>
                  </a:lnTo>
                  <a:lnTo>
                    <a:pt x="217322" y="184951"/>
                  </a:lnTo>
                  <a:lnTo>
                    <a:pt x="251782" y="154786"/>
                  </a:lnTo>
                  <a:lnTo>
                    <a:pt x="288217" y="126944"/>
                  </a:lnTo>
                  <a:lnTo>
                    <a:pt x="326509" y="101539"/>
                  </a:lnTo>
                  <a:lnTo>
                    <a:pt x="366542" y="78689"/>
                  </a:lnTo>
                  <a:lnTo>
                    <a:pt x="408202" y="58508"/>
                  </a:lnTo>
                  <a:lnTo>
                    <a:pt x="451371" y="41114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1"/>
                  </a:lnTo>
                  <a:lnTo>
                    <a:pt x="832168" y="15803"/>
                  </a:lnTo>
                  <a:lnTo>
                    <a:pt x="879414" y="27904"/>
                  </a:lnTo>
                  <a:lnTo>
                    <a:pt x="925598" y="43300"/>
                  </a:lnTo>
                  <a:lnTo>
                    <a:pt x="970548" y="61921"/>
                  </a:lnTo>
                  <a:lnTo>
                    <a:pt x="1014091" y="83694"/>
                  </a:lnTo>
                  <a:lnTo>
                    <a:pt x="1056053" y="108548"/>
                  </a:lnTo>
                  <a:lnTo>
                    <a:pt x="1096261" y="136411"/>
                  </a:lnTo>
                  <a:lnTo>
                    <a:pt x="1134542" y="167210"/>
                  </a:lnTo>
                  <a:lnTo>
                    <a:pt x="1170722" y="200874"/>
                  </a:lnTo>
                  <a:lnTo>
                    <a:pt x="1204392" y="237060"/>
                  </a:lnTo>
                  <a:lnTo>
                    <a:pt x="1235195" y="275345"/>
                  </a:lnTo>
                  <a:lnTo>
                    <a:pt x="1263059" y="315554"/>
                  </a:lnTo>
                  <a:lnTo>
                    <a:pt x="1287913" y="357517"/>
                  </a:lnTo>
                  <a:lnTo>
                    <a:pt x="1309686" y="401058"/>
                  </a:lnTo>
                  <a:lnTo>
                    <a:pt x="1328305" y="446007"/>
                  </a:lnTo>
                  <a:lnTo>
                    <a:pt x="1343699" y="492189"/>
                  </a:lnTo>
                  <a:lnTo>
                    <a:pt x="1355797" y="539432"/>
                  </a:lnTo>
                  <a:lnTo>
                    <a:pt x="1364527" y="587563"/>
                  </a:lnTo>
                  <a:lnTo>
                    <a:pt x="1369817" y="636409"/>
                  </a:lnTo>
                  <a:lnTo>
                    <a:pt x="1371597" y="685798"/>
                  </a:lnTo>
                  <a:lnTo>
                    <a:pt x="1369875" y="734777"/>
                  </a:lnTo>
                  <a:lnTo>
                    <a:pt x="1364786" y="782826"/>
                  </a:lnTo>
                  <a:lnTo>
                    <a:pt x="1356447" y="829830"/>
                  </a:lnTo>
                  <a:lnTo>
                    <a:pt x="1344974" y="875672"/>
                  </a:lnTo>
                  <a:lnTo>
                    <a:pt x="1330482" y="920235"/>
                  </a:lnTo>
                  <a:lnTo>
                    <a:pt x="1313088" y="963405"/>
                  </a:lnTo>
                  <a:lnTo>
                    <a:pt x="1292908" y="1005065"/>
                  </a:lnTo>
                  <a:lnTo>
                    <a:pt x="1270057" y="1045099"/>
                  </a:lnTo>
                  <a:lnTo>
                    <a:pt x="1244653" y="1083391"/>
                  </a:lnTo>
                  <a:lnTo>
                    <a:pt x="1216810" y="1119824"/>
                  </a:lnTo>
                  <a:lnTo>
                    <a:pt x="1186645" y="1154284"/>
                  </a:lnTo>
                  <a:lnTo>
                    <a:pt x="1154275" y="1186654"/>
                  </a:lnTo>
                  <a:lnTo>
                    <a:pt x="1119814" y="1216818"/>
                  </a:lnTo>
                  <a:lnTo>
                    <a:pt x="1083380" y="1244660"/>
                  </a:lnTo>
                  <a:lnTo>
                    <a:pt x="1045088" y="1270063"/>
                  </a:lnTo>
                  <a:lnTo>
                    <a:pt x="1005054" y="1292913"/>
                  </a:lnTo>
                  <a:lnTo>
                    <a:pt x="963394" y="1313092"/>
                  </a:lnTo>
                  <a:lnTo>
                    <a:pt x="920225" y="1330485"/>
                  </a:lnTo>
                  <a:lnTo>
                    <a:pt x="875663" y="1344976"/>
                  </a:lnTo>
                  <a:lnTo>
                    <a:pt x="829823" y="1356448"/>
                  </a:lnTo>
                  <a:lnTo>
                    <a:pt x="782821" y="1364787"/>
                  </a:lnTo>
                  <a:lnTo>
                    <a:pt x="734774" y="1369875"/>
                  </a:lnTo>
                  <a:lnTo>
                    <a:pt x="685798" y="1371597"/>
                  </a:lnTo>
                  <a:lnTo>
                    <a:pt x="636822" y="1369875"/>
                  </a:lnTo>
                  <a:lnTo>
                    <a:pt x="588775" y="1364787"/>
                  </a:lnTo>
                  <a:lnTo>
                    <a:pt x="541774" y="1356448"/>
                  </a:lnTo>
                  <a:lnTo>
                    <a:pt x="495934" y="1344976"/>
                  </a:lnTo>
                  <a:lnTo>
                    <a:pt x="451371" y="1330485"/>
                  </a:lnTo>
                  <a:lnTo>
                    <a:pt x="408202" y="1313092"/>
                  </a:lnTo>
                  <a:lnTo>
                    <a:pt x="366542" y="1292913"/>
                  </a:lnTo>
                  <a:lnTo>
                    <a:pt x="326509" y="1270063"/>
                  </a:lnTo>
                  <a:lnTo>
                    <a:pt x="288217" y="1244660"/>
                  </a:lnTo>
                  <a:lnTo>
                    <a:pt x="251782" y="1216818"/>
                  </a:lnTo>
                  <a:lnTo>
                    <a:pt x="217322" y="1186654"/>
                  </a:lnTo>
                  <a:lnTo>
                    <a:pt x="184951" y="1154284"/>
                  </a:lnTo>
                  <a:lnTo>
                    <a:pt x="154786" y="1119824"/>
                  </a:lnTo>
                  <a:lnTo>
                    <a:pt x="126944" y="1083391"/>
                  </a:lnTo>
                  <a:lnTo>
                    <a:pt x="101539" y="1045099"/>
                  </a:lnTo>
                  <a:lnTo>
                    <a:pt x="78689" y="1005065"/>
                  </a:lnTo>
                  <a:lnTo>
                    <a:pt x="58508" y="963405"/>
                  </a:lnTo>
                  <a:lnTo>
                    <a:pt x="41114" y="920235"/>
                  </a:lnTo>
                  <a:lnTo>
                    <a:pt x="26622" y="875672"/>
                  </a:lnTo>
                  <a:lnTo>
                    <a:pt x="15149" y="829830"/>
                  </a:lnTo>
                  <a:lnTo>
                    <a:pt x="6810" y="782826"/>
                  </a:lnTo>
                  <a:lnTo>
                    <a:pt x="1721" y="734777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9"/>
                  </a:lnTo>
                  <a:lnTo>
                    <a:pt x="163502" y="781224"/>
                  </a:lnTo>
                  <a:lnTo>
                    <a:pt x="173912" y="826926"/>
                  </a:lnTo>
                  <a:lnTo>
                    <a:pt x="188161" y="871036"/>
                  </a:lnTo>
                  <a:lnTo>
                    <a:pt x="206062" y="913369"/>
                  </a:lnTo>
                  <a:lnTo>
                    <a:pt x="227427" y="953736"/>
                  </a:lnTo>
                  <a:lnTo>
                    <a:pt x="252069" y="991951"/>
                  </a:lnTo>
                  <a:lnTo>
                    <a:pt x="279800" y="1027825"/>
                  </a:lnTo>
                  <a:lnTo>
                    <a:pt x="310433" y="1061172"/>
                  </a:lnTo>
                  <a:lnTo>
                    <a:pt x="343781" y="1091805"/>
                  </a:lnTo>
                  <a:lnTo>
                    <a:pt x="379656" y="1119534"/>
                  </a:lnTo>
                  <a:lnTo>
                    <a:pt x="417871" y="1144175"/>
                  </a:lnTo>
                  <a:lnTo>
                    <a:pt x="458238" y="1165539"/>
                  </a:lnTo>
                  <a:lnTo>
                    <a:pt x="500570" y="1183438"/>
                  </a:lnTo>
                  <a:lnTo>
                    <a:pt x="544679" y="1197686"/>
                  </a:lnTo>
                  <a:lnTo>
                    <a:pt x="590379" y="1208095"/>
                  </a:lnTo>
                  <a:lnTo>
                    <a:pt x="637481" y="1214478"/>
                  </a:lnTo>
                  <a:lnTo>
                    <a:pt x="685798" y="1216647"/>
                  </a:lnTo>
                  <a:lnTo>
                    <a:pt x="734115" y="1214478"/>
                  </a:lnTo>
                  <a:lnTo>
                    <a:pt x="781217" y="1208095"/>
                  </a:lnTo>
                  <a:lnTo>
                    <a:pt x="826917" y="1197686"/>
                  </a:lnTo>
                  <a:lnTo>
                    <a:pt x="871026" y="1183438"/>
                  </a:lnTo>
                  <a:lnTo>
                    <a:pt x="913358" y="1165539"/>
                  </a:lnTo>
                  <a:lnTo>
                    <a:pt x="953725" y="1144175"/>
                  </a:lnTo>
                  <a:lnTo>
                    <a:pt x="991940" y="1119534"/>
                  </a:lnTo>
                  <a:lnTo>
                    <a:pt x="1027815" y="1091805"/>
                  </a:lnTo>
                  <a:lnTo>
                    <a:pt x="1061163" y="1061172"/>
                  </a:lnTo>
                  <a:lnTo>
                    <a:pt x="1091796" y="1027825"/>
                  </a:lnTo>
                  <a:lnTo>
                    <a:pt x="1119528" y="991951"/>
                  </a:lnTo>
                  <a:lnTo>
                    <a:pt x="1144169" y="953736"/>
                  </a:lnTo>
                  <a:lnTo>
                    <a:pt x="1165534" y="913369"/>
                  </a:lnTo>
                  <a:lnTo>
                    <a:pt x="1183435" y="871036"/>
                  </a:lnTo>
                  <a:lnTo>
                    <a:pt x="1197684" y="826926"/>
                  </a:lnTo>
                  <a:lnTo>
                    <a:pt x="1208094" y="781224"/>
                  </a:lnTo>
                  <a:lnTo>
                    <a:pt x="1214478" y="734119"/>
                  </a:lnTo>
                  <a:lnTo>
                    <a:pt x="1216647" y="685798"/>
                  </a:lnTo>
                  <a:lnTo>
                    <a:pt x="1214478" y="637481"/>
                  </a:lnTo>
                  <a:lnTo>
                    <a:pt x="1208094" y="590379"/>
                  </a:lnTo>
                  <a:lnTo>
                    <a:pt x="1197684" y="544679"/>
                  </a:lnTo>
                  <a:lnTo>
                    <a:pt x="1183435" y="500570"/>
                  </a:lnTo>
                  <a:lnTo>
                    <a:pt x="1165534" y="458238"/>
                  </a:lnTo>
                  <a:lnTo>
                    <a:pt x="1144169" y="417871"/>
                  </a:lnTo>
                  <a:lnTo>
                    <a:pt x="1119528" y="379656"/>
                  </a:lnTo>
                  <a:lnTo>
                    <a:pt x="1091796" y="343781"/>
                  </a:lnTo>
                  <a:lnTo>
                    <a:pt x="1061163" y="310433"/>
                  </a:lnTo>
                  <a:lnTo>
                    <a:pt x="1027815" y="279800"/>
                  </a:lnTo>
                  <a:lnTo>
                    <a:pt x="991940" y="252069"/>
                  </a:lnTo>
                  <a:lnTo>
                    <a:pt x="953725" y="227427"/>
                  </a:lnTo>
                  <a:lnTo>
                    <a:pt x="913358" y="206062"/>
                  </a:lnTo>
                  <a:lnTo>
                    <a:pt x="871026" y="188161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1"/>
                  </a:lnTo>
                  <a:lnTo>
                    <a:pt x="458238" y="206062"/>
                  </a:lnTo>
                  <a:lnTo>
                    <a:pt x="417871" y="227427"/>
                  </a:lnTo>
                  <a:lnTo>
                    <a:pt x="379656" y="252069"/>
                  </a:lnTo>
                  <a:lnTo>
                    <a:pt x="343781" y="279800"/>
                  </a:lnTo>
                  <a:lnTo>
                    <a:pt x="310433" y="310433"/>
                  </a:lnTo>
                  <a:lnTo>
                    <a:pt x="279800" y="343781"/>
                  </a:lnTo>
                  <a:lnTo>
                    <a:pt x="252069" y="379656"/>
                  </a:lnTo>
                  <a:lnTo>
                    <a:pt x="227427" y="417871"/>
                  </a:lnTo>
                  <a:lnTo>
                    <a:pt x="206062" y="458238"/>
                  </a:lnTo>
                  <a:lnTo>
                    <a:pt x="188161" y="500570"/>
                  </a:lnTo>
                  <a:lnTo>
                    <a:pt x="173912" y="544679"/>
                  </a:lnTo>
                  <a:lnTo>
                    <a:pt x="163502" y="590379"/>
                  </a:lnTo>
                  <a:lnTo>
                    <a:pt x="157119" y="637481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377282" y="3231718"/>
              <a:ext cx="1032732" cy="2194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5620551" y="2627807"/>
            <a:ext cx="1381125" cy="1381125"/>
            <a:chOff x="5620551" y="2627807"/>
            <a:chExt cx="1381125" cy="1381125"/>
          </a:xfrm>
        </p:grpSpPr>
        <p:sp>
          <p:nvSpPr>
            <p:cNvPr id="9" name="object 9"/>
            <p:cNvSpPr/>
            <p:nvPr/>
          </p:nvSpPr>
          <p:spPr>
            <a:xfrm>
              <a:off x="5625313" y="263256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4"/>
                  </a:lnTo>
                  <a:lnTo>
                    <a:pt x="26622" y="495934"/>
                  </a:lnTo>
                  <a:lnTo>
                    <a:pt x="41114" y="451371"/>
                  </a:lnTo>
                  <a:lnTo>
                    <a:pt x="58508" y="408202"/>
                  </a:lnTo>
                  <a:lnTo>
                    <a:pt x="78689" y="366542"/>
                  </a:lnTo>
                  <a:lnTo>
                    <a:pt x="101539" y="326509"/>
                  </a:lnTo>
                  <a:lnTo>
                    <a:pt x="126944" y="288217"/>
                  </a:lnTo>
                  <a:lnTo>
                    <a:pt x="154786" y="251782"/>
                  </a:lnTo>
                  <a:lnTo>
                    <a:pt x="184951" y="217322"/>
                  </a:lnTo>
                  <a:lnTo>
                    <a:pt x="217322" y="184951"/>
                  </a:lnTo>
                  <a:lnTo>
                    <a:pt x="251782" y="154786"/>
                  </a:lnTo>
                  <a:lnTo>
                    <a:pt x="288217" y="126944"/>
                  </a:lnTo>
                  <a:lnTo>
                    <a:pt x="326509" y="101539"/>
                  </a:lnTo>
                  <a:lnTo>
                    <a:pt x="366542" y="78689"/>
                  </a:lnTo>
                  <a:lnTo>
                    <a:pt x="408202" y="58508"/>
                  </a:lnTo>
                  <a:lnTo>
                    <a:pt x="451371" y="41114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1"/>
                  </a:lnTo>
                  <a:lnTo>
                    <a:pt x="832168" y="15803"/>
                  </a:lnTo>
                  <a:lnTo>
                    <a:pt x="879414" y="27904"/>
                  </a:lnTo>
                  <a:lnTo>
                    <a:pt x="925598" y="43300"/>
                  </a:lnTo>
                  <a:lnTo>
                    <a:pt x="970548" y="61921"/>
                  </a:lnTo>
                  <a:lnTo>
                    <a:pt x="1014091" y="83694"/>
                  </a:lnTo>
                  <a:lnTo>
                    <a:pt x="1056053" y="108548"/>
                  </a:lnTo>
                  <a:lnTo>
                    <a:pt x="1096261" y="136411"/>
                  </a:lnTo>
                  <a:lnTo>
                    <a:pt x="1134542" y="167210"/>
                  </a:lnTo>
                  <a:lnTo>
                    <a:pt x="1170722" y="200874"/>
                  </a:lnTo>
                  <a:lnTo>
                    <a:pt x="1204392" y="237060"/>
                  </a:lnTo>
                  <a:lnTo>
                    <a:pt x="1235195" y="275345"/>
                  </a:lnTo>
                  <a:lnTo>
                    <a:pt x="1263059" y="315554"/>
                  </a:lnTo>
                  <a:lnTo>
                    <a:pt x="1287913" y="357517"/>
                  </a:lnTo>
                  <a:lnTo>
                    <a:pt x="1309686" y="401058"/>
                  </a:lnTo>
                  <a:lnTo>
                    <a:pt x="1328305" y="446007"/>
                  </a:lnTo>
                  <a:lnTo>
                    <a:pt x="1343699" y="492189"/>
                  </a:lnTo>
                  <a:lnTo>
                    <a:pt x="1355797" y="539432"/>
                  </a:lnTo>
                  <a:lnTo>
                    <a:pt x="1364527" y="587563"/>
                  </a:lnTo>
                  <a:lnTo>
                    <a:pt x="1369817" y="636409"/>
                  </a:lnTo>
                  <a:lnTo>
                    <a:pt x="1371597" y="685798"/>
                  </a:lnTo>
                  <a:lnTo>
                    <a:pt x="1369875" y="734777"/>
                  </a:lnTo>
                  <a:lnTo>
                    <a:pt x="1364786" y="782826"/>
                  </a:lnTo>
                  <a:lnTo>
                    <a:pt x="1356447" y="829830"/>
                  </a:lnTo>
                  <a:lnTo>
                    <a:pt x="1344974" y="875672"/>
                  </a:lnTo>
                  <a:lnTo>
                    <a:pt x="1330482" y="920235"/>
                  </a:lnTo>
                  <a:lnTo>
                    <a:pt x="1313088" y="963405"/>
                  </a:lnTo>
                  <a:lnTo>
                    <a:pt x="1292908" y="1005065"/>
                  </a:lnTo>
                  <a:lnTo>
                    <a:pt x="1270057" y="1045099"/>
                  </a:lnTo>
                  <a:lnTo>
                    <a:pt x="1244653" y="1083391"/>
                  </a:lnTo>
                  <a:lnTo>
                    <a:pt x="1216810" y="1119824"/>
                  </a:lnTo>
                  <a:lnTo>
                    <a:pt x="1186645" y="1154284"/>
                  </a:lnTo>
                  <a:lnTo>
                    <a:pt x="1154275" y="1186654"/>
                  </a:lnTo>
                  <a:lnTo>
                    <a:pt x="1119814" y="1216818"/>
                  </a:lnTo>
                  <a:lnTo>
                    <a:pt x="1083380" y="1244660"/>
                  </a:lnTo>
                  <a:lnTo>
                    <a:pt x="1045088" y="1270063"/>
                  </a:lnTo>
                  <a:lnTo>
                    <a:pt x="1005054" y="1292913"/>
                  </a:lnTo>
                  <a:lnTo>
                    <a:pt x="963394" y="1313092"/>
                  </a:lnTo>
                  <a:lnTo>
                    <a:pt x="920225" y="1330485"/>
                  </a:lnTo>
                  <a:lnTo>
                    <a:pt x="875663" y="1344976"/>
                  </a:lnTo>
                  <a:lnTo>
                    <a:pt x="829823" y="1356448"/>
                  </a:lnTo>
                  <a:lnTo>
                    <a:pt x="782821" y="1364787"/>
                  </a:lnTo>
                  <a:lnTo>
                    <a:pt x="734774" y="1369875"/>
                  </a:lnTo>
                  <a:lnTo>
                    <a:pt x="685798" y="1371597"/>
                  </a:lnTo>
                  <a:lnTo>
                    <a:pt x="636822" y="1369875"/>
                  </a:lnTo>
                  <a:lnTo>
                    <a:pt x="588775" y="1364787"/>
                  </a:lnTo>
                  <a:lnTo>
                    <a:pt x="541774" y="1356448"/>
                  </a:lnTo>
                  <a:lnTo>
                    <a:pt x="495934" y="1344976"/>
                  </a:lnTo>
                  <a:lnTo>
                    <a:pt x="451371" y="1330485"/>
                  </a:lnTo>
                  <a:lnTo>
                    <a:pt x="408202" y="1313092"/>
                  </a:lnTo>
                  <a:lnTo>
                    <a:pt x="366542" y="1292913"/>
                  </a:lnTo>
                  <a:lnTo>
                    <a:pt x="326509" y="1270063"/>
                  </a:lnTo>
                  <a:lnTo>
                    <a:pt x="288217" y="1244660"/>
                  </a:lnTo>
                  <a:lnTo>
                    <a:pt x="251782" y="1216818"/>
                  </a:lnTo>
                  <a:lnTo>
                    <a:pt x="217322" y="1186654"/>
                  </a:lnTo>
                  <a:lnTo>
                    <a:pt x="184951" y="1154284"/>
                  </a:lnTo>
                  <a:lnTo>
                    <a:pt x="154786" y="1119824"/>
                  </a:lnTo>
                  <a:lnTo>
                    <a:pt x="126944" y="1083391"/>
                  </a:lnTo>
                  <a:lnTo>
                    <a:pt x="101539" y="1045099"/>
                  </a:lnTo>
                  <a:lnTo>
                    <a:pt x="78689" y="1005065"/>
                  </a:lnTo>
                  <a:lnTo>
                    <a:pt x="58508" y="963405"/>
                  </a:lnTo>
                  <a:lnTo>
                    <a:pt x="41114" y="920235"/>
                  </a:lnTo>
                  <a:lnTo>
                    <a:pt x="26622" y="875672"/>
                  </a:lnTo>
                  <a:lnTo>
                    <a:pt x="15149" y="829830"/>
                  </a:lnTo>
                  <a:lnTo>
                    <a:pt x="6810" y="782826"/>
                  </a:lnTo>
                  <a:lnTo>
                    <a:pt x="1721" y="734777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9"/>
                  </a:lnTo>
                  <a:lnTo>
                    <a:pt x="163502" y="781224"/>
                  </a:lnTo>
                  <a:lnTo>
                    <a:pt x="173912" y="826926"/>
                  </a:lnTo>
                  <a:lnTo>
                    <a:pt x="188161" y="871036"/>
                  </a:lnTo>
                  <a:lnTo>
                    <a:pt x="206062" y="913369"/>
                  </a:lnTo>
                  <a:lnTo>
                    <a:pt x="227427" y="953736"/>
                  </a:lnTo>
                  <a:lnTo>
                    <a:pt x="252069" y="991951"/>
                  </a:lnTo>
                  <a:lnTo>
                    <a:pt x="279800" y="1027825"/>
                  </a:lnTo>
                  <a:lnTo>
                    <a:pt x="310433" y="1061172"/>
                  </a:lnTo>
                  <a:lnTo>
                    <a:pt x="343781" y="1091805"/>
                  </a:lnTo>
                  <a:lnTo>
                    <a:pt x="379656" y="1119534"/>
                  </a:lnTo>
                  <a:lnTo>
                    <a:pt x="417871" y="1144175"/>
                  </a:lnTo>
                  <a:lnTo>
                    <a:pt x="458238" y="1165539"/>
                  </a:lnTo>
                  <a:lnTo>
                    <a:pt x="500570" y="1183438"/>
                  </a:lnTo>
                  <a:lnTo>
                    <a:pt x="544679" y="1197686"/>
                  </a:lnTo>
                  <a:lnTo>
                    <a:pt x="590379" y="1208095"/>
                  </a:lnTo>
                  <a:lnTo>
                    <a:pt x="637481" y="1214478"/>
                  </a:lnTo>
                  <a:lnTo>
                    <a:pt x="685798" y="1216647"/>
                  </a:lnTo>
                  <a:lnTo>
                    <a:pt x="734115" y="1214478"/>
                  </a:lnTo>
                  <a:lnTo>
                    <a:pt x="781217" y="1208095"/>
                  </a:lnTo>
                  <a:lnTo>
                    <a:pt x="826917" y="1197686"/>
                  </a:lnTo>
                  <a:lnTo>
                    <a:pt x="871026" y="1183438"/>
                  </a:lnTo>
                  <a:lnTo>
                    <a:pt x="913358" y="1165539"/>
                  </a:lnTo>
                  <a:lnTo>
                    <a:pt x="953725" y="1144175"/>
                  </a:lnTo>
                  <a:lnTo>
                    <a:pt x="991940" y="1119534"/>
                  </a:lnTo>
                  <a:lnTo>
                    <a:pt x="1027815" y="1091805"/>
                  </a:lnTo>
                  <a:lnTo>
                    <a:pt x="1061163" y="1061172"/>
                  </a:lnTo>
                  <a:lnTo>
                    <a:pt x="1091796" y="1027825"/>
                  </a:lnTo>
                  <a:lnTo>
                    <a:pt x="1119528" y="991951"/>
                  </a:lnTo>
                  <a:lnTo>
                    <a:pt x="1144169" y="953736"/>
                  </a:lnTo>
                  <a:lnTo>
                    <a:pt x="1165534" y="913369"/>
                  </a:lnTo>
                  <a:lnTo>
                    <a:pt x="1183435" y="871036"/>
                  </a:lnTo>
                  <a:lnTo>
                    <a:pt x="1197684" y="826926"/>
                  </a:lnTo>
                  <a:lnTo>
                    <a:pt x="1208094" y="781224"/>
                  </a:lnTo>
                  <a:lnTo>
                    <a:pt x="1214478" y="734119"/>
                  </a:lnTo>
                  <a:lnTo>
                    <a:pt x="1216647" y="685798"/>
                  </a:lnTo>
                  <a:lnTo>
                    <a:pt x="1214478" y="637481"/>
                  </a:lnTo>
                  <a:lnTo>
                    <a:pt x="1208094" y="590379"/>
                  </a:lnTo>
                  <a:lnTo>
                    <a:pt x="1197684" y="544679"/>
                  </a:lnTo>
                  <a:lnTo>
                    <a:pt x="1183435" y="500570"/>
                  </a:lnTo>
                  <a:lnTo>
                    <a:pt x="1165534" y="458238"/>
                  </a:lnTo>
                  <a:lnTo>
                    <a:pt x="1144169" y="417871"/>
                  </a:lnTo>
                  <a:lnTo>
                    <a:pt x="1119528" y="379656"/>
                  </a:lnTo>
                  <a:lnTo>
                    <a:pt x="1091796" y="343781"/>
                  </a:lnTo>
                  <a:lnTo>
                    <a:pt x="1061163" y="310433"/>
                  </a:lnTo>
                  <a:lnTo>
                    <a:pt x="1027815" y="279800"/>
                  </a:lnTo>
                  <a:lnTo>
                    <a:pt x="991940" y="252069"/>
                  </a:lnTo>
                  <a:lnTo>
                    <a:pt x="953725" y="227427"/>
                  </a:lnTo>
                  <a:lnTo>
                    <a:pt x="913358" y="206062"/>
                  </a:lnTo>
                  <a:lnTo>
                    <a:pt x="871026" y="188161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1"/>
                  </a:lnTo>
                  <a:lnTo>
                    <a:pt x="458238" y="206062"/>
                  </a:lnTo>
                  <a:lnTo>
                    <a:pt x="417871" y="227427"/>
                  </a:lnTo>
                  <a:lnTo>
                    <a:pt x="379656" y="252069"/>
                  </a:lnTo>
                  <a:lnTo>
                    <a:pt x="343781" y="279800"/>
                  </a:lnTo>
                  <a:lnTo>
                    <a:pt x="310433" y="310433"/>
                  </a:lnTo>
                  <a:lnTo>
                    <a:pt x="279800" y="343781"/>
                  </a:lnTo>
                  <a:lnTo>
                    <a:pt x="252069" y="379656"/>
                  </a:lnTo>
                  <a:lnTo>
                    <a:pt x="227427" y="417871"/>
                  </a:lnTo>
                  <a:lnTo>
                    <a:pt x="206062" y="458238"/>
                  </a:lnTo>
                  <a:lnTo>
                    <a:pt x="188161" y="500570"/>
                  </a:lnTo>
                  <a:lnTo>
                    <a:pt x="173912" y="544679"/>
                  </a:lnTo>
                  <a:lnTo>
                    <a:pt x="163502" y="590379"/>
                  </a:lnTo>
                  <a:lnTo>
                    <a:pt x="157119" y="637481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A3D65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41412" y="3062793"/>
              <a:ext cx="535748" cy="5644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7382085" y="1409157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685798"/>
                </a:moveTo>
                <a:lnTo>
                  <a:pt x="1721" y="636821"/>
                </a:lnTo>
                <a:lnTo>
                  <a:pt x="6810" y="588774"/>
                </a:lnTo>
                <a:lnTo>
                  <a:pt x="15149" y="541771"/>
                </a:lnTo>
                <a:lnTo>
                  <a:pt x="26622" y="495931"/>
                </a:lnTo>
                <a:lnTo>
                  <a:pt x="41114" y="451368"/>
                </a:lnTo>
                <a:lnTo>
                  <a:pt x="58508" y="408199"/>
                </a:lnTo>
                <a:lnTo>
                  <a:pt x="78689" y="366539"/>
                </a:lnTo>
                <a:lnTo>
                  <a:pt x="101539" y="326505"/>
                </a:lnTo>
                <a:lnTo>
                  <a:pt x="126944" y="288213"/>
                </a:lnTo>
                <a:lnTo>
                  <a:pt x="154786" y="251779"/>
                </a:lnTo>
                <a:lnTo>
                  <a:pt x="184951" y="217319"/>
                </a:lnTo>
                <a:lnTo>
                  <a:pt x="217322" y="184948"/>
                </a:lnTo>
                <a:lnTo>
                  <a:pt x="251782" y="154784"/>
                </a:lnTo>
                <a:lnTo>
                  <a:pt x="288217" y="126942"/>
                </a:lnTo>
                <a:lnTo>
                  <a:pt x="326509" y="101537"/>
                </a:lnTo>
                <a:lnTo>
                  <a:pt x="366542" y="78687"/>
                </a:lnTo>
                <a:lnTo>
                  <a:pt x="408202" y="58507"/>
                </a:lnTo>
                <a:lnTo>
                  <a:pt x="451371" y="41113"/>
                </a:lnTo>
                <a:lnTo>
                  <a:pt x="495934" y="26622"/>
                </a:lnTo>
                <a:lnTo>
                  <a:pt x="541774" y="15149"/>
                </a:lnTo>
                <a:lnTo>
                  <a:pt x="588775" y="6810"/>
                </a:lnTo>
                <a:lnTo>
                  <a:pt x="636822" y="1721"/>
                </a:lnTo>
                <a:lnTo>
                  <a:pt x="685798" y="0"/>
                </a:lnTo>
                <a:lnTo>
                  <a:pt x="735187" y="1779"/>
                </a:lnTo>
                <a:lnTo>
                  <a:pt x="784035" y="7070"/>
                </a:lnTo>
                <a:lnTo>
                  <a:pt x="832168" y="15800"/>
                </a:lnTo>
                <a:lnTo>
                  <a:pt x="879414" y="27897"/>
                </a:lnTo>
                <a:lnTo>
                  <a:pt x="925598" y="43291"/>
                </a:lnTo>
                <a:lnTo>
                  <a:pt x="970548" y="61910"/>
                </a:lnTo>
                <a:lnTo>
                  <a:pt x="1014091" y="83682"/>
                </a:lnTo>
                <a:lnTo>
                  <a:pt x="1056053" y="108534"/>
                </a:lnTo>
                <a:lnTo>
                  <a:pt x="1096261" y="136397"/>
                </a:lnTo>
                <a:lnTo>
                  <a:pt x="1134542" y="167197"/>
                </a:lnTo>
                <a:lnTo>
                  <a:pt x="1170722" y="200864"/>
                </a:lnTo>
                <a:lnTo>
                  <a:pt x="1204392" y="237047"/>
                </a:lnTo>
                <a:lnTo>
                  <a:pt x="1235195" y="275330"/>
                </a:lnTo>
                <a:lnTo>
                  <a:pt x="1263059" y="315539"/>
                </a:lnTo>
                <a:lnTo>
                  <a:pt x="1287913" y="357501"/>
                </a:lnTo>
                <a:lnTo>
                  <a:pt x="1309686" y="401044"/>
                </a:lnTo>
                <a:lnTo>
                  <a:pt x="1328305" y="445994"/>
                </a:lnTo>
                <a:lnTo>
                  <a:pt x="1343699" y="492178"/>
                </a:lnTo>
                <a:lnTo>
                  <a:pt x="1355797" y="539424"/>
                </a:lnTo>
                <a:lnTo>
                  <a:pt x="1364527" y="587558"/>
                </a:lnTo>
                <a:lnTo>
                  <a:pt x="1369817" y="636407"/>
                </a:lnTo>
                <a:lnTo>
                  <a:pt x="1371597" y="685798"/>
                </a:lnTo>
                <a:lnTo>
                  <a:pt x="1369875" y="734775"/>
                </a:lnTo>
                <a:lnTo>
                  <a:pt x="1364786" y="782822"/>
                </a:lnTo>
                <a:lnTo>
                  <a:pt x="1356447" y="829824"/>
                </a:lnTo>
                <a:lnTo>
                  <a:pt x="1344974" y="875664"/>
                </a:lnTo>
                <a:lnTo>
                  <a:pt x="1330482" y="920227"/>
                </a:lnTo>
                <a:lnTo>
                  <a:pt x="1313088" y="963396"/>
                </a:lnTo>
                <a:lnTo>
                  <a:pt x="1292908" y="1005055"/>
                </a:lnTo>
                <a:lnTo>
                  <a:pt x="1270057" y="1045088"/>
                </a:lnTo>
                <a:lnTo>
                  <a:pt x="1244653" y="1083380"/>
                </a:lnTo>
                <a:lnTo>
                  <a:pt x="1216810" y="1119813"/>
                </a:lnTo>
                <a:lnTo>
                  <a:pt x="1186645" y="1154273"/>
                </a:lnTo>
                <a:lnTo>
                  <a:pt x="1154275" y="1186643"/>
                </a:lnTo>
                <a:lnTo>
                  <a:pt x="1119814" y="1216806"/>
                </a:lnTo>
                <a:lnTo>
                  <a:pt x="1083380" y="1244648"/>
                </a:lnTo>
                <a:lnTo>
                  <a:pt x="1045088" y="1270052"/>
                </a:lnTo>
                <a:lnTo>
                  <a:pt x="1005054" y="1292901"/>
                </a:lnTo>
                <a:lnTo>
                  <a:pt x="963394" y="1313081"/>
                </a:lnTo>
                <a:lnTo>
                  <a:pt x="920225" y="1330474"/>
                </a:lnTo>
                <a:lnTo>
                  <a:pt x="875663" y="1344965"/>
                </a:lnTo>
                <a:lnTo>
                  <a:pt x="829823" y="1356438"/>
                </a:lnTo>
                <a:lnTo>
                  <a:pt x="782821" y="1364777"/>
                </a:lnTo>
                <a:lnTo>
                  <a:pt x="734774" y="1369865"/>
                </a:lnTo>
                <a:lnTo>
                  <a:pt x="685798" y="1371587"/>
                </a:lnTo>
                <a:lnTo>
                  <a:pt x="636822" y="1369865"/>
                </a:lnTo>
                <a:lnTo>
                  <a:pt x="588775" y="1364777"/>
                </a:lnTo>
                <a:lnTo>
                  <a:pt x="541774" y="1356438"/>
                </a:lnTo>
                <a:lnTo>
                  <a:pt x="495934" y="1344965"/>
                </a:lnTo>
                <a:lnTo>
                  <a:pt x="451371" y="1330474"/>
                </a:lnTo>
                <a:lnTo>
                  <a:pt x="408202" y="1313081"/>
                </a:lnTo>
                <a:lnTo>
                  <a:pt x="366542" y="1292901"/>
                </a:lnTo>
                <a:lnTo>
                  <a:pt x="326509" y="1270052"/>
                </a:lnTo>
                <a:lnTo>
                  <a:pt x="288217" y="1244648"/>
                </a:lnTo>
                <a:lnTo>
                  <a:pt x="251782" y="1216806"/>
                </a:lnTo>
                <a:lnTo>
                  <a:pt x="217322" y="1186643"/>
                </a:lnTo>
                <a:lnTo>
                  <a:pt x="184951" y="1154273"/>
                </a:lnTo>
                <a:lnTo>
                  <a:pt x="154786" y="1119813"/>
                </a:lnTo>
                <a:lnTo>
                  <a:pt x="126944" y="1083380"/>
                </a:lnTo>
                <a:lnTo>
                  <a:pt x="101539" y="1045088"/>
                </a:lnTo>
                <a:lnTo>
                  <a:pt x="78689" y="1005055"/>
                </a:lnTo>
                <a:lnTo>
                  <a:pt x="58508" y="963396"/>
                </a:lnTo>
                <a:lnTo>
                  <a:pt x="41114" y="920227"/>
                </a:lnTo>
                <a:lnTo>
                  <a:pt x="26622" y="875664"/>
                </a:lnTo>
                <a:lnTo>
                  <a:pt x="15149" y="829824"/>
                </a:lnTo>
                <a:lnTo>
                  <a:pt x="6810" y="782822"/>
                </a:lnTo>
                <a:lnTo>
                  <a:pt x="1721" y="734775"/>
                </a:lnTo>
                <a:lnTo>
                  <a:pt x="0" y="685798"/>
                </a:lnTo>
                <a:close/>
              </a:path>
              <a:path w="1371600" h="1371600">
                <a:moveTo>
                  <a:pt x="154949" y="685798"/>
                </a:moveTo>
                <a:lnTo>
                  <a:pt x="157119" y="734116"/>
                </a:lnTo>
                <a:lnTo>
                  <a:pt x="163502" y="781218"/>
                </a:lnTo>
                <a:lnTo>
                  <a:pt x="173912" y="826918"/>
                </a:lnTo>
                <a:lnTo>
                  <a:pt x="188161" y="871027"/>
                </a:lnTo>
                <a:lnTo>
                  <a:pt x="206062" y="913359"/>
                </a:lnTo>
                <a:lnTo>
                  <a:pt x="227427" y="953725"/>
                </a:lnTo>
                <a:lnTo>
                  <a:pt x="252069" y="991939"/>
                </a:lnTo>
                <a:lnTo>
                  <a:pt x="279800" y="1027813"/>
                </a:lnTo>
                <a:lnTo>
                  <a:pt x="310433" y="1061160"/>
                </a:lnTo>
                <a:lnTo>
                  <a:pt x="343781" y="1091792"/>
                </a:lnTo>
                <a:lnTo>
                  <a:pt x="379656" y="1119522"/>
                </a:lnTo>
                <a:lnTo>
                  <a:pt x="417871" y="1144163"/>
                </a:lnTo>
                <a:lnTo>
                  <a:pt x="458238" y="1165527"/>
                </a:lnTo>
                <a:lnTo>
                  <a:pt x="500570" y="1183427"/>
                </a:lnTo>
                <a:lnTo>
                  <a:pt x="544679" y="1197675"/>
                </a:lnTo>
                <a:lnTo>
                  <a:pt x="590379" y="1208085"/>
                </a:lnTo>
                <a:lnTo>
                  <a:pt x="637481" y="1214468"/>
                </a:lnTo>
                <a:lnTo>
                  <a:pt x="685798" y="1216637"/>
                </a:lnTo>
                <a:lnTo>
                  <a:pt x="734115" y="1214468"/>
                </a:lnTo>
                <a:lnTo>
                  <a:pt x="781217" y="1208085"/>
                </a:lnTo>
                <a:lnTo>
                  <a:pt x="826917" y="1197675"/>
                </a:lnTo>
                <a:lnTo>
                  <a:pt x="871026" y="1183427"/>
                </a:lnTo>
                <a:lnTo>
                  <a:pt x="913358" y="1165527"/>
                </a:lnTo>
                <a:lnTo>
                  <a:pt x="953725" y="1144163"/>
                </a:lnTo>
                <a:lnTo>
                  <a:pt x="991940" y="1119522"/>
                </a:lnTo>
                <a:lnTo>
                  <a:pt x="1027815" y="1091792"/>
                </a:lnTo>
                <a:lnTo>
                  <a:pt x="1061163" y="1061160"/>
                </a:lnTo>
                <a:lnTo>
                  <a:pt x="1091796" y="1027813"/>
                </a:lnTo>
                <a:lnTo>
                  <a:pt x="1119528" y="991939"/>
                </a:lnTo>
                <a:lnTo>
                  <a:pt x="1144169" y="953725"/>
                </a:lnTo>
                <a:lnTo>
                  <a:pt x="1165534" y="913359"/>
                </a:lnTo>
                <a:lnTo>
                  <a:pt x="1183435" y="871027"/>
                </a:lnTo>
                <a:lnTo>
                  <a:pt x="1197684" y="826918"/>
                </a:lnTo>
                <a:lnTo>
                  <a:pt x="1208094" y="781218"/>
                </a:lnTo>
                <a:lnTo>
                  <a:pt x="1214478" y="734116"/>
                </a:lnTo>
                <a:lnTo>
                  <a:pt x="1216647" y="685798"/>
                </a:lnTo>
                <a:lnTo>
                  <a:pt x="1214478" y="637480"/>
                </a:lnTo>
                <a:lnTo>
                  <a:pt x="1208094" y="590377"/>
                </a:lnTo>
                <a:lnTo>
                  <a:pt x="1197684" y="544678"/>
                </a:lnTo>
                <a:lnTo>
                  <a:pt x="1183435" y="500568"/>
                </a:lnTo>
                <a:lnTo>
                  <a:pt x="1165534" y="458236"/>
                </a:lnTo>
                <a:lnTo>
                  <a:pt x="1144169" y="417869"/>
                </a:lnTo>
                <a:lnTo>
                  <a:pt x="1119528" y="379654"/>
                </a:lnTo>
                <a:lnTo>
                  <a:pt x="1091796" y="343779"/>
                </a:lnTo>
                <a:lnTo>
                  <a:pt x="1061163" y="310431"/>
                </a:lnTo>
                <a:lnTo>
                  <a:pt x="1027815" y="279798"/>
                </a:lnTo>
                <a:lnTo>
                  <a:pt x="991940" y="252067"/>
                </a:lnTo>
                <a:lnTo>
                  <a:pt x="953725" y="227426"/>
                </a:lnTo>
                <a:lnTo>
                  <a:pt x="913358" y="206061"/>
                </a:lnTo>
                <a:lnTo>
                  <a:pt x="871026" y="188160"/>
                </a:lnTo>
                <a:lnTo>
                  <a:pt x="826917" y="173912"/>
                </a:lnTo>
                <a:lnTo>
                  <a:pt x="781217" y="163502"/>
                </a:lnTo>
                <a:lnTo>
                  <a:pt x="734115" y="157119"/>
                </a:lnTo>
                <a:lnTo>
                  <a:pt x="685798" y="154949"/>
                </a:lnTo>
                <a:lnTo>
                  <a:pt x="637481" y="157119"/>
                </a:lnTo>
                <a:lnTo>
                  <a:pt x="590379" y="163502"/>
                </a:lnTo>
                <a:lnTo>
                  <a:pt x="544679" y="173912"/>
                </a:lnTo>
                <a:lnTo>
                  <a:pt x="500570" y="188160"/>
                </a:lnTo>
                <a:lnTo>
                  <a:pt x="458238" y="206061"/>
                </a:lnTo>
                <a:lnTo>
                  <a:pt x="417871" y="227426"/>
                </a:lnTo>
                <a:lnTo>
                  <a:pt x="379656" y="252067"/>
                </a:lnTo>
                <a:lnTo>
                  <a:pt x="343781" y="279798"/>
                </a:lnTo>
                <a:lnTo>
                  <a:pt x="310433" y="310431"/>
                </a:lnTo>
                <a:lnTo>
                  <a:pt x="279800" y="343779"/>
                </a:lnTo>
                <a:lnTo>
                  <a:pt x="252069" y="379654"/>
                </a:lnTo>
                <a:lnTo>
                  <a:pt x="227427" y="417869"/>
                </a:lnTo>
                <a:lnTo>
                  <a:pt x="206062" y="458236"/>
                </a:lnTo>
                <a:lnTo>
                  <a:pt x="188161" y="500568"/>
                </a:lnTo>
                <a:lnTo>
                  <a:pt x="173912" y="544678"/>
                </a:lnTo>
                <a:lnTo>
                  <a:pt x="163502" y="590377"/>
                </a:lnTo>
                <a:lnTo>
                  <a:pt x="157119" y="637480"/>
                </a:lnTo>
                <a:lnTo>
                  <a:pt x="154949" y="685798"/>
                </a:lnTo>
                <a:close/>
              </a:path>
            </a:pathLst>
          </a:custGeom>
          <a:ln w="9524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55648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4766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41413" y="2161748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98059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23276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2" y="0"/>
                </a:moveTo>
                <a:lnTo>
                  <a:pt x="1010420" y="0"/>
                </a:lnTo>
                <a:lnTo>
                  <a:pt x="1054839" y="5515"/>
                </a:lnTo>
                <a:lnTo>
                  <a:pt x="1095614" y="21225"/>
                </a:lnTo>
                <a:lnTo>
                  <a:pt x="1131583" y="45876"/>
                </a:lnTo>
                <a:lnTo>
                  <a:pt x="1161584" y="78213"/>
                </a:lnTo>
                <a:lnTo>
                  <a:pt x="1184452" y="116982"/>
                </a:lnTo>
                <a:lnTo>
                  <a:pt x="1199026" y="160929"/>
                </a:lnTo>
                <a:lnTo>
                  <a:pt x="1204142" y="208799"/>
                </a:lnTo>
                <a:lnTo>
                  <a:pt x="1199026" y="256677"/>
                </a:lnTo>
                <a:lnTo>
                  <a:pt x="1184452" y="300627"/>
                </a:lnTo>
                <a:lnTo>
                  <a:pt x="1161584" y="339396"/>
                </a:lnTo>
                <a:lnTo>
                  <a:pt x="1131583" y="371730"/>
                </a:lnTo>
                <a:lnTo>
                  <a:pt x="1095614" y="396377"/>
                </a:lnTo>
                <a:lnTo>
                  <a:pt x="1054839" y="412085"/>
                </a:lnTo>
                <a:lnTo>
                  <a:pt x="1010420" y="417599"/>
                </a:lnTo>
                <a:lnTo>
                  <a:pt x="193722" y="417599"/>
                </a:lnTo>
                <a:lnTo>
                  <a:pt x="149303" y="412085"/>
                </a:lnTo>
                <a:lnTo>
                  <a:pt x="108528" y="396377"/>
                </a:lnTo>
                <a:lnTo>
                  <a:pt x="72558" y="371730"/>
                </a:lnTo>
                <a:lnTo>
                  <a:pt x="42558" y="339396"/>
                </a:lnTo>
                <a:lnTo>
                  <a:pt x="19690" y="300627"/>
                </a:lnTo>
                <a:lnTo>
                  <a:pt x="5116" y="256677"/>
                </a:lnTo>
                <a:lnTo>
                  <a:pt x="0" y="208799"/>
                </a:lnTo>
                <a:lnTo>
                  <a:pt x="5116" y="160929"/>
                </a:lnTo>
                <a:lnTo>
                  <a:pt x="19690" y="116982"/>
                </a:lnTo>
                <a:lnTo>
                  <a:pt x="42558" y="78213"/>
                </a:lnTo>
                <a:lnTo>
                  <a:pt x="72558" y="45876"/>
                </a:lnTo>
                <a:lnTo>
                  <a:pt x="108528" y="21225"/>
                </a:lnTo>
                <a:lnTo>
                  <a:pt x="149303" y="5515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06351" y="3341714"/>
            <a:ext cx="838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 marR="5080" indent="-7239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8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91572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2" y="0"/>
                </a:moveTo>
                <a:lnTo>
                  <a:pt x="1010420" y="0"/>
                </a:lnTo>
                <a:lnTo>
                  <a:pt x="1054842" y="5514"/>
                </a:lnTo>
                <a:lnTo>
                  <a:pt x="1095619" y="21221"/>
                </a:lnTo>
                <a:lnTo>
                  <a:pt x="1131588" y="45869"/>
                </a:lnTo>
                <a:lnTo>
                  <a:pt x="1161588" y="78202"/>
                </a:lnTo>
                <a:lnTo>
                  <a:pt x="1184456" y="116969"/>
                </a:lnTo>
                <a:lnTo>
                  <a:pt x="1199029" y="160916"/>
                </a:lnTo>
                <a:lnTo>
                  <a:pt x="1204145" y="208789"/>
                </a:lnTo>
                <a:lnTo>
                  <a:pt x="1199029" y="256663"/>
                </a:lnTo>
                <a:lnTo>
                  <a:pt x="1184456" y="300610"/>
                </a:lnTo>
                <a:lnTo>
                  <a:pt x="1161588" y="339378"/>
                </a:lnTo>
                <a:lnTo>
                  <a:pt x="1131588" y="371712"/>
                </a:lnTo>
                <a:lnTo>
                  <a:pt x="1095619" y="396359"/>
                </a:lnTo>
                <a:lnTo>
                  <a:pt x="1054842" y="412067"/>
                </a:lnTo>
                <a:lnTo>
                  <a:pt x="1010420" y="417581"/>
                </a:lnTo>
                <a:lnTo>
                  <a:pt x="193722" y="417581"/>
                </a:lnTo>
                <a:lnTo>
                  <a:pt x="149303" y="412067"/>
                </a:lnTo>
                <a:lnTo>
                  <a:pt x="108528" y="396359"/>
                </a:lnTo>
                <a:lnTo>
                  <a:pt x="72558" y="371712"/>
                </a:lnTo>
                <a:lnTo>
                  <a:pt x="42558" y="339378"/>
                </a:lnTo>
                <a:lnTo>
                  <a:pt x="19690" y="300610"/>
                </a:lnTo>
                <a:lnTo>
                  <a:pt x="5116" y="256663"/>
                </a:lnTo>
                <a:lnTo>
                  <a:pt x="0" y="208789"/>
                </a:lnTo>
                <a:lnTo>
                  <a:pt x="5116" y="160916"/>
                </a:lnTo>
                <a:lnTo>
                  <a:pt x="19690" y="116969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969916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4184388" y="3341714"/>
            <a:ext cx="775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2885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709038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4" y="0"/>
                </a:moveTo>
                <a:lnTo>
                  <a:pt x="1010422" y="0"/>
                </a:lnTo>
                <a:lnTo>
                  <a:pt x="1054844" y="5514"/>
                </a:lnTo>
                <a:lnTo>
                  <a:pt x="1095621" y="21221"/>
                </a:lnTo>
                <a:lnTo>
                  <a:pt x="1131591" y="45869"/>
                </a:lnTo>
                <a:lnTo>
                  <a:pt x="1161591" y="78202"/>
                </a:lnTo>
                <a:lnTo>
                  <a:pt x="1184458" y="116969"/>
                </a:lnTo>
                <a:lnTo>
                  <a:pt x="1199031" y="160916"/>
                </a:lnTo>
                <a:lnTo>
                  <a:pt x="1204147" y="208789"/>
                </a:lnTo>
                <a:lnTo>
                  <a:pt x="1199031" y="256663"/>
                </a:lnTo>
                <a:lnTo>
                  <a:pt x="1184458" y="300610"/>
                </a:lnTo>
                <a:lnTo>
                  <a:pt x="1161591" y="339378"/>
                </a:lnTo>
                <a:lnTo>
                  <a:pt x="1131591" y="371712"/>
                </a:lnTo>
                <a:lnTo>
                  <a:pt x="1095621" y="396359"/>
                </a:lnTo>
                <a:lnTo>
                  <a:pt x="1054844" y="412067"/>
                </a:lnTo>
                <a:lnTo>
                  <a:pt x="1010422" y="417581"/>
                </a:lnTo>
                <a:lnTo>
                  <a:pt x="193724" y="417581"/>
                </a:lnTo>
                <a:lnTo>
                  <a:pt x="149302" y="412067"/>
                </a:lnTo>
                <a:lnTo>
                  <a:pt x="108525" y="396359"/>
                </a:lnTo>
                <a:lnTo>
                  <a:pt x="72556" y="371712"/>
                </a:lnTo>
                <a:lnTo>
                  <a:pt x="42556" y="339378"/>
                </a:lnTo>
                <a:lnTo>
                  <a:pt x="19688" y="300610"/>
                </a:lnTo>
                <a:lnTo>
                  <a:pt x="5115" y="256663"/>
                </a:lnTo>
                <a:lnTo>
                  <a:pt x="0" y="208789"/>
                </a:lnTo>
                <a:lnTo>
                  <a:pt x="5115" y="160916"/>
                </a:lnTo>
                <a:lnTo>
                  <a:pt x="19688" y="116969"/>
                </a:lnTo>
                <a:lnTo>
                  <a:pt x="42556" y="78202"/>
                </a:lnTo>
                <a:lnTo>
                  <a:pt x="72556" y="45869"/>
                </a:lnTo>
                <a:lnTo>
                  <a:pt x="108525" y="21221"/>
                </a:lnTo>
                <a:lnTo>
                  <a:pt x="149302" y="5514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A3D6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588787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465810" y="334504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7628835" y="3383662"/>
            <a:ext cx="876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85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23944" y="2148548"/>
            <a:ext cx="539750" cy="417830"/>
          </a:xfrm>
          <a:prstGeom prst="rect">
            <a:avLst/>
          </a:prstGeom>
          <a:solidFill>
            <a:srgbClr val="283B46"/>
          </a:solidFill>
        </p:spPr>
        <p:txBody>
          <a:bodyPr wrap="square" lIns="0" tIns="133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06399" y="440691"/>
            <a:ext cx="6219825" cy="631190"/>
          </a:xfrm>
          <a:prstGeom prst="rect"/>
        </p:spPr>
        <p:txBody>
          <a:bodyPr wrap="square" lIns="0" tIns="374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95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POINT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SOLUTIONS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40" b="0">
                <a:solidFill>
                  <a:srgbClr val="FFFFFF"/>
                </a:solidFill>
                <a:latin typeface="Lato"/>
                <a:cs typeface="Lato"/>
              </a:rPr>
              <a:t>HAVE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INTEGRATION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TAX</a:t>
            </a:r>
            <a:endParaRPr sz="22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500" spc="-5" b="0">
                <a:solidFill>
                  <a:srgbClr val="00A3AE"/>
                </a:solidFill>
                <a:latin typeface="Roboto"/>
                <a:cs typeface="Roboto"/>
              </a:rPr>
              <a:t>Security &amp; </a:t>
            </a:r>
            <a:r>
              <a:rPr dirty="0" sz="1500" spc="-10" b="0">
                <a:solidFill>
                  <a:srgbClr val="00A3AE"/>
                </a:solidFill>
                <a:latin typeface="Roboto"/>
                <a:cs typeface="Roboto"/>
              </a:rPr>
              <a:t>governance </a:t>
            </a:r>
            <a:r>
              <a:rPr dirty="0" sz="1500" spc="-5" b="0">
                <a:solidFill>
                  <a:srgbClr val="00A3AE"/>
                </a:solidFill>
                <a:latin typeface="Roboto"/>
                <a:cs typeface="Roboto"/>
              </a:rPr>
              <a:t>is an afterthought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6023" y="1959471"/>
            <a:ext cx="938648" cy="258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047266" y="1959496"/>
            <a:ext cx="1049417" cy="2589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008446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731767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482363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188435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40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2444278" y="4184622"/>
            <a:ext cx="4283075" cy="180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solidFill>
                  <a:srgbClr val="E6E6E6"/>
                </a:solidFill>
                <a:latin typeface="Roboto"/>
                <a:cs typeface="Roboto"/>
              </a:rPr>
              <a:t>SECURITY | GOVERNANCE | LINEAGE | MANAGEMENT |</a:t>
            </a:r>
            <a:r>
              <a:rPr dirty="0" sz="1000" spc="2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154218" y="4284316"/>
            <a:ext cx="878840" cy="6350"/>
          </a:xfrm>
          <a:custGeom>
            <a:avLst/>
            <a:gdLst/>
            <a:ahLst/>
            <a:cxnLst/>
            <a:rect l="l" t="t" r="r" b="b"/>
            <a:pathLst>
              <a:path w="878839" h="6350">
                <a:moveTo>
                  <a:pt x="0" y="0"/>
                </a:moveTo>
                <a:lnTo>
                  <a:pt x="878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183416" y="4284316"/>
            <a:ext cx="549275" cy="6350"/>
          </a:xfrm>
          <a:custGeom>
            <a:avLst/>
            <a:gdLst/>
            <a:ahLst/>
            <a:cxnLst/>
            <a:rect l="l" t="t" r="r" b="b"/>
            <a:pathLst>
              <a:path w="549275" h="6350">
                <a:moveTo>
                  <a:pt x="0" y="0"/>
                </a:moveTo>
                <a:lnTo>
                  <a:pt x="5486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65265" y="4284316"/>
            <a:ext cx="695325" cy="6350"/>
          </a:xfrm>
          <a:custGeom>
            <a:avLst/>
            <a:gdLst/>
            <a:ahLst/>
            <a:cxnLst/>
            <a:rect l="l" t="t" r="r" b="b"/>
            <a:pathLst>
              <a:path w="695325" h="6350">
                <a:moveTo>
                  <a:pt x="0" y="0"/>
                </a:moveTo>
                <a:lnTo>
                  <a:pt x="694803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670134" y="1664511"/>
            <a:ext cx="795523" cy="795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838315" y="4284316"/>
            <a:ext cx="914400" cy="6350"/>
          </a:xfrm>
          <a:custGeom>
            <a:avLst/>
            <a:gdLst/>
            <a:ahLst/>
            <a:cxnLst/>
            <a:rect l="l" t="t" r="r" b="b"/>
            <a:pathLst>
              <a:path w="914400" h="6350">
                <a:moveTo>
                  <a:pt x="0" y="0"/>
                </a:moveTo>
                <a:lnTo>
                  <a:pt x="914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74413" y="4284316"/>
            <a:ext cx="914400" cy="6350"/>
          </a:xfrm>
          <a:custGeom>
            <a:avLst/>
            <a:gdLst/>
            <a:ahLst/>
            <a:cxnLst/>
            <a:rect l="l" t="t" r="r" b="b"/>
            <a:pathLst>
              <a:path w="914400" h="6350">
                <a:moveTo>
                  <a:pt x="0" y="0"/>
                </a:moveTo>
                <a:lnTo>
                  <a:pt x="914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008446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380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31767" y="1563099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2"/>
                </a:lnTo>
              </a:path>
            </a:pathLst>
          </a:custGeom>
          <a:ln w="380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3881429" y="1404382"/>
            <a:ext cx="4877435" cy="2604770"/>
            <a:chOff x="3881429" y="1404382"/>
            <a:chExt cx="4877435" cy="2604770"/>
          </a:xfrm>
        </p:grpSpPr>
        <p:sp>
          <p:nvSpPr>
            <p:cNvPr id="6" name="object 6"/>
            <p:cNvSpPr/>
            <p:nvPr/>
          </p:nvSpPr>
          <p:spPr>
            <a:xfrm>
              <a:off x="5482364" y="1563099"/>
              <a:ext cx="2540" cy="2345055"/>
            </a:xfrm>
            <a:custGeom>
              <a:avLst/>
              <a:gdLst/>
              <a:ahLst/>
              <a:cxnLst/>
              <a:rect l="l" t="t" r="r" b="b"/>
              <a:pathLst>
                <a:path w="2539" h="2345054">
                  <a:moveTo>
                    <a:pt x="2099" y="0"/>
                  </a:moveTo>
                  <a:lnTo>
                    <a:pt x="0" y="2344492"/>
                  </a:lnTo>
                </a:path>
              </a:pathLst>
            </a:custGeom>
            <a:ln w="38099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886192" y="1409144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1"/>
                  </a:lnTo>
                  <a:lnTo>
                    <a:pt x="6810" y="588774"/>
                  </a:lnTo>
                  <a:lnTo>
                    <a:pt x="15149" y="541771"/>
                  </a:lnTo>
                  <a:lnTo>
                    <a:pt x="26622" y="495931"/>
                  </a:lnTo>
                  <a:lnTo>
                    <a:pt x="41114" y="451368"/>
                  </a:lnTo>
                  <a:lnTo>
                    <a:pt x="58508" y="408199"/>
                  </a:lnTo>
                  <a:lnTo>
                    <a:pt x="78689" y="366539"/>
                  </a:lnTo>
                  <a:lnTo>
                    <a:pt x="101539" y="326505"/>
                  </a:lnTo>
                  <a:lnTo>
                    <a:pt x="126944" y="288213"/>
                  </a:lnTo>
                  <a:lnTo>
                    <a:pt x="154786" y="251779"/>
                  </a:lnTo>
                  <a:lnTo>
                    <a:pt x="184951" y="217319"/>
                  </a:lnTo>
                  <a:lnTo>
                    <a:pt x="217322" y="184948"/>
                  </a:lnTo>
                  <a:lnTo>
                    <a:pt x="251782" y="154784"/>
                  </a:lnTo>
                  <a:lnTo>
                    <a:pt x="288217" y="126942"/>
                  </a:lnTo>
                  <a:lnTo>
                    <a:pt x="326509" y="101537"/>
                  </a:lnTo>
                  <a:lnTo>
                    <a:pt x="366542" y="78687"/>
                  </a:lnTo>
                  <a:lnTo>
                    <a:pt x="408202" y="58507"/>
                  </a:lnTo>
                  <a:lnTo>
                    <a:pt x="451371" y="41113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0"/>
                  </a:lnTo>
                  <a:lnTo>
                    <a:pt x="832168" y="15800"/>
                  </a:lnTo>
                  <a:lnTo>
                    <a:pt x="879414" y="27897"/>
                  </a:lnTo>
                  <a:lnTo>
                    <a:pt x="925598" y="43291"/>
                  </a:lnTo>
                  <a:lnTo>
                    <a:pt x="970548" y="61910"/>
                  </a:lnTo>
                  <a:lnTo>
                    <a:pt x="1014091" y="83682"/>
                  </a:lnTo>
                  <a:lnTo>
                    <a:pt x="1056053" y="108534"/>
                  </a:lnTo>
                  <a:lnTo>
                    <a:pt x="1096261" y="136397"/>
                  </a:lnTo>
                  <a:lnTo>
                    <a:pt x="1134542" y="167197"/>
                  </a:lnTo>
                  <a:lnTo>
                    <a:pt x="1170722" y="200864"/>
                  </a:lnTo>
                  <a:lnTo>
                    <a:pt x="1204392" y="237047"/>
                  </a:lnTo>
                  <a:lnTo>
                    <a:pt x="1235195" y="275330"/>
                  </a:lnTo>
                  <a:lnTo>
                    <a:pt x="1263059" y="315539"/>
                  </a:lnTo>
                  <a:lnTo>
                    <a:pt x="1287913" y="357501"/>
                  </a:lnTo>
                  <a:lnTo>
                    <a:pt x="1309686" y="401044"/>
                  </a:lnTo>
                  <a:lnTo>
                    <a:pt x="1328305" y="445994"/>
                  </a:lnTo>
                  <a:lnTo>
                    <a:pt x="1343699" y="492178"/>
                  </a:lnTo>
                  <a:lnTo>
                    <a:pt x="1355797" y="539424"/>
                  </a:lnTo>
                  <a:lnTo>
                    <a:pt x="1364527" y="587558"/>
                  </a:lnTo>
                  <a:lnTo>
                    <a:pt x="1369817" y="636407"/>
                  </a:lnTo>
                  <a:lnTo>
                    <a:pt x="1371597" y="685798"/>
                  </a:lnTo>
                  <a:lnTo>
                    <a:pt x="1369875" y="734775"/>
                  </a:lnTo>
                  <a:lnTo>
                    <a:pt x="1364786" y="782823"/>
                  </a:lnTo>
                  <a:lnTo>
                    <a:pt x="1356447" y="829825"/>
                  </a:lnTo>
                  <a:lnTo>
                    <a:pt x="1344974" y="875665"/>
                  </a:lnTo>
                  <a:lnTo>
                    <a:pt x="1330482" y="920228"/>
                  </a:lnTo>
                  <a:lnTo>
                    <a:pt x="1313088" y="963398"/>
                  </a:lnTo>
                  <a:lnTo>
                    <a:pt x="1292908" y="1005058"/>
                  </a:lnTo>
                  <a:lnTo>
                    <a:pt x="1270057" y="1045092"/>
                  </a:lnTo>
                  <a:lnTo>
                    <a:pt x="1244653" y="1083384"/>
                  </a:lnTo>
                  <a:lnTo>
                    <a:pt x="1216810" y="1119818"/>
                  </a:lnTo>
                  <a:lnTo>
                    <a:pt x="1186645" y="1154279"/>
                  </a:lnTo>
                  <a:lnTo>
                    <a:pt x="1154275" y="1186649"/>
                  </a:lnTo>
                  <a:lnTo>
                    <a:pt x="1119814" y="1216814"/>
                  </a:lnTo>
                  <a:lnTo>
                    <a:pt x="1083380" y="1244656"/>
                  </a:lnTo>
                  <a:lnTo>
                    <a:pt x="1045088" y="1270061"/>
                  </a:lnTo>
                  <a:lnTo>
                    <a:pt x="1005054" y="1292911"/>
                  </a:lnTo>
                  <a:lnTo>
                    <a:pt x="963394" y="1313091"/>
                  </a:lnTo>
                  <a:lnTo>
                    <a:pt x="920225" y="1330485"/>
                  </a:lnTo>
                  <a:lnTo>
                    <a:pt x="875663" y="1344977"/>
                  </a:lnTo>
                  <a:lnTo>
                    <a:pt x="829823" y="1356450"/>
                  </a:lnTo>
                  <a:lnTo>
                    <a:pt x="782821" y="1364789"/>
                  </a:lnTo>
                  <a:lnTo>
                    <a:pt x="734774" y="1369877"/>
                  </a:lnTo>
                  <a:lnTo>
                    <a:pt x="685798" y="1371599"/>
                  </a:lnTo>
                  <a:lnTo>
                    <a:pt x="636822" y="1369877"/>
                  </a:lnTo>
                  <a:lnTo>
                    <a:pt x="588775" y="1364789"/>
                  </a:lnTo>
                  <a:lnTo>
                    <a:pt x="541774" y="1356450"/>
                  </a:lnTo>
                  <a:lnTo>
                    <a:pt x="495934" y="1344977"/>
                  </a:lnTo>
                  <a:lnTo>
                    <a:pt x="451371" y="1330485"/>
                  </a:lnTo>
                  <a:lnTo>
                    <a:pt x="408202" y="1313091"/>
                  </a:lnTo>
                  <a:lnTo>
                    <a:pt x="366542" y="1292911"/>
                  </a:lnTo>
                  <a:lnTo>
                    <a:pt x="326509" y="1270061"/>
                  </a:lnTo>
                  <a:lnTo>
                    <a:pt x="288217" y="1244656"/>
                  </a:lnTo>
                  <a:lnTo>
                    <a:pt x="251782" y="1216814"/>
                  </a:lnTo>
                  <a:lnTo>
                    <a:pt x="217322" y="1186649"/>
                  </a:lnTo>
                  <a:lnTo>
                    <a:pt x="184951" y="1154279"/>
                  </a:lnTo>
                  <a:lnTo>
                    <a:pt x="154786" y="1119818"/>
                  </a:lnTo>
                  <a:lnTo>
                    <a:pt x="126944" y="1083384"/>
                  </a:lnTo>
                  <a:lnTo>
                    <a:pt x="101539" y="1045092"/>
                  </a:lnTo>
                  <a:lnTo>
                    <a:pt x="78689" y="1005058"/>
                  </a:lnTo>
                  <a:lnTo>
                    <a:pt x="58508" y="963398"/>
                  </a:lnTo>
                  <a:lnTo>
                    <a:pt x="41114" y="920228"/>
                  </a:lnTo>
                  <a:lnTo>
                    <a:pt x="26622" y="875665"/>
                  </a:lnTo>
                  <a:lnTo>
                    <a:pt x="15149" y="829825"/>
                  </a:lnTo>
                  <a:lnTo>
                    <a:pt x="6810" y="782823"/>
                  </a:lnTo>
                  <a:lnTo>
                    <a:pt x="1721" y="734775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6"/>
                  </a:lnTo>
                  <a:lnTo>
                    <a:pt x="163502" y="781219"/>
                  </a:lnTo>
                  <a:lnTo>
                    <a:pt x="173912" y="826919"/>
                  </a:lnTo>
                  <a:lnTo>
                    <a:pt x="188161" y="871029"/>
                  </a:lnTo>
                  <a:lnTo>
                    <a:pt x="206062" y="913361"/>
                  </a:lnTo>
                  <a:lnTo>
                    <a:pt x="227427" y="953728"/>
                  </a:lnTo>
                  <a:lnTo>
                    <a:pt x="252069" y="991943"/>
                  </a:lnTo>
                  <a:lnTo>
                    <a:pt x="279800" y="1027818"/>
                  </a:lnTo>
                  <a:lnTo>
                    <a:pt x="310433" y="1061166"/>
                  </a:lnTo>
                  <a:lnTo>
                    <a:pt x="343781" y="1091799"/>
                  </a:lnTo>
                  <a:lnTo>
                    <a:pt x="379656" y="1119531"/>
                  </a:lnTo>
                  <a:lnTo>
                    <a:pt x="417871" y="1144172"/>
                  </a:lnTo>
                  <a:lnTo>
                    <a:pt x="458238" y="1165537"/>
                  </a:lnTo>
                  <a:lnTo>
                    <a:pt x="500570" y="1183438"/>
                  </a:lnTo>
                  <a:lnTo>
                    <a:pt x="544679" y="1197687"/>
                  </a:lnTo>
                  <a:lnTo>
                    <a:pt x="590379" y="1208097"/>
                  </a:lnTo>
                  <a:lnTo>
                    <a:pt x="637481" y="1214480"/>
                  </a:lnTo>
                  <a:lnTo>
                    <a:pt x="685798" y="1216650"/>
                  </a:lnTo>
                  <a:lnTo>
                    <a:pt x="734115" y="1214480"/>
                  </a:lnTo>
                  <a:lnTo>
                    <a:pt x="781217" y="1208097"/>
                  </a:lnTo>
                  <a:lnTo>
                    <a:pt x="826917" y="1197687"/>
                  </a:lnTo>
                  <a:lnTo>
                    <a:pt x="871026" y="1183438"/>
                  </a:lnTo>
                  <a:lnTo>
                    <a:pt x="913358" y="1165537"/>
                  </a:lnTo>
                  <a:lnTo>
                    <a:pt x="953725" y="1144172"/>
                  </a:lnTo>
                  <a:lnTo>
                    <a:pt x="991940" y="1119531"/>
                  </a:lnTo>
                  <a:lnTo>
                    <a:pt x="1027815" y="1091799"/>
                  </a:lnTo>
                  <a:lnTo>
                    <a:pt x="1061163" y="1061166"/>
                  </a:lnTo>
                  <a:lnTo>
                    <a:pt x="1091796" y="1027818"/>
                  </a:lnTo>
                  <a:lnTo>
                    <a:pt x="1119528" y="991943"/>
                  </a:lnTo>
                  <a:lnTo>
                    <a:pt x="1144169" y="953728"/>
                  </a:lnTo>
                  <a:lnTo>
                    <a:pt x="1165534" y="913361"/>
                  </a:lnTo>
                  <a:lnTo>
                    <a:pt x="1183435" y="871029"/>
                  </a:lnTo>
                  <a:lnTo>
                    <a:pt x="1197684" y="826919"/>
                  </a:lnTo>
                  <a:lnTo>
                    <a:pt x="1208094" y="781219"/>
                  </a:lnTo>
                  <a:lnTo>
                    <a:pt x="1214478" y="734116"/>
                  </a:lnTo>
                  <a:lnTo>
                    <a:pt x="1216647" y="685798"/>
                  </a:lnTo>
                  <a:lnTo>
                    <a:pt x="1214478" y="637480"/>
                  </a:lnTo>
                  <a:lnTo>
                    <a:pt x="1208094" y="590377"/>
                  </a:lnTo>
                  <a:lnTo>
                    <a:pt x="1197684" y="544678"/>
                  </a:lnTo>
                  <a:lnTo>
                    <a:pt x="1183435" y="500568"/>
                  </a:lnTo>
                  <a:lnTo>
                    <a:pt x="1165534" y="458236"/>
                  </a:lnTo>
                  <a:lnTo>
                    <a:pt x="1144169" y="417869"/>
                  </a:lnTo>
                  <a:lnTo>
                    <a:pt x="1119528" y="379654"/>
                  </a:lnTo>
                  <a:lnTo>
                    <a:pt x="1091796" y="343779"/>
                  </a:lnTo>
                  <a:lnTo>
                    <a:pt x="1061163" y="310431"/>
                  </a:lnTo>
                  <a:lnTo>
                    <a:pt x="1027815" y="279798"/>
                  </a:lnTo>
                  <a:lnTo>
                    <a:pt x="991940" y="252067"/>
                  </a:lnTo>
                  <a:lnTo>
                    <a:pt x="953725" y="227426"/>
                  </a:lnTo>
                  <a:lnTo>
                    <a:pt x="913358" y="206061"/>
                  </a:lnTo>
                  <a:lnTo>
                    <a:pt x="871026" y="188160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0"/>
                  </a:lnTo>
                  <a:lnTo>
                    <a:pt x="458238" y="206061"/>
                  </a:lnTo>
                  <a:lnTo>
                    <a:pt x="417871" y="227426"/>
                  </a:lnTo>
                  <a:lnTo>
                    <a:pt x="379656" y="252067"/>
                  </a:lnTo>
                  <a:lnTo>
                    <a:pt x="343781" y="279798"/>
                  </a:lnTo>
                  <a:lnTo>
                    <a:pt x="310433" y="310431"/>
                  </a:lnTo>
                  <a:lnTo>
                    <a:pt x="279800" y="343779"/>
                  </a:lnTo>
                  <a:lnTo>
                    <a:pt x="252069" y="379654"/>
                  </a:lnTo>
                  <a:lnTo>
                    <a:pt x="227427" y="417869"/>
                  </a:lnTo>
                  <a:lnTo>
                    <a:pt x="206062" y="458236"/>
                  </a:lnTo>
                  <a:lnTo>
                    <a:pt x="188161" y="500568"/>
                  </a:lnTo>
                  <a:lnTo>
                    <a:pt x="173912" y="544678"/>
                  </a:lnTo>
                  <a:lnTo>
                    <a:pt x="163502" y="590377"/>
                  </a:lnTo>
                  <a:lnTo>
                    <a:pt x="157119" y="637480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625313" y="263256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4"/>
                  </a:lnTo>
                  <a:lnTo>
                    <a:pt x="26622" y="495934"/>
                  </a:lnTo>
                  <a:lnTo>
                    <a:pt x="41114" y="451371"/>
                  </a:lnTo>
                  <a:lnTo>
                    <a:pt x="58508" y="408202"/>
                  </a:lnTo>
                  <a:lnTo>
                    <a:pt x="78689" y="366542"/>
                  </a:lnTo>
                  <a:lnTo>
                    <a:pt x="101539" y="326509"/>
                  </a:lnTo>
                  <a:lnTo>
                    <a:pt x="126944" y="288217"/>
                  </a:lnTo>
                  <a:lnTo>
                    <a:pt x="154786" y="251782"/>
                  </a:lnTo>
                  <a:lnTo>
                    <a:pt x="184951" y="217322"/>
                  </a:lnTo>
                  <a:lnTo>
                    <a:pt x="217322" y="184951"/>
                  </a:lnTo>
                  <a:lnTo>
                    <a:pt x="251782" y="154786"/>
                  </a:lnTo>
                  <a:lnTo>
                    <a:pt x="288217" y="126944"/>
                  </a:lnTo>
                  <a:lnTo>
                    <a:pt x="326509" y="101539"/>
                  </a:lnTo>
                  <a:lnTo>
                    <a:pt x="366542" y="78689"/>
                  </a:lnTo>
                  <a:lnTo>
                    <a:pt x="408202" y="58508"/>
                  </a:lnTo>
                  <a:lnTo>
                    <a:pt x="451371" y="41114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1"/>
                  </a:lnTo>
                  <a:lnTo>
                    <a:pt x="832168" y="15803"/>
                  </a:lnTo>
                  <a:lnTo>
                    <a:pt x="879414" y="27904"/>
                  </a:lnTo>
                  <a:lnTo>
                    <a:pt x="925598" y="43300"/>
                  </a:lnTo>
                  <a:lnTo>
                    <a:pt x="970548" y="61921"/>
                  </a:lnTo>
                  <a:lnTo>
                    <a:pt x="1014091" y="83694"/>
                  </a:lnTo>
                  <a:lnTo>
                    <a:pt x="1056053" y="108548"/>
                  </a:lnTo>
                  <a:lnTo>
                    <a:pt x="1096261" y="136411"/>
                  </a:lnTo>
                  <a:lnTo>
                    <a:pt x="1134542" y="167210"/>
                  </a:lnTo>
                  <a:lnTo>
                    <a:pt x="1170722" y="200874"/>
                  </a:lnTo>
                  <a:lnTo>
                    <a:pt x="1204392" y="237060"/>
                  </a:lnTo>
                  <a:lnTo>
                    <a:pt x="1235195" y="275345"/>
                  </a:lnTo>
                  <a:lnTo>
                    <a:pt x="1263059" y="315554"/>
                  </a:lnTo>
                  <a:lnTo>
                    <a:pt x="1287913" y="357517"/>
                  </a:lnTo>
                  <a:lnTo>
                    <a:pt x="1309686" y="401058"/>
                  </a:lnTo>
                  <a:lnTo>
                    <a:pt x="1328305" y="446007"/>
                  </a:lnTo>
                  <a:lnTo>
                    <a:pt x="1343699" y="492189"/>
                  </a:lnTo>
                  <a:lnTo>
                    <a:pt x="1355797" y="539432"/>
                  </a:lnTo>
                  <a:lnTo>
                    <a:pt x="1364527" y="587563"/>
                  </a:lnTo>
                  <a:lnTo>
                    <a:pt x="1369817" y="636409"/>
                  </a:lnTo>
                  <a:lnTo>
                    <a:pt x="1371597" y="685798"/>
                  </a:lnTo>
                  <a:lnTo>
                    <a:pt x="1369875" y="734777"/>
                  </a:lnTo>
                  <a:lnTo>
                    <a:pt x="1364786" y="782826"/>
                  </a:lnTo>
                  <a:lnTo>
                    <a:pt x="1356447" y="829830"/>
                  </a:lnTo>
                  <a:lnTo>
                    <a:pt x="1344974" y="875672"/>
                  </a:lnTo>
                  <a:lnTo>
                    <a:pt x="1330482" y="920235"/>
                  </a:lnTo>
                  <a:lnTo>
                    <a:pt x="1313088" y="963405"/>
                  </a:lnTo>
                  <a:lnTo>
                    <a:pt x="1292908" y="1005065"/>
                  </a:lnTo>
                  <a:lnTo>
                    <a:pt x="1270057" y="1045099"/>
                  </a:lnTo>
                  <a:lnTo>
                    <a:pt x="1244653" y="1083391"/>
                  </a:lnTo>
                  <a:lnTo>
                    <a:pt x="1216810" y="1119824"/>
                  </a:lnTo>
                  <a:lnTo>
                    <a:pt x="1186645" y="1154284"/>
                  </a:lnTo>
                  <a:lnTo>
                    <a:pt x="1154275" y="1186654"/>
                  </a:lnTo>
                  <a:lnTo>
                    <a:pt x="1119814" y="1216818"/>
                  </a:lnTo>
                  <a:lnTo>
                    <a:pt x="1083380" y="1244660"/>
                  </a:lnTo>
                  <a:lnTo>
                    <a:pt x="1045088" y="1270063"/>
                  </a:lnTo>
                  <a:lnTo>
                    <a:pt x="1005054" y="1292913"/>
                  </a:lnTo>
                  <a:lnTo>
                    <a:pt x="963394" y="1313092"/>
                  </a:lnTo>
                  <a:lnTo>
                    <a:pt x="920225" y="1330485"/>
                  </a:lnTo>
                  <a:lnTo>
                    <a:pt x="875663" y="1344976"/>
                  </a:lnTo>
                  <a:lnTo>
                    <a:pt x="829823" y="1356448"/>
                  </a:lnTo>
                  <a:lnTo>
                    <a:pt x="782821" y="1364787"/>
                  </a:lnTo>
                  <a:lnTo>
                    <a:pt x="734774" y="1369875"/>
                  </a:lnTo>
                  <a:lnTo>
                    <a:pt x="685798" y="1371597"/>
                  </a:lnTo>
                  <a:lnTo>
                    <a:pt x="636822" y="1369875"/>
                  </a:lnTo>
                  <a:lnTo>
                    <a:pt x="588775" y="1364787"/>
                  </a:lnTo>
                  <a:lnTo>
                    <a:pt x="541774" y="1356448"/>
                  </a:lnTo>
                  <a:lnTo>
                    <a:pt x="495934" y="1344976"/>
                  </a:lnTo>
                  <a:lnTo>
                    <a:pt x="451371" y="1330485"/>
                  </a:lnTo>
                  <a:lnTo>
                    <a:pt x="408202" y="1313092"/>
                  </a:lnTo>
                  <a:lnTo>
                    <a:pt x="366542" y="1292913"/>
                  </a:lnTo>
                  <a:lnTo>
                    <a:pt x="326509" y="1270063"/>
                  </a:lnTo>
                  <a:lnTo>
                    <a:pt x="288217" y="1244660"/>
                  </a:lnTo>
                  <a:lnTo>
                    <a:pt x="251782" y="1216818"/>
                  </a:lnTo>
                  <a:lnTo>
                    <a:pt x="217322" y="1186654"/>
                  </a:lnTo>
                  <a:lnTo>
                    <a:pt x="184951" y="1154284"/>
                  </a:lnTo>
                  <a:lnTo>
                    <a:pt x="154786" y="1119824"/>
                  </a:lnTo>
                  <a:lnTo>
                    <a:pt x="126944" y="1083391"/>
                  </a:lnTo>
                  <a:lnTo>
                    <a:pt x="101539" y="1045099"/>
                  </a:lnTo>
                  <a:lnTo>
                    <a:pt x="78689" y="1005065"/>
                  </a:lnTo>
                  <a:lnTo>
                    <a:pt x="58508" y="963405"/>
                  </a:lnTo>
                  <a:lnTo>
                    <a:pt x="41114" y="920235"/>
                  </a:lnTo>
                  <a:lnTo>
                    <a:pt x="26622" y="875672"/>
                  </a:lnTo>
                  <a:lnTo>
                    <a:pt x="15149" y="829830"/>
                  </a:lnTo>
                  <a:lnTo>
                    <a:pt x="6810" y="782826"/>
                  </a:lnTo>
                  <a:lnTo>
                    <a:pt x="1721" y="734777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9"/>
                  </a:lnTo>
                  <a:lnTo>
                    <a:pt x="163502" y="781224"/>
                  </a:lnTo>
                  <a:lnTo>
                    <a:pt x="173912" y="826926"/>
                  </a:lnTo>
                  <a:lnTo>
                    <a:pt x="188161" y="871036"/>
                  </a:lnTo>
                  <a:lnTo>
                    <a:pt x="206062" y="913369"/>
                  </a:lnTo>
                  <a:lnTo>
                    <a:pt x="227427" y="953736"/>
                  </a:lnTo>
                  <a:lnTo>
                    <a:pt x="252069" y="991951"/>
                  </a:lnTo>
                  <a:lnTo>
                    <a:pt x="279800" y="1027825"/>
                  </a:lnTo>
                  <a:lnTo>
                    <a:pt x="310433" y="1061172"/>
                  </a:lnTo>
                  <a:lnTo>
                    <a:pt x="343781" y="1091805"/>
                  </a:lnTo>
                  <a:lnTo>
                    <a:pt x="379656" y="1119534"/>
                  </a:lnTo>
                  <a:lnTo>
                    <a:pt x="417871" y="1144175"/>
                  </a:lnTo>
                  <a:lnTo>
                    <a:pt x="458238" y="1165539"/>
                  </a:lnTo>
                  <a:lnTo>
                    <a:pt x="500570" y="1183438"/>
                  </a:lnTo>
                  <a:lnTo>
                    <a:pt x="544679" y="1197686"/>
                  </a:lnTo>
                  <a:lnTo>
                    <a:pt x="590379" y="1208095"/>
                  </a:lnTo>
                  <a:lnTo>
                    <a:pt x="637481" y="1214478"/>
                  </a:lnTo>
                  <a:lnTo>
                    <a:pt x="685798" y="1216647"/>
                  </a:lnTo>
                  <a:lnTo>
                    <a:pt x="734115" y="1214478"/>
                  </a:lnTo>
                  <a:lnTo>
                    <a:pt x="781217" y="1208095"/>
                  </a:lnTo>
                  <a:lnTo>
                    <a:pt x="826917" y="1197686"/>
                  </a:lnTo>
                  <a:lnTo>
                    <a:pt x="871026" y="1183438"/>
                  </a:lnTo>
                  <a:lnTo>
                    <a:pt x="913358" y="1165539"/>
                  </a:lnTo>
                  <a:lnTo>
                    <a:pt x="953725" y="1144175"/>
                  </a:lnTo>
                  <a:lnTo>
                    <a:pt x="991940" y="1119534"/>
                  </a:lnTo>
                  <a:lnTo>
                    <a:pt x="1027815" y="1091805"/>
                  </a:lnTo>
                  <a:lnTo>
                    <a:pt x="1061163" y="1061172"/>
                  </a:lnTo>
                  <a:lnTo>
                    <a:pt x="1091796" y="1027825"/>
                  </a:lnTo>
                  <a:lnTo>
                    <a:pt x="1119528" y="991951"/>
                  </a:lnTo>
                  <a:lnTo>
                    <a:pt x="1144169" y="953736"/>
                  </a:lnTo>
                  <a:lnTo>
                    <a:pt x="1165534" y="913369"/>
                  </a:lnTo>
                  <a:lnTo>
                    <a:pt x="1183435" y="871036"/>
                  </a:lnTo>
                  <a:lnTo>
                    <a:pt x="1197684" y="826926"/>
                  </a:lnTo>
                  <a:lnTo>
                    <a:pt x="1208094" y="781224"/>
                  </a:lnTo>
                  <a:lnTo>
                    <a:pt x="1214478" y="734119"/>
                  </a:lnTo>
                  <a:lnTo>
                    <a:pt x="1216647" y="685798"/>
                  </a:lnTo>
                  <a:lnTo>
                    <a:pt x="1214478" y="637481"/>
                  </a:lnTo>
                  <a:lnTo>
                    <a:pt x="1208094" y="590379"/>
                  </a:lnTo>
                  <a:lnTo>
                    <a:pt x="1197684" y="544679"/>
                  </a:lnTo>
                  <a:lnTo>
                    <a:pt x="1183435" y="500570"/>
                  </a:lnTo>
                  <a:lnTo>
                    <a:pt x="1165534" y="458238"/>
                  </a:lnTo>
                  <a:lnTo>
                    <a:pt x="1144169" y="417871"/>
                  </a:lnTo>
                  <a:lnTo>
                    <a:pt x="1119528" y="379656"/>
                  </a:lnTo>
                  <a:lnTo>
                    <a:pt x="1091796" y="343781"/>
                  </a:lnTo>
                  <a:lnTo>
                    <a:pt x="1061163" y="310433"/>
                  </a:lnTo>
                  <a:lnTo>
                    <a:pt x="1027815" y="279800"/>
                  </a:lnTo>
                  <a:lnTo>
                    <a:pt x="991940" y="252069"/>
                  </a:lnTo>
                  <a:lnTo>
                    <a:pt x="953725" y="227427"/>
                  </a:lnTo>
                  <a:lnTo>
                    <a:pt x="913358" y="206062"/>
                  </a:lnTo>
                  <a:lnTo>
                    <a:pt x="871026" y="188161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1"/>
                  </a:lnTo>
                  <a:lnTo>
                    <a:pt x="458238" y="206062"/>
                  </a:lnTo>
                  <a:lnTo>
                    <a:pt x="417871" y="227427"/>
                  </a:lnTo>
                  <a:lnTo>
                    <a:pt x="379656" y="252069"/>
                  </a:lnTo>
                  <a:lnTo>
                    <a:pt x="343781" y="279800"/>
                  </a:lnTo>
                  <a:lnTo>
                    <a:pt x="310433" y="310433"/>
                  </a:lnTo>
                  <a:lnTo>
                    <a:pt x="279800" y="343781"/>
                  </a:lnTo>
                  <a:lnTo>
                    <a:pt x="252069" y="379656"/>
                  </a:lnTo>
                  <a:lnTo>
                    <a:pt x="227427" y="417871"/>
                  </a:lnTo>
                  <a:lnTo>
                    <a:pt x="206062" y="458238"/>
                  </a:lnTo>
                  <a:lnTo>
                    <a:pt x="188161" y="500570"/>
                  </a:lnTo>
                  <a:lnTo>
                    <a:pt x="173912" y="544679"/>
                  </a:lnTo>
                  <a:lnTo>
                    <a:pt x="163502" y="590379"/>
                  </a:lnTo>
                  <a:lnTo>
                    <a:pt x="157119" y="637481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A3D65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188435" y="1563099"/>
              <a:ext cx="2540" cy="2345055"/>
            </a:xfrm>
            <a:custGeom>
              <a:avLst/>
              <a:gdLst/>
              <a:ahLst/>
              <a:cxnLst/>
              <a:rect l="l" t="t" r="r" b="b"/>
              <a:pathLst>
                <a:path w="2540" h="2345054">
                  <a:moveTo>
                    <a:pt x="2099" y="0"/>
                  </a:moveTo>
                  <a:lnTo>
                    <a:pt x="0" y="2344492"/>
                  </a:lnTo>
                </a:path>
              </a:pathLst>
            </a:custGeom>
            <a:ln w="38099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7382085" y="1409157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1"/>
                  </a:lnTo>
                  <a:lnTo>
                    <a:pt x="6810" y="588774"/>
                  </a:lnTo>
                  <a:lnTo>
                    <a:pt x="15149" y="541771"/>
                  </a:lnTo>
                  <a:lnTo>
                    <a:pt x="26622" y="495931"/>
                  </a:lnTo>
                  <a:lnTo>
                    <a:pt x="41114" y="451368"/>
                  </a:lnTo>
                  <a:lnTo>
                    <a:pt x="58508" y="408199"/>
                  </a:lnTo>
                  <a:lnTo>
                    <a:pt x="78689" y="366539"/>
                  </a:lnTo>
                  <a:lnTo>
                    <a:pt x="101539" y="326505"/>
                  </a:lnTo>
                  <a:lnTo>
                    <a:pt x="126944" y="288213"/>
                  </a:lnTo>
                  <a:lnTo>
                    <a:pt x="154786" y="251779"/>
                  </a:lnTo>
                  <a:lnTo>
                    <a:pt x="184951" y="217319"/>
                  </a:lnTo>
                  <a:lnTo>
                    <a:pt x="217322" y="184948"/>
                  </a:lnTo>
                  <a:lnTo>
                    <a:pt x="251782" y="154784"/>
                  </a:lnTo>
                  <a:lnTo>
                    <a:pt x="288217" y="126942"/>
                  </a:lnTo>
                  <a:lnTo>
                    <a:pt x="326509" y="101537"/>
                  </a:lnTo>
                  <a:lnTo>
                    <a:pt x="366542" y="78687"/>
                  </a:lnTo>
                  <a:lnTo>
                    <a:pt x="408202" y="58507"/>
                  </a:lnTo>
                  <a:lnTo>
                    <a:pt x="451371" y="41113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0"/>
                  </a:lnTo>
                  <a:lnTo>
                    <a:pt x="832168" y="15800"/>
                  </a:lnTo>
                  <a:lnTo>
                    <a:pt x="879414" y="27897"/>
                  </a:lnTo>
                  <a:lnTo>
                    <a:pt x="925598" y="43291"/>
                  </a:lnTo>
                  <a:lnTo>
                    <a:pt x="970548" y="61910"/>
                  </a:lnTo>
                  <a:lnTo>
                    <a:pt x="1014091" y="83682"/>
                  </a:lnTo>
                  <a:lnTo>
                    <a:pt x="1056053" y="108534"/>
                  </a:lnTo>
                  <a:lnTo>
                    <a:pt x="1096261" y="136397"/>
                  </a:lnTo>
                  <a:lnTo>
                    <a:pt x="1134542" y="167197"/>
                  </a:lnTo>
                  <a:lnTo>
                    <a:pt x="1170722" y="200864"/>
                  </a:lnTo>
                  <a:lnTo>
                    <a:pt x="1204392" y="237047"/>
                  </a:lnTo>
                  <a:lnTo>
                    <a:pt x="1235195" y="275330"/>
                  </a:lnTo>
                  <a:lnTo>
                    <a:pt x="1263059" y="315539"/>
                  </a:lnTo>
                  <a:lnTo>
                    <a:pt x="1287913" y="357501"/>
                  </a:lnTo>
                  <a:lnTo>
                    <a:pt x="1309686" y="401044"/>
                  </a:lnTo>
                  <a:lnTo>
                    <a:pt x="1328305" y="445994"/>
                  </a:lnTo>
                  <a:lnTo>
                    <a:pt x="1343699" y="492178"/>
                  </a:lnTo>
                  <a:lnTo>
                    <a:pt x="1355797" y="539424"/>
                  </a:lnTo>
                  <a:lnTo>
                    <a:pt x="1364527" y="587558"/>
                  </a:lnTo>
                  <a:lnTo>
                    <a:pt x="1369817" y="636407"/>
                  </a:lnTo>
                  <a:lnTo>
                    <a:pt x="1371597" y="685798"/>
                  </a:lnTo>
                  <a:lnTo>
                    <a:pt x="1369875" y="734775"/>
                  </a:lnTo>
                  <a:lnTo>
                    <a:pt x="1364786" y="782822"/>
                  </a:lnTo>
                  <a:lnTo>
                    <a:pt x="1356447" y="829824"/>
                  </a:lnTo>
                  <a:lnTo>
                    <a:pt x="1344974" y="875664"/>
                  </a:lnTo>
                  <a:lnTo>
                    <a:pt x="1330482" y="920227"/>
                  </a:lnTo>
                  <a:lnTo>
                    <a:pt x="1313088" y="963396"/>
                  </a:lnTo>
                  <a:lnTo>
                    <a:pt x="1292908" y="1005055"/>
                  </a:lnTo>
                  <a:lnTo>
                    <a:pt x="1270057" y="1045088"/>
                  </a:lnTo>
                  <a:lnTo>
                    <a:pt x="1244653" y="1083380"/>
                  </a:lnTo>
                  <a:lnTo>
                    <a:pt x="1216810" y="1119813"/>
                  </a:lnTo>
                  <a:lnTo>
                    <a:pt x="1186645" y="1154273"/>
                  </a:lnTo>
                  <a:lnTo>
                    <a:pt x="1154275" y="1186643"/>
                  </a:lnTo>
                  <a:lnTo>
                    <a:pt x="1119814" y="1216806"/>
                  </a:lnTo>
                  <a:lnTo>
                    <a:pt x="1083380" y="1244648"/>
                  </a:lnTo>
                  <a:lnTo>
                    <a:pt x="1045088" y="1270052"/>
                  </a:lnTo>
                  <a:lnTo>
                    <a:pt x="1005054" y="1292901"/>
                  </a:lnTo>
                  <a:lnTo>
                    <a:pt x="963394" y="1313081"/>
                  </a:lnTo>
                  <a:lnTo>
                    <a:pt x="920225" y="1330474"/>
                  </a:lnTo>
                  <a:lnTo>
                    <a:pt x="875663" y="1344965"/>
                  </a:lnTo>
                  <a:lnTo>
                    <a:pt x="829823" y="1356438"/>
                  </a:lnTo>
                  <a:lnTo>
                    <a:pt x="782821" y="1364777"/>
                  </a:lnTo>
                  <a:lnTo>
                    <a:pt x="734774" y="1369865"/>
                  </a:lnTo>
                  <a:lnTo>
                    <a:pt x="685798" y="1371587"/>
                  </a:lnTo>
                  <a:lnTo>
                    <a:pt x="636822" y="1369865"/>
                  </a:lnTo>
                  <a:lnTo>
                    <a:pt x="588775" y="1364777"/>
                  </a:lnTo>
                  <a:lnTo>
                    <a:pt x="541774" y="1356438"/>
                  </a:lnTo>
                  <a:lnTo>
                    <a:pt x="495934" y="1344965"/>
                  </a:lnTo>
                  <a:lnTo>
                    <a:pt x="451371" y="1330474"/>
                  </a:lnTo>
                  <a:lnTo>
                    <a:pt x="408202" y="1313081"/>
                  </a:lnTo>
                  <a:lnTo>
                    <a:pt x="366542" y="1292901"/>
                  </a:lnTo>
                  <a:lnTo>
                    <a:pt x="326509" y="1270052"/>
                  </a:lnTo>
                  <a:lnTo>
                    <a:pt x="288217" y="1244648"/>
                  </a:lnTo>
                  <a:lnTo>
                    <a:pt x="251782" y="1216806"/>
                  </a:lnTo>
                  <a:lnTo>
                    <a:pt x="217322" y="1186643"/>
                  </a:lnTo>
                  <a:lnTo>
                    <a:pt x="184951" y="1154273"/>
                  </a:lnTo>
                  <a:lnTo>
                    <a:pt x="154786" y="1119813"/>
                  </a:lnTo>
                  <a:lnTo>
                    <a:pt x="126944" y="1083380"/>
                  </a:lnTo>
                  <a:lnTo>
                    <a:pt x="101539" y="1045088"/>
                  </a:lnTo>
                  <a:lnTo>
                    <a:pt x="78689" y="1005055"/>
                  </a:lnTo>
                  <a:lnTo>
                    <a:pt x="58508" y="963396"/>
                  </a:lnTo>
                  <a:lnTo>
                    <a:pt x="41114" y="920227"/>
                  </a:lnTo>
                  <a:lnTo>
                    <a:pt x="26622" y="875664"/>
                  </a:lnTo>
                  <a:lnTo>
                    <a:pt x="15149" y="829824"/>
                  </a:lnTo>
                  <a:lnTo>
                    <a:pt x="6810" y="782822"/>
                  </a:lnTo>
                  <a:lnTo>
                    <a:pt x="1721" y="734775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6"/>
                  </a:lnTo>
                  <a:lnTo>
                    <a:pt x="163502" y="781218"/>
                  </a:lnTo>
                  <a:lnTo>
                    <a:pt x="173912" y="826918"/>
                  </a:lnTo>
                  <a:lnTo>
                    <a:pt x="188161" y="871027"/>
                  </a:lnTo>
                  <a:lnTo>
                    <a:pt x="206062" y="913359"/>
                  </a:lnTo>
                  <a:lnTo>
                    <a:pt x="227427" y="953725"/>
                  </a:lnTo>
                  <a:lnTo>
                    <a:pt x="252069" y="991939"/>
                  </a:lnTo>
                  <a:lnTo>
                    <a:pt x="279800" y="1027813"/>
                  </a:lnTo>
                  <a:lnTo>
                    <a:pt x="310433" y="1061160"/>
                  </a:lnTo>
                  <a:lnTo>
                    <a:pt x="343781" y="1091792"/>
                  </a:lnTo>
                  <a:lnTo>
                    <a:pt x="379656" y="1119522"/>
                  </a:lnTo>
                  <a:lnTo>
                    <a:pt x="417871" y="1144163"/>
                  </a:lnTo>
                  <a:lnTo>
                    <a:pt x="458238" y="1165527"/>
                  </a:lnTo>
                  <a:lnTo>
                    <a:pt x="500570" y="1183427"/>
                  </a:lnTo>
                  <a:lnTo>
                    <a:pt x="544679" y="1197675"/>
                  </a:lnTo>
                  <a:lnTo>
                    <a:pt x="590379" y="1208085"/>
                  </a:lnTo>
                  <a:lnTo>
                    <a:pt x="637481" y="1214468"/>
                  </a:lnTo>
                  <a:lnTo>
                    <a:pt x="685798" y="1216637"/>
                  </a:lnTo>
                  <a:lnTo>
                    <a:pt x="734115" y="1214468"/>
                  </a:lnTo>
                  <a:lnTo>
                    <a:pt x="781217" y="1208085"/>
                  </a:lnTo>
                  <a:lnTo>
                    <a:pt x="826917" y="1197675"/>
                  </a:lnTo>
                  <a:lnTo>
                    <a:pt x="871026" y="1183427"/>
                  </a:lnTo>
                  <a:lnTo>
                    <a:pt x="913358" y="1165527"/>
                  </a:lnTo>
                  <a:lnTo>
                    <a:pt x="953725" y="1144163"/>
                  </a:lnTo>
                  <a:lnTo>
                    <a:pt x="991940" y="1119522"/>
                  </a:lnTo>
                  <a:lnTo>
                    <a:pt x="1027815" y="1091792"/>
                  </a:lnTo>
                  <a:lnTo>
                    <a:pt x="1061163" y="1061160"/>
                  </a:lnTo>
                  <a:lnTo>
                    <a:pt x="1091796" y="1027813"/>
                  </a:lnTo>
                  <a:lnTo>
                    <a:pt x="1119528" y="991939"/>
                  </a:lnTo>
                  <a:lnTo>
                    <a:pt x="1144169" y="953725"/>
                  </a:lnTo>
                  <a:lnTo>
                    <a:pt x="1165534" y="913359"/>
                  </a:lnTo>
                  <a:lnTo>
                    <a:pt x="1183435" y="871027"/>
                  </a:lnTo>
                  <a:lnTo>
                    <a:pt x="1197684" y="826918"/>
                  </a:lnTo>
                  <a:lnTo>
                    <a:pt x="1208094" y="781218"/>
                  </a:lnTo>
                  <a:lnTo>
                    <a:pt x="1214478" y="734116"/>
                  </a:lnTo>
                  <a:lnTo>
                    <a:pt x="1216647" y="685798"/>
                  </a:lnTo>
                  <a:lnTo>
                    <a:pt x="1214478" y="637480"/>
                  </a:lnTo>
                  <a:lnTo>
                    <a:pt x="1208094" y="590377"/>
                  </a:lnTo>
                  <a:lnTo>
                    <a:pt x="1197684" y="544678"/>
                  </a:lnTo>
                  <a:lnTo>
                    <a:pt x="1183435" y="500568"/>
                  </a:lnTo>
                  <a:lnTo>
                    <a:pt x="1165534" y="458236"/>
                  </a:lnTo>
                  <a:lnTo>
                    <a:pt x="1144169" y="417869"/>
                  </a:lnTo>
                  <a:lnTo>
                    <a:pt x="1119528" y="379654"/>
                  </a:lnTo>
                  <a:lnTo>
                    <a:pt x="1091796" y="343779"/>
                  </a:lnTo>
                  <a:lnTo>
                    <a:pt x="1061163" y="310431"/>
                  </a:lnTo>
                  <a:lnTo>
                    <a:pt x="1027815" y="279798"/>
                  </a:lnTo>
                  <a:lnTo>
                    <a:pt x="991940" y="252067"/>
                  </a:lnTo>
                  <a:lnTo>
                    <a:pt x="953725" y="227426"/>
                  </a:lnTo>
                  <a:lnTo>
                    <a:pt x="913358" y="206061"/>
                  </a:lnTo>
                  <a:lnTo>
                    <a:pt x="871026" y="188160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0"/>
                  </a:lnTo>
                  <a:lnTo>
                    <a:pt x="458238" y="206061"/>
                  </a:lnTo>
                  <a:lnTo>
                    <a:pt x="417871" y="227426"/>
                  </a:lnTo>
                  <a:lnTo>
                    <a:pt x="379656" y="252067"/>
                  </a:lnTo>
                  <a:lnTo>
                    <a:pt x="343781" y="279798"/>
                  </a:lnTo>
                  <a:lnTo>
                    <a:pt x="310433" y="310431"/>
                  </a:lnTo>
                  <a:lnTo>
                    <a:pt x="279800" y="343779"/>
                  </a:lnTo>
                  <a:lnTo>
                    <a:pt x="252069" y="379654"/>
                  </a:lnTo>
                  <a:lnTo>
                    <a:pt x="227427" y="417869"/>
                  </a:lnTo>
                  <a:lnTo>
                    <a:pt x="206062" y="458236"/>
                  </a:lnTo>
                  <a:lnTo>
                    <a:pt x="188161" y="500568"/>
                  </a:lnTo>
                  <a:lnTo>
                    <a:pt x="173912" y="544678"/>
                  </a:lnTo>
                  <a:lnTo>
                    <a:pt x="163502" y="590377"/>
                  </a:lnTo>
                  <a:lnTo>
                    <a:pt x="157119" y="637480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439549" y="1409157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1371600" h="1371600">
                <a:moveTo>
                  <a:pt x="0" y="685798"/>
                </a:moveTo>
                <a:lnTo>
                  <a:pt x="1721" y="636821"/>
                </a:lnTo>
                <a:lnTo>
                  <a:pt x="6810" y="588774"/>
                </a:lnTo>
                <a:lnTo>
                  <a:pt x="15149" y="541771"/>
                </a:lnTo>
                <a:lnTo>
                  <a:pt x="26622" y="495931"/>
                </a:lnTo>
                <a:lnTo>
                  <a:pt x="41113" y="451368"/>
                </a:lnTo>
                <a:lnTo>
                  <a:pt x="58507" y="408199"/>
                </a:lnTo>
                <a:lnTo>
                  <a:pt x="78687" y="366539"/>
                </a:lnTo>
                <a:lnTo>
                  <a:pt x="101537" y="326505"/>
                </a:lnTo>
                <a:lnTo>
                  <a:pt x="126942" y="288213"/>
                </a:lnTo>
                <a:lnTo>
                  <a:pt x="154784" y="251779"/>
                </a:lnTo>
                <a:lnTo>
                  <a:pt x="184948" y="217319"/>
                </a:lnTo>
                <a:lnTo>
                  <a:pt x="217319" y="184948"/>
                </a:lnTo>
                <a:lnTo>
                  <a:pt x="251779" y="154784"/>
                </a:lnTo>
                <a:lnTo>
                  <a:pt x="288213" y="126942"/>
                </a:lnTo>
                <a:lnTo>
                  <a:pt x="326505" y="101537"/>
                </a:lnTo>
                <a:lnTo>
                  <a:pt x="366539" y="78687"/>
                </a:lnTo>
                <a:lnTo>
                  <a:pt x="408199" y="58507"/>
                </a:lnTo>
                <a:lnTo>
                  <a:pt x="451368" y="41113"/>
                </a:lnTo>
                <a:lnTo>
                  <a:pt x="495931" y="26622"/>
                </a:lnTo>
                <a:lnTo>
                  <a:pt x="541771" y="15149"/>
                </a:lnTo>
                <a:lnTo>
                  <a:pt x="588774" y="6810"/>
                </a:lnTo>
                <a:lnTo>
                  <a:pt x="636821" y="1721"/>
                </a:lnTo>
                <a:lnTo>
                  <a:pt x="685798" y="0"/>
                </a:lnTo>
                <a:lnTo>
                  <a:pt x="735190" y="1779"/>
                </a:lnTo>
                <a:lnTo>
                  <a:pt x="784039" y="7070"/>
                </a:lnTo>
                <a:lnTo>
                  <a:pt x="832172" y="15800"/>
                </a:lnTo>
                <a:lnTo>
                  <a:pt x="879418" y="27897"/>
                </a:lnTo>
                <a:lnTo>
                  <a:pt x="925602" y="43291"/>
                </a:lnTo>
                <a:lnTo>
                  <a:pt x="970552" y="61910"/>
                </a:lnTo>
                <a:lnTo>
                  <a:pt x="1014095" y="83682"/>
                </a:lnTo>
                <a:lnTo>
                  <a:pt x="1056057" y="108534"/>
                </a:lnTo>
                <a:lnTo>
                  <a:pt x="1096266" y="136397"/>
                </a:lnTo>
                <a:lnTo>
                  <a:pt x="1134549" y="167197"/>
                </a:lnTo>
                <a:lnTo>
                  <a:pt x="1170732" y="200864"/>
                </a:lnTo>
                <a:lnTo>
                  <a:pt x="1204399" y="237047"/>
                </a:lnTo>
                <a:lnTo>
                  <a:pt x="1235199" y="275330"/>
                </a:lnTo>
                <a:lnTo>
                  <a:pt x="1263062" y="315539"/>
                </a:lnTo>
                <a:lnTo>
                  <a:pt x="1287915" y="357501"/>
                </a:lnTo>
                <a:lnTo>
                  <a:pt x="1309686" y="401044"/>
                </a:lnTo>
                <a:lnTo>
                  <a:pt x="1328305" y="445994"/>
                </a:lnTo>
                <a:lnTo>
                  <a:pt x="1343699" y="492178"/>
                </a:lnTo>
                <a:lnTo>
                  <a:pt x="1355797" y="539424"/>
                </a:lnTo>
                <a:lnTo>
                  <a:pt x="1364527" y="587558"/>
                </a:lnTo>
                <a:lnTo>
                  <a:pt x="1369817" y="636407"/>
                </a:lnTo>
                <a:lnTo>
                  <a:pt x="1371597" y="685798"/>
                </a:lnTo>
                <a:lnTo>
                  <a:pt x="1369875" y="734775"/>
                </a:lnTo>
                <a:lnTo>
                  <a:pt x="1364786" y="782822"/>
                </a:lnTo>
                <a:lnTo>
                  <a:pt x="1356448" y="829824"/>
                </a:lnTo>
                <a:lnTo>
                  <a:pt x="1344974" y="875664"/>
                </a:lnTo>
                <a:lnTo>
                  <a:pt x="1330483" y="920227"/>
                </a:lnTo>
                <a:lnTo>
                  <a:pt x="1313089" y="963396"/>
                </a:lnTo>
                <a:lnTo>
                  <a:pt x="1292909" y="1005055"/>
                </a:lnTo>
                <a:lnTo>
                  <a:pt x="1270059" y="1045088"/>
                </a:lnTo>
                <a:lnTo>
                  <a:pt x="1244655" y="1083380"/>
                </a:lnTo>
                <a:lnTo>
                  <a:pt x="1216812" y="1119813"/>
                </a:lnTo>
                <a:lnTo>
                  <a:pt x="1186648" y="1154273"/>
                </a:lnTo>
                <a:lnTo>
                  <a:pt x="1154278" y="1186643"/>
                </a:lnTo>
                <a:lnTo>
                  <a:pt x="1119817" y="1216806"/>
                </a:lnTo>
                <a:lnTo>
                  <a:pt x="1083383" y="1244648"/>
                </a:lnTo>
                <a:lnTo>
                  <a:pt x="1045091" y="1270052"/>
                </a:lnTo>
                <a:lnTo>
                  <a:pt x="1005057" y="1292901"/>
                </a:lnTo>
                <a:lnTo>
                  <a:pt x="963397" y="1313081"/>
                </a:lnTo>
                <a:lnTo>
                  <a:pt x="920228" y="1330474"/>
                </a:lnTo>
                <a:lnTo>
                  <a:pt x="875665" y="1344965"/>
                </a:lnTo>
                <a:lnTo>
                  <a:pt x="829825" y="1356438"/>
                </a:lnTo>
                <a:lnTo>
                  <a:pt x="782823" y="1364777"/>
                </a:lnTo>
                <a:lnTo>
                  <a:pt x="734775" y="1369865"/>
                </a:lnTo>
                <a:lnTo>
                  <a:pt x="685798" y="1371587"/>
                </a:lnTo>
                <a:lnTo>
                  <a:pt x="636821" y="1369865"/>
                </a:lnTo>
                <a:lnTo>
                  <a:pt x="588774" y="1364777"/>
                </a:lnTo>
                <a:lnTo>
                  <a:pt x="541771" y="1356438"/>
                </a:lnTo>
                <a:lnTo>
                  <a:pt x="495931" y="1344965"/>
                </a:lnTo>
                <a:lnTo>
                  <a:pt x="451368" y="1330474"/>
                </a:lnTo>
                <a:lnTo>
                  <a:pt x="408199" y="1313081"/>
                </a:lnTo>
                <a:lnTo>
                  <a:pt x="366539" y="1292901"/>
                </a:lnTo>
                <a:lnTo>
                  <a:pt x="326505" y="1270052"/>
                </a:lnTo>
                <a:lnTo>
                  <a:pt x="288213" y="1244648"/>
                </a:lnTo>
                <a:lnTo>
                  <a:pt x="251779" y="1216806"/>
                </a:lnTo>
                <a:lnTo>
                  <a:pt x="217319" y="1186643"/>
                </a:lnTo>
                <a:lnTo>
                  <a:pt x="184948" y="1154273"/>
                </a:lnTo>
                <a:lnTo>
                  <a:pt x="154784" y="1119813"/>
                </a:lnTo>
                <a:lnTo>
                  <a:pt x="126942" y="1083380"/>
                </a:lnTo>
                <a:lnTo>
                  <a:pt x="101537" y="1045088"/>
                </a:lnTo>
                <a:lnTo>
                  <a:pt x="78687" y="1005055"/>
                </a:lnTo>
                <a:lnTo>
                  <a:pt x="58507" y="963396"/>
                </a:lnTo>
                <a:lnTo>
                  <a:pt x="41113" y="920227"/>
                </a:lnTo>
                <a:lnTo>
                  <a:pt x="26622" y="875664"/>
                </a:lnTo>
                <a:lnTo>
                  <a:pt x="15149" y="829824"/>
                </a:lnTo>
                <a:lnTo>
                  <a:pt x="6810" y="782822"/>
                </a:lnTo>
                <a:lnTo>
                  <a:pt x="1721" y="734775"/>
                </a:lnTo>
                <a:lnTo>
                  <a:pt x="0" y="685798"/>
                </a:lnTo>
                <a:close/>
              </a:path>
              <a:path w="1371600" h="1371600">
                <a:moveTo>
                  <a:pt x="154949" y="685798"/>
                </a:moveTo>
                <a:lnTo>
                  <a:pt x="157119" y="734116"/>
                </a:lnTo>
                <a:lnTo>
                  <a:pt x="163502" y="781218"/>
                </a:lnTo>
                <a:lnTo>
                  <a:pt x="173912" y="826918"/>
                </a:lnTo>
                <a:lnTo>
                  <a:pt x="188160" y="871027"/>
                </a:lnTo>
                <a:lnTo>
                  <a:pt x="206061" y="913359"/>
                </a:lnTo>
                <a:lnTo>
                  <a:pt x="227426" y="953725"/>
                </a:lnTo>
                <a:lnTo>
                  <a:pt x="252067" y="991939"/>
                </a:lnTo>
                <a:lnTo>
                  <a:pt x="279798" y="1027813"/>
                </a:lnTo>
                <a:lnTo>
                  <a:pt x="310431" y="1061160"/>
                </a:lnTo>
                <a:lnTo>
                  <a:pt x="343779" y="1091792"/>
                </a:lnTo>
                <a:lnTo>
                  <a:pt x="379654" y="1119522"/>
                </a:lnTo>
                <a:lnTo>
                  <a:pt x="417869" y="1144163"/>
                </a:lnTo>
                <a:lnTo>
                  <a:pt x="458236" y="1165527"/>
                </a:lnTo>
                <a:lnTo>
                  <a:pt x="500568" y="1183427"/>
                </a:lnTo>
                <a:lnTo>
                  <a:pt x="544678" y="1197675"/>
                </a:lnTo>
                <a:lnTo>
                  <a:pt x="590377" y="1208085"/>
                </a:lnTo>
                <a:lnTo>
                  <a:pt x="637480" y="1214468"/>
                </a:lnTo>
                <a:lnTo>
                  <a:pt x="685798" y="1216637"/>
                </a:lnTo>
                <a:lnTo>
                  <a:pt x="734116" y="1214468"/>
                </a:lnTo>
                <a:lnTo>
                  <a:pt x="781219" y="1208085"/>
                </a:lnTo>
                <a:lnTo>
                  <a:pt x="826919" y="1197675"/>
                </a:lnTo>
                <a:lnTo>
                  <a:pt x="871028" y="1183427"/>
                </a:lnTo>
                <a:lnTo>
                  <a:pt x="913360" y="1165527"/>
                </a:lnTo>
                <a:lnTo>
                  <a:pt x="953728" y="1144163"/>
                </a:lnTo>
                <a:lnTo>
                  <a:pt x="991942" y="1119522"/>
                </a:lnTo>
                <a:lnTo>
                  <a:pt x="1027817" y="1091792"/>
                </a:lnTo>
                <a:lnTo>
                  <a:pt x="1061165" y="1061160"/>
                </a:lnTo>
                <a:lnTo>
                  <a:pt x="1091798" y="1027813"/>
                </a:lnTo>
                <a:lnTo>
                  <a:pt x="1119529" y="991939"/>
                </a:lnTo>
                <a:lnTo>
                  <a:pt x="1144171" y="953725"/>
                </a:lnTo>
                <a:lnTo>
                  <a:pt x="1165535" y="913359"/>
                </a:lnTo>
                <a:lnTo>
                  <a:pt x="1183436" y="871027"/>
                </a:lnTo>
                <a:lnTo>
                  <a:pt x="1197685" y="826918"/>
                </a:lnTo>
                <a:lnTo>
                  <a:pt x="1208094" y="781218"/>
                </a:lnTo>
                <a:lnTo>
                  <a:pt x="1214478" y="734116"/>
                </a:lnTo>
                <a:lnTo>
                  <a:pt x="1216647" y="685798"/>
                </a:lnTo>
                <a:lnTo>
                  <a:pt x="1214478" y="637480"/>
                </a:lnTo>
                <a:lnTo>
                  <a:pt x="1208094" y="590377"/>
                </a:lnTo>
                <a:lnTo>
                  <a:pt x="1197685" y="544678"/>
                </a:lnTo>
                <a:lnTo>
                  <a:pt x="1183436" y="500568"/>
                </a:lnTo>
                <a:lnTo>
                  <a:pt x="1165535" y="458236"/>
                </a:lnTo>
                <a:lnTo>
                  <a:pt x="1144171" y="417869"/>
                </a:lnTo>
                <a:lnTo>
                  <a:pt x="1119529" y="379654"/>
                </a:lnTo>
                <a:lnTo>
                  <a:pt x="1091798" y="343779"/>
                </a:lnTo>
                <a:lnTo>
                  <a:pt x="1061165" y="310431"/>
                </a:lnTo>
                <a:lnTo>
                  <a:pt x="1027817" y="279798"/>
                </a:lnTo>
                <a:lnTo>
                  <a:pt x="991942" y="252067"/>
                </a:lnTo>
                <a:lnTo>
                  <a:pt x="953728" y="227426"/>
                </a:lnTo>
                <a:lnTo>
                  <a:pt x="913360" y="206061"/>
                </a:lnTo>
                <a:lnTo>
                  <a:pt x="871028" y="188160"/>
                </a:lnTo>
                <a:lnTo>
                  <a:pt x="826919" y="173912"/>
                </a:lnTo>
                <a:lnTo>
                  <a:pt x="781219" y="163502"/>
                </a:lnTo>
                <a:lnTo>
                  <a:pt x="734116" y="157119"/>
                </a:lnTo>
                <a:lnTo>
                  <a:pt x="685798" y="154949"/>
                </a:lnTo>
                <a:lnTo>
                  <a:pt x="637480" y="157119"/>
                </a:lnTo>
                <a:lnTo>
                  <a:pt x="590377" y="163502"/>
                </a:lnTo>
                <a:lnTo>
                  <a:pt x="544678" y="173912"/>
                </a:lnTo>
                <a:lnTo>
                  <a:pt x="500568" y="188160"/>
                </a:lnTo>
                <a:lnTo>
                  <a:pt x="458236" y="206061"/>
                </a:lnTo>
                <a:lnTo>
                  <a:pt x="417869" y="227426"/>
                </a:lnTo>
                <a:lnTo>
                  <a:pt x="379654" y="252067"/>
                </a:lnTo>
                <a:lnTo>
                  <a:pt x="343779" y="279798"/>
                </a:lnTo>
                <a:lnTo>
                  <a:pt x="310431" y="310431"/>
                </a:lnTo>
                <a:lnTo>
                  <a:pt x="279798" y="343779"/>
                </a:lnTo>
                <a:lnTo>
                  <a:pt x="252067" y="379654"/>
                </a:lnTo>
                <a:lnTo>
                  <a:pt x="227426" y="417869"/>
                </a:lnTo>
                <a:lnTo>
                  <a:pt x="206061" y="458236"/>
                </a:lnTo>
                <a:lnTo>
                  <a:pt x="188160" y="500568"/>
                </a:lnTo>
                <a:lnTo>
                  <a:pt x="173912" y="544678"/>
                </a:lnTo>
                <a:lnTo>
                  <a:pt x="163502" y="590377"/>
                </a:lnTo>
                <a:lnTo>
                  <a:pt x="157119" y="637480"/>
                </a:lnTo>
                <a:lnTo>
                  <a:pt x="154949" y="685798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2" name="object 12"/>
          <p:cNvGrpSpPr/>
          <p:nvPr/>
        </p:nvGrpSpPr>
        <p:grpSpPr>
          <a:xfrm>
            <a:off x="2203082" y="2627807"/>
            <a:ext cx="1381125" cy="1381125"/>
            <a:chOff x="2203082" y="2627807"/>
            <a:chExt cx="1381125" cy="1381125"/>
          </a:xfrm>
        </p:grpSpPr>
        <p:sp>
          <p:nvSpPr>
            <p:cNvPr id="13" name="object 13"/>
            <p:cNvSpPr/>
            <p:nvPr/>
          </p:nvSpPr>
          <p:spPr>
            <a:xfrm>
              <a:off x="2207845" y="2632569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8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4"/>
                  </a:lnTo>
                  <a:lnTo>
                    <a:pt x="26622" y="495934"/>
                  </a:lnTo>
                  <a:lnTo>
                    <a:pt x="41114" y="451371"/>
                  </a:lnTo>
                  <a:lnTo>
                    <a:pt x="58508" y="408202"/>
                  </a:lnTo>
                  <a:lnTo>
                    <a:pt x="78689" y="366542"/>
                  </a:lnTo>
                  <a:lnTo>
                    <a:pt x="101539" y="326509"/>
                  </a:lnTo>
                  <a:lnTo>
                    <a:pt x="126944" y="288217"/>
                  </a:lnTo>
                  <a:lnTo>
                    <a:pt x="154786" y="251782"/>
                  </a:lnTo>
                  <a:lnTo>
                    <a:pt x="184951" y="217322"/>
                  </a:lnTo>
                  <a:lnTo>
                    <a:pt x="217322" y="184951"/>
                  </a:lnTo>
                  <a:lnTo>
                    <a:pt x="251782" y="154786"/>
                  </a:lnTo>
                  <a:lnTo>
                    <a:pt x="288217" y="126944"/>
                  </a:lnTo>
                  <a:lnTo>
                    <a:pt x="326509" y="101539"/>
                  </a:lnTo>
                  <a:lnTo>
                    <a:pt x="366542" y="78689"/>
                  </a:lnTo>
                  <a:lnTo>
                    <a:pt x="408202" y="58508"/>
                  </a:lnTo>
                  <a:lnTo>
                    <a:pt x="451371" y="41114"/>
                  </a:lnTo>
                  <a:lnTo>
                    <a:pt x="495934" y="26622"/>
                  </a:lnTo>
                  <a:lnTo>
                    <a:pt x="541774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8" y="0"/>
                  </a:lnTo>
                  <a:lnTo>
                    <a:pt x="735187" y="1779"/>
                  </a:lnTo>
                  <a:lnTo>
                    <a:pt x="784035" y="7071"/>
                  </a:lnTo>
                  <a:lnTo>
                    <a:pt x="832168" y="15803"/>
                  </a:lnTo>
                  <a:lnTo>
                    <a:pt x="879414" y="27904"/>
                  </a:lnTo>
                  <a:lnTo>
                    <a:pt x="925598" y="43300"/>
                  </a:lnTo>
                  <a:lnTo>
                    <a:pt x="970548" y="61921"/>
                  </a:lnTo>
                  <a:lnTo>
                    <a:pt x="1014091" y="83694"/>
                  </a:lnTo>
                  <a:lnTo>
                    <a:pt x="1056053" y="108548"/>
                  </a:lnTo>
                  <a:lnTo>
                    <a:pt x="1096261" y="136411"/>
                  </a:lnTo>
                  <a:lnTo>
                    <a:pt x="1134542" y="167210"/>
                  </a:lnTo>
                  <a:lnTo>
                    <a:pt x="1170722" y="200874"/>
                  </a:lnTo>
                  <a:lnTo>
                    <a:pt x="1204392" y="237060"/>
                  </a:lnTo>
                  <a:lnTo>
                    <a:pt x="1235195" y="275345"/>
                  </a:lnTo>
                  <a:lnTo>
                    <a:pt x="1263059" y="315554"/>
                  </a:lnTo>
                  <a:lnTo>
                    <a:pt x="1287913" y="357517"/>
                  </a:lnTo>
                  <a:lnTo>
                    <a:pt x="1309686" y="401058"/>
                  </a:lnTo>
                  <a:lnTo>
                    <a:pt x="1328305" y="446007"/>
                  </a:lnTo>
                  <a:lnTo>
                    <a:pt x="1343699" y="492189"/>
                  </a:lnTo>
                  <a:lnTo>
                    <a:pt x="1355797" y="539432"/>
                  </a:lnTo>
                  <a:lnTo>
                    <a:pt x="1364527" y="587563"/>
                  </a:lnTo>
                  <a:lnTo>
                    <a:pt x="1369817" y="636409"/>
                  </a:lnTo>
                  <a:lnTo>
                    <a:pt x="1371597" y="685798"/>
                  </a:lnTo>
                  <a:lnTo>
                    <a:pt x="1369875" y="734777"/>
                  </a:lnTo>
                  <a:lnTo>
                    <a:pt x="1364786" y="782826"/>
                  </a:lnTo>
                  <a:lnTo>
                    <a:pt x="1356447" y="829830"/>
                  </a:lnTo>
                  <a:lnTo>
                    <a:pt x="1344974" y="875672"/>
                  </a:lnTo>
                  <a:lnTo>
                    <a:pt x="1330482" y="920235"/>
                  </a:lnTo>
                  <a:lnTo>
                    <a:pt x="1313088" y="963405"/>
                  </a:lnTo>
                  <a:lnTo>
                    <a:pt x="1292908" y="1005065"/>
                  </a:lnTo>
                  <a:lnTo>
                    <a:pt x="1270057" y="1045099"/>
                  </a:lnTo>
                  <a:lnTo>
                    <a:pt x="1244653" y="1083391"/>
                  </a:lnTo>
                  <a:lnTo>
                    <a:pt x="1216810" y="1119824"/>
                  </a:lnTo>
                  <a:lnTo>
                    <a:pt x="1186645" y="1154284"/>
                  </a:lnTo>
                  <a:lnTo>
                    <a:pt x="1154275" y="1186654"/>
                  </a:lnTo>
                  <a:lnTo>
                    <a:pt x="1119814" y="1216818"/>
                  </a:lnTo>
                  <a:lnTo>
                    <a:pt x="1083380" y="1244660"/>
                  </a:lnTo>
                  <a:lnTo>
                    <a:pt x="1045088" y="1270063"/>
                  </a:lnTo>
                  <a:lnTo>
                    <a:pt x="1005054" y="1292913"/>
                  </a:lnTo>
                  <a:lnTo>
                    <a:pt x="963394" y="1313092"/>
                  </a:lnTo>
                  <a:lnTo>
                    <a:pt x="920225" y="1330485"/>
                  </a:lnTo>
                  <a:lnTo>
                    <a:pt x="875663" y="1344976"/>
                  </a:lnTo>
                  <a:lnTo>
                    <a:pt x="829823" y="1356448"/>
                  </a:lnTo>
                  <a:lnTo>
                    <a:pt x="782821" y="1364787"/>
                  </a:lnTo>
                  <a:lnTo>
                    <a:pt x="734774" y="1369875"/>
                  </a:lnTo>
                  <a:lnTo>
                    <a:pt x="685798" y="1371597"/>
                  </a:lnTo>
                  <a:lnTo>
                    <a:pt x="636822" y="1369875"/>
                  </a:lnTo>
                  <a:lnTo>
                    <a:pt x="588775" y="1364787"/>
                  </a:lnTo>
                  <a:lnTo>
                    <a:pt x="541774" y="1356448"/>
                  </a:lnTo>
                  <a:lnTo>
                    <a:pt x="495934" y="1344976"/>
                  </a:lnTo>
                  <a:lnTo>
                    <a:pt x="451371" y="1330485"/>
                  </a:lnTo>
                  <a:lnTo>
                    <a:pt x="408202" y="1313092"/>
                  </a:lnTo>
                  <a:lnTo>
                    <a:pt x="366542" y="1292913"/>
                  </a:lnTo>
                  <a:lnTo>
                    <a:pt x="326509" y="1270063"/>
                  </a:lnTo>
                  <a:lnTo>
                    <a:pt x="288217" y="1244660"/>
                  </a:lnTo>
                  <a:lnTo>
                    <a:pt x="251782" y="1216818"/>
                  </a:lnTo>
                  <a:lnTo>
                    <a:pt x="217322" y="1186654"/>
                  </a:lnTo>
                  <a:lnTo>
                    <a:pt x="184951" y="1154284"/>
                  </a:lnTo>
                  <a:lnTo>
                    <a:pt x="154786" y="1119824"/>
                  </a:lnTo>
                  <a:lnTo>
                    <a:pt x="126944" y="1083391"/>
                  </a:lnTo>
                  <a:lnTo>
                    <a:pt x="101539" y="1045099"/>
                  </a:lnTo>
                  <a:lnTo>
                    <a:pt x="78689" y="1005065"/>
                  </a:lnTo>
                  <a:lnTo>
                    <a:pt x="58508" y="963405"/>
                  </a:lnTo>
                  <a:lnTo>
                    <a:pt x="41114" y="920235"/>
                  </a:lnTo>
                  <a:lnTo>
                    <a:pt x="26622" y="875672"/>
                  </a:lnTo>
                  <a:lnTo>
                    <a:pt x="15149" y="829830"/>
                  </a:lnTo>
                  <a:lnTo>
                    <a:pt x="6810" y="782826"/>
                  </a:lnTo>
                  <a:lnTo>
                    <a:pt x="1721" y="734777"/>
                  </a:lnTo>
                  <a:lnTo>
                    <a:pt x="0" y="685798"/>
                  </a:lnTo>
                  <a:close/>
                </a:path>
                <a:path w="1371600" h="1371600">
                  <a:moveTo>
                    <a:pt x="154949" y="685798"/>
                  </a:moveTo>
                  <a:lnTo>
                    <a:pt x="157119" y="734119"/>
                  </a:lnTo>
                  <a:lnTo>
                    <a:pt x="163502" y="781224"/>
                  </a:lnTo>
                  <a:lnTo>
                    <a:pt x="173912" y="826926"/>
                  </a:lnTo>
                  <a:lnTo>
                    <a:pt x="188161" y="871036"/>
                  </a:lnTo>
                  <a:lnTo>
                    <a:pt x="206062" y="913369"/>
                  </a:lnTo>
                  <a:lnTo>
                    <a:pt x="227427" y="953736"/>
                  </a:lnTo>
                  <a:lnTo>
                    <a:pt x="252069" y="991951"/>
                  </a:lnTo>
                  <a:lnTo>
                    <a:pt x="279800" y="1027825"/>
                  </a:lnTo>
                  <a:lnTo>
                    <a:pt x="310433" y="1061172"/>
                  </a:lnTo>
                  <a:lnTo>
                    <a:pt x="343781" y="1091805"/>
                  </a:lnTo>
                  <a:lnTo>
                    <a:pt x="379656" y="1119534"/>
                  </a:lnTo>
                  <a:lnTo>
                    <a:pt x="417871" y="1144175"/>
                  </a:lnTo>
                  <a:lnTo>
                    <a:pt x="458238" y="1165539"/>
                  </a:lnTo>
                  <a:lnTo>
                    <a:pt x="500570" y="1183438"/>
                  </a:lnTo>
                  <a:lnTo>
                    <a:pt x="544679" y="1197686"/>
                  </a:lnTo>
                  <a:lnTo>
                    <a:pt x="590379" y="1208095"/>
                  </a:lnTo>
                  <a:lnTo>
                    <a:pt x="637481" y="1214478"/>
                  </a:lnTo>
                  <a:lnTo>
                    <a:pt x="685798" y="1216647"/>
                  </a:lnTo>
                  <a:lnTo>
                    <a:pt x="734115" y="1214478"/>
                  </a:lnTo>
                  <a:lnTo>
                    <a:pt x="781217" y="1208095"/>
                  </a:lnTo>
                  <a:lnTo>
                    <a:pt x="826917" y="1197686"/>
                  </a:lnTo>
                  <a:lnTo>
                    <a:pt x="871026" y="1183438"/>
                  </a:lnTo>
                  <a:lnTo>
                    <a:pt x="913358" y="1165539"/>
                  </a:lnTo>
                  <a:lnTo>
                    <a:pt x="953725" y="1144175"/>
                  </a:lnTo>
                  <a:lnTo>
                    <a:pt x="991940" y="1119534"/>
                  </a:lnTo>
                  <a:lnTo>
                    <a:pt x="1027815" y="1091805"/>
                  </a:lnTo>
                  <a:lnTo>
                    <a:pt x="1061163" y="1061172"/>
                  </a:lnTo>
                  <a:lnTo>
                    <a:pt x="1091796" y="1027825"/>
                  </a:lnTo>
                  <a:lnTo>
                    <a:pt x="1119528" y="991951"/>
                  </a:lnTo>
                  <a:lnTo>
                    <a:pt x="1144169" y="953736"/>
                  </a:lnTo>
                  <a:lnTo>
                    <a:pt x="1165534" y="913369"/>
                  </a:lnTo>
                  <a:lnTo>
                    <a:pt x="1183435" y="871036"/>
                  </a:lnTo>
                  <a:lnTo>
                    <a:pt x="1197684" y="826926"/>
                  </a:lnTo>
                  <a:lnTo>
                    <a:pt x="1208094" y="781224"/>
                  </a:lnTo>
                  <a:lnTo>
                    <a:pt x="1214478" y="734119"/>
                  </a:lnTo>
                  <a:lnTo>
                    <a:pt x="1216647" y="685798"/>
                  </a:lnTo>
                  <a:lnTo>
                    <a:pt x="1214478" y="637481"/>
                  </a:lnTo>
                  <a:lnTo>
                    <a:pt x="1208094" y="590379"/>
                  </a:lnTo>
                  <a:lnTo>
                    <a:pt x="1197684" y="544679"/>
                  </a:lnTo>
                  <a:lnTo>
                    <a:pt x="1183435" y="500570"/>
                  </a:lnTo>
                  <a:lnTo>
                    <a:pt x="1165534" y="458238"/>
                  </a:lnTo>
                  <a:lnTo>
                    <a:pt x="1144169" y="417871"/>
                  </a:lnTo>
                  <a:lnTo>
                    <a:pt x="1119528" y="379656"/>
                  </a:lnTo>
                  <a:lnTo>
                    <a:pt x="1091796" y="343781"/>
                  </a:lnTo>
                  <a:lnTo>
                    <a:pt x="1061163" y="310433"/>
                  </a:lnTo>
                  <a:lnTo>
                    <a:pt x="1027815" y="279800"/>
                  </a:lnTo>
                  <a:lnTo>
                    <a:pt x="991940" y="252069"/>
                  </a:lnTo>
                  <a:lnTo>
                    <a:pt x="953725" y="227427"/>
                  </a:lnTo>
                  <a:lnTo>
                    <a:pt x="913358" y="206062"/>
                  </a:lnTo>
                  <a:lnTo>
                    <a:pt x="871026" y="188161"/>
                  </a:lnTo>
                  <a:lnTo>
                    <a:pt x="826917" y="173912"/>
                  </a:lnTo>
                  <a:lnTo>
                    <a:pt x="781217" y="163502"/>
                  </a:lnTo>
                  <a:lnTo>
                    <a:pt x="734115" y="157119"/>
                  </a:lnTo>
                  <a:lnTo>
                    <a:pt x="685798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9" y="173912"/>
                  </a:lnTo>
                  <a:lnTo>
                    <a:pt x="500570" y="188161"/>
                  </a:lnTo>
                  <a:lnTo>
                    <a:pt x="458238" y="206062"/>
                  </a:lnTo>
                  <a:lnTo>
                    <a:pt x="417871" y="227427"/>
                  </a:lnTo>
                  <a:lnTo>
                    <a:pt x="379656" y="252069"/>
                  </a:lnTo>
                  <a:lnTo>
                    <a:pt x="343781" y="279800"/>
                  </a:lnTo>
                  <a:lnTo>
                    <a:pt x="310433" y="310433"/>
                  </a:lnTo>
                  <a:lnTo>
                    <a:pt x="279800" y="343781"/>
                  </a:lnTo>
                  <a:lnTo>
                    <a:pt x="252069" y="379656"/>
                  </a:lnTo>
                  <a:lnTo>
                    <a:pt x="227427" y="417871"/>
                  </a:lnTo>
                  <a:lnTo>
                    <a:pt x="206062" y="458238"/>
                  </a:lnTo>
                  <a:lnTo>
                    <a:pt x="188161" y="500570"/>
                  </a:lnTo>
                  <a:lnTo>
                    <a:pt x="173912" y="544679"/>
                  </a:lnTo>
                  <a:lnTo>
                    <a:pt x="163502" y="590379"/>
                  </a:lnTo>
                  <a:lnTo>
                    <a:pt x="157119" y="637481"/>
                  </a:lnTo>
                  <a:lnTo>
                    <a:pt x="154949" y="685798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601119" y="2855594"/>
              <a:ext cx="640068" cy="64007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855648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84766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41413" y="2161748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98059" y="2797844"/>
            <a:ext cx="539750" cy="391795"/>
          </a:xfrm>
          <a:prstGeom prst="rect">
            <a:avLst/>
          </a:prstGeom>
          <a:solidFill>
            <a:srgbClr val="283B46"/>
          </a:solidFill>
        </p:spPr>
        <p:txBody>
          <a:bodyPr wrap="square" lIns="0" tIns="6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3276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2" y="0"/>
                </a:moveTo>
                <a:lnTo>
                  <a:pt x="1010420" y="0"/>
                </a:lnTo>
                <a:lnTo>
                  <a:pt x="1054839" y="5515"/>
                </a:lnTo>
                <a:lnTo>
                  <a:pt x="1095614" y="21225"/>
                </a:lnTo>
                <a:lnTo>
                  <a:pt x="1131583" y="45876"/>
                </a:lnTo>
                <a:lnTo>
                  <a:pt x="1161584" y="78213"/>
                </a:lnTo>
                <a:lnTo>
                  <a:pt x="1184452" y="116982"/>
                </a:lnTo>
                <a:lnTo>
                  <a:pt x="1199026" y="160929"/>
                </a:lnTo>
                <a:lnTo>
                  <a:pt x="1204142" y="208799"/>
                </a:lnTo>
                <a:lnTo>
                  <a:pt x="1199026" y="256677"/>
                </a:lnTo>
                <a:lnTo>
                  <a:pt x="1184452" y="300627"/>
                </a:lnTo>
                <a:lnTo>
                  <a:pt x="1161584" y="339396"/>
                </a:lnTo>
                <a:lnTo>
                  <a:pt x="1131583" y="371730"/>
                </a:lnTo>
                <a:lnTo>
                  <a:pt x="1095614" y="396377"/>
                </a:lnTo>
                <a:lnTo>
                  <a:pt x="1054839" y="412085"/>
                </a:lnTo>
                <a:lnTo>
                  <a:pt x="1010420" y="417599"/>
                </a:lnTo>
                <a:lnTo>
                  <a:pt x="193722" y="417599"/>
                </a:lnTo>
                <a:lnTo>
                  <a:pt x="149303" y="412085"/>
                </a:lnTo>
                <a:lnTo>
                  <a:pt x="108528" y="396377"/>
                </a:lnTo>
                <a:lnTo>
                  <a:pt x="72558" y="371730"/>
                </a:lnTo>
                <a:lnTo>
                  <a:pt x="42558" y="339396"/>
                </a:lnTo>
                <a:lnTo>
                  <a:pt x="19690" y="300627"/>
                </a:lnTo>
                <a:lnTo>
                  <a:pt x="5116" y="256677"/>
                </a:lnTo>
                <a:lnTo>
                  <a:pt x="0" y="208799"/>
                </a:lnTo>
                <a:lnTo>
                  <a:pt x="5116" y="160929"/>
                </a:lnTo>
                <a:lnTo>
                  <a:pt x="19690" y="116982"/>
                </a:lnTo>
                <a:lnTo>
                  <a:pt x="42558" y="78213"/>
                </a:lnTo>
                <a:lnTo>
                  <a:pt x="72558" y="45876"/>
                </a:lnTo>
                <a:lnTo>
                  <a:pt x="108528" y="21225"/>
                </a:lnTo>
                <a:lnTo>
                  <a:pt x="149303" y="5515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06351" y="3341714"/>
            <a:ext cx="838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 marR="5080" indent="-7239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8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91572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2" y="0"/>
                </a:moveTo>
                <a:lnTo>
                  <a:pt x="1010420" y="0"/>
                </a:lnTo>
                <a:lnTo>
                  <a:pt x="1054842" y="5514"/>
                </a:lnTo>
                <a:lnTo>
                  <a:pt x="1095619" y="21221"/>
                </a:lnTo>
                <a:lnTo>
                  <a:pt x="1131588" y="45869"/>
                </a:lnTo>
                <a:lnTo>
                  <a:pt x="1161588" y="78202"/>
                </a:lnTo>
                <a:lnTo>
                  <a:pt x="1184456" y="116969"/>
                </a:lnTo>
                <a:lnTo>
                  <a:pt x="1199029" y="160916"/>
                </a:lnTo>
                <a:lnTo>
                  <a:pt x="1204145" y="208789"/>
                </a:lnTo>
                <a:lnTo>
                  <a:pt x="1199029" y="256663"/>
                </a:lnTo>
                <a:lnTo>
                  <a:pt x="1184456" y="300610"/>
                </a:lnTo>
                <a:lnTo>
                  <a:pt x="1161588" y="339378"/>
                </a:lnTo>
                <a:lnTo>
                  <a:pt x="1131588" y="371712"/>
                </a:lnTo>
                <a:lnTo>
                  <a:pt x="1095619" y="396359"/>
                </a:lnTo>
                <a:lnTo>
                  <a:pt x="1054842" y="412067"/>
                </a:lnTo>
                <a:lnTo>
                  <a:pt x="1010420" y="417581"/>
                </a:lnTo>
                <a:lnTo>
                  <a:pt x="193722" y="417581"/>
                </a:lnTo>
                <a:lnTo>
                  <a:pt x="149303" y="412067"/>
                </a:lnTo>
                <a:lnTo>
                  <a:pt x="108528" y="396359"/>
                </a:lnTo>
                <a:lnTo>
                  <a:pt x="72558" y="371712"/>
                </a:lnTo>
                <a:lnTo>
                  <a:pt x="42558" y="339378"/>
                </a:lnTo>
                <a:lnTo>
                  <a:pt x="19690" y="300610"/>
                </a:lnTo>
                <a:lnTo>
                  <a:pt x="5116" y="256663"/>
                </a:lnTo>
                <a:lnTo>
                  <a:pt x="0" y="208789"/>
                </a:lnTo>
                <a:lnTo>
                  <a:pt x="5116" y="160916"/>
                </a:lnTo>
                <a:lnTo>
                  <a:pt x="19690" y="116969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69916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184388" y="3341714"/>
            <a:ext cx="7753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22885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09038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4" y="0"/>
                </a:moveTo>
                <a:lnTo>
                  <a:pt x="1010422" y="0"/>
                </a:lnTo>
                <a:lnTo>
                  <a:pt x="1054844" y="5514"/>
                </a:lnTo>
                <a:lnTo>
                  <a:pt x="1095621" y="21221"/>
                </a:lnTo>
                <a:lnTo>
                  <a:pt x="1131591" y="45869"/>
                </a:lnTo>
                <a:lnTo>
                  <a:pt x="1161591" y="78202"/>
                </a:lnTo>
                <a:lnTo>
                  <a:pt x="1184458" y="116969"/>
                </a:lnTo>
                <a:lnTo>
                  <a:pt x="1199031" y="160916"/>
                </a:lnTo>
                <a:lnTo>
                  <a:pt x="1204147" y="208789"/>
                </a:lnTo>
                <a:lnTo>
                  <a:pt x="1199031" y="256663"/>
                </a:lnTo>
                <a:lnTo>
                  <a:pt x="1184458" y="300610"/>
                </a:lnTo>
                <a:lnTo>
                  <a:pt x="1161591" y="339378"/>
                </a:lnTo>
                <a:lnTo>
                  <a:pt x="1131591" y="371712"/>
                </a:lnTo>
                <a:lnTo>
                  <a:pt x="1095621" y="396359"/>
                </a:lnTo>
                <a:lnTo>
                  <a:pt x="1054844" y="412067"/>
                </a:lnTo>
                <a:lnTo>
                  <a:pt x="1010422" y="417581"/>
                </a:lnTo>
                <a:lnTo>
                  <a:pt x="193724" y="417581"/>
                </a:lnTo>
                <a:lnTo>
                  <a:pt x="149302" y="412067"/>
                </a:lnTo>
                <a:lnTo>
                  <a:pt x="108525" y="396359"/>
                </a:lnTo>
                <a:lnTo>
                  <a:pt x="72556" y="371712"/>
                </a:lnTo>
                <a:lnTo>
                  <a:pt x="42556" y="339378"/>
                </a:lnTo>
                <a:lnTo>
                  <a:pt x="19688" y="300610"/>
                </a:lnTo>
                <a:lnTo>
                  <a:pt x="5115" y="256663"/>
                </a:lnTo>
                <a:lnTo>
                  <a:pt x="0" y="208789"/>
                </a:lnTo>
                <a:lnTo>
                  <a:pt x="5115" y="160916"/>
                </a:lnTo>
                <a:lnTo>
                  <a:pt x="19688" y="116969"/>
                </a:lnTo>
                <a:lnTo>
                  <a:pt x="42556" y="78202"/>
                </a:lnTo>
                <a:lnTo>
                  <a:pt x="72556" y="45869"/>
                </a:lnTo>
                <a:lnTo>
                  <a:pt x="108525" y="21221"/>
                </a:lnTo>
                <a:lnTo>
                  <a:pt x="149302" y="5514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A3D6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88787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65810" y="334504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9524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7628835" y="3383662"/>
            <a:ext cx="8769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732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85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23944" y="2148548"/>
            <a:ext cx="539750" cy="417830"/>
          </a:xfrm>
          <a:prstGeom prst="rect">
            <a:avLst/>
          </a:prstGeom>
          <a:solidFill>
            <a:srgbClr val="283B46"/>
          </a:solidFill>
        </p:spPr>
        <p:txBody>
          <a:bodyPr wrap="square" lIns="0" tIns="13335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06386" y="465403"/>
            <a:ext cx="698817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POINT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SOLUTIONS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FROM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PUBLIC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PROVIDERS</a:t>
            </a:r>
            <a:endParaRPr sz="22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1500" spc="-5" b="0">
                <a:solidFill>
                  <a:srgbClr val="00A3AE"/>
                </a:solidFill>
                <a:latin typeface="Roboto"/>
                <a:cs typeface="Roboto"/>
              </a:rPr>
              <a:t>Building</a:t>
            </a:r>
            <a:r>
              <a:rPr dirty="0" sz="1500" spc="-10" b="0">
                <a:solidFill>
                  <a:srgbClr val="00A3AE"/>
                </a:solidFill>
                <a:latin typeface="Roboto"/>
                <a:cs typeface="Roboto"/>
              </a:rPr>
              <a:t> blocks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310" y="1650221"/>
            <a:ext cx="576071" cy="576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48973" y="2296110"/>
            <a:ext cx="3524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Kinesis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98392" y="3503001"/>
            <a:ext cx="2343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EMR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273941" y="1689846"/>
            <a:ext cx="561048" cy="6492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4371893" y="2296110"/>
            <a:ext cx="4000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Redshift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62984" y="1768793"/>
            <a:ext cx="409824" cy="4917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7800733" y="2253305"/>
            <a:ext cx="5346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Sagemaker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31912" y="2887594"/>
            <a:ext cx="576048" cy="5760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6056022" y="3450652"/>
            <a:ext cx="52768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DynamoDB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299939" y="2342720"/>
            <a:ext cx="344819" cy="41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/>
          <p:nvPr/>
        </p:nvSpPr>
        <p:spPr>
          <a:xfrm>
            <a:off x="5366311" y="2794419"/>
            <a:ext cx="2292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Glue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022186" y="2342720"/>
            <a:ext cx="344819" cy="41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7088561" y="2794419"/>
            <a:ext cx="2292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Glue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91643" y="2342720"/>
            <a:ext cx="344799" cy="41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3558002" y="2794419"/>
            <a:ext cx="2292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Glue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898538" y="2342720"/>
            <a:ext cx="344819" cy="41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964911" y="2794419"/>
            <a:ext cx="22923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Glue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88874" y="2935208"/>
            <a:ext cx="488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Lake  F</a:t>
            </a: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ormation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756314" y="2935208"/>
            <a:ext cx="488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Lake  F</a:t>
            </a: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ormation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257964" y="2935208"/>
            <a:ext cx="488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Lake  F</a:t>
            </a: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ormation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81132" y="3781569"/>
            <a:ext cx="4806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CloudTrail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821692" y="3781569"/>
            <a:ext cx="5727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CloudWatch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746720" y="3781569"/>
            <a:ext cx="48069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CloudTrail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387269" y="3781569"/>
            <a:ext cx="5727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CloudWatch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893369" y="2935208"/>
            <a:ext cx="48895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446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Lake  F</a:t>
            </a:r>
            <a:r>
              <a:rPr dirty="0" sz="800" spc="-10">
                <a:solidFill>
                  <a:srgbClr val="FFFFFF"/>
                </a:solidFill>
                <a:latin typeface="Roboto"/>
                <a:cs typeface="Roboto"/>
              </a:rPr>
              <a:t>ormation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444278" y="4184622"/>
            <a:ext cx="4283075" cy="18034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000">
                <a:solidFill>
                  <a:srgbClr val="E6E6E6"/>
                </a:solidFill>
                <a:latin typeface="Roboto"/>
                <a:cs typeface="Roboto"/>
              </a:rPr>
              <a:t>SECURITY | GOVERNANCE | LINEAGE | MANAGEMENT |</a:t>
            </a:r>
            <a:r>
              <a:rPr dirty="0" sz="1000" spc="2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154218" y="4284316"/>
            <a:ext cx="878840" cy="6350"/>
          </a:xfrm>
          <a:custGeom>
            <a:avLst/>
            <a:gdLst/>
            <a:ahLst/>
            <a:cxnLst/>
            <a:rect l="l" t="t" r="r" b="b"/>
            <a:pathLst>
              <a:path w="878839" h="6350">
                <a:moveTo>
                  <a:pt x="0" y="0"/>
                </a:moveTo>
                <a:lnTo>
                  <a:pt x="878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4183416" y="4284316"/>
            <a:ext cx="549275" cy="6350"/>
          </a:xfrm>
          <a:custGeom>
            <a:avLst/>
            <a:gdLst/>
            <a:ahLst/>
            <a:cxnLst/>
            <a:rect l="l" t="t" r="r" b="b"/>
            <a:pathLst>
              <a:path w="549275" h="6350">
                <a:moveTo>
                  <a:pt x="0" y="0"/>
                </a:moveTo>
                <a:lnTo>
                  <a:pt x="5486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365265" y="4284316"/>
            <a:ext cx="695325" cy="6350"/>
          </a:xfrm>
          <a:custGeom>
            <a:avLst/>
            <a:gdLst/>
            <a:ahLst/>
            <a:cxnLst/>
            <a:rect l="l" t="t" r="r" b="b"/>
            <a:pathLst>
              <a:path w="695325" h="6350">
                <a:moveTo>
                  <a:pt x="0" y="0"/>
                </a:moveTo>
                <a:lnTo>
                  <a:pt x="694803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838315" y="4284316"/>
            <a:ext cx="914400" cy="6350"/>
          </a:xfrm>
          <a:custGeom>
            <a:avLst/>
            <a:gdLst/>
            <a:ahLst/>
            <a:cxnLst/>
            <a:rect l="l" t="t" r="r" b="b"/>
            <a:pathLst>
              <a:path w="914400" h="6350">
                <a:moveTo>
                  <a:pt x="0" y="0"/>
                </a:moveTo>
                <a:lnTo>
                  <a:pt x="914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5874413" y="4284316"/>
            <a:ext cx="914400" cy="6350"/>
          </a:xfrm>
          <a:custGeom>
            <a:avLst/>
            <a:gdLst/>
            <a:ahLst/>
            <a:cxnLst/>
            <a:rect l="l" t="t" r="r" b="b"/>
            <a:pathLst>
              <a:path w="914400" h="6350">
                <a:moveTo>
                  <a:pt x="0" y="0"/>
                </a:moveTo>
                <a:lnTo>
                  <a:pt x="914398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06668" y="4843386"/>
            <a:ext cx="16389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2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103</a:t>
            </a:r>
            <a:endParaRPr sz="600">
              <a:latin typeface="Roboto"/>
              <a:cs typeface="Roboto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664959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points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consider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–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Vs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AWS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Native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Offerings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6391" y="1063674"/>
            <a:ext cx="3903979" cy="3921125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143510" marR="303530" indent="-131445">
              <a:lnSpc>
                <a:spcPct val="101899"/>
              </a:lnSpc>
              <a:spcBef>
                <a:spcPts val="165"/>
              </a:spcBef>
              <a:buClr>
                <a:srgbClr val="2F5767"/>
              </a:buClr>
              <a:buSzPct val="128571"/>
              <a:buFont typeface="Arial"/>
              <a:buChar char="•"/>
              <a:tabLst>
                <a:tab pos="144145" algn="l"/>
              </a:tabLst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Hidden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Costs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Customers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can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accrue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significant  costs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associated with EMR especially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long  running applications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–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engineering,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compute, 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storage</a:t>
            </a:r>
            <a:endParaRPr sz="1400">
              <a:latin typeface="Carlito"/>
              <a:cs typeface="Carlito"/>
            </a:endParaRPr>
          </a:p>
          <a:p>
            <a:pPr algn="just" marL="143510" marR="5080" indent="-131445">
              <a:lnSpc>
                <a:spcPct val="102899"/>
              </a:lnSpc>
              <a:spcBef>
                <a:spcPts val="334"/>
              </a:spcBef>
              <a:buClr>
                <a:srgbClr val="2F5767"/>
              </a:buClr>
              <a:buSzPct val="128571"/>
              <a:buFont typeface="Arial"/>
              <a:buChar char="•"/>
              <a:tabLst>
                <a:tab pos="144145" algn="l"/>
              </a:tabLst>
            </a:pP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AWS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offerings are optimized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small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to mid-sized  cost-conscience company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with no Hadoop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expertise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in-house.</a:t>
            </a:r>
            <a:endParaRPr sz="1400">
              <a:latin typeface="Carlito"/>
              <a:cs typeface="Carlito"/>
            </a:endParaRPr>
          </a:p>
          <a:p>
            <a:pPr marL="143510" marR="103505" indent="-131445">
              <a:lnSpc>
                <a:spcPct val="101400"/>
              </a:lnSpc>
              <a:spcBef>
                <a:spcPts val="359"/>
              </a:spcBef>
              <a:buClr>
                <a:srgbClr val="2F5767"/>
              </a:buClr>
              <a:buSzPct val="128571"/>
              <a:buFont typeface="Arial"/>
              <a:buChar char="•"/>
              <a:tabLst>
                <a:tab pos="144145" algn="l"/>
              </a:tabLst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Security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Ranger,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Atlas, </a:t>
            </a:r>
            <a:r>
              <a:rPr dirty="0" sz="1400" spc="-15">
                <a:solidFill>
                  <a:srgbClr val="FFFFFF"/>
                </a:solidFill>
                <a:latin typeface="Carlito"/>
                <a:cs typeface="Carlito"/>
              </a:rPr>
              <a:t>Knox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Kerberos are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not 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available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in EMR without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lot of manual 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configuration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using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third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party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mask 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sensitive data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or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track data lineage. GDPR-like 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functionality is not possible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address in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EMR.</a:t>
            </a:r>
            <a:endParaRPr sz="1400">
              <a:latin typeface="Carlito"/>
              <a:cs typeface="Carlito"/>
            </a:endParaRPr>
          </a:p>
          <a:p>
            <a:pPr marL="143510" marR="125730" indent="-131445">
              <a:lnSpc>
                <a:spcPct val="105700"/>
              </a:lnSpc>
              <a:spcBef>
                <a:spcPts val="285"/>
              </a:spcBef>
              <a:buClr>
                <a:srgbClr val="2F5767"/>
              </a:buClr>
              <a:buSzPct val="128571"/>
              <a:buFont typeface="Arial"/>
              <a:buChar char="•"/>
              <a:tabLst>
                <a:tab pos="144145" algn="l"/>
              </a:tabLst>
            </a:pP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Portability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lift&amp;shift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from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on-prem to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EMR is  very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impractical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needs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lot of hacking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around</a:t>
            </a:r>
            <a:endParaRPr sz="1400">
              <a:latin typeface="Carlito"/>
              <a:cs typeface="Carlito"/>
            </a:endParaRPr>
          </a:p>
          <a:p>
            <a:pPr marL="143510" marR="128905" indent="-131445">
              <a:lnSpc>
                <a:spcPct val="102899"/>
              </a:lnSpc>
              <a:spcBef>
                <a:spcPts val="335"/>
              </a:spcBef>
              <a:buClr>
                <a:srgbClr val="2F5767"/>
              </a:buClr>
              <a:buSzPct val="128571"/>
              <a:buFont typeface="Arial"/>
              <a:buChar char="•"/>
              <a:tabLst>
                <a:tab pos="144145" algn="l"/>
              </a:tabLst>
            </a:pPr>
            <a:r>
              <a:rPr dirty="0" sz="1400" spc="-5" b="1">
                <a:solidFill>
                  <a:srgbClr val="FFFFFF"/>
                </a:solidFill>
                <a:latin typeface="Carlito"/>
                <a:cs typeface="Carlito"/>
              </a:rPr>
              <a:t>No </a:t>
            </a:r>
            <a:r>
              <a:rPr dirty="0" sz="1400" spc="-10" b="1">
                <a:solidFill>
                  <a:srgbClr val="FFFFFF"/>
                </a:solidFill>
                <a:latin typeface="Carlito"/>
                <a:cs typeface="Carlito"/>
              </a:rPr>
              <a:t>“STOP” </a:t>
            </a:r>
            <a:r>
              <a:rPr dirty="0" sz="1400" spc="-15" b="1">
                <a:solidFill>
                  <a:srgbClr val="FFFFFF"/>
                </a:solidFill>
                <a:latin typeface="Carlito"/>
                <a:cs typeface="Carlito"/>
              </a:rPr>
              <a:t>feature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- </a:t>
            </a:r>
            <a:r>
              <a:rPr dirty="0" sz="1400" spc="-25">
                <a:solidFill>
                  <a:srgbClr val="FFFFFF"/>
                </a:solidFill>
                <a:latin typeface="Carlito"/>
                <a:cs typeface="Carlito"/>
              </a:rPr>
              <a:t>EMR’s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biggest pitfall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is the  inability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to shut-down </a:t>
            </a:r>
            <a:r>
              <a:rPr dirty="0" sz="1400">
                <a:solidFill>
                  <a:srgbClr val="FFFFFF"/>
                </a:solidFill>
                <a:latin typeface="Carlito"/>
                <a:cs typeface="Carlito"/>
              </a:rPr>
              <a:t>and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restart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when needed. It  needs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dirty="0" sz="1400" spc="-5">
                <a:solidFill>
                  <a:srgbClr val="FFFFFF"/>
                </a:solidFill>
                <a:latin typeface="Carlito"/>
                <a:cs typeface="Carlito"/>
              </a:rPr>
              <a:t>be </a:t>
            </a:r>
            <a:r>
              <a:rPr dirty="0" sz="1400" spc="-10">
                <a:solidFill>
                  <a:srgbClr val="FFFFFF"/>
                </a:solidFill>
                <a:latin typeface="Carlito"/>
                <a:cs typeface="Carlito"/>
              </a:rPr>
              <a:t>reprovisioned.</a:t>
            </a:r>
            <a:endParaRPr sz="1400">
              <a:latin typeface="Carlito"/>
              <a:cs typeface="Carlito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987714" y="964083"/>
          <a:ext cx="3880485" cy="3538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4700"/>
                <a:gridCol w="779780"/>
                <a:gridCol w="1057275"/>
              </a:tblGrid>
              <a:tr h="330224">
                <a:tc gridSpan="2">
                  <a:txBody>
                    <a:bodyPr/>
                    <a:lstStyle/>
                    <a:p>
                      <a:pPr algn="r" marR="1193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>
                          <a:solidFill>
                            <a:srgbClr val="FF8300"/>
                          </a:solidFill>
                          <a:latin typeface="Arial"/>
                          <a:cs typeface="Arial"/>
                        </a:rPr>
                        <a:t>Cloudera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26035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20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AWS</a:t>
                      </a:r>
                      <a:r>
                        <a:rPr dirty="0" sz="1100" spc="-9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EMR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45024">
                <a:tc>
                  <a:txBody>
                    <a:bodyPr/>
                    <a:lstStyle/>
                    <a:p>
                      <a:pPr marL="612140" marR="452755" indent="-16700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Unified Security</a:t>
                      </a:r>
                      <a:r>
                        <a:rPr dirty="0" sz="1100" spc="-9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/ 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Governance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172085" marR="194310" indent="18986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Lake  Formation*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0224"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-1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Engineering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905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905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0835" marR="3937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EMR*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905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60438">
                <a:tc gridSpan="3">
                  <a:txBody>
                    <a:bodyPr/>
                    <a:lstStyle/>
                    <a:p>
                      <a:pPr marL="421640" marR="39370">
                        <a:lnSpc>
                          <a:spcPts val="990"/>
                        </a:lnSpc>
                        <a:spcBef>
                          <a:spcPts val="595"/>
                        </a:spcBef>
                        <a:tabLst>
                          <a:tab pos="2363470" algn="l"/>
                          <a:tab pos="2952750" algn="l"/>
                        </a:tabLst>
                      </a:pPr>
                      <a:r>
                        <a:rPr dirty="0" sz="110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Machine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Learning	</a:t>
                      </a: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	</a:t>
                      </a: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Sagemaker*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ts val="1350"/>
                        </a:lnSpc>
                        <a:tabLst>
                          <a:tab pos="3876040" algn="l"/>
                        </a:tabLst>
                      </a:pPr>
                      <a:r>
                        <a:rPr dirty="0" u="sng" sz="1400">
                          <a:solidFill>
                            <a:srgbClr val="FFFFFF"/>
                          </a:solidFill>
                          <a:uFill>
                            <a:solidFill>
                              <a:srgbClr val="828282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71170" marR="39370">
                        <a:lnSpc>
                          <a:spcPct val="100000"/>
                        </a:lnSpc>
                        <a:spcBef>
                          <a:spcPts val="265"/>
                        </a:spcBef>
                        <a:tabLst>
                          <a:tab pos="2363470" algn="l"/>
                          <a:tab pos="3030220" algn="l"/>
                        </a:tabLst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 spc="-1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Warehouse	</a:t>
                      </a: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	</a:t>
                      </a:r>
                      <a:r>
                        <a:rPr dirty="0" sz="1100" spc="-5" b="1" i="1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Redshift*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905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30224">
                <a:tc>
                  <a:txBody>
                    <a:bodyPr/>
                    <a:lstStyle/>
                    <a:p>
                      <a:pPr algn="ctr" marR="762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Ingest </a:t>
                      </a:r>
                      <a:r>
                        <a:rPr dirty="0" sz="110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100" spc="-20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Streaming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8384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Kinesis*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0224">
                <a:tc>
                  <a:txBody>
                    <a:bodyPr/>
                    <a:lstStyle/>
                    <a:p>
                      <a:pPr algn="ctr" marR="571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Unified Data</a:t>
                      </a:r>
                      <a:r>
                        <a:rPr dirty="0" sz="1100" spc="-2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Platform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0224">
                <a:tc>
                  <a:txBody>
                    <a:bodyPr/>
                    <a:lstStyle/>
                    <a:p>
                      <a:pPr algn="ctr" marR="508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Hybrid</a:t>
                      </a:r>
                      <a:r>
                        <a:rPr dirty="0" sz="1100" spc="-1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Cloud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416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>
                          <a:solidFill>
                            <a:srgbClr val="A3D65D"/>
                          </a:solidFill>
                          <a:latin typeface="Arial"/>
                          <a:cs typeface="Arial"/>
                        </a:rPr>
                        <a:t>Outpost*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30224">
                <a:tc>
                  <a:txBody>
                    <a:bodyPr/>
                    <a:lstStyle/>
                    <a:p>
                      <a:pPr algn="ctr" marR="6350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Open</a:t>
                      </a:r>
                      <a:r>
                        <a:rPr dirty="0" sz="1100" spc="-1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Source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7556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45024">
                <a:tc>
                  <a:txBody>
                    <a:bodyPr/>
                    <a:lstStyle/>
                    <a:p>
                      <a:pPr marL="678180" marR="374015" indent="-310515">
                        <a:lnSpc>
                          <a:spcPct val="100000"/>
                        </a:lnSpc>
                        <a:spcBef>
                          <a:spcPts val="385"/>
                        </a:spcBef>
                      </a:pP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Long Running</a:t>
                      </a:r>
                      <a:r>
                        <a:rPr dirty="0" sz="1100" spc="-8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 b="1">
                          <a:solidFill>
                            <a:srgbClr val="828282"/>
                          </a:solidFill>
                          <a:latin typeface="Arial"/>
                          <a:cs typeface="Arial"/>
                        </a:rPr>
                        <a:t>Cost  Optimized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8895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100">
                          <a:solidFill>
                            <a:srgbClr val="FF8300"/>
                          </a:solidFill>
                          <a:latin typeface="AoyagiKouzanFontT"/>
                          <a:cs typeface="AoyagiKouzanFontT"/>
                        </a:rPr>
                        <a:t>✔</a:t>
                      </a:r>
                      <a:endParaRPr sz="1100">
                        <a:latin typeface="AoyagiKouzanFontT"/>
                        <a:cs typeface="AoyagiKouzanFontT"/>
                      </a:endParaRPr>
                    </a:p>
                  </a:txBody>
                  <a:tcPr marL="0" marR="0" marB="0" marT="1270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39370"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12700">
                      <a:solidFill>
                        <a:srgbClr val="828282"/>
                      </a:solidFill>
                      <a:prstDash val="solid"/>
                    </a:lnT>
                    <a:lnB w="12700">
                      <a:solidFill>
                        <a:srgbClr val="828282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274"/>
            <a:ext cx="9144000" cy="5133340"/>
            <a:chOff x="0" y="10274"/>
            <a:chExt cx="9144000" cy="513334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79" y="412169"/>
              <a:ext cx="8321675" cy="0"/>
            </a:xfrm>
            <a:custGeom>
              <a:avLst/>
              <a:gdLst/>
              <a:ahLst/>
              <a:cxnLst/>
              <a:rect l="l" t="t" r="r" b="b"/>
              <a:pathLst>
                <a:path w="8321675" h="0">
                  <a:moveTo>
                    <a:pt x="0" y="0"/>
                  </a:moveTo>
                  <a:lnTo>
                    <a:pt x="8321078" y="0"/>
                  </a:lnTo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0273" y="10274"/>
              <a:ext cx="9133707" cy="46358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113049"/>
            <a:ext cx="9144000" cy="4465955"/>
            <a:chOff x="0" y="113049"/>
            <a:chExt cx="9144000" cy="4465955"/>
          </a:xfrm>
        </p:grpSpPr>
        <p:sp>
          <p:nvSpPr>
            <p:cNvPr id="6" name="object 6"/>
            <p:cNvSpPr/>
            <p:nvPr/>
          </p:nvSpPr>
          <p:spPr>
            <a:xfrm>
              <a:off x="411479" y="412169"/>
              <a:ext cx="8321675" cy="0"/>
            </a:xfrm>
            <a:custGeom>
              <a:avLst/>
              <a:gdLst/>
              <a:ahLst/>
              <a:cxnLst/>
              <a:rect l="l" t="t" r="r" b="b"/>
              <a:pathLst>
                <a:path w="8321675" h="0">
                  <a:moveTo>
                    <a:pt x="0" y="0"/>
                  </a:moveTo>
                  <a:lnTo>
                    <a:pt x="8321078" y="0"/>
                  </a:lnTo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113049"/>
              <a:ext cx="9143981" cy="446534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6" name="object 6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0219" y="737411"/>
            <a:ext cx="1922145" cy="106172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dirty="0" sz="2000" spc="-20">
                <a:solidFill>
                  <a:srgbClr val="FFFFFF"/>
                </a:solidFill>
                <a:latin typeface="Lato"/>
                <a:cs typeface="Lato"/>
              </a:rPr>
              <a:t>CLOUD </a:t>
            </a:r>
            <a:r>
              <a:rPr dirty="0" sz="2000" spc="-80">
                <a:solidFill>
                  <a:srgbClr val="FFFFFF"/>
                </a:solidFill>
                <a:latin typeface="Lato"/>
                <a:cs typeface="Lato"/>
              </a:rPr>
              <a:t>DATA  </a:t>
            </a:r>
            <a:r>
              <a:rPr dirty="0" sz="2000" spc="-15">
                <a:solidFill>
                  <a:srgbClr val="FFFFFF"/>
                </a:solidFill>
                <a:latin typeface="Lato"/>
                <a:cs typeface="Lato"/>
              </a:rPr>
              <a:t>WAREHOUSE  </a:t>
            </a:r>
            <a:r>
              <a:rPr dirty="0" sz="2000" spc="5">
                <a:solidFill>
                  <a:srgbClr val="FFFFFF"/>
                </a:solidFill>
                <a:latin typeface="Lato"/>
                <a:cs typeface="Lato"/>
              </a:rPr>
              <a:t>PERFORMANCE  </a:t>
            </a:r>
            <a:r>
              <a:rPr dirty="0" sz="2000">
                <a:solidFill>
                  <a:srgbClr val="FFFFFF"/>
                </a:solidFill>
                <a:latin typeface="Lato"/>
                <a:cs typeface="Lato"/>
              </a:rPr>
              <a:t>TESTING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123" y="2121403"/>
            <a:ext cx="1918970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8300"/>
                </a:solidFill>
                <a:latin typeface="Roboto"/>
                <a:cs typeface="Roboto"/>
              </a:rPr>
              <a:t>Cloudera Delivers Better  </a:t>
            </a:r>
            <a:r>
              <a:rPr dirty="0" sz="1400" spc="-5">
                <a:solidFill>
                  <a:srgbClr val="FF8300"/>
                </a:solidFill>
                <a:latin typeface="Roboto"/>
                <a:cs typeface="Roboto"/>
              </a:rPr>
              <a:t>Price</a:t>
            </a:r>
            <a:r>
              <a:rPr dirty="0" sz="1400" spc="-1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400" spc="-5">
                <a:solidFill>
                  <a:srgbClr val="FF8300"/>
                </a:solidFill>
                <a:latin typeface="Roboto"/>
                <a:cs typeface="Roboto"/>
              </a:rPr>
              <a:t>Performance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123" y="2686806"/>
            <a:ext cx="2143760" cy="1579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5500"/>
              </a:lnSpc>
              <a:spcBef>
                <a:spcPts val="100"/>
              </a:spcBef>
            </a:pP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Industry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standard </a:t>
            </a: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TPC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Benchmark  </a:t>
            </a: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20% lower costs</a:t>
            </a:r>
            <a:r>
              <a:rPr dirty="0" sz="11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than</a:t>
            </a: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Amazon Redshift</a:t>
            </a:r>
            <a:endParaRPr sz="1100">
              <a:latin typeface="Roboto"/>
              <a:cs typeface="Roboto"/>
            </a:endParaRPr>
          </a:p>
          <a:p>
            <a:pPr marL="12700" marR="805180">
              <a:lnSpc>
                <a:spcPct val="100000"/>
              </a:lnSpc>
              <a:spcBef>
                <a:spcPts val="600"/>
              </a:spcBef>
            </a:pP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40% lower costs</a:t>
            </a:r>
            <a:r>
              <a:rPr dirty="0" sz="1100" spc="-7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than  Microsoft Synapse</a:t>
            </a:r>
            <a:endParaRPr sz="1100">
              <a:latin typeface="Roboto"/>
              <a:cs typeface="Roboto"/>
            </a:endParaRPr>
          </a:p>
          <a:p>
            <a:pPr marL="12700" marR="299085">
              <a:lnSpc>
                <a:spcPct val="145500"/>
              </a:lnSpc>
            </a:pP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80% lower costs than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“DW1”  </a:t>
            </a:r>
            <a:r>
              <a:rPr dirty="0" sz="1100" spc="-5">
                <a:solidFill>
                  <a:srgbClr val="D8D8D8"/>
                </a:solidFill>
                <a:latin typeface="Roboto"/>
                <a:cs typeface="Roboto"/>
              </a:rPr>
              <a:t>550% lower costs than</a:t>
            </a:r>
            <a:r>
              <a:rPr dirty="0" sz="1100" spc="-6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D8D8D8"/>
                </a:solidFill>
                <a:latin typeface="Roboto"/>
                <a:cs typeface="Roboto"/>
              </a:rPr>
              <a:t>“DW2”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6298" y="4530404"/>
            <a:ext cx="2285365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5">
                <a:solidFill>
                  <a:srgbClr val="B6B6B6"/>
                </a:solidFill>
                <a:latin typeface="Roboto"/>
                <a:cs typeface="Roboto"/>
              </a:rPr>
              <a:t>More can be learned about the TPC-DS benchmark at</a:t>
            </a:r>
            <a:r>
              <a:rPr dirty="0" sz="500" spc="50">
                <a:solidFill>
                  <a:srgbClr val="B6B6B6"/>
                </a:solidFill>
                <a:latin typeface="Roboto"/>
                <a:cs typeface="Roboto"/>
              </a:rPr>
              <a:t> </a:t>
            </a:r>
            <a:r>
              <a:rPr dirty="0" sz="500" spc="-10">
                <a:solidFill>
                  <a:srgbClr val="B6B6B6"/>
                </a:solidFill>
                <a:latin typeface="Roboto"/>
                <a:cs typeface="Roboto"/>
                <a:hlinkClick r:id="rId3"/>
              </a:rPr>
              <a:t>http://www.tpc.org/tpcds/.</a:t>
            </a:r>
            <a:endParaRPr sz="5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930117" y="1471217"/>
            <a:ext cx="4029710" cy="0"/>
          </a:xfrm>
          <a:custGeom>
            <a:avLst/>
            <a:gdLst/>
            <a:ahLst/>
            <a:cxnLst/>
            <a:rect l="l" t="t" r="r" b="b"/>
            <a:pathLst>
              <a:path w="4029709" h="0">
                <a:moveTo>
                  <a:pt x="0" y="0"/>
                </a:moveTo>
                <a:lnTo>
                  <a:pt x="4029291" y="0"/>
                </a:lnTo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3925354" y="1804933"/>
            <a:ext cx="4039235" cy="1957070"/>
            <a:chOff x="3925354" y="1804933"/>
            <a:chExt cx="4039235" cy="1957070"/>
          </a:xfrm>
        </p:grpSpPr>
        <p:sp>
          <p:nvSpPr>
            <p:cNvPr id="14" name="object 14"/>
            <p:cNvSpPr/>
            <p:nvPr/>
          </p:nvSpPr>
          <p:spPr>
            <a:xfrm>
              <a:off x="3930117" y="3750961"/>
              <a:ext cx="1092835" cy="0"/>
            </a:xfrm>
            <a:custGeom>
              <a:avLst/>
              <a:gdLst/>
              <a:ahLst/>
              <a:cxnLst/>
              <a:rect l="l" t="t" r="r" b="b"/>
              <a:pathLst>
                <a:path w="1092835" h="0">
                  <a:moveTo>
                    <a:pt x="0" y="0"/>
                  </a:moveTo>
                  <a:lnTo>
                    <a:pt x="1092747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86264" y="3750911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 h="0">
                  <a:moveTo>
                    <a:pt x="0" y="0"/>
                  </a:moveTo>
                  <a:lnTo>
                    <a:pt x="1392597" y="0"/>
                  </a:lnTo>
                </a:path>
                <a:path w="2220595" h="0">
                  <a:moveTo>
                    <a:pt x="1655996" y="0"/>
                  </a:moveTo>
                  <a:lnTo>
                    <a:pt x="2220595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286264" y="3751614"/>
              <a:ext cx="2220595" cy="0"/>
            </a:xfrm>
            <a:custGeom>
              <a:avLst/>
              <a:gdLst/>
              <a:ahLst/>
              <a:cxnLst/>
              <a:rect l="l" t="t" r="r" b="b"/>
              <a:pathLst>
                <a:path w="2220595" h="0">
                  <a:moveTo>
                    <a:pt x="0" y="0"/>
                  </a:moveTo>
                  <a:lnTo>
                    <a:pt x="2220595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770259" y="3750911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 h="0">
                  <a:moveTo>
                    <a:pt x="0" y="0"/>
                  </a:moveTo>
                  <a:lnTo>
                    <a:pt x="189149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770259" y="3751614"/>
              <a:ext cx="189230" cy="0"/>
            </a:xfrm>
            <a:custGeom>
              <a:avLst/>
              <a:gdLst/>
              <a:ahLst/>
              <a:cxnLst/>
              <a:rect l="l" t="t" r="r" b="b"/>
              <a:pathLst>
                <a:path w="189229" h="0">
                  <a:moveTo>
                    <a:pt x="0" y="0"/>
                  </a:moveTo>
                  <a:lnTo>
                    <a:pt x="189149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86264" y="3752304"/>
              <a:ext cx="2673350" cy="1270"/>
            </a:xfrm>
            <a:custGeom>
              <a:avLst/>
              <a:gdLst/>
              <a:ahLst/>
              <a:cxnLst/>
              <a:rect l="l" t="t" r="r" b="b"/>
              <a:pathLst>
                <a:path w="2673350" h="1270">
                  <a:moveTo>
                    <a:pt x="0" y="0"/>
                  </a:moveTo>
                  <a:lnTo>
                    <a:pt x="2673144" y="0"/>
                  </a:lnTo>
                </a:path>
                <a:path w="2673350" h="1270">
                  <a:moveTo>
                    <a:pt x="0" y="653"/>
                  </a:moveTo>
                  <a:lnTo>
                    <a:pt x="2673144" y="653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930117" y="3755723"/>
              <a:ext cx="4029710" cy="0"/>
            </a:xfrm>
            <a:custGeom>
              <a:avLst/>
              <a:gdLst/>
              <a:ahLst/>
              <a:cxnLst/>
              <a:rect l="l" t="t" r="r" b="b"/>
              <a:pathLst>
                <a:path w="4029709" h="0">
                  <a:moveTo>
                    <a:pt x="0" y="0"/>
                  </a:moveTo>
                  <a:lnTo>
                    <a:pt x="4029291" y="0"/>
                  </a:lnTo>
                </a:path>
              </a:pathLst>
            </a:custGeom>
            <a:ln w="3175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930117" y="3373943"/>
              <a:ext cx="1092835" cy="0"/>
            </a:xfrm>
            <a:custGeom>
              <a:avLst/>
              <a:gdLst/>
              <a:ahLst/>
              <a:cxnLst/>
              <a:rect l="l" t="t" r="r" b="b"/>
              <a:pathLst>
                <a:path w="1092835" h="0">
                  <a:moveTo>
                    <a:pt x="0" y="0"/>
                  </a:moveTo>
                  <a:lnTo>
                    <a:pt x="1092747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94866" y="3393693"/>
              <a:ext cx="263525" cy="358775"/>
            </a:xfrm>
            <a:custGeom>
              <a:avLst/>
              <a:gdLst/>
              <a:ahLst/>
              <a:cxnLst/>
              <a:rect l="l" t="t" r="r" b="b"/>
              <a:pathLst>
                <a:path w="263525" h="358775">
                  <a:moveTo>
                    <a:pt x="263399" y="358499"/>
                  </a:moveTo>
                  <a:lnTo>
                    <a:pt x="0" y="358499"/>
                  </a:lnTo>
                  <a:lnTo>
                    <a:pt x="0" y="0"/>
                  </a:lnTo>
                  <a:lnTo>
                    <a:pt x="263399" y="0"/>
                  </a:lnTo>
                  <a:lnTo>
                    <a:pt x="263399" y="358499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194866" y="3393693"/>
              <a:ext cx="263525" cy="358775"/>
            </a:xfrm>
            <a:custGeom>
              <a:avLst/>
              <a:gdLst/>
              <a:ahLst/>
              <a:cxnLst/>
              <a:rect l="l" t="t" r="r" b="b"/>
              <a:pathLst>
                <a:path w="263525" h="358775">
                  <a:moveTo>
                    <a:pt x="0" y="0"/>
                  </a:moveTo>
                  <a:lnTo>
                    <a:pt x="263399" y="0"/>
                  </a:lnTo>
                  <a:lnTo>
                    <a:pt x="263399" y="358499"/>
                  </a:lnTo>
                  <a:lnTo>
                    <a:pt x="0" y="3584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286264" y="3373943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4598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22864" y="3316943"/>
              <a:ext cx="263525" cy="435609"/>
            </a:xfrm>
            <a:custGeom>
              <a:avLst/>
              <a:gdLst/>
              <a:ahLst/>
              <a:cxnLst/>
              <a:rect l="l" t="t" r="r" b="b"/>
              <a:pathLst>
                <a:path w="263525" h="435610">
                  <a:moveTo>
                    <a:pt x="263399" y="435299"/>
                  </a:moveTo>
                  <a:lnTo>
                    <a:pt x="0" y="435299"/>
                  </a:lnTo>
                  <a:lnTo>
                    <a:pt x="0" y="0"/>
                  </a:lnTo>
                  <a:lnTo>
                    <a:pt x="263399" y="0"/>
                  </a:lnTo>
                  <a:lnTo>
                    <a:pt x="263399" y="435299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22864" y="3316943"/>
              <a:ext cx="263525" cy="435609"/>
            </a:xfrm>
            <a:custGeom>
              <a:avLst/>
              <a:gdLst/>
              <a:ahLst/>
              <a:cxnLst/>
              <a:rect l="l" t="t" r="r" b="b"/>
              <a:pathLst>
                <a:path w="263525" h="435610">
                  <a:moveTo>
                    <a:pt x="0" y="0"/>
                  </a:moveTo>
                  <a:lnTo>
                    <a:pt x="263399" y="0"/>
                  </a:lnTo>
                  <a:lnTo>
                    <a:pt x="263399" y="435299"/>
                  </a:lnTo>
                  <a:lnTo>
                    <a:pt x="0" y="4352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114262" y="3373943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4598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850863" y="3229193"/>
              <a:ext cx="263525" cy="523240"/>
            </a:xfrm>
            <a:custGeom>
              <a:avLst/>
              <a:gdLst/>
              <a:ahLst/>
              <a:cxnLst/>
              <a:rect l="l" t="t" r="r" b="b"/>
              <a:pathLst>
                <a:path w="263525" h="523239">
                  <a:moveTo>
                    <a:pt x="263399" y="522898"/>
                  </a:moveTo>
                  <a:lnTo>
                    <a:pt x="0" y="522898"/>
                  </a:lnTo>
                  <a:lnTo>
                    <a:pt x="0" y="0"/>
                  </a:lnTo>
                  <a:lnTo>
                    <a:pt x="263399" y="0"/>
                  </a:lnTo>
                  <a:lnTo>
                    <a:pt x="263399" y="522898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850863" y="3229193"/>
              <a:ext cx="263525" cy="523240"/>
            </a:xfrm>
            <a:custGeom>
              <a:avLst/>
              <a:gdLst/>
              <a:ahLst/>
              <a:cxnLst/>
              <a:rect l="l" t="t" r="r" b="b"/>
              <a:pathLst>
                <a:path w="263525" h="523239">
                  <a:moveTo>
                    <a:pt x="0" y="0"/>
                  </a:moveTo>
                  <a:lnTo>
                    <a:pt x="263399" y="0"/>
                  </a:lnTo>
                  <a:lnTo>
                    <a:pt x="263399" y="522898"/>
                  </a:lnTo>
                  <a:lnTo>
                    <a:pt x="0" y="5228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A3D65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42260" y="3373943"/>
              <a:ext cx="565150" cy="0"/>
            </a:xfrm>
            <a:custGeom>
              <a:avLst/>
              <a:gdLst/>
              <a:ahLst/>
              <a:cxnLst/>
              <a:rect l="l" t="t" r="r" b="b"/>
              <a:pathLst>
                <a:path w="565150" h="0">
                  <a:moveTo>
                    <a:pt x="0" y="0"/>
                  </a:moveTo>
                  <a:lnTo>
                    <a:pt x="564598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678861" y="3103068"/>
              <a:ext cx="263525" cy="649605"/>
            </a:xfrm>
            <a:custGeom>
              <a:avLst/>
              <a:gdLst/>
              <a:ahLst/>
              <a:cxnLst/>
              <a:rect l="l" t="t" r="r" b="b"/>
              <a:pathLst>
                <a:path w="263525" h="649604">
                  <a:moveTo>
                    <a:pt x="263399" y="649198"/>
                  </a:moveTo>
                  <a:lnTo>
                    <a:pt x="0" y="649198"/>
                  </a:lnTo>
                  <a:lnTo>
                    <a:pt x="0" y="0"/>
                  </a:lnTo>
                  <a:lnTo>
                    <a:pt x="263399" y="0"/>
                  </a:lnTo>
                  <a:lnTo>
                    <a:pt x="263399" y="649198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678861" y="3103068"/>
              <a:ext cx="263525" cy="649605"/>
            </a:xfrm>
            <a:custGeom>
              <a:avLst/>
              <a:gdLst/>
              <a:ahLst/>
              <a:cxnLst/>
              <a:rect l="l" t="t" r="r" b="b"/>
              <a:pathLst>
                <a:path w="263525" h="649604">
                  <a:moveTo>
                    <a:pt x="0" y="0"/>
                  </a:moveTo>
                  <a:lnTo>
                    <a:pt x="263399" y="0"/>
                  </a:lnTo>
                  <a:lnTo>
                    <a:pt x="263399" y="649198"/>
                  </a:lnTo>
                  <a:lnTo>
                    <a:pt x="0" y="649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EA8D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930117" y="1851758"/>
              <a:ext cx="4029710" cy="1522730"/>
            </a:xfrm>
            <a:custGeom>
              <a:avLst/>
              <a:gdLst/>
              <a:ahLst/>
              <a:cxnLst/>
              <a:rect l="l" t="t" r="r" b="b"/>
              <a:pathLst>
                <a:path w="4029709" h="1522729">
                  <a:moveTo>
                    <a:pt x="3840142" y="1522184"/>
                  </a:moveTo>
                  <a:lnTo>
                    <a:pt x="4029291" y="1522184"/>
                  </a:lnTo>
                </a:path>
                <a:path w="4029709" h="1522729">
                  <a:moveTo>
                    <a:pt x="0" y="1141635"/>
                  </a:moveTo>
                  <a:lnTo>
                    <a:pt x="3576742" y="1141635"/>
                  </a:lnTo>
                </a:path>
                <a:path w="4029709" h="1522729">
                  <a:moveTo>
                    <a:pt x="3840142" y="1141635"/>
                  </a:moveTo>
                  <a:lnTo>
                    <a:pt x="4029291" y="1141635"/>
                  </a:lnTo>
                </a:path>
                <a:path w="4029709" h="1522729">
                  <a:moveTo>
                    <a:pt x="0" y="761085"/>
                  </a:moveTo>
                  <a:lnTo>
                    <a:pt x="3576742" y="761085"/>
                  </a:lnTo>
                </a:path>
                <a:path w="4029709" h="1522729">
                  <a:moveTo>
                    <a:pt x="3840142" y="761085"/>
                  </a:moveTo>
                  <a:lnTo>
                    <a:pt x="4029291" y="761085"/>
                  </a:lnTo>
                </a:path>
                <a:path w="4029709" h="1522729">
                  <a:moveTo>
                    <a:pt x="0" y="380544"/>
                  </a:moveTo>
                  <a:lnTo>
                    <a:pt x="3576742" y="380544"/>
                  </a:lnTo>
                </a:path>
                <a:path w="4029709" h="1522729">
                  <a:moveTo>
                    <a:pt x="3840142" y="380544"/>
                  </a:moveTo>
                  <a:lnTo>
                    <a:pt x="4029291" y="380544"/>
                  </a:lnTo>
                </a:path>
                <a:path w="4029709" h="1522729">
                  <a:moveTo>
                    <a:pt x="0" y="0"/>
                  </a:moveTo>
                  <a:lnTo>
                    <a:pt x="3576742" y="0"/>
                  </a:lnTo>
                </a:path>
                <a:path w="4029709" h="1522729">
                  <a:moveTo>
                    <a:pt x="3840142" y="0"/>
                  </a:moveTo>
                  <a:lnTo>
                    <a:pt x="4029291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506860" y="1814458"/>
              <a:ext cx="263525" cy="1938020"/>
            </a:xfrm>
            <a:custGeom>
              <a:avLst/>
              <a:gdLst/>
              <a:ahLst/>
              <a:cxnLst/>
              <a:rect l="l" t="t" r="r" b="b"/>
              <a:pathLst>
                <a:path w="263525" h="1938020">
                  <a:moveTo>
                    <a:pt x="263399" y="1938008"/>
                  </a:moveTo>
                  <a:lnTo>
                    <a:pt x="0" y="1938008"/>
                  </a:lnTo>
                  <a:lnTo>
                    <a:pt x="0" y="0"/>
                  </a:lnTo>
                  <a:lnTo>
                    <a:pt x="263399" y="0"/>
                  </a:lnTo>
                  <a:lnTo>
                    <a:pt x="263399" y="1938008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506860" y="1814458"/>
              <a:ext cx="263525" cy="1938020"/>
            </a:xfrm>
            <a:custGeom>
              <a:avLst/>
              <a:gdLst/>
              <a:ahLst/>
              <a:cxnLst/>
              <a:rect l="l" t="t" r="r" b="b"/>
              <a:pathLst>
                <a:path w="263525" h="1938020">
                  <a:moveTo>
                    <a:pt x="0" y="0"/>
                  </a:moveTo>
                  <a:lnTo>
                    <a:pt x="263399" y="0"/>
                  </a:lnTo>
                  <a:lnTo>
                    <a:pt x="263399" y="1938008"/>
                  </a:lnTo>
                  <a:lnTo>
                    <a:pt x="0" y="193800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624488" y="4488288"/>
            <a:ext cx="2443480" cy="109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50" spc="-10">
                <a:solidFill>
                  <a:srgbClr val="FFFFFF"/>
                </a:solidFill>
                <a:latin typeface="Roboto"/>
                <a:cs typeface="Roboto"/>
              </a:rPr>
              <a:t>Prepared </a:t>
            </a:r>
            <a:r>
              <a:rPr dirty="0" sz="550" spc="-5">
                <a:solidFill>
                  <a:srgbClr val="FFFFFF"/>
                </a:solidFill>
                <a:latin typeface="Roboto"/>
                <a:cs typeface="Roboto"/>
              </a:rPr>
              <a:t>by: McKnight Consulting Group, </a:t>
            </a:r>
            <a:r>
              <a:rPr dirty="0" u="sng" sz="550" spc="-10">
                <a:solidFill>
                  <a:srgbClr val="00A5B1"/>
                </a:solidFill>
                <a:uFill>
                  <a:solidFill>
                    <a:srgbClr val="00A5B1"/>
                  </a:solidFill>
                </a:uFill>
                <a:latin typeface="Roboto"/>
                <a:cs typeface="Roboto"/>
                <a:hlinkClick r:id="rId4"/>
              </a:rPr>
              <a:t>www.mcknightcg.com</a:t>
            </a:r>
            <a:r>
              <a:rPr dirty="0" sz="550" spc="-10">
                <a:solidFill>
                  <a:srgbClr val="00A5B1"/>
                </a:solidFill>
                <a:latin typeface="Roboto"/>
                <a:cs typeface="Roboto"/>
                <a:hlinkClick r:id="rId4"/>
              </a:rPr>
              <a:t> </a:t>
            </a:r>
            <a:r>
              <a:rPr dirty="0" sz="550" spc="-5">
                <a:solidFill>
                  <a:srgbClr val="FFFFFF"/>
                </a:solidFill>
                <a:latin typeface="Roboto"/>
                <a:cs typeface="Roboto"/>
              </a:rPr>
              <a:t>January</a:t>
            </a:r>
            <a:r>
              <a:rPr dirty="0" sz="550" spc="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550" spc="-10">
                <a:solidFill>
                  <a:srgbClr val="FFFFFF"/>
                </a:solidFill>
                <a:latin typeface="Roboto"/>
                <a:cs typeface="Roboto"/>
              </a:rPr>
              <a:t>2021</a:t>
            </a:r>
            <a:endParaRPr sz="55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570027" y="1379531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$600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70027" y="1760949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$500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570027" y="2142367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$400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570027" y="2523786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$300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570027" y="2905204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$200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70027" y="3286623"/>
            <a:ext cx="2584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$100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686495" y="3668041"/>
            <a:ext cx="1422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$0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443469" y="1055142"/>
            <a:ext cx="27171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CDCDCD"/>
                </a:solidFill>
                <a:latin typeface="Roboto Light"/>
                <a:cs typeface="Roboto Light"/>
              </a:rPr>
              <a:t>Price-Performance Comparison (Lower is</a:t>
            </a:r>
            <a:r>
              <a:rPr dirty="0" sz="1000" spc="-50" b="0">
                <a:solidFill>
                  <a:srgbClr val="CDCDCD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CDCDCD"/>
                </a:solidFill>
                <a:latin typeface="Roboto Light"/>
                <a:cs typeface="Roboto Light"/>
              </a:rPr>
              <a:t>Better)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3335438" y="745311"/>
            <a:ext cx="4726940" cy="2387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0">
                <a:solidFill>
                  <a:srgbClr val="FFFFFF"/>
                </a:solidFill>
                <a:latin typeface="Roboto"/>
                <a:cs typeface="Roboto"/>
              </a:rPr>
              <a:t>Cloud Data </a:t>
            </a:r>
            <a:r>
              <a:rPr dirty="0" sz="1400" spc="-10" b="0">
                <a:solidFill>
                  <a:srgbClr val="FFFFFF"/>
                </a:solidFill>
                <a:latin typeface="Roboto"/>
                <a:cs typeface="Roboto"/>
              </a:rPr>
              <a:t>Warehouse </a:t>
            </a:r>
            <a:r>
              <a:rPr dirty="0" sz="1400" spc="-5" b="0">
                <a:solidFill>
                  <a:srgbClr val="FFFFFF"/>
                </a:solidFill>
                <a:latin typeface="Roboto"/>
                <a:cs typeface="Roboto"/>
              </a:rPr>
              <a:t>Performance </a:t>
            </a:r>
            <a:r>
              <a:rPr dirty="0" sz="1400" spc="-15" b="0">
                <a:solidFill>
                  <a:srgbClr val="FFFFFF"/>
                </a:solidFill>
                <a:latin typeface="Roboto"/>
                <a:cs typeface="Roboto"/>
              </a:rPr>
              <a:t>Testing </a:t>
            </a:r>
            <a:r>
              <a:rPr dirty="0" sz="1400" spc="-5" b="0">
                <a:solidFill>
                  <a:srgbClr val="FFFFFF"/>
                </a:solidFill>
                <a:latin typeface="Roboto"/>
                <a:cs typeface="Roboto"/>
              </a:rPr>
              <a:t>- January</a:t>
            </a:r>
            <a:r>
              <a:rPr dirty="0" sz="1400" spc="-40" b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Roboto"/>
                <a:cs typeface="Roboto"/>
              </a:rPr>
              <a:t>2021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51943" y="3212642"/>
            <a:ext cx="3441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FF8300"/>
                </a:solidFill>
                <a:latin typeface="Lato Black"/>
                <a:cs typeface="Lato Black"/>
              </a:rPr>
              <a:t>$93.43</a:t>
            </a:r>
            <a:endParaRPr sz="800">
              <a:latin typeface="Lato Black"/>
              <a:cs typeface="Lato Black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950429" y="3135918"/>
            <a:ext cx="4032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008CFF"/>
                </a:solidFill>
                <a:latin typeface="Lato Black"/>
                <a:cs typeface="Lato Black"/>
              </a:rPr>
              <a:t>$110.73</a:t>
            </a:r>
            <a:endParaRPr sz="800">
              <a:latin typeface="Lato Black"/>
              <a:cs typeface="Lato Black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82247" y="3058480"/>
            <a:ext cx="4032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A3D65D"/>
                </a:solidFill>
                <a:latin typeface="Lato Black"/>
                <a:cs typeface="Lato Black"/>
              </a:rPr>
              <a:t>$133.55</a:t>
            </a:r>
            <a:endParaRPr sz="800">
              <a:latin typeface="Lato Black"/>
              <a:cs typeface="Lato Black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12035" y="2922301"/>
            <a:ext cx="4032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6EA8DB"/>
                </a:solidFill>
                <a:latin typeface="Lato Black"/>
                <a:cs typeface="Lato Black"/>
              </a:rPr>
              <a:t>$166.87</a:t>
            </a:r>
            <a:endParaRPr sz="800">
              <a:latin typeface="Lato Black"/>
              <a:cs typeface="Lato Black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437183" y="1635696"/>
            <a:ext cx="4032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1">
                <a:solidFill>
                  <a:srgbClr val="D8D8D8"/>
                </a:solidFill>
                <a:latin typeface="Lato Black"/>
                <a:cs typeface="Lato Black"/>
              </a:rPr>
              <a:t>$511.09</a:t>
            </a:r>
            <a:endParaRPr sz="800">
              <a:latin typeface="Lato Black"/>
              <a:cs typeface="Lato Black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109034" y="4057289"/>
            <a:ext cx="435609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Cloudera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950089" y="4059003"/>
            <a:ext cx="40957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Redshift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75376" y="4057289"/>
            <a:ext cx="4146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Synapse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91293" y="4057289"/>
            <a:ext cx="2387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DW1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519291" y="4057289"/>
            <a:ext cx="2387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DW2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168866" y="3777042"/>
            <a:ext cx="1933575" cy="302260"/>
            <a:chOff x="4168866" y="3777042"/>
            <a:chExt cx="1933575" cy="302260"/>
          </a:xfrm>
        </p:grpSpPr>
        <p:sp>
          <p:nvSpPr>
            <p:cNvPr id="57" name="object 57"/>
            <p:cNvSpPr/>
            <p:nvPr/>
          </p:nvSpPr>
          <p:spPr>
            <a:xfrm>
              <a:off x="4168866" y="3777042"/>
              <a:ext cx="301749" cy="3017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015215" y="3792117"/>
              <a:ext cx="271574" cy="27157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860488" y="3807217"/>
              <a:ext cx="241424" cy="2413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/>
          <p:cNvGrpSpPr/>
          <p:nvPr/>
        </p:nvGrpSpPr>
        <p:grpSpPr>
          <a:xfrm>
            <a:off x="0" y="217575"/>
            <a:ext cx="9144000" cy="4368165"/>
            <a:chOff x="0" y="217575"/>
            <a:chExt cx="9144000" cy="4368165"/>
          </a:xfrm>
        </p:grpSpPr>
        <p:sp>
          <p:nvSpPr>
            <p:cNvPr id="6" name="object 6"/>
            <p:cNvSpPr/>
            <p:nvPr/>
          </p:nvSpPr>
          <p:spPr>
            <a:xfrm>
              <a:off x="411479" y="412169"/>
              <a:ext cx="8321675" cy="0"/>
            </a:xfrm>
            <a:custGeom>
              <a:avLst/>
              <a:gdLst/>
              <a:ahLst/>
              <a:cxnLst/>
              <a:rect l="l" t="t" r="r" b="b"/>
              <a:pathLst>
                <a:path w="8321675" h="0">
                  <a:moveTo>
                    <a:pt x="0" y="0"/>
                  </a:moveTo>
                  <a:lnTo>
                    <a:pt x="8321078" y="0"/>
                  </a:lnTo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217575"/>
              <a:ext cx="9143981" cy="436769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2394" y="1674119"/>
          <a:ext cx="4987925" cy="1945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7260"/>
                <a:gridCol w="471805"/>
                <a:gridCol w="2308225"/>
              </a:tblGrid>
              <a:tr h="332397">
                <a:tc>
                  <a:txBody>
                    <a:bodyPr/>
                    <a:lstStyle/>
                    <a:p>
                      <a:pPr algn="r" marR="161290">
                        <a:lnSpc>
                          <a:spcPts val="1805"/>
                        </a:lnSpc>
                      </a:pPr>
                      <a:r>
                        <a:rPr dirty="0" sz="1600" spc="-5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DATA</a:t>
                      </a:r>
                      <a:r>
                        <a:rPr dirty="0" sz="1600" spc="-7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1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LIFECYCLE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35"/>
                        </a:spcBef>
                      </a:pPr>
                      <a:r>
                        <a:rPr dirty="0" sz="105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vs</a:t>
                      </a:r>
                      <a:endParaRPr sz="1050">
                        <a:latin typeface="Roboto"/>
                        <a:cs typeface="Roboto"/>
                      </a:endParaRPr>
                    </a:p>
                  </a:txBody>
                  <a:tcPr marL="0" marR="0" marB="0" marT="2984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05"/>
                        </a:lnSpc>
                      </a:pPr>
                      <a:r>
                        <a:rPr dirty="0" sz="1600" spc="-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SINGLE</a:t>
                      </a:r>
                      <a:r>
                        <a:rPr dirty="0" sz="1600" spc="-1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FUNCTION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0">
                    <a:solidFill>
                      <a:srgbClr val="2D3B44"/>
                    </a:solidFill>
                  </a:tcPr>
                </a:tc>
              </a:tr>
              <a:tr h="426671">
                <a:tc>
                  <a:txBody>
                    <a:bodyPr/>
                    <a:lstStyle/>
                    <a:p>
                      <a:pPr algn="r" marR="16256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1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HYBRID </a:t>
                      </a:r>
                      <a:r>
                        <a:rPr dirty="0" sz="1600" spc="-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&amp;</a:t>
                      </a:r>
                      <a:r>
                        <a:rPr dirty="0" sz="1600" spc="-7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5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MULTI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05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vs</a:t>
                      </a:r>
                      <a:endParaRPr sz="10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1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CLOUD</a:t>
                      </a:r>
                      <a:r>
                        <a:rPr dirty="0" sz="160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5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ONLY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</a:tr>
              <a:tr h="426671">
                <a:tc>
                  <a:txBody>
                    <a:bodyPr/>
                    <a:lstStyle/>
                    <a:p>
                      <a:pPr algn="r" marR="1619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SECURE &amp;</a:t>
                      </a:r>
                      <a:r>
                        <a:rPr dirty="0" sz="1600" spc="-8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1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GOVERNED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05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vs</a:t>
                      </a:r>
                      <a:endParaRPr sz="10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BASIC</a:t>
                      </a:r>
                      <a:r>
                        <a:rPr dirty="0" sz="160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 SECURITY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</a:tr>
              <a:tr h="426676">
                <a:tc>
                  <a:txBody>
                    <a:bodyPr/>
                    <a:lstStyle/>
                    <a:p>
                      <a:pPr algn="r" marR="161925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OPEN</a:t>
                      </a:r>
                      <a:r>
                        <a:rPr dirty="0" sz="1600" spc="-7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1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SOURCE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05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vs</a:t>
                      </a:r>
                      <a:endParaRPr sz="10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dirty="0" sz="1600" spc="-1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PROPRIETARY</a:t>
                      </a:r>
                      <a:r>
                        <a:rPr dirty="0" sz="1600" spc="-4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2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LOCK-IN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</a:tr>
              <a:tr h="332402">
                <a:tc>
                  <a:txBody>
                    <a:bodyPr/>
                    <a:lstStyle/>
                    <a:p>
                      <a:pPr algn="r" marR="161925">
                        <a:lnSpc>
                          <a:spcPts val="1889"/>
                        </a:lnSpc>
                        <a:spcBef>
                          <a:spcPts val="625"/>
                        </a:spcBef>
                      </a:pPr>
                      <a:r>
                        <a:rPr dirty="0" sz="1600" spc="-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P</a:t>
                      </a:r>
                      <a:r>
                        <a:rPr dirty="0" sz="1600" spc="1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L</a:t>
                      </a:r>
                      <a:r>
                        <a:rPr dirty="0" sz="1600" spc="-100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A</a:t>
                      </a:r>
                      <a:r>
                        <a:rPr dirty="0" sz="1600" spc="-5">
                          <a:solidFill>
                            <a:srgbClr val="FF8300"/>
                          </a:solidFill>
                          <a:latin typeface="Roboto"/>
                          <a:cs typeface="Roboto"/>
                        </a:rPr>
                        <a:t>TFORM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dirty="0" sz="105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vs</a:t>
                      </a:r>
                      <a:endParaRPr sz="1050">
                        <a:latin typeface="Roboto"/>
                        <a:cs typeface="Roboto"/>
                      </a:endParaRPr>
                    </a:p>
                  </a:txBody>
                  <a:tcPr marL="0" marR="0" marB="0" marT="123825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168910">
                        <a:lnSpc>
                          <a:spcPts val="1889"/>
                        </a:lnSpc>
                        <a:spcBef>
                          <a:spcPts val="625"/>
                        </a:spcBef>
                      </a:pPr>
                      <a:r>
                        <a:rPr dirty="0" sz="1600" spc="-1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POINT</a:t>
                      </a:r>
                      <a:r>
                        <a:rPr dirty="0" sz="1600" spc="-40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600" spc="-15">
                          <a:solidFill>
                            <a:srgbClr val="D8D8D8"/>
                          </a:solidFill>
                          <a:latin typeface="Roboto"/>
                          <a:cs typeface="Roboto"/>
                        </a:rPr>
                        <a:t>SOLUTION</a:t>
                      </a:r>
                      <a:endParaRPr sz="1600">
                        <a:latin typeface="Roboto"/>
                        <a:cs typeface="Roboto"/>
                      </a:endParaRPr>
                    </a:p>
                  </a:txBody>
                  <a:tcPr marL="0" marR="0" marB="0" marT="79375">
                    <a:solidFill>
                      <a:srgbClr val="2D3B44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08735"/>
            <a:ext cx="3096895" cy="4521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15" b="0">
                <a:solidFill>
                  <a:srgbClr val="FFFFFF"/>
                </a:solidFill>
                <a:latin typeface="Lato"/>
                <a:cs typeface="Lato"/>
              </a:rPr>
              <a:t>What's</a:t>
            </a:r>
            <a:r>
              <a:rPr dirty="0" sz="2800" spc="-19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15" b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dirty="0" sz="2800" spc="-19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40" b="0">
                <a:solidFill>
                  <a:srgbClr val="FFFFFF"/>
                </a:solidFill>
                <a:latin typeface="Lato"/>
                <a:cs typeface="Lato"/>
              </a:rPr>
              <a:t>it</a:t>
            </a:r>
            <a:r>
              <a:rPr dirty="0" sz="2800" spc="-19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10" b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dirty="0" sz="2800" spc="-19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800" spc="-60" b="0">
                <a:solidFill>
                  <a:srgbClr val="FFFFFF"/>
                </a:solidFill>
                <a:latin typeface="Lato"/>
                <a:cs typeface="Lato"/>
              </a:rPr>
              <a:t>you?</a:t>
            </a:r>
            <a:endParaRPr sz="28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53413" y="1843121"/>
            <a:ext cx="3068318" cy="79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313664" y="1519589"/>
            <a:ext cx="274320" cy="2247265"/>
          </a:xfrm>
          <a:custGeom>
            <a:avLst/>
            <a:gdLst/>
            <a:ahLst/>
            <a:cxnLst/>
            <a:rect l="l" t="t" r="r" b="b"/>
            <a:pathLst>
              <a:path w="274320" h="2247265">
                <a:moveTo>
                  <a:pt x="0" y="0"/>
                </a:moveTo>
                <a:lnTo>
                  <a:pt x="53368" y="1795"/>
                </a:lnTo>
                <a:lnTo>
                  <a:pt x="96946" y="6692"/>
                </a:lnTo>
                <a:lnTo>
                  <a:pt x="126326" y="13954"/>
                </a:lnTo>
                <a:lnTo>
                  <a:pt x="137099" y="22847"/>
                </a:lnTo>
                <a:lnTo>
                  <a:pt x="137099" y="1100505"/>
                </a:lnTo>
                <a:lnTo>
                  <a:pt x="147872" y="1109391"/>
                </a:lnTo>
                <a:lnTo>
                  <a:pt x="177252" y="1116655"/>
                </a:lnTo>
                <a:lnTo>
                  <a:pt x="220831" y="1121556"/>
                </a:lnTo>
                <a:lnTo>
                  <a:pt x="274199" y="1123355"/>
                </a:lnTo>
                <a:lnTo>
                  <a:pt x="220831" y="1125150"/>
                </a:lnTo>
                <a:lnTo>
                  <a:pt x="177252" y="1130045"/>
                </a:lnTo>
                <a:lnTo>
                  <a:pt x="147872" y="1137308"/>
                </a:lnTo>
                <a:lnTo>
                  <a:pt x="137099" y="1146205"/>
                </a:lnTo>
                <a:lnTo>
                  <a:pt x="137099" y="2223853"/>
                </a:lnTo>
                <a:lnTo>
                  <a:pt x="126326" y="2232738"/>
                </a:lnTo>
                <a:lnTo>
                  <a:pt x="96946" y="2240002"/>
                </a:lnTo>
                <a:lnTo>
                  <a:pt x="53368" y="2244904"/>
                </a:lnTo>
                <a:lnTo>
                  <a:pt x="0" y="2246702"/>
                </a:lnTo>
              </a:path>
            </a:pathLst>
          </a:custGeom>
          <a:ln w="9524">
            <a:solidFill>
              <a:srgbClr val="FF7E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47836" y="2596507"/>
            <a:ext cx="1079497" cy="11594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06272" y="2272345"/>
            <a:ext cx="176657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5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dirty="0" sz="2000" spc="-18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000" spc="10">
                <a:solidFill>
                  <a:srgbClr val="FFFFFF"/>
                </a:solidFill>
                <a:latin typeface="Lato"/>
                <a:cs typeface="Lato"/>
              </a:rPr>
              <a:t>Bookmarks</a:t>
            </a:r>
            <a:endParaRPr sz="20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59618" y="918373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 h="0">
                <a:moveTo>
                  <a:pt x="0" y="0"/>
                </a:moveTo>
                <a:lnTo>
                  <a:pt x="5765388" y="0"/>
                </a:lnTo>
              </a:path>
            </a:pathLst>
          </a:custGeom>
          <a:ln w="2539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994546" y="929116"/>
            <a:ext cx="3947795" cy="431165"/>
          </a:xfrm>
          <a:prstGeom prst="rect"/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dirty="0" sz="1400" spc="-5" b="0">
                <a:solidFill>
                  <a:srgbClr val="FFFFFF"/>
                </a:solidFill>
                <a:latin typeface="Arial"/>
                <a:cs typeface="Arial"/>
              </a:rPr>
              <a:t>CDP Upgrade/Migration  </a:t>
            </a:r>
            <a:r>
              <a:rPr dirty="0" u="heavy" sz="1400" spc="-5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https://docs.cloudera.com/cdp/latest/upgrade.html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959618" y="1878521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 h="0">
                <a:moveTo>
                  <a:pt x="0" y="0"/>
                </a:moveTo>
                <a:lnTo>
                  <a:pt x="5765388" y="0"/>
                </a:lnTo>
              </a:path>
            </a:pathLst>
          </a:custGeom>
          <a:ln w="2539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2994546" y="1889260"/>
            <a:ext cx="5657215" cy="62293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Reference Architectures  </a:t>
            </a:r>
            <a:r>
              <a:rPr dirty="0" u="heavy" sz="1400" spc="-5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https://docs.cloudera.com/documentation/other/reference-architecture.h 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u="heavy" sz="1400" spc="-5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59618" y="2838669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 h="0">
                <a:moveTo>
                  <a:pt x="0" y="0"/>
                </a:moveTo>
                <a:lnTo>
                  <a:pt x="5765388" y="0"/>
                </a:lnTo>
              </a:path>
            </a:pathLst>
          </a:custGeom>
          <a:ln w="2539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2994546" y="2849416"/>
            <a:ext cx="1228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Pricing</a:t>
            </a:r>
            <a:r>
              <a:rPr dirty="0" sz="14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0137" y="2849416"/>
            <a:ext cx="373570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https://www.cloudera.com/products/pricing.html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59618" y="3798817"/>
            <a:ext cx="5765800" cy="0"/>
          </a:xfrm>
          <a:custGeom>
            <a:avLst/>
            <a:gdLst/>
            <a:ahLst/>
            <a:cxnLst/>
            <a:rect l="l" t="t" r="r" b="b"/>
            <a:pathLst>
              <a:path w="5765800" h="0">
                <a:moveTo>
                  <a:pt x="0" y="0"/>
                </a:moveTo>
                <a:lnTo>
                  <a:pt x="5765388" y="0"/>
                </a:lnTo>
              </a:path>
            </a:pathLst>
          </a:custGeom>
          <a:ln w="2539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94546" y="3809563"/>
            <a:ext cx="3396615" cy="431165"/>
          </a:xfrm>
          <a:prstGeom prst="rect">
            <a:avLst/>
          </a:prstGeom>
        </p:spPr>
        <p:txBody>
          <a:bodyPr wrap="square" lIns="0" tIns="36830" rIns="0" bIns="0" rtlCol="0" vert="horz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Partner Portal  </a:t>
            </a:r>
            <a:r>
              <a:rPr dirty="0" u="heavy" sz="1400" spc="-10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2"/>
              </a:rPr>
              <a:t>https://my.cloudera.com/partner-portal.html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6" name="object 6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4304" y="974252"/>
            <a:ext cx="1597025" cy="1061720"/>
          </a:xfrm>
          <a:prstGeom prst="rect"/>
        </p:spPr>
        <p:txBody>
          <a:bodyPr wrap="square" lIns="0" tIns="7366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80"/>
              </a:spcBef>
            </a:pPr>
            <a:r>
              <a:rPr dirty="0" sz="2000" spc="10" b="0">
                <a:solidFill>
                  <a:srgbClr val="FFFFFF"/>
                </a:solidFill>
                <a:latin typeface="Lato"/>
                <a:cs typeface="Lato"/>
              </a:rPr>
              <a:t>ENTERPRISE  </a:t>
            </a:r>
            <a:r>
              <a:rPr dirty="0" sz="2000" spc="-8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000" spc="-19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000" spc="-20" b="0">
                <a:solidFill>
                  <a:srgbClr val="FFFFFF"/>
                </a:solidFill>
                <a:latin typeface="Lato"/>
                <a:cs typeface="Lato"/>
              </a:rPr>
              <a:t>CLOUD  </a:t>
            </a:r>
            <a:r>
              <a:rPr dirty="0" sz="2000" b="0">
                <a:solidFill>
                  <a:srgbClr val="FFFFFF"/>
                </a:solidFill>
                <a:latin typeface="Lato"/>
                <a:cs typeface="Lato"/>
              </a:rPr>
              <a:t>DESIGN  </a:t>
            </a:r>
            <a:r>
              <a:rPr dirty="0" sz="2000" spc="15" b="0">
                <a:solidFill>
                  <a:srgbClr val="FFFFFF"/>
                </a:solidFill>
                <a:latin typeface="Lato"/>
                <a:cs typeface="Lato"/>
              </a:rPr>
              <a:t>PRINCIPLES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4495" y="2244339"/>
            <a:ext cx="1644650" cy="54356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08585" indent="-96520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buSzPct val="79166"/>
              <a:buFont typeface="Arial"/>
              <a:buChar char="•"/>
              <a:tabLst>
                <a:tab pos="10922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Hybrid and</a:t>
            </a:r>
            <a:r>
              <a:rPr dirty="0" sz="1200" spc="-4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multi-cloud</a:t>
            </a:r>
            <a:endParaRPr sz="1200">
              <a:latin typeface="Roboto"/>
              <a:cs typeface="Roboto"/>
            </a:endParaRPr>
          </a:p>
          <a:p>
            <a:pPr marL="108585" indent="-9652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79166"/>
              <a:buFont typeface="Arial"/>
              <a:buChar char="•"/>
              <a:tabLst>
                <a:tab pos="10922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Secure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and</a:t>
            </a:r>
            <a:r>
              <a:rPr dirty="0" sz="1200" spc="-2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governed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495" y="2762498"/>
            <a:ext cx="1703070" cy="54356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108585" indent="-96520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buSzPct val="79166"/>
              <a:buFont typeface="Arial"/>
              <a:buChar char="•"/>
              <a:tabLst>
                <a:tab pos="10922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Multi-function</a:t>
            </a:r>
            <a:r>
              <a:rPr dirty="0" sz="1200" spc="-4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analytics</a:t>
            </a:r>
            <a:endParaRPr sz="1200">
              <a:latin typeface="Roboto"/>
              <a:cs typeface="Roboto"/>
            </a:endParaRPr>
          </a:p>
          <a:p>
            <a:pPr marL="108585" indent="-9652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79166"/>
              <a:buFont typeface="Arial"/>
              <a:buChar char="•"/>
              <a:tabLst>
                <a:tab pos="10922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Open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platform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90568" y="2801944"/>
            <a:ext cx="1671955" cy="685800"/>
          </a:xfrm>
          <a:custGeom>
            <a:avLst/>
            <a:gdLst/>
            <a:ahLst/>
            <a:cxnLst/>
            <a:rect l="l" t="t" r="r" b="b"/>
            <a:pathLst>
              <a:path w="1671954" h="685800">
                <a:moveTo>
                  <a:pt x="0" y="33624"/>
                </a:moveTo>
                <a:lnTo>
                  <a:pt x="2641" y="20545"/>
                </a:lnTo>
                <a:lnTo>
                  <a:pt x="9846" y="9856"/>
                </a:lnTo>
                <a:lnTo>
                  <a:pt x="20534" y="2645"/>
                </a:lnTo>
                <a:lnTo>
                  <a:pt x="33624" y="0"/>
                </a:lnTo>
                <a:lnTo>
                  <a:pt x="1638271" y="0"/>
                </a:lnTo>
                <a:lnTo>
                  <a:pt x="1671243" y="27044"/>
                </a:lnTo>
                <a:lnTo>
                  <a:pt x="1671896" y="33624"/>
                </a:lnTo>
                <a:lnTo>
                  <a:pt x="1671896" y="652198"/>
                </a:lnTo>
                <a:lnTo>
                  <a:pt x="1669254" y="665274"/>
                </a:lnTo>
                <a:lnTo>
                  <a:pt x="1662049" y="675954"/>
                </a:lnTo>
                <a:lnTo>
                  <a:pt x="1651361" y="683157"/>
                </a:lnTo>
                <a:lnTo>
                  <a:pt x="1638271" y="685798"/>
                </a:lnTo>
                <a:lnTo>
                  <a:pt x="33624" y="685798"/>
                </a:lnTo>
                <a:lnTo>
                  <a:pt x="20534" y="683157"/>
                </a:lnTo>
                <a:lnTo>
                  <a:pt x="9846" y="675954"/>
                </a:lnTo>
                <a:lnTo>
                  <a:pt x="2641" y="665274"/>
                </a:lnTo>
                <a:lnTo>
                  <a:pt x="0" y="652198"/>
                </a:lnTo>
                <a:lnTo>
                  <a:pt x="0" y="3362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589883" y="2919558"/>
            <a:ext cx="10731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 marR="5080" indent="-48895">
              <a:lnSpc>
                <a:spcPct val="100000"/>
              </a:lnSpc>
              <a:spcBef>
                <a:spcPts val="100"/>
              </a:spcBef>
            </a:pPr>
            <a:r>
              <a:rPr dirty="0" sz="1350" spc="-45" b="0">
                <a:solidFill>
                  <a:srgbClr val="FF8300"/>
                </a:solidFill>
                <a:latin typeface="Roboto Light"/>
                <a:cs typeface="Roboto Light"/>
              </a:rPr>
              <a:t>IOT, </a:t>
            </a:r>
            <a:r>
              <a:rPr dirty="0" sz="1350" spc="-5" b="0">
                <a:solidFill>
                  <a:srgbClr val="FF8300"/>
                </a:solidFill>
                <a:latin typeface="Roboto Light"/>
                <a:cs typeface="Roboto Light"/>
              </a:rPr>
              <a:t>INGEST</a:t>
            </a:r>
            <a:r>
              <a:rPr dirty="0" sz="1350" spc="-7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35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350" spc="-10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38314" y="2801944"/>
            <a:ext cx="1671955" cy="685800"/>
          </a:xfrm>
          <a:custGeom>
            <a:avLst/>
            <a:gdLst/>
            <a:ahLst/>
            <a:cxnLst/>
            <a:rect l="l" t="t" r="r" b="b"/>
            <a:pathLst>
              <a:path w="1671954" h="685800">
                <a:moveTo>
                  <a:pt x="0" y="33624"/>
                </a:moveTo>
                <a:lnTo>
                  <a:pt x="2641" y="20545"/>
                </a:lnTo>
                <a:lnTo>
                  <a:pt x="9846" y="9856"/>
                </a:lnTo>
                <a:lnTo>
                  <a:pt x="20534" y="2645"/>
                </a:lnTo>
                <a:lnTo>
                  <a:pt x="33624" y="0"/>
                </a:lnTo>
                <a:lnTo>
                  <a:pt x="1638271" y="0"/>
                </a:lnTo>
                <a:lnTo>
                  <a:pt x="1671243" y="27044"/>
                </a:lnTo>
                <a:lnTo>
                  <a:pt x="1671896" y="33624"/>
                </a:lnTo>
                <a:lnTo>
                  <a:pt x="1671896" y="652198"/>
                </a:lnTo>
                <a:lnTo>
                  <a:pt x="1669254" y="665274"/>
                </a:lnTo>
                <a:lnTo>
                  <a:pt x="1662049" y="675954"/>
                </a:lnTo>
                <a:lnTo>
                  <a:pt x="1651361" y="683157"/>
                </a:lnTo>
                <a:lnTo>
                  <a:pt x="1638271" y="685798"/>
                </a:lnTo>
                <a:lnTo>
                  <a:pt x="33624" y="685798"/>
                </a:lnTo>
                <a:lnTo>
                  <a:pt x="20534" y="683157"/>
                </a:lnTo>
                <a:lnTo>
                  <a:pt x="9846" y="675954"/>
                </a:lnTo>
                <a:lnTo>
                  <a:pt x="2641" y="665274"/>
                </a:lnTo>
                <a:lnTo>
                  <a:pt x="0" y="652198"/>
                </a:lnTo>
                <a:lnTo>
                  <a:pt x="0" y="3362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5261742" y="2919558"/>
            <a:ext cx="122428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94970">
              <a:lnSpc>
                <a:spcPct val="100000"/>
              </a:lnSpc>
              <a:spcBef>
                <a:spcPts val="100"/>
              </a:spcBef>
            </a:pPr>
            <a:r>
              <a:rPr dirty="0" sz="1350" spc="-40" b="0">
                <a:solidFill>
                  <a:srgbClr val="FF8300"/>
                </a:solidFill>
                <a:latin typeface="Roboto Light"/>
                <a:cs typeface="Roboto Light"/>
              </a:rPr>
              <a:t>DATA  </a:t>
            </a:r>
            <a:r>
              <a:rPr dirty="0" sz="1350" spc="-30" b="0">
                <a:solidFill>
                  <a:srgbClr val="FF8300"/>
                </a:solidFill>
                <a:latin typeface="Roboto Light"/>
                <a:cs typeface="Roboto Light"/>
              </a:rPr>
              <a:t>W</a:t>
            </a:r>
            <a:r>
              <a:rPr dirty="0" sz="1350" spc="-10" b="0">
                <a:solidFill>
                  <a:srgbClr val="FF8300"/>
                </a:solidFill>
                <a:latin typeface="Roboto Light"/>
                <a:cs typeface="Roboto Light"/>
              </a:rPr>
              <a:t>AREHOUSING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92993" y="1892636"/>
            <a:ext cx="5167630" cy="686435"/>
          </a:xfrm>
          <a:custGeom>
            <a:avLst/>
            <a:gdLst/>
            <a:ahLst/>
            <a:cxnLst/>
            <a:rect l="l" t="t" r="r" b="b"/>
            <a:pathLst>
              <a:path w="5167630" h="686435">
                <a:moveTo>
                  <a:pt x="0" y="33619"/>
                </a:moveTo>
                <a:lnTo>
                  <a:pt x="2641" y="20533"/>
                </a:lnTo>
                <a:lnTo>
                  <a:pt x="9846" y="9847"/>
                </a:lnTo>
                <a:lnTo>
                  <a:pt x="20534" y="2642"/>
                </a:lnTo>
                <a:lnTo>
                  <a:pt x="33624" y="0"/>
                </a:lnTo>
                <a:lnTo>
                  <a:pt x="5133564" y="0"/>
                </a:lnTo>
                <a:lnTo>
                  <a:pt x="5166536" y="27030"/>
                </a:lnTo>
                <a:lnTo>
                  <a:pt x="5167189" y="33619"/>
                </a:lnTo>
                <a:lnTo>
                  <a:pt x="5167189" y="652183"/>
                </a:lnTo>
                <a:lnTo>
                  <a:pt x="5164547" y="665273"/>
                </a:lnTo>
                <a:lnTo>
                  <a:pt x="5157342" y="675961"/>
                </a:lnTo>
                <a:lnTo>
                  <a:pt x="5146654" y="683166"/>
                </a:lnTo>
                <a:lnTo>
                  <a:pt x="5133564" y="685808"/>
                </a:lnTo>
                <a:lnTo>
                  <a:pt x="33624" y="685808"/>
                </a:lnTo>
                <a:lnTo>
                  <a:pt x="20534" y="683166"/>
                </a:lnTo>
                <a:lnTo>
                  <a:pt x="9846" y="675961"/>
                </a:lnTo>
                <a:lnTo>
                  <a:pt x="2641" y="665273"/>
                </a:lnTo>
                <a:lnTo>
                  <a:pt x="0" y="652183"/>
                </a:lnTo>
                <a:lnTo>
                  <a:pt x="0" y="33619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826533" y="2113107"/>
            <a:ext cx="209867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10" b="0">
                <a:solidFill>
                  <a:srgbClr val="FFFFFF"/>
                </a:solidFill>
                <a:latin typeface="Roboto Light"/>
                <a:cs typeface="Roboto Light"/>
              </a:rPr>
              <a:t>SECURITY </a:t>
            </a:r>
            <a:r>
              <a:rPr dirty="0" sz="1350" spc="-5" b="0">
                <a:solidFill>
                  <a:srgbClr val="FFFFFF"/>
                </a:solidFill>
                <a:latin typeface="Roboto Light"/>
                <a:cs typeface="Roboto Light"/>
              </a:rPr>
              <a:t>&amp;</a:t>
            </a:r>
            <a:r>
              <a:rPr dirty="0" sz="1350" spc="-1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350" spc="-10" b="0">
                <a:solidFill>
                  <a:srgbClr val="FFFFFF"/>
                </a:solidFill>
                <a:latin typeface="Roboto Light"/>
                <a:cs typeface="Roboto Light"/>
              </a:rPr>
              <a:t>GOVERNANCE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88486" y="2801944"/>
            <a:ext cx="1671955" cy="685800"/>
          </a:xfrm>
          <a:custGeom>
            <a:avLst/>
            <a:gdLst/>
            <a:ahLst/>
            <a:cxnLst/>
            <a:rect l="l" t="t" r="r" b="b"/>
            <a:pathLst>
              <a:path w="1671954" h="685800">
                <a:moveTo>
                  <a:pt x="0" y="33624"/>
                </a:moveTo>
                <a:lnTo>
                  <a:pt x="2641" y="20534"/>
                </a:lnTo>
                <a:lnTo>
                  <a:pt x="9846" y="9846"/>
                </a:lnTo>
                <a:lnTo>
                  <a:pt x="20534" y="2641"/>
                </a:lnTo>
                <a:lnTo>
                  <a:pt x="33624" y="0"/>
                </a:lnTo>
                <a:lnTo>
                  <a:pt x="1638296" y="0"/>
                </a:lnTo>
                <a:lnTo>
                  <a:pt x="1671247" y="27041"/>
                </a:lnTo>
                <a:lnTo>
                  <a:pt x="1671896" y="33624"/>
                </a:lnTo>
                <a:lnTo>
                  <a:pt x="1671896" y="652198"/>
                </a:lnTo>
                <a:lnTo>
                  <a:pt x="1669255" y="665274"/>
                </a:lnTo>
                <a:lnTo>
                  <a:pt x="1662052" y="675954"/>
                </a:lnTo>
                <a:lnTo>
                  <a:pt x="1651372" y="683157"/>
                </a:lnTo>
                <a:lnTo>
                  <a:pt x="1638296" y="685798"/>
                </a:lnTo>
                <a:lnTo>
                  <a:pt x="33624" y="685798"/>
                </a:lnTo>
                <a:lnTo>
                  <a:pt x="20534" y="683157"/>
                </a:lnTo>
                <a:lnTo>
                  <a:pt x="9846" y="675954"/>
                </a:lnTo>
                <a:lnTo>
                  <a:pt x="2641" y="665274"/>
                </a:lnTo>
                <a:lnTo>
                  <a:pt x="0" y="652198"/>
                </a:lnTo>
                <a:lnTo>
                  <a:pt x="0" y="3362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042769" y="2919558"/>
            <a:ext cx="116332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97180">
              <a:lnSpc>
                <a:spcPct val="100000"/>
              </a:lnSpc>
              <a:spcBef>
                <a:spcPts val="100"/>
              </a:spcBef>
            </a:pPr>
            <a:r>
              <a:rPr dirty="0" sz="1350" spc="-5" b="0">
                <a:solidFill>
                  <a:srgbClr val="FF8300"/>
                </a:solidFill>
                <a:latin typeface="Roboto Light"/>
                <a:cs typeface="Roboto Light"/>
              </a:rPr>
              <a:t>ML / </a:t>
            </a:r>
            <a:r>
              <a:rPr dirty="0" sz="1350" spc="-10" b="0">
                <a:solidFill>
                  <a:srgbClr val="FF8300"/>
                </a:solidFill>
                <a:latin typeface="Roboto Light"/>
                <a:cs typeface="Roboto Light"/>
              </a:rPr>
              <a:t>AI  </a:t>
            </a:r>
            <a:r>
              <a:rPr dirty="0" sz="1350" spc="-40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350" spc="-6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350" spc="-10" b="0">
                <a:solidFill>
                  <a:srgbClr val="FF8300"/>
                </a:solidFill>
                <a:latin typeface="Roboto Light"/>
                <a:cs typeface="Roboto Light"/>
              </a:rPr>
              <a:t>SCIENCE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90568" y="983317"/>
            <a:ext cx="2537460" cy="685800"/>
          </a:xfrm>
          <a:custGeom>
            <a:avLst/>
            <a:gdLst/>
            <a:ahLst/>
            <a:cxnLst/>
            <a:rect l="l" t="t" r="r" b="b"/>
            <a:pathLst>
              <a:path w="2537460" h="685800">
                <a:moveTo>
                  <a:pt x="0" y="33617"/>
                </a:moveTo>
                <a:lnTo>
                  <a:pt x="2641" y="20532"/>
                </a:lnTo>
                <a:lnTo>
                  <a:pt x="9846" y="9846"/>
                </a:lnTo>
                <a:lnTo>
                  <a:pt x="20534" y="2642"/>
                </a:lnTo>
                <a:lnTo>
                  <a:pt x="33624" y="0"/>
                </a:lnTo>
                <a:lnTo>
                  <a:pt x="2503769" y="0"/>
                </a:lnTo>
                <a:lnTo>
                  <a:pt x="2536741" y="27028"/>
                </a:lnTo>
                <a:lnTo>
                  <a:pt x="2537394" y="33617"/>
                </a:lnTo>
                <a:lnTo>
                  <a:pt x="2537394" y="652181"/>
                </a:lnTo>
                <a:lnTo>
                  <a:pt x="2534753" y="665266"/>
                </a:lnTo>
                <a:lnTo>
                  <a:pt x="2527548" y="675951"/>
                </a:lnTo>
                <a:lnTo>
                  <a:pt x="2516860" y="683156"/>
                </a:lnTo>
                <a:lnTo>
                  <a:pt x="2503769" y="685798"/>
                </a:lnTo>
                <a:lnTo>
                  <a:pt x="33624" y="685798"/>
                </a:lnTo>
                <a:lnTo>
                  <a:pt x="20534" y="683156"/>
                </a:lnTo>
                <a:lnTo>
                  <a:pt x="9846" y="675951"/>
                </a:lnTo>
                <a:lnTo>
                  <a:pt x="2641" y="665266"/>
                </a:lnTo>
                <a:lnTo>
                  <a:pt x="0" y="652181"/>
                </a:lnTo>
                <a:lnTo>
                  <a:pt x="0" y="33617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834522" y="1100916"/>
            <a:ext cx="14490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dirty="0" sz="1350" spc="-5" b="0">
                <a:solidFill>
                  <a:srgbClr val="00A3AE"/>
                </a:solidFill>
                <a:latin typeface="Roboto Light"/>
                <a:cs typeface="Roboto Light"/>
              </a:rPr>
              <a:t>PUBLIC</a:t>
            </a:r>
            <a:r>
              <a:rPr dirty="0" sz="1350" spc="-3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350" spc="-15" b="0">
                <a:solidFill>
                  <a:srgbClr val="00A3AE"/>
                </a:solidFill>
                <a:latin typeface="Roboto Light"/>
                <a:cs typeface="Roboto Light"/>
              </a:rPr>
              <a:t>CLOUDS</a:t>
            </a:r>
            <a:endParaRPr sz="135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</a:pPr>
            <a:r>
              <a:rPr dirty="0" sz="1350" spc="-5" b="0">
                <a:solidFill>
                  <a:srgbClr val="00A3AE"/>
                </a:solidFill>
                <a:latin typeface="Roboto Light"/>
                <a:cs typeface="Roboto Light"/>
              </a:rPr>
              <a:t>compute &amp;</a:t>
            </a:r>
            <a:r>
              <a:rPr dirty="0" sz="1350" spc="-6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350" spc="-15" b="0">
                <a:solidFill>
                  <a:srgbClr val="00A3AE"/>
                </a:solidFill>
                <a:latin typeface="Roboto Light"/>
                <a:cs typeface="Roboto Light"/>
              </a:rPr>
              <a:t>storage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22862" y="983317"/>
            <a:ext cx="2537460" cy="685800"/>
          </a:xfrm>
          <a:custGeom>
            <a:avLst/>
            <a:gdLst/>
            <a:ahLst/>
            <a:cxnLst/>
            <a:rect l="l" t="t" r="r" b="b"/>
            <a:pathLst>
              <a:path w="2537459" h="685800">
                <a:moveTo>
                  <a:pt x="0" y="33617"/>
                </a:moveTo>
                <a:lnTo>
                  <a:pt x="2641" y="20532"/>
                </a:lnTo>
                <a:lnTo>
                  <a:pt x="9846" y="9846"/>
                </a:lnTo>
                <a:lnTo>
                  <a:pt x="20534" y="2642"/>
                </a:lnTo>
                <a:lnTo>
                  <a:pt x="33624" y="0"/>
                </a:lnTo>
                <a:lnTo>
                  <a:pt x="2503794" y="0"/>
                </a:lnTo>
                <a:lnTo>
                  <a:pt x="2536745" y="27028"/>
                </a:lnTo>
                <a:lnTo>
                  <a:pt x="2537394" y="33617"/>
                </a:lnTo>
                <a:lnTo>
                  <a:pt x="2537394" y="652181"/>
                </a:lnTo>
                <a:lnTo>
                  <a:pt x="2534753" y="665266"/>
                </a:lnTo>
                <a:lnTo>
                  <a:pt x="2527551" y="675951"/>
                </a:lnTo>
                <a:lnTo>
                  <a:pt x="2516870" y="683156"/>
                </a:lnTo>
                <a:lnTo>
                  <a:pt x="2503794" y="685798"/>
                </a:lnTo>
                <a:lnTo>
                  <a:pt x="33624" y="685798"/>
                </a:lnTo>
                <a:lnTo>
                  <a:pt x="20534" y="683156"/>
                </a:lnTo>
                <a:lnTo>
                  <a:pt x="9846" y="675951"/>
                </a:lnTo>
                <a:lnTo>
                  <a:pt x="2641" y="665266"/>
                </a:lnTo>
                <a:lnTo>
                  <a:pt x="0" y="652181"/>
                </a:lnTo>
                <a:lnTo>
                  <a:pt x="0" y="33617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466827" y="1100916"/>
            <a:ext cx="144907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350" spc="-25" b="0">
                <a:solidFill>
                  <a:srgbClr val="00A3AE"/>
                </a:solidFill>
                <a:latin typeface="Roboto Light"/>
                <a:cs typeface="Roboto Light"/>
              </a:rPr>
              <a:t>DATACENTER</a:t>
            </a:r>
            <a:endParaRPr sz="135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1350" spc="-5" b="0">
                <a:solidFill>
                  <a:srgbClr val="00A3AE"/>
                </a:solidFill>
                <a:latin typeface="Roboto Light"/>
                <a:cs typeface="Roboto Light"/>
              </a:rPr>
              <a:t>compute &amp;</a:t>
            </a:r>
            <a:r>
              <a:rPr dirty="0" sz="1350" spc="-6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350" spc="-15" b="0">
                <a:solidFill>
                  <a:srgbClr val="00A3AE"/>
                </a:solidFill>
                <a:latin typeface="Roboto Light"/>
                <a:cs typeface="Roboto Light"/>
              </a:rPr>
              <a:t>storage</a:t>
            </a:r>
            <a:endParaRPr sz="1350">
              <a:latin typeface="Roboto Light"/>
              <a:cs typeface="Roboto Light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26757" y="2282289"/>
            <a:ext cx="15259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0">
                <a:solidFill>
                  <a:srgbClr val="FFFFFF"/>
                </a:solidFill>
                <a:latin typeface="Lato"/>
                <a:cs typeface="Lato"/>
              </a:rPr>
              <a:t>Call </a:t>
            </a:r>
            <a:r>
              <a:rPr dirty="0" sz="200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dirty="0" sz="2000" spc="-34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000">
                <a:solidFill>
                  <a:srgbClr val="FFFFFF"/>
                </a:solidFill>
                <a:latin typeface="Lato"/>
                <a:cs typeface="Lato"/>
              </a:rPr>
              <a:t>Action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959618" y="643546"/>
            <a:ext cx="5765800" cy="807085"/>
            <a:chOff x="2959618" y="643546"/>
            <a:chExt cx="5765800" cy="807085"/>
          </a:xfrm>
        </p:grpSpPr>
        <p:sp>
          <p:nvSpPr>
            <p:cNvPr id="6" name="object 6"/>
            <p:cNvSpPr/>
            <p:nvPr/>
          </p:nvSpPr>
          <p:spPr>
            <a:xfrm>
              <a:off x="2959618" y="643546"/>
              <a:ext cx="5765800" cy="807085"/>
            </a:xfrm>
            <a:custGeom>
              <a:avLst/>
              <a:gdLst/>
              <a:ahLst/>
              <a:cxnLst/>
              <a:rect l="l" t="t" r="r" b="b"/>
              <a:pathLst>
                <a:path w="5765800" h="807085">
                  <a:moveTo>
                    <a:pt x="5684688" y="806998"/>
                  </a:moveTo>
                  <a:lnTo>
                    <a:pt x="80699" y="806998"/>
                  </a:lnTo>
                  <a:lnTo>
                    <a:pt x="49285" y="800656"/>
                  </a:lnTo>
                  <a:lnTo>
                    <a:pt x="23634" y="783362"/>
                  </a:lnTo>
                  <a:lnTo>
                    <a:pt x="6341" y="757710"/>
                  </a:lnTo>
                  <a:lnTo>
                    <a:pt x="0" y="726298"/>
                  </a:lnTo>
                  <a:lnTo>
                    <a:pt x="0" y="80699"/>
                  </a:lnTo>
                  <a:lnTo>
                    <a:pt x="6341" y="49287"/>
                  </a:lnTo>
                  <a:lnTo>
                    <a:pt x="23634" y="23636"/>
                  </a:lnTo>
                  <a:lnTo>
                    <a:pt x="49285" y="6341"/>
                  </a:lnTo>
                  <a:lnTo>
                    <a:pt x="80699" y="0"/>
                  </a:lnTo>
                  <a:lnTo>
                    <a:pt x="5684688" y="0"/>
                  </a:lnTo>
                  <a:lnTo>
                    <a:pt x="5729463" y="13557"/>
                  </a:lnTo>
                  <a:lnTo>
                    <a:pt x="5759247" y="49817"/>
                  </a:lnTo>
                  <a:lnTo>
                    <a:pt x="5765388" y="80699"/>
                  </a:lnTo>
                  <a:lnTo>
                    <a:pt x="5765388" y="726298"/>
                  </a:lnTo>
                  <a:lnTo>
                    <a:pt x="5759047" y="757710"/>
                  </a:lnTo>
                  <a:lnTo>
                    <a:pt x="5741754" y="783362"/>
                  </a:lnTo>
                  <a:lnTo>
                    <a:pt x="5716102" y="800656"/>
                  </a:lnTo>
                  <a:lnTo>
                    <a:pt x="5684688" y="806998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203768" y="825140"/>
              <a:ext cx="443999" cy="443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55302" y="787254"/>
            <a:ext cx="3878579" cy="488950"/>
          </a:xfrm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dirty="0" sz="1600" spc="-5" b="0">
                <a:solidFill>
                  <a:srgbClr val="000000"/>
                </a:solidFill>
                <a:latin typeface="Arial"/>
                <a:cs typeface="Arial"/>
              </a:rPr>
              <a:t>Register onto Partner Portal </a:t>
            </a:r>
            <a:r>
              <a:rPr dirty="0" sz="1600" b="0">
                <a:solidFill>
                  <a:srgbClr val="000000"/>
                </a:solidFill>
                <a:latin typeface="Arial"/>
                <a:cs typeface="Arial"/>
              </a:rPr>
              <a:t>🡪  </a:t>
            </a:r>
            <a:r>
              <a:rPr dirty="0" u="heavy" sz="1600" spc="-1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3"/>
              </a:rPr>
              <a:t>https://my.cloudera.com/partner-portal.html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59618" y="1652401"/>
            <a:ext cx="5765800" cy="807085"/>
            <a:chOff x="2959618" y="1652401"/>
            <a:chExt cx="5765800" cy="807085"/>
          </a:xfrm>
        </p:grpSpPr>
        <p:sp>
          <p:nvSpPr>
            <p:cNvPr id="10" name="object 10"/>
            <p:cNvSpPr/>
            <p:nvPr/>
          </p:nvSpPr>
          <p:spPr>
            <a:xfrm>
              <a:off x="2959618" y="1652401"/>
              <a:ext cx="5765800" cy="807085"/>
            </a:xfrm>
            <a:custGeom>
              <a:avLst/>
              <a:gdLst/>
              <a:ahLst/>
              <a:cxnLst/>
              <a:rect l="l" t="t" r="r" b="b"/>
              <a:pathLst>
                <a:path w="5765800" h="807085">
                  <a:moveTo>
                    <a:pt x="5684688" y="806998"/>
                  </a:moveTo>
                  <a:lnTo>
                    <a:pt x="80699" y="806998"/>
                  </a:lnTo>
                  <a:lnTo>
                    <a:pt x="49285" y="800656"/>
                  </a:lnTo>
                  <a:lnTo>
                    <a:pt x="23634" y="783362"/>
                  </a:lnTo>
                  <a:lnTo>
                    <a:pt x="6341" y="757710"/>
                  </a:lnTo>
                  <a:lnTo>
                    <a:pt x="0" y="726298"/>
                  </a:lnTo>
                  <a:lnTo>
                    <a:pt x="0" y="80699"/>
                  </a:lnTo>
                  <a:lnTo>
                    <a:pt x="6341" y="49288"/>
                  </a:lnTo>
                  <a:lnTo>
                    <a:pt x="23634" y="23637"/>
                  </a:lnTo>
                  <a:lnTo>
                    <a:pt x="49285" y="6342"/>
                  </a:lnTo>
                  <a:lnTo>
                    <a:pt x="80699" y="0"/>
                  </a:lnTo>
                  <a:lnTo>
                    <a:pt x="5684688" y="0"/>
                  </a:lnTo>
                  <a:lnTo>
                    <a:pt x="5729463" y="13559"/>
                  </a:lnTo>
                  <a:lnTo>
                    <a:pt x="5759247" y="49818"/>
                  </a:lnTo>
                  <a:lnTo>
                    <a:pt x="5765388" y="80699"/>
                  </a:lnTo>
                  <a:lnTo>
                    <a:pt x="5765388" y="726298"/>
                  </a:lnTo>
                  <a:lnTo>
                    <a:pt x="5759047" y="757710"/>
                  </a:lnTo>
                  <a:lnTo>
                    <a:pt x="5741754" y="783362"/>
                  </a:lnTo>
                  <a:lnTo>
                    <a:pt x="5716102" y="800656"/>
                  </a:lnTo>
                  <a:lnTo>
                    <a:pt x="5684688" y="806998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203768" y="1833996"/>
              <a:ext cx="443999" cy="4439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3955302" y="1686384"/>
            <a:ext cx="2447925" cy="70866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algn="just" marL="12700" marR="5080">
              <a:lnSpc>
                <a:spcPts val="1730"/>
              </a:lnSpc>
              <a:spcBef>
                <a:spcPts val="315"/>
              </a:spcBef>
            </a:pPr>
            <a:r>
              <a:rPr dirty="0" sz="1600" spc="-5">
                <a:latin typeface="Arial"/>
                <a:cs typeface="Arial"/>
              </a:rPr>
              <a:t>CDP On-boarding </a:t>
            </a:r>
            <a:r>
              <a:rPr dirty="0" sz="1600">
                <a:latin typeface="Arial"/>
                <a:cs typeface="Arial"/>
              </a:rPr>
              <a:t>🡪 </a:t>
            </a:r>
            <a:r>
              <a:rPr dirty="0" sz="1600" spc="-5">
                <a:latin typeface="Arial"/>
                <a:cs typeface="Arial"/>
              </a:rPr>
              <a:t>Setup  </a:t>
            </a:r>
            <a:r>
              <a:rPr dirty="0" sz="1600">
                <a:latin typeface="Arial"/>
                <a:cs typeface="Arial"/>
              </a:rPr>
              <a:t>your </a:t>
            </a:r>
            <a:r>
              <a:rPr dirty="0" sz="1600" spc="-5">
                <a:latin typeface="Arial"/>
                <a:cs typeface="Arial"/>
              </a:rPr>
              <a:t>CDP Demo </a:t>
            </a:r>
            <a:r>
              <a:rPr dirty="0" sz="1600">
                <a:latin typeface="Arial"/>
                <a:cs typeface="Arial"/>
              </a:rPr>
              <a:t>&amp;</a:t>
            </a:r>
            <a:r>
              <a:rPr dirty="0" sz="1600" spc="-13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working  environment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49725" y="1587146"/>
            <a:ext cx="1852295" cy="88900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dirty="0" sz="1000" spc="-5">
                <a:latin typeface="Arial"/>
                <a:cs typeface="Arial"/>
              </a:rPr>
              <a:t>Fill-in form for enabling</a:t>
            </a:r>
            <a:r>
              <a:rPr dirty="0" sz="1000" spc="-6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licenses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080"/>
              </a:lnSpc>
              <a:spcBef>
                <a:spcPts val="365"/>
              </a:spcBef>
            </a:pPr>
            <a:r>
              <a:rPr dirty="0" sz="1000" spc="-5">
                <a:latin typeface="Arial"/>
                <a:cs typeface="Arial"/>
              </a:rPr>
              <a:t>Get </a:t>
            </a:r>
            <a:r>
              <a:rPr dirty="0" sz="1000">
                <a:latin typeface="Arial"/>
                <a:cs typeface="Arial"/>
              </a:rPr>
              <a:t>your </a:t>
            </a:r>
            <a:r>
              <a:rPr dirty="0" sz="1000" spc="-10">
                <a:latin typeface="Arial"/>
                <a:cs typeface="Arial"/>
              </a:rPr>
              <a:t>AWS/Azure </a:t>
            </a:r>
            <a:r>
              <a:rPr dirty="0" sz="1000" spc="-5">
                <a:latin typeface="Arial"/>
                <a:cs typeface="Arial"/>
              </a:rPr>
              <a:t>account</a:t>
            </a:r>
            <a:r>
              <a:rPr dirty="0" sz="1000" spc="-1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for  infrastructure</a:t>
            </a:r>
            <a:endParaRPr sz="1000">
              <a:latin typeface="Arial"/>
              <a:cs typeface="Arial"/>
            </a:endParaRPr>
          </a:p>
          <a:p>
            <a:pPr marL="12700" marR="188595">
              <a:lnSpc>
                <a:spcPts val="1430"/>
              </a:lnSpc>
              <a:spcBef>
                <a:spcPts val="70"/>
              </a:spcBef>
            </a:pPr>
            <a:r>
              <a:rPr dirty="0" sz="1000" spc="-5">
                <a:latin typeface="Arial"/>
                <a:cs typeface="Arial"/>
              </a:rPr>
              <a:t>Get </a:t>
            </a:r>
            <a:r>
              <a:rPr dirty="0" sz="1000">
                <a:latin typeface="Arial"/>
                <a:cs typeface="Arial"/>
              </a:rPr>
              <a:t>your </a:t>
            </a:r>
            <a:r>
              <a:rPr dirty="0" sz="1000" spc="-5">
                <a:latin typeface="Arial"/>
                <a:cs typeface="Arial"/>
              </a:rPr>
              <a:t>pre-requisites</a:t>
            </a:r>
            <a:r>
              <a:rPr dirty="0" sz="1000" spc="-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ready  </a:t>
            </a:r>
            <a:r>
              <a:rPr dirty="0" sz="1000" spc="-5">
                <a:latin typeface="Arial"/>
                <a:cs typeface="Arial"/>
              </a:rPr>
              <a:t>Use Starter </a:t>
            </a:r>
            <a:r>
              <a:rPr dirty="0" sz="1000">
                <a:latin typeface="Arial"/>
                <a:cs typeface="Arial"/>
              </a:rPr>
              <a:t>kit </a:t>
            </a:r>
            <a:r>
              <a:rPr dirty="0" sz="1000" spc="-5">
                <a:latin typeface="Arial"/>
                <a:cs typeface="Arial"/>
              </a:rPr>
              <a:t>to </a:t>
            </a:r>
            <a:r>
              <a:rPr dirty="0" sz="1000">
                <a:latin typeface="Arial"/>
                <a:cs typeface="Arial"/>
              </a:rPr>
              <a:t>setup</a:t>
            </a:r>
            <a:r>
              <a:rPr dirty="0" sz="1000" spc="-7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CDP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59618" y="2661269"/>
            <a:ext cx="5765800" cy="807085"/>
            <a:chOff x="2959618" y="2661269"/>
            <a:chExt cx="5765800" cy="807085"/>
          </a:xfrm>
        </p:grpSpPr>
        <p:sp>
          <p:nvSpPr>
            <p:cNvPr id="15" name="object 15"/>
            <p:cNvSpPr/>
            <p:nvPr/>
          </p:nvSpPr>
          <p:spPr>
            <a:xfrm>
              <a:off x="2959618" y="2661269"/>
              <a:ext cx="5765800" cy="807085"/>
            </a:xfrm>
            <a:custGeom>
              <a:avLst/>
              <a:gdLst/>
              <a:ahLst/>
              <a:cxnLst/>
              <a:rect l="l" t="t" r="r" b="b"/>
              <a:pathLst>
                <a:path w="5765800" h="807085">
                  <a:moveTo>
                    <a:pt x="5684688" y="806998"/>
                  </a:moveTo>
                  <a:lnTo>
                    <a:pt x="80699" y="806998"/>
                  </a:lnTo>
                  <a:lnTo>
                    <a:pt x="49285" y="800653"/>
                  </a:lnTo>
                  <a:lnTo>
                    <a:pt x="23634" y="783354"/>
                  </a:lnTo>
                  <a:lnTo>
                    <a:pt x="6341" y="757702"/>
                  </a:lnTo>
                  <a:lnTo>
                    <a:pt x="0" y="726298"/>
                  </a:lnTo>
                  <a:lnTo>
                    <a:pt x="0" y="80699"/>
                  </a:lnTo>
                  <a:lnTo>
                    <a:pt x="6341" y="49285"/>
                  </a:lnTo>
                  <a:lnTo>
                    <a:pt x="23634" y="23634"/>
                  </a:lnTo>
                  <a:lnTo>
                    <a:pt x="49285" y="6341"/>
                  </a:lnTo>
                  <a:lnTo>
                    <a:pt x="80699" y="0"/>
                  </a:lnTo>
                  <a:lnTo>
                    <a:pt x="5684688" y="0"/>
                  </a:lnTo>
                  <a:lnTo>
                    <a:pt x="5729463" y="13552"/>
                  </a:lnTo>
                  <a:lnTo>
                    <a:pt x="5759247" y="49799"/>
                  </a:lnTo>
                  <a:lnTo>
                    <a:pt x="5765388" y="80699"/>
                  </a:lnTo>
                  <a:lnTo>
                    <a:pt x="5765388" y="726298"/>
                  </a:lnTo>
                  <a:lnTo>
                    <a:pt x="5759047" y="757702"/>
                  </a:lnTo>
                  <a:lnTo>
                    <a:pt x="5741754" y="783354"/>
                  </a:lnTo>
                  <a:lnTo>
                    <a:pt x="5716102" y="800653"/>
                  </a:lnTo>
                  <a:lnTo>
                    <a:pt x="5684688" y="806998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203768" y="2842844"/>
              <a:ext cx="443999" cy="4439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955302" y="2804969"/>
            <a:ext cx="4624070" cy="48895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dirty="0" sz="1600">
                <a:latin typeface="Arial"/>
                <a:cs typeface="Arial"/>
              </a:rPr>
              <a:t>Joint </a:t>
            </a:r>
            <a:r>
              <a:rPr dirty="0" sz="1600" spc="-5">
                <a:latin typeface="Arial"/>
                <a:cs typeface="Arial"/>
              </a:rPr>
              <a:t>Customer Pursuits </a:t>
            </a:r>
            <a:r>
              <a:rPr dirty="0" sz="1600">
                <a:latin typeface="Arial"/>
                <a:cs typeface="Arial"/>
              </a:rPr>
              <a:t>&amp; </a:t>
            </a:r>
            <a:r>
              <a:rPr dirty="0" sz="1600" spc="-5">
                <a:latin typeface="Arial"/>
                <a:cs typeface="Arial"/>
              </a:rPr>
              <a:t>Pro-active engagements  on CDP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Upgrade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59618" y="3670117"/>
            <a:ext cx="5765800" cy="807085"/>
            <a:chOff x="2959618" y="3670117"/>
            <a:chExt cx="5765800" cy="807085"/>
          </a:xfrm>
        </p:grpSpPr>
        <p:sp>
          <p:nvSpPr>
            <p:cNvPr id="19" name="object 19"/>
            <p:cNvSpPr/>
            <p:nvPr/>
          </p:nvSpPr>
          <p:spPr>
            <a:xfrm>
              <a:off x="2959618" y="3670117"/>
              <a:ext cx="5765800" cy="807085"/>
            </a:xfrm>
            <a:custGeom>
              <a:avLst/>
              <a:gdLst/>
              <a:ahLst/>
              <a:cxnLst/>
              <a:rect l="l" t="t" r="r" b="b"/>
              <a:pathLst>
                <a:path w="5765800" h="807085">
                  <a:moveTo>
                    <a:pt x="5684688" y="806998"/>
                  </a:moveTo>
                  <a:lnTo>
                    <a:pt x="80699" y="806998"/>
                  </a:lnTo>
                  <a:lnTo>
                    <a:pt x="49285" y="800657"/>
                  </a:lnTo>
                  <a:lnTo>
                    <a:pt x="23634" y="783364"/>
                  </a:lnTo>
                  <a:lnTo>
                    <a:pt x="6341" y="757712"/>
                  </a:lnTo>
                  <a:lnTo>
                    <a:pt x="0" y="726298"/>
                  </a:lnTo>
                  <a:lnTo>
                    <a:pt x="0" y="80699"/>
                  </a:lnTo>
                  <a:lnTo>
                    <a:pt x="6341" y="49285"/>
                  </a:lnTo>
                  <a:lnTo>
                    <a:pt x="23634" y="23634"/>
                  </a:lnTo>
                  <a:lnTo>
                    <a:pt x="49285" y="6341"/>
                  </a:lnTo>
                  <a:lnTo>
                    <a:pt x="80699" y="0"/>
                  </a:lnTo>
                  <a:lnTo>
                    <a:pt x="5684688" y="0"/>
                  </a:lnTo>
                  <a:lnTo>
                    <a:pt x="5729463" y="13552"/>
                  </a:lnTo>
                  <a:lnTo>
                    <a:pt x="5759247" y="49818"/>
                  </a:lnTo>
                  <a:lnTo>
                    <a:pt x="5765388" y="80699"/>
                  </a:lnTo>
                  <a:lnTo>
                    <a:pt x="5765388" y="726298"/>
                  </a:lnTo>
                  <a:lnTo>
                    <a:pt x="5759047" y="757712"/>
                  </a:lnTo>
                  <a:lnTo>
                    <a:pt x="5741754" y="783364"/>
                  </a:lnTo>
                  <a:lnTo>
                    <a:pt x="5716102" y="800657"/>
                  </a:lnTo>
                  <a:lnTo>
                    <a:pt x="5684688" y="806998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203768" y="3851717"/>
              <a:ext cx="443999" cy="4439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3955302" y="3923554"/>
            <a:ext cx="38220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More </a:t>
            </a:r>
            <a:r>
              <a:rPr dirty="0" sz="1600" spc="-5">
                <a:latin typeface="Arial"/>
                <a:cs typeface="Arial"/>
              </a:rPr>
              <a:t>Enablement </a:t>
            </a:r>
            <a:r>
              <a:rPr dirty="0" sz="1600">
                <a:latin typeface="Arial"/>
                <a:cs typeface="Arial"/>
              </a:rPr>
              <a:t>&amp; </a:t>
            </a:r>
            <a:r>
              <a:rPr dirty="0" sz="1600" spc="-5">
                <a:latin typeface="Arial"/>
                <a:cs typeface="Arial"/>
              </a:rPr>
              <a:t>Hands-on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Workshops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8944" y="0"/>
            <a:ext cx="6625590" cy="5143500"/>
            <a:chOff x="2518944" y="0"/>
            <a:chExt cx="6625590" cy="5143500"/>
          </a:xfrm>
        </p:grpSpPr>
        <p:sp>
          <p:nvSpPr>
            <p:cNvPr id="3" name="object 3"/>
            <p:cNvSpPr/>
            <p:nvPr/>
          </p:nvSpPr>
          <p:spPr>
            <a:xfrm>
              <a:off x="3949867" y="2100258"/>
              <a:ext cx="4397375" cy="3043555"/>
            </a:xfrm>
            <a:custGeom>
              <a:avLst/>
              <a:gdLst/>
              <a:ahLst/>
              <a:cxnLst/>
              <a:rect l="l" t="t" r="r" b="b"/>
              <a:pathLst>
                <a:path w="4397375" h="3043554">
                  <a:moveTo>
                    <a:pt x="1348897" y="3043206"/>
                  </a:moveTo>
                  <a:lnTo>
                    <a:pt x="0" y="3043206"/>
                  </a:lnTo>
                  <a:lnTo>
                    <a:pt x="3047918" y="0"/>
                  </a:lnTo>
                  <a:lnTo>
                    <a:pt x="4396791" y="0"/>
                  </a:lnTo>
                  <a:lnTo>
                    <a:pt x="1348897" y="3043206"/>
                  </a:lnTo>
                  <a:close/>
                </a:path>
              </a:pathLst>
            </a:custGeom>
            <a:solidFill>
              <a:srgbClr val="172B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18944" y="0"/>
              <a:ext cx="6584315" cy="5143500"/>
            </a:xfrm>
            <a:custGeom>
              <a:avLst/>
              <a:gdLst/>
              <a:ahLst/>
              <a:cxnLst/>
              <a:rect l="l" t="t" r="r" b="b"/>
              <a:pathLst>
                <a:path w="6584315" h="5143500">
                  <a:moveTo>
                    <a:pt x="1432322" y="5143489"/>
                  </a:moveTo>
                  <a:lnTo>
                    <a:pt x="0" y="5143489"/>
                  </a:lnTo>
                  <a:lnTo>
                    <a:pt x="5151464" y="0"/>
                  </a:lnTo>
                  <a:lnTo>
                    <a:pt x="6583786" y="0"/>
                  </a:lnTo>
                  <a:lnTo>
                    <a:pt x="1432322" y="5143489"/>
                  </a:lnTo>
                  <a:close/>
                </a:path>
              </a:pathLst>
            </a:custGeom>
            <a:solidFill>
              <a:srgbClr val="172B34">
                <a:alpha val="384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95138" y="1300606"/>
              <a:ext cx="3849370" cy="3843020"/>
            </a:xfrm>
            <a:custGeom>
              <a:avLst/>
              <a:gdLst/>
              <a:ahLst/>
              <a:cxnLst/>
              <a:rect l="l" t="t" r="r" b="b"/>
              <a:pathLst>
                <a:path w="3849370" h="3843020">
                  <a:moveTo>
                    <a:pt x="3848836" y="2697594"/>
                  </a:moveTo>
                  <a:lnTo>
                    <a:pt x="2701760" y="3842893"/>
                  </a:lnTo>
                  <a:lnTo>
                    <a:pt x="3848836" y="3842893"/>
                  </a:lnTo>
                  <a:lnTo>
                    <a:pt x="3848836" y="2697594"/>
                  </a:lnTo>
                  <a:close/>
                </a:path>
                <a:path w="3849370" h="3843020">
                  <a:moveTo>
                    <a:pt x="3848836" y="0"/>
                  </a:moveTo>
                  <a:lnTo>
                    <a:pt x="0" y="3842893"/>
                  </a:lnTo>
                  <a:lnTo>
                    <a:pt x="1417586" y="3842893"/>
                  </a:lnTo>
                  <a:lnTo>
                    <a:pt x="3848836" y="1415389"/>
                  </a:lnTo>
                  <a:lnTo>
                    <a:pt x="3848836" y="0"/>
                  </a:lnTo>
                  <a:close/>
                </a:path>
              </a:pathLst>
            </a:custGeom>
            <a:solidFill>
              <a:srgbClr val="172B34">
                <a:alpha val="37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02536" y="2705819"/>
              <a:ext cx="2441575" cy="2437765"/>
            </a:xfrm>
            <a:custGeom>
              <a:avLst/>
              <a:gdLst/>
              <a:ahLst/>
              <a:cxnLst/>
              <a:rect l="l" t="t" r="r" b="b"/>
              <a:pathLst>
                <a:path w="2441575" h="2437765">
                  <a:moveTo>
                    <a:pt x="1301147" y="2437670"/>
                  </a:moveTo>
                  <a:lnTo>
                    <a:pt x="0" y="2437670"/>
                  </a:lnTo>
                  <a:lnTo>
                    <a:pt x="2441445" y="0"/>
                  </a:lnTo>
                  <a:lnTo>
                    <a:pt x="2441445" y="1299147"/>
                  </a:lnTo>
                  <a:lnTo>
                    <a:pt x="1301147" y="2437670"/>
                  </a:lnTo>
                  <a:close/>
                </a:path>
              </a:pathLst>
            </a:custGeom>
            <a:solidFill>
              <a:srgbClr val="172B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9609" y="2266287"/>
            <a:ext cx="106870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90">
                <a:solidFill>
                  <a:srgbClr val="FFFFFF"/>
                </a:solidFill>
                <a:latin typeface="Lato"/>
                <a:cs typeface="Lato"/>
              </a:rPr>
              <a:t>Q</a:t>
            </a:r>
            <a:r>
              <a:rPr dirty="0" sz="3800" spc="-15">
                <a:solidFill>
                  <a:srgbClr val="FFFFFF"/>
                </a:solidFill>
                <a:latin typeface="Lato"/>
                <a:cs typeface="Lato"/>
              </a:rPr>
              <a:t>&amp;A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2625" y="2011072"/>
            <a:ext cx="363410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25">
                <a:solidFill>
                  <a:srgbClr val="D8D8D8"/>
                </a:solidFill>
                <a:latin typeface="Lato Black"/>
                <a:cs typeface="Lato Black"/>
              </a:rPr>
              <a:t>THANK</a:t>
            </a:r>
            <a:r>
              <a:rPr dirty="0" sz="4800" spc="-254">
                <a:solidFill>
                  <a:srgbClr val="D8D8D8"/>
                </a:solidFill>
                <a:latin typeface="Lato Black"/>
                <a:cs typeface="Lato Black"/>
              </a:rPr>
              <a:t> </a:t>
            </a:r>
            <a:r>
              <a:rPr dirty="0" sz="4800" spc="-114">
                <a:solidFill>
                  <a:srgbClr val="D8D8D8"/>
                </a:solidFill>
                <a:latin typeface="Lato Black"/>
                <a:cs typeface="Lato Black"/>
              </a:rPr>
              <a:t>YOU</a:t>
            </a:r>
            <a:endParaRPr sz="4800">
              <a:latin typeface="Lato Black"/>
              <a:cs typeface="Lato Black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6397" y="4244041"/>
            <a:ext cx="1349375" cy="164465"/>
          </a:xfrm>
          <a:custGeom>
            <a:avLst/>
            <a:gdLst/>
            <a:ahLst/>
            <a:cxnLst/>
            <a:rect l="l" t="t" r="r" b="b"/>
            <a:pathLst>
              <a:path w="1349375" h="164464">
                <a:moveTo>
                  <a:pt x="991043" y="36049"/>
                </a:moveTo>
                <a:lnTo>
                  <a:pt x="876593" y="36049"/>
                </a:lnTo>
                <a:lnTo>
                  <a:pt x="872101" y="27083"/>
                </a:lnTo>
                <a:lnTo>
                  <a:pt x="866793" y="18678"/>
                </a:lnTo>
                <a:lnTo>
                  <a:pt x="860716" y="10839"/>
                </a:lnTo>
                <a:lnTo>
                  <a:pt x="853918" y="3574"/>
                </a:lnTo>
                <a:lnTo>
                  <a:pt x="991043" y="3574"/>
                </a:lnTo>
                <a:lnTo>
                  <a:pt x="991043" y="36049"/>
                </a:lnTo>
                <a:close/>
              </a:path>
              <a:path w="1349375" h="164464">
                <a:moveTo>
                  <a:pt x="972418" y="97699"/>
                </a:moveTo>
                <a:lnTo>
                  <a:pt x="884943" y="97699"/>
                </a:lnTo>
                <a:lnTo>
                  <a:pt x="885568" y="92674"/>
                </a:lnTo>
                <a:lnTo>
                  <a:pt x="885893" y="87599"/>
                </a:lnTo>
                <a:lnTo>
                  <a:pt x="885918" y="76674"/>
                </a:lnTo>
                <a:lnTo>
                  <a:pt x="885393" y="71049"/>
                </a:lnTo>
                <a:lnTo>
                  <a:pt x="884643" y="65549"/>
                </a:lnTo>
                <a:lnTo>
                  <a:pt x="972418" y="65549"/>
                </a:lnTo>
                <a:lnTo>
                  <a:pt x="972418" y="97699"/>
                </a:lnTo>
                <a:close/>
              </a:path>
              <a:path w="1349375" h="164464">
                <a:moveTo>
                  <a:pt x="991768" y="160699"/>
                </a:moveTo>
                <a:lnTo>
                  <a:pt x="855668" y="160699"/>
                </a:lnTo>
                <a:lnTo>
                  <a:pt x="862191" y="153396"/>
                </a:lnTo>
                <a:lnTo>
                  <a:pt x="867974" y="145512"/>
                </a:lnTo>
                <a:lnTo>
                  <a:pt x="872979" y="137102"/>
                </a:lnTo>
                <a:lnTo>
                  <a:pt x="877168" y="128224"/>
                </a:lnTo>
                <a:lnTo>
                  <a:pt x="991768" y="128224"/>
                </a:lnTo>
                <a:lnTo>
                  <a:pt x="991768" y="160699"/>
                </a:lnTo>
                <a:close/>
              </a:path>
              <a:path w="1349375" h="164464">
                <a:moveTo>
                  <a:pt x="384319" y="164299"/>
                </a:moveTo>
                <a:lnTo>
                  <a:pt x="351020" y="157957"/>
                </a:lnTo>
                <a:lnTo>
                  <a:pt x="324756" y="140562"/>
                </a:lnTo>
                <a:lnTo>
                  <a:pt x="307531" y="114560"/>
                </a:lnTo>
                <a:lnTo>
                  <a:pt x="301344" y="82399"/>
                </a:lnTo>
                <a:lnTo>
                  <a:pt x="307531" y="50150"/>
                </a:lnTo>
                <a:lnTo>
                  <a:pt x="324756" y="23978"/>
                </a:lnTo>
                <a:lnTo>
                  <a:pt x="351020" y="6416"/>
                </a:lnTo>
                <a:lnTo>
                  <a:pt x="384319" y="0"/>
                </a:lnTo>
                <a:lnTo>
                  <a:pt x="417622" y="6374"/>
                </a:lnTo>
                <a:lnTo>
                  <a:pt x="443894" y="23865"/>
                </a:lnTo>
                <a:lnTo>
                  <a:pt x="449879" y="32949"/>
                </a:lnTo>
                <a:lnTo>
                  <a:pt x="384319" y="32949"/>
                </a:lnTo>
                <a:lnTo>
                  <a:pt x="366098" y="36644"/>
                </a:lnTo>
                <a:lnTo>
                  <a:pt x="351800" y="46921"/>
                </a:lnTo>
                <a:lnTo>
                  <a:pt x="342462" y="62576"/>
                </a:lnTo>
                <a:lnTo>
                  <a:pt x="339119" y="82399"/>
                </a:lnTo>
                <a:lnTo>
                  <a:pt x="342462" y="102134"/>
                </a:lnTo>
                <a:lnTo>
                  <a:pt x="351800" y="117618"/>
                </a:lnTo>
                <a:lnTo>
                  <a:pt x="366098" y="127730"/>
                </a:lnTo>
                <a:lnTo>
                  <a:pt x="384319" y="131349"/>
                </a:lnTo>
                <a:lnTo>
                  <a:pt x="450000" y="131349"/>
                </a:lnTo>
                <a:lnTo>
                  <a:pt x="443894" y="140562"/>
                </a:lnTo>
                <a:lnTo>
                  <a:pt x="417622" y="157957"/>
                </a:lnTo>
                <a:lnTo>
                  <a:pt x="384319" y="164299"/>
                </a:lnTo>
                <a:close/>
              </a:path>
              <a:path w="1349375" h="164464">
                <a:moveTo>
                  <a:pt x="450000" y="131349"/>
                </a:moveTo>
                <a:lnTo>
                  <a:pt x="384319" y="131349"/>
                </a:lnTo>
                <a:lnTo>
                  <a:pt x="402544" y="127688"/>
                </a:lnTo>
                <a:lnTo>
                  <a:pt x="416850" y="117506"/>
                </a:lnTo>
                <a:lnTo>
                  <a:pt x="426197" y="102008"/>
                </a:lnTo>
                <a:lnTo>
                  <a:pt x="429544" y="82399"/>
                </a:lnTo>
                <a:lnTo>
                  <a:pt x="426197" y="62576"/>
                </a:lnTo>
                <a:lnTo>
                  <a:pt x="416850" y="46921"/>
                </a:lnTo>
                <a:lnTo>
                  <a:pt x="402544" y="36644"/>
                </a:lnTo>
                <a:lnTo>
                  <a:pt x="384319" y="32949"/>
                </a:lnTo>
                <a:lnTo>
                  <a:pt x="449879" y="32949"/>
                </a:lnTo>
                <a:lnTo>
                  <a:pt x="461128" y="50023"/>
                </a:lnTo>
                <a:lnTo>
                  <a:pt x="467319" y="82399"/>
                </a:lnTo>
                <a:lnTo>
                  <a:pt x="461128" y="114560"/>
                </a:lnTo>
                <a:lnTo>
                  <a:pt x="450000" y="131349"/>
                </a:lnTo>
                <a:close/>
              </a:path>
              <a:path w="1349375" h="164464">
                <a:moveTo>
                  <a:pt x="752893" y="160699"/>
                </a:moveTo>
                <a:lnTo>
                  <a:pt x="689943" y="160699"/>
                </a:lnTo>
                <a:lnTo>
                  <a:pt x="689943" y="3574"/>
                </a:lnTo>
                <a:lnTo>
                  <a:pt x="751393" y="3574"/>
                </a:lnTo>
                <a:lnTo>
                  <a:pt x="786837" y="9242"/>
                </a:lnTo>
                <a:lnTo>
                  <a:pt x="814577" y="25237"/>
                </a:lnTo>
                <a:lnTo>
                  <a:pt x="821692" y="34999"/>
                </a:lnTo>
                <a:lnTo>
                  <a:pt x="726318" y="34999"/>
                </a:lnTo>
                <a:lnTo>
                  <a:pt x="726318" y="129299"/>
                </a:lnTo>
                <a:lnTo>
                  <a:pt x="822240" y="129299"/>
                </a:lnTo>
                <a:lnTo>
                  <a:pt x="815346" y="139040"/>
                </a:lnTo>
                <a:lnTo>
                  <a:pt x="788124" y="155032"/>
                </a:lnTo>
                <a:lnTo>
                  <a:pt x="752893" y="160699"/>
                </a:lnTo>
                <a:close/>
              </a:path>
              <a:path w="1349375" h="164464">
                <a:moveTo>
                  <a:pt x="822240" y="129299"/>
                </a:moveTo>
                <a:lnTo>
                  <a:pt x="750343" y="129299"/>
                </a:lnTo>
                <a:lnTo>
                  <a:pt x="771179" y="125919"/>
                </a:lnTo>
                <a:lnTo>
                  <a:pt x="787280" y="116356"/>
                </a:lnTo>
                <a:lnTo>
                  <a:pt x="797663" y="101477"/>
                </a:lnTo>
                <a:lnTo>
                  <a:pt x="801343" y="82149"/>
                </a:lnTo>
                <a:lnTo>
                  <a:pt x="797663" y="62811"/>
                </a:lnTo>
                <a:lnTo>
                  <a:pt x="787280" y="47934"/>
                </a:lnTo>
                <a:lnTo>
                  <a:pt x="771179" y="38376"/>
                </a:lnTo>
                <a:lnTo>
                  <a:pt x="750343" y="34999"/>
                </a:lnTo>
                <a:lnTo>
                  <a:pt x="821692" y="34999"/>
                </a:lnTo>
                <a:lnTo>
                  <a:pt x="832657" y="50044"/>
                </a:lnTo>
                <a:lnTo>
                  <a:pt x="839118" y="82149"/>
                </a:lnTo>
                <a:lnTo>
                  <a:pt x="832898" y="114240"/>
                </a:lnTo>
                <a:lnTo>
                  <a:pt x="822240" y="129299"/>
                </a:lnTo>
                <a:close/>
              </a:path>
              <a:path w="1349375" h="164464">
                <a:moveTo>
                  <a:pt x="83744" y="164299"/>
                </a:moveTo>
                <a:lnTo>
                  <a:pt x="50704" y="157943"/>
                </a:lnTo>
                <a:lnTo>
                  <a:pt x="24132" y="140502"/>
                </a:lnTo>
                <a:lnTo>
                  <a:pt x="6429" y="114423"/>
                </a:lnTo>
                <a:lnTo>
                  <a:pt x="0" y="82124"/>
                </a:lnTo>
                <a:lnTo>
                  <a:pt x="6429" y="49876"/>
                </a:lnTo>
                <a:lnTo>
                  <a:pt x="24132" y="23796"/>
                </a:lnTo>
                <a:lnTo>
                  <a:pt x="50704" y="6356"/>
                </a:lnTo>
                <a:lnTo>
                  <a:pt x="83744" y="0"/>
                </a:lnTo>
                <a:lnTo>
                  <a:pt x="100262" y="1567"/>
                </a:lnTo>
                <a:lnTo>
                  <a:pt x="115388" y="6112"/>
                </a:lnTo>
                <a:lnTo>
                  <a:pt x="128892" y="13394"/>
                </a:lnTo>
                <a:lnTo>
                  <a:pt x="140544" y="23174"/>
                </a:lnTo>
                <a:lnTo>
                  <a:pt x="130509" y="33199"/>
                </a:lnTo>
                <a:lnTo>
                  <a:pt x="84144" y="33199"/>
                </a:lnTo>
                <a:lnTo>
                  <a:pt x="65550" y="36938"/>
                </a:lnTo>
                <a:lnTo>
                  <a:pt x="50869" y="47246"/>
                </a:lnTo>
                <a:lnTo>
                  <a:pt x="41233" y="62762"/>
                </a:lnTo>
                <a:lnTo>
                  <a:pt x="37774" y="82149"/>
                </a:lnTo>
                <a:lnTo>
                  <a:pt x="41233" y="101494"/>
                </a:lnTo>
                <a:lnTo>
                  <a:pt x="50869" y="117027"/>
                </a:lnTo>
                <a:lnTo>
                  <a:pt x="65550" y="127353"/>
                </a:lnTo>
                <a:lnTo>
                  <a:pt x="84144" y="131099"/>
                </a:lnTo>
                <a:lnTo>
                  <a:pt x="135461" y="131099"/>
                </a:lnTo>
                <a:lnTo>
                  <a:pt x="142794" y="138424"/>
                </a:lnTo>
                <a:lnTo>
                  <a:pt x="130913" y="149302"/>
                </a:lnTo>
                <a:lnTo>
                  <a:pt x="116879" y="157437"/>
                </a:lnTo>
                <a:lnTo>
                  <a:pt x="101039" y="162534"/>
                </a:lnTo>
                <a:lnTo>
                  <a:pt x="83744" y="164299"/>
                </a:lnTo>
                <a:close/>
              </a:path>
              <a:path w="1349375" h="164464">
                <a:moveTo>
                  <a:pt x="117069" y="46624"/>
                </a:moveTo>
                <a:lnTo>
                  <a:pt x="109805" y="40804"/>
                </a:lnTo>
                <a:lnTo>
                  <a:pt x="101947" y="36603"/>
                </a:lnTo>
                <a:lnTo>
                  <a:pt x="93420" y="34056"/>
                </a:lnTo>
                <a:lnTo>
                  <a:pt x="84144" y="33199"/>
                </a:lnTo>
                <a:lnTo>
                  <a:pt x="130509" y="33199"/>
                </a:lnTo>
                <a:lnTo>
                  <a:pt x="117069" y="46624"/>
                </a:lnTo>
                <a:close/>
              </a:path>
              <a:path w="1349375" h="164464">
                <a:moveTo>
                  <a:pt x="135461" y="131099"/>
                </a:moveTo>
                <a:lnTo>
                  <a:pt x="84144" y="131099"/>
                </a:lnTo>
                <a:lnTo>
                  <a:pt x="94519" y="130062"/>
                </a:lnTo>
                <a:lnTo>
                  <a:pt x="103763" y="126999"/>
                </a:lnTo>
                <a:lnTo>
                  <a:pt x="112023" y="121987"/>
                </a:lnTo>
                <a:lnTo>
                  <a:pt x="119444" y="115099"/>
                </a:lnTo>
                <a:lnTo>
                  <a:pt x="135461" y="131099"/>
                </a:lnTo>
                <a:close/>
              </a:path>
              <a:path w="1349375" h="164464">
                <a:moveTo>
                  <a:pt x="288019" y="160699"/>
                </a:moveTo>
                <a:lnTo>
                  <a:pt x="177944" y="160699"/>
                </a:lnTo>
                <a:lnTo>
                  <a:pt x="177944" y="3574"/>
                </a:lnTo>
                <a:lnTo>
                  <a:pt x="214319" y="3574"/>
                </a:lnTo>
                <a:lnTo>
                  <a:pt x="214319" y="128749"/>
                </a:lnTo>
                <a:lnTo>
                  <a:pt x="288019" y="128749"/>
                </a:lnTo>
                <a:lnTo>
                  <a:pt x="288019" y="160699"/>
                </a:lnTo>
                <a:close/>
              </a:path>
              <a:path w="1349375" h="164464">
                <a:moveTo>
                  <a:pt x="1070042" y="160699"/>
                </a:moveTo>
                <a:lnTo>
                  <a:pt x="1034392" y="160699"/>
                </a:lnTo>
                <a:lnTo>
                  <a:pt x="1034392" y="3574"/>
                </a:lnTo>
                <a:lnTo>
                  <a:pt x="1106842" y="3574"/>
                </a:lnTo>
                <a:lnTo>
                  <a:pt x="1121007" y="4486"/>
                </a:lnTo>
                <a:lnTo>
                  <a:pt x="1159625" y="25289"/>
                </a:lnTo>
                <a:lnTo>
                  <a:pt x="1164714" y="34274"/>
                </a:lnTo>
                <a:lnTo>
                  <a:pt x="1070042" y="34274"/>
                </a:lnTo>
                <a:lnTo>
                  <a:pt x="1070042" y="81449"/>
                </a:lnTo>
                <a:lnTo>
                  <a:pt x="1163614" y="81449"/>
                </a:lnTo>
                <a:lnTo>
                  <a:pt x="1161005" y="87321"/>
                </a:lnTo>
                <a:lnTo>
                  <a:pt x="1148730" y="99437"/>
                </a:lnTo>
                <a:lnTo>
                  <a:pt x="1129367" y="107824"/>
                </a:lnTo>
                <a:lnTo>
                  <a:pt x="1132145" y="111099"/>
                </a:lnTo>
                <a:lnTo>
                  <a:pt x="1070042" y="111099"/>
                </a:lnTo>
                <a:lnTo>
                  <a:pt x="1070042" y="160699"/>
                </a:lnTo>
                <a:close/>
              </a:path>
              <a:path w="1349375" h="164464">
                <a:moveTo>
                  <a:pt x="1163614" y="81449"/>
                </a:moveTo>
                <a:lnTo>
                  <a:pt x="1114292" y="81449"/>
                </a:lnTo>
                <a:lnTo>
                  <a:pt x="1120942" y="79324"/>
                </a:lnTo>
                <a:lnTo>
                  <a:pt x="1130342" y="71249"/>
                </a:lnTo>
                <a:lnTo>
                  <a:pt x="1132967" y="64924"/>
                </a:lnTo>
                <a:lnTo>
                  <a:pt x="1132967" y="50824"/>
                </a:lnTo>
                <a:lnTo>
                  <a:pt x="1130167" y="44349"/>
                </a:lnTo>
                <a:lnTo>
                  <a:pt x="1121217" y="36449"/>
                </a:lnTo>
                <a:lnTo>
                  <a:pt x="1114367" y="34274"/>
                </a:lnTo>
                <a:lnTo>
                  <a:pt x="1164714" y="34274"/>
                </a:lnTo>
                <a:lnTo>
                  <a:pt x="1164902" y="34606"/>
                </a:lnTo>
                <a:lnTo>
                  <a:pt x="1168186" y="45338"/>
                </a:lnTo>
                <a:lnTo>
                  <a:pt x="1169317" y="57274"/>
                </a:lnTo>
                <a:lnTo>
                  <a:pt x="1167448" y="72819"/>
                </a:lnTo>
                <a:lnTo>
                  <a:pt x="1163614" y="81449"/>
                </a:lnTo>
                <a:close/>
              </a:path>
              <a:path w="1349375" h="164464">
                <a:moveTo>
                  <a:pt x="1174217" y="160699"/>
                </a:moveTo>
                <a:lnTo>
                  <a:pt x="1131842" y="160699"/>
                </a:lnTo>
                <a:lnTo>
                  <a:pt x="1090092" y="111099"/>
                </a:lnTo>
                <a:lnTo>
                  <a:pt x="1132145" y="111099"/>
                </a:lnTo>
                <a:lnTo>
                  <a:pt x="1174217" y="160699"/>
                </a:lnTo>
                <a:close/>
              </a:path>
              <a:path w="1349375" h="164464">
                <a:moveTo>
                  <a:pt x="1219642" y="160699"/>
                </a:moveTo>
                <a:lnTo>
                  <a:pt x="1182842" y="160699"/>
                </a:lnTo>
                <a:lnTo>
                  <a:pt x="1249167" y="3574"/>
                </a:lnTo>
                <a:lnTo>
                  <a:pt x="1281767" y="3574"/>
                </a:lnTo>
                <a:lnTo>
                  <a:pt x="1299205" y="44424"/>
                </a:lnTo>
                <a:lnTo>
                  <a:pt x="1265817" y="44424"/>
                </a:lnTo>
                <a:lnTo>
                  <a:pt x="1243967" y="99474"/>
                </a:lnTo>
                <a:lnTo>
                  <a:pt x="1322706" y="99474"/>
                </a:lnTo>
                <a:lnTo>
                  <a:pt x="1335149" y="128624"/>
                </a:lnTo>
                <a:lnTo>
                  <a:pt x="1232392" y="128624"/>
                </a:lnTo>
                <a:lnTo>
                  <a:pt x="1219642" y="160699"/>
                </a:lnTo>
                <a:close/>
              </a:path>
              <a:path w="1349375" h="164464">
                <a:moveTo>
                  <a:pt x="1322706" y="99474"/>
                </a:moveTo>
                <a:lnTo>
                  <a:pt x="1287717" y="99474"/>
                </a:lnTo>
                <a:lnTo>
                  <a:pt x="1265817" y="44424"/>
                </a:lnTo>
                <a:lnTo>
                  <a:pt x="1299205" y="44424"/>
                </a:lnTo>
                <a:lnTo>
                  <a:pt x="1322706" y="99474"/>
                </a:lnTo>
                <a:close/>
              </a:path>
              <a:path w="1349375" h="164464">
                <a:moveTo>
                  <a:pt x="1348842" y="160699"/>
                </a:moveTo>
                <a:lnTo>
                  <a:pt x="1312017" y="160699"/>
                </a:lnTo>
                <a:lnTo>
                  <a:pt x="1299267" y="128624"/>
                </a:lnTo>
                <a:lnTo>
                  <a:pt x="1335149" y="128624"/>
                </a:lnTo>
                <a:lnTo>
                  <a:pt x="1348842" y="160699"/>
                </a:lnTo>
                <a:close/>
              </a:path>
              <a:path w="1349375" h="164464">
                <a:moveTo>
                  <a:pt x="573793" y="164299"/>
                </a:moveTo>
                <a:lnTo>
                  <a:pt x="544932" y="159096"/>
                </a:lnTo>
                <a:lnTo>
                  <a:pt x="522581" y="144237"/>
                </a:lnTo>
                <a:lnTo>
                  <a:pt x="508143" y="120846"/>
                </a:lnTo>
                <a:lnTo>
                  <a:pt x="503019" y="90049"/>
                </a:lnTo>
                <a:lnTo>
                  <a:pt x="503019" y="3574"/>
                </a:lnTo>
                <a:lnTo>
                  <a:pt x="539393" y="3574"/>
                </a:lnTo>
                <a:lnTo>
                  <a:pt x="539393" y="91424"/>
                </a:lnTo>
                <a:lnTo>
                  <a:pt x="541945" y="108167"/>
                </a:lnTo>
                <a:lnTo>
                  <a:pt x="549065" y="120724"/>
                </a:lnTo>
                <a:lnTo>
                  <a:pt x="559949" y="128613"/>
                </a:lnTo>
                <a:lnTo>
                  <a:pt x="573793" y="131349"/>
                </a:lnTo>
                <a:lnTo>
                  <a:pt x="632967" y="131349"/>
                </a:lnTo>
                <a:lnTo>
                  <a:pt x="625015" y="144237"/>
                </a:lnTo>
                <a:lnTo>
                  <a:pt x="602666" y="159096"/>
                </a:lnTo>
                <a:lnTo>
                  <a:pt x="573793" y="164299"/>
                </a:lnTo>
                <a:close/>
              </a:path>
              <a:path w="1349375" h="164464">
                <a:moveTo>
                  <a:pt x="632967" y="131349"/>
                </a:moveTo>
                <a:lnTo>
                  <a:pt x="573793" y="131349"/>
                </a:lnTo>
                <a:lnTo>
                  <a:pt x="587637" y="128613"/>
                </a:lnTo>
                <a:lnTo>
                  <a:pt x="598521" y="120724"/>
                </a:lnTo>
                <a:lnTo>
                  <a:pt x="605641" y="108167"/>
                </a:lnTo>
                <a:lnTo>
                  <a:pt x="608193" y="91424"/>
                </a:lnTo>
                <a:lnTo>
                  <a:pt x="608193" y="3574"/>
                </a:lnTo>
                <a:lnTo>
                  <a:pt x="644568" y="3574"/>
                </a:lnTo>
                <a:lnTo>
                  <a:pt x="644568" y="90049"/>
                </a:lnTo>
                <a:lnTo>
                  <a:pt x="639448" y="120846"/>
                </a:lnTo>
                <a:lnTo>
                  <a:pt x="632967" y="131349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66287"/>
            <a:ext cx="656082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3800" spc="-15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3800" spc="-50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-25" b="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89616" y="1585121"/>
            <a:ext cx="5365115" cy="1524000"/>
            <a:chOff x="1889616" y="1585121"/>
            <a:chExt cx="5365115" cy="1524000"/>
          </a:xfrm>
        </p:grpSpPr>
        <p:sp>
          <p:nvSpPr>
            <p:cNvPr id="3" name="object 3"/>
            <p:cNvSpPr/>
            <p:nvPr/>
          </p:nvSpPr>
          <p:spPr>
            <a:xfrm>
              <a:off x="1889616" y="1585121"/>
              <a:ext cx="5365115" cy="1524000"/>
            </a:xfrm>
            <a:custGeom>
              <a:avLst/>
              <a:gdLst/>
              <a:ahLst/>
              <a:cxnLst/>
              <a:rect l="l" t="t" r="r" b="b"/>
              <a:pathLst>
                <a:path w="5365115" h="1524000">
                  <a:moveTo>
                    <a:pt x="5293169" y="1523996"/>
                  </a:moveTo>
                  <a:lnTo>
                    <a:pt x="71427" y="1523996"/>
                  </a:lnTo>
                  <a:lnTo>
                    <a:pt x="43624" y="1518384"/>
                  </a:lnTo>
                  <a:lnTo>
                    <a:pt x="20920" y="1503078"/>
                  </a:lnTo>
                  <a:lnTo>
                    <a:pt x="5613" y="1480375"/>
                  </a:lnTo>
                  <a:lnTo>
                    <a:pt x="0" y="1452572"/>
                  </a:lnTo>
                  <a:lnTo>
                    <a:pt x="0" y="71429"/>
                  </a:lnTo>
                  <a:lnTo>
                    <a:pt x="5613" y="43626"/>
                  </a:lnTo>
                  <a:lnTo>
                    <a:pt x="20920" y="20921"/>
                  </a:lnTo>
                  <a:lnTo>
                    <a:pt x="43624" y="5613"/>
                  </a:lnTo>
                  <a:lnTo>
                    <a:pt x="71427" y="0"/>
                  </a:lnTo>
                  <a:lnTo>
                    <a:pt x="5293169" y="0"/>
                  </a:lnTo>
                  <a:lnTo>
                    <a:pt x="5332786" y="12001"/>
                  </a:lnTo>
                  <a:lnTo>
                    <a:pt x="5359156" y="44094"/>
                  </a:lnTo>
                  <a:lnTo>
                    <a:pt x="5364594" y="71429"/>
                  </a:lnTo>
                  <a:lnTo>
                    <a:pt x="5364594" y="1452572"/>
                  </a:lnTo>
                  <a:lnTo>
                    <a:pt x="5358981" y="1480375"/>
                  </a:lnTo>
                  <a:lnTo>
                    <a:pt x="5343675" y="1503078"/>
                  </a:lnTo>
                  <a:lnTo>
                    <a:pt x="5320972" y="1518384"/>
                  </a:lnTo>
                  <a:lnTo>
                    <a:pt x="5293169" y="1523996"/>
                  </a:lnTo>
                  <a:close/>
                </a:path>
              </a:pathLst>
            </a:custGeom>
            <a:solidFill>
              <a:srgbClr val="3A46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74483" y="2673169"/>
              <a:ext cx="5171440" cy="346075"/>
            </a:xfrm>
            <a:custGeom>
              <a:avLst/>
              <a:gdLst/>
              <a:ahLst/>
              <a:cxnLst/>
              <a:rect l="l" t="t" r="r" b="b"/>
              <a:pathLst>
                <a:path w="5171440" h="346075">
                  <a:moveTo>
                    <a:pt x="0" y="23949"/>
                  </a:moveTo>
                  <a:lnTo>
                    <a:pt x="1882" y="14628"/>
                  </a:lnTo>
                  <a:lnTo>
                    <a:pt x="7016" y="7015"/>
                  </a:lnTo>
                  <a:lnTo>
                    <a:pt x="14630" y="1882"/>
                  </a:lnTo>
                  <a:lnTo>
                    <a:pt x="23954" y="0"/>
                  </a:lnTo>
                  <a:lnTo>
                    <a:pt x="5147127" y="0"/>
                  </a:lnTo>
                  <a:lnTo>
                    <a:pt x="5153502" y="0"/>
                  </a:lnTo>
                  <a:lnTo>
                    <a:pt x="5159577" y="2524"/>
                  </a:lnTo>
                  <a:lnTo>
                    <a:pt x="5164077" y="7024"/>
                  </a:lnTo>
                  <a:lnTo>
                    <a:pt x="5168577" y="11499"/>
                  </a:lnTo>
                  <a:lnTo>
                    <a:pt x="5171102" y="17599"/>
                  </a:lnTo>
                  <a:lnTo>
                    <a:pt x="5171102" y="23949"/>
                  </a:lnTo>
                  <a:lnTo>
                    <a:pt x="5171102" y="321649"/>
                  </a:lnTo>
                  <a:lnTo>
                    <a:pt x="5169219" y="330970"/>
                  </a:lnTo>
                  <a:lnTo>
                    <a:pt x="5164083" y="338583"/>
                  </a:lnTo>
                  <a:lnTo>
                    <a:pt x="5156463" y="343716"/>
                  </a:lnTo>
                  <a:lnTo>
                    <a:pt x="5147127" y="345599"/>
                  </a:lnTo>
                  <a:lnTo>
                    <a:pt x="23954" y="345599"/>
                  </a:lnTo>
                  <a:lnTo>
                    <a:pt x="14630" y="343716"/>
                  </a:lnTo>
                  <a:lnTo>
                    <a:pt x="7016" y="338583"/>
                  </a:lnTo>
                  <a:lnTo>
                    <a:pt x="1882" y="330970"/>
                  </a:lnTo>
                  <a:lnTo>
                    <a:pt x="0" y="321649"/>
                  </a:lnTo>
                  <a:lnTo>
                    <a:pt x="0" y="2394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917813" y="2427504"/>
            <a:ext cx="5848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255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A3AE"/>
                </a:solidFill>
                <a:latin typeface="Roboto"/>
                <a:cs typeface="Roboto"/>
              </a:rPr>
              <a:t>Data  </a:t>
            </a:r>
            <a:r>
              <a:rPr dirty="0" sz="1200" spc="-10" b="1">
                <a:solidFill>
                  <a:srgbClr val="00A3AE"/>
                </a:solidFill>
                <a:latin typeface="Roboto"/>
                <a:cs typeface="Roboto"/>
              </a:rPr>
              <a:t>Sou</a:t>
            </a:r>
            <a:r>
              <a:rPr dirty="0" sz="1200" spc="-20" b="1">
                <a:solidFill>
                  <a:srgbClr val="00A3AE"/>
                </a:solidFill>
                <a:latin typeface="Roboto"/>
                <a:cs typeface="Roboto"/>
              </a:rPr>
              <a:t>r</a:t>
            </a:r>
            <a:r>
              <a:rPr dirty="0" sz="1200" spc="-10" b="1">
                <a:solidFill>
                  <a:srgbClr val="00A3AE"/>
                </a:solidFill>
                <a:latin typeface="Roboto"/>
                <a:cs typeface="Roboto"/>
              </a:rPr>
              <a:t>ces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2845" y="1793795"/>
            <a:ext cx="55880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0325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solidFill>
                  <a:srgbClr val="008CFF"/>
                </a:solidFill>
                <a:latin typeface="Roboto"/>
                <a:cs typeface="Roboto"/>
              </a:rPr>
              <a:t>Analysts  Engineers  Scientists  </a:t>
            </a:r>
            <a:r>
              <a:rPr dirty="0" sz="850" spc="-10">
                <a:solidFill>
                  <a:srgbClr val="008CFF"/>
                </a:solidFill>
                <a:latin typeface="Roboto"/>
                <a:cs typeface="Roboto"/>
              </a:rPr>
              <a:t>D</a:t>
            </a:r>
            <a:r>
              <a:rPr dirty="0" sz="850" spc="-15">
                <a:solidFill>
                  <a:srgbClr val="008CFF"/>
                </a:solidFill>
                <a:latin typeface="Roboto"/>
                <a:cs typeface="Roboto"/>
              </a:rPr>
              <a:t>e</a:t>
            </a:r>
            <a:r>
              <a:rPr dirty="0" sz="850" spc="-10">
                <a:solidFill>
                  <a:srgbClr val="008CFF"/>
                </a:solidFill>
                <a:latin typeface="Roboto"/>
                <a:cs typeface="Roboto"/>
              </a:rPr>
              <a:t>v</a:t>
            </a:r>
            <a:r>
              <a:rPr dirty="0" sz="850" spc="-10">
                <a:solidFill>
                  <a:srgbClr val="008CFF"/>
                </a:solidFill>
                <a:latin typeface="Roboto"/>
                <a:cs typeface="Roboto"/>
              </a:rPr>
              <a:t>elopers</a:t>
            </a:r>
            <a:endParaRPr sz="8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2047" y="2427504"/>
            <a:ext cx="4203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00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008CFF"/>
                </a:solidFill>
                <a:latin typeface="Roboto"/>
                <a:cs typeface="Roboto"/>
              </a:rPr>
              <a:t>Data  </a:t>
            </a:r>
            <a:r>
              <a:rPr dirty="0" sz="1200" spc="-10" b="1">
                <a:solidFill>
                  <a:srgbClr val="008CFF"/>
                </a:solidFill>
                <a:latin typeface="Roboto"/>
                <a:cs typeface="Roboto"/>
              </a:rPr>
              <a:t>Users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7342" y="1793795"/>
            <a:ext cx="64643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850" spc="-10">
                <a:solidFill>
                  <a:srgbClr val="00A3AE"/>
                </a:solidFill>
                <a:latin typeface="Roboto"/>
                <a:cs typeface="Roboto"/>
              </a:rPr>
              <a:t>Real-time  Batch  Structured  </a:t>
            </a:r>
            <a:r>
              <a:rPr dirty="0" sz="850" spc="-10">
                <a:solidFill>
                  <a:srgbClr val="00A3AE"/>
                </a:solidFill>
                <a:latin typeface="Roboto"/>
                <a:cs typeface="Roboto"/>
              </a:rPr>
              <a:t>Unstructu</a:t>
            </a:r>
            <a:r>
              <a:rPr dirty="0" sz="850" spc="-15">
                <a:solidFill>
                  <a:srgbClr val="00A3AE"/>
                </a:solidFill>
                <a:latin typeface="Roboto"/>
                <a:cs typeface="Roboto"/>
              </a:rPr>
              <a:t>r</a:t>
            </a:r>
            <a:r>
              <a:rPr dirty="0" sz="850" spc="-10">
                <a:solidFill>
                  <a:srgbClr val="00A3AE"/>
                </a:solidFill>
                <a:latin typeface="Roboto"/>
                <a:cs typeface="Roboto"/>
              </a:rPr>
              <a:t>ed</a:t>
            </a:r>
            <a:endParaRPr sz="8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82092" y="3938128"/>
            <a:ext cx="1069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900" spc="-10" b="1">
                <a:solidFill>
                  <a:srgbClr val="FFFFFF"/>
                </a:solidFill>
                <a:latin typeface="Roboto"/>
                <a:cs typeface="Roboto"/>
              </a:rPr>
              <a:t>Lifecycle 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integration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for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better 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user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productivity and 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faster time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to</a:t>
            </a:r>
            <a:r>
              <a:rPr dirty="0" sz="900" spc="-5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value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1588" y="3938128"/>
            <a:ext cx="1100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Roboto"/>
                <a:cs typeface="Roboto"/>
              </a:rPr>
              <a:t>Hybrid </a:t>
            </a:r>
            <a:r>
              <a:rPr dirty="0" sz="9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9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Roboto"/>
                <a:cs typeface="Roboto"/>
              </a:rPr>
              <a:t>Multi-Cloud 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to leverage existing  investments and  reduce risk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06490" y="3938128"/>
            <a:ext cx="1007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FFFFFF"/>
                </a:solidFill>
                <a:latin typeface="Roboto"/>
                <a:cs typeface="Roboto"/>
              </a:rPr>
              <a:t>Secure </a:t>
            </a:r>
            <a:r>
              <a:rPr dirty="0" sz="9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900" spc="-4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Roboto"/>
                <a:cs typeface="Roboto"/>
              </a:rPr>
              <a:t>Governed 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simplify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data  protection, sharing 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and</a:t>
            </a:r>
            <a:r>
              <a:rPr dirty="0" sz="900" spc="-2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compliance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66865" y="3938128"/>
            <a:ext cx="9575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 b="1">
                <a:solidFill>
                  <a:srgbClr val="FFFFFF"/>
                </a:solidFill>
                <a:latin typeface="Roboto"/>
                <a:cs typeface="Roboto"/>
              </a:rPr>
              <a:t>Open </a:t>
            </a:r>
            <a:r>
              <a:rPr dirty="0" sz="900" b="1">
                <a:solidFill>
                  <a:srgbClr val="FFFFFF"/>
                </a:solidFill>
                <a:latin typeface="Roboto"/>
                <a:cs typeface="Roboto"/>
              </a:rPr>
              <a:t>&amp;</a:t>
            </a:r>
            <a:r>
              <a:rPr dirty="0" sz="9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900" spc="-10" b="1">
                <a:solidFill>
                  <a:srgbClr val="FFFFFF"/>
                </a:solidFill>
                <a:latin typeface="Roboto"/>
                <a:cs typeface="Roboto"/>
              </a:rPr>
              <a:t>Extensible 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support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more 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use cases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faster  </a:t>
            </a:r>
            <a:r>
              <a:rPr dirty="0" sz="900" spc="-5" b="0">
                <a:solidFill>
                  <a:srgbClr val="FFFFFF"/>
                </a:solidFill>
                <a:latin typeface="Roboto Light"/>
                <a:cs typeface="Roboto Light"/>
              </a:rPr>
              <a:t>and at lower</a:t>
            </a:r>
            <a:r>
              <a:rPr dirty="0" sz="900" spc="-5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FFFFFF"/>
                </a:solidFill>
                <a:latin typeface="Roboto Light"/>
                <a:cs typeface="Roboto Light"/>
              </a:rPr>
              <a:t>cost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HYBRID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75" b="0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0" b="0">
                <a:solidFill>
                  <a:srgbClr val="FFFFFF"/>
                </a:solidFill>
                <a:latin typeface="Lato"/>
                <a:cs typeface="Lato"/>
              </a:rPr>
              <a:t>MULTI-CLOUD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40" b="0" i="1">
                <a:solidFill>
                  <a:srgbClr val="FF8300"/>
                </a:solidFill>
                <a:latin typeface="Lato"/>
                <a:cs typeface="Lato"/>
              </a:rPr>
              <a:t>AND</a:t>
            </a:r>
            <a:endParaRPr sz="2200">
              <a:latin typeface="Lato"/>
              <a:cs typeface="Lato"/>
            </a:endParaRPr>
          </a:p>
          <a:p>
            <a:pPr algn="ctr" marL="1270">
              <a:lnSpc>
                <a:spcPct val="100000"/>
              </a:lnSpc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AN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INTEGRATED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SUITE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OF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SECURE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ANALYTIC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APPS</a:t>
            </a:r>
            <a:endParaRPr sz="2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6331" y="2751991"/>
            <a:ext cx="13455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1000" spc="-2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Platform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564811" y="1708243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09" h="574039">
                <a:moveTo>
                  <a:pt x="0" y="39777"/>
                </a:moveTo>
                <a:lnTo>
                  <a:pt x="3124" y="24294"/>
                </a:lnTo>
                <a:lnTo>
                  <a:pt x="11646" y="11650"/>
                </a:lnTo>
                <a:lnTo>
                  <a:pt x="24289" y="3126"/>
                </a:lnTo>
                <a:lnTo>
                  <a:pt x="39774" y="0"/>
                </a:lnTo>
                <a:lnTo>
                  <a:pt x="535323" y="0"/>
                </a:lnTo>
                <a:lnTo>
                  <a:pt x="572067" y="24554"/>
                </a:lnTo>
                <a:lnTo>
                  <a:pt x="575098" y="39777"/>
                </a:lnTo>
                <a:lnTo>
                  <a:pt x="575098" y="534121"/>
                </a:lnTo>
                <a:lnTo>
                  <a:pt x="571974" y="549605"/>
                </a:lnTo>
                <a:lnTo>
                  <a:pt x="563451" y="562248"/>
                </a:lnTo>
                <a:lnTo>
                  <a:pt x="550809" y="570773"/>
                </a:lnTo>
                <a:lnTo>
                  <a:pt x="535323" y="573898"/>
                </a:lnTo>
                <a:lnTo>
                  <a:pt x="39774" y="573898"/>
                </a:lnTo>
                <a:lnTo>
                  <a:pt x="24289" y="570773"/>
                </a:lnTo>
                <a:lnTo>
                  <a:pt x="11646" y="562248"/>
                </a:lnTo>
                <a:lnTo>
                  <a:pt x="3124" y="549605"/>
                </a:lnTo>
                <a:lnTo>
                  <a:pt x="0" y="534121"/>
                </a:lnTo>
                <a:lnTo>
                  <a:pt x="0" y="3977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586172" y="2040879"/>
            <a:ext cx="532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Data  Visualization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09062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298" y="0"/>
                </a:lnTo>
                <a:lnTo>
                  <a:pt x="572064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0" y="549604"/>
                </a:lnTo>
                <a:lnTo>
                  <a:pt x="563439" y="562247"/>
                </a:lnTo>
                <a:lnTo>
                  <a:pt x="550788" y="570772"/>
                </a:lnTo>
                <a:lnTo>
                  <a:pt x="535298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012532" y="2036136"/>
            <a:ext cx="368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Machine 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Learning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941767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323" y="0"/>
                </a:lnTo>
                <a:lnTo>
                  <a:pt x="572067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4" y="549604"/>
                </a:lnTo>
                <a:lnTo>
                  <a:pt x="563451" y="562247"/>
                </a:lnTo>
                <a:lnTo>
                  <a:pt x="550809" y="570772"/>
                </a:lnTo>
                <a:lnTo>
                  <a:pt x="535323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994862" y="2036136"/>
            <a:ext cx="468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700" spc="-15">
                <a:solidFill>
                  <a:srgbClr val="FF8300"/>
                </a:solidFill>
                <a:latin typeface="Roboto"/>
                <a:cs typeface="Roboto"/>
              </a:rPr>
              <a:t>W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a</a:t>
            </a:r>
            <a:r>
              <a:rPr dirty="0" sz="7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ehouse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6018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298" y="0"/>
                </a:lnTo>
                <a:lnTo>
                  <a:pt x="572064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0" y="549604"/>
                </a:lnTo>
                <a:lnTo>
                  <a:pt x="563439" y="562247"/>
                </a:lnTo>
                <a:lnTo>
                  <a:pt x="550788" y="570772"/>
                </a:lnTo>
                <a:lnTo>
                  <a:pt x="535298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64193" y="2036136"/>
            <a:ext cx="418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731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F8300"/>
                </a:solidFill>
                <a:latin typeface="Roboto"/>
                <a:cs typeface="Roboto"/>
              </a:rPr>
              <a:t>Virtual  Data</a:t>
            </a:r>
            <a:r>
              <a:rPr dirty="0" sz="700" spc="-7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Lake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30244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323" y="0"/>
                </a:lnTo>
                <a:lnTo>
                  <a:pt x="572067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4" y="549604"/>
                </a:lnTo>
                <a:lnTo>
                  <a:pt x="563451" y="562247"/>
                </a:lnTo>
                <a:lnTo>
                  <a:pt x="550809" y="570772"/>
                </a:lnTo>
                <a:lnTo>
                  <a:pt x="535323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672796" y="2036136"/>
            <a:ext cx="49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Engineering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974483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6" y="24292"/>
                </a:lnTo>
                <a:lnTo>
                  <a:pt x="11650" y="11649"/>
                </a:lnTo>
                <a:lnTo>
                  <a:pt x="24294" y="3125"/>
                </a:lnTo>
                <a:lnTo>
                  <a:pt x="39777" y="0"/>
                </a:lnTo>
                <a:lnTo>
                  <a:pt x="535311" y="0"/>
                </a:lnTo>
                <a:lnTo>
                  <a:pt x="572080" y="24554"/>
                </a:lnTo>
                <a:lnTo>
                  <a:pt x="575111" y="39774"/>
                </a:lnTo>
                <a:lnTo>
                  <a:pt x="575111" y="534121"/>
                </a:lnTo>
                <a:lnTo>
                  <a:pt x="571982" y="549604"/>
                </a:lnTo>
                <a:lnTo>
                  <a:pt x="563451" y="562247"/>
                </a:lnTo>
                <a:lnTo>
                  <a:pt x="550800" y="570772"/>
                </a:lnTo>
                <a:lnTo>
                  <a:pt x="535311" y="573898"/>
                </a:lnTo>
                <a:lnTo>
                  <a:pt x="39777" y="573898"/>
                </a:lnTo>
                <a:lnTo>
                  <a:pt x="24294" y="570772"/>
                </a:lnTo>
                <a:lnTo>
                  <a:pt x="11650" y="562247"/>
                </a:lnTo>
                <a:lnTo>
                  <a:pt x="3126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051585" y="2036136"/>
            <a:ext cx="4203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Collection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53289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323" y="0"/>
                </a:lnTo>
                <a:lnTo>
                  <a:pt x="572067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4" y="549604"/>
                </a:lnTo>
                <a:lnTo>
                  <a:pt x="563451" y="562247"/>
                </a:lnTo>
                <a:lnTo>
                  <a:pt x="550809" y="570772"/>
                </a:lnTo>
                <a:lnTo>
                  <a:pt x="535323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5325799" y="2036136"/>
            <a:ext cx="4298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St</a:t>
            </a:r>
            <a:r>
              <a:rPr dirty="0" sz="7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eaming 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Analytics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790269" y="1731011"/>
            <a:ext cx="315374" cy="309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4071616" y="1731011"/>
            <a:ext cx="315389" cy="309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038912" y="1730998"/>
            <a:ext cx="315374" cy="309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5383139" y="1731011"/>
            <a:ext cx="315389" cy="309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104340" y="1731011"/>
            <a:ext cx="315386" cy="3099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694661" y="1731004"/>
            <a:ext cx="315386" cy="3099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1969721" y="2387045"/>
            <a:ext cx="5180965" cy="177165"/>
            <a:chOff x="1969721" y="2387045"/>
            <a:chExt cx="5180965" cy="177165"/>
          </a:xfrm>
        </p:grpSpPr>
        <p:sp>
          <p:nvSpPr>
            <p:cNvPr id="36" name="object 36"/>
            <p:cNvSpPr/>
            <p:nvPr/>
          </p:nvSpPr>
          <p:spPr>
            <a:xfrm>
              <a:off x="1974483" y="2391807"/>
              <a:ext cx="5171440" cy="167640"/>
            </a:xfrm>
            <a:custGeom>
              <a:avLst/>
              <a:gdLst/>
              <a:ahLst/>
              <a:cxnLst/>
              <a:rect l="l" t="t" r="r" b="b"/>
              <a:pathLst>
                <a:path w="5171440" h="167639">
                  <a:moveTo>
                    <a:pt x="0" y="11582"/>
                  </a:moveTo>
                  <a:lnTo>
                    <a:pt x="0" y="5184"/>
                  </a:lnTo>
                  <a:lnTo>
                    <a:pt x="5184" y="0"/>
                  </a:lnTo>
                  <a:lnTo>
                    <a:pt x="11582" y="0"/>
                  </a:lnTo>
                  <a:lnTo>
                    <a:pt x="5159652" y="0"/>
                  </a:lnTo>
                  <a:lnTo>
                    <a:pt x="5162727" y="0"/>
                  </a:lnTo>
                  <a:lnTo>
                    <a:pt x="5165677" y="1219"/>
                  </a:lnTo>
                  <a:lnTo>
                    <a:pt x="5167852" y="3392"/>
                  </a:lnTo>
                  <a:lnTo>
                    <a:pt x="5170027" y="5564"/>
                  </a:lnTo>
                  <a:lnTo>
                    <a:pt x="5171252" y="8509"/>
                  </a:lnTo>
                  <a:lnTo>
                    <a:pt x="5171252" y="11582"/>
                  </a:lnTo>
                  <a:lnTo>
                    <a:pt x="5171252" y="155512"/>
                  </a:lnTo>
                  <a:lnTo>
                    <a:pt x="5171252" y="161912"/>
                  </a:lnTo>
                  <a:lnTo>
                    <a:pt x="5166052" y="167112"/>
                  </a:lnTo>
                  <a:lnTo>
                    <a:pt x="5159652" y="167112"/>
                  </a:lnTo>
                  <a:lnTo>
                    <a:pt x="11582" y="167112"/>
                  </a:lnTo>
                  <a:lnTo>
                    <a:pt x="5184" y="167112"/>
                  </a:lnTo>
                  <a:lnTo>
                    <a:pt x="0" y="161912"/>
                  </a:lnTo>
                  <a:lnTo>
                    <a:pt x="0" y="155512"/>
                  </a:lnTo>
                  <a:lnTo>
                    <a:pt x="0" y="11582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389591" y="2415085"/>
              <a:ext cx="303849" cy="12055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3418118" y="1730554"/>
            <a:ext cx="310874" cy="3108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6791786" y="3546018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6374" y="208949"/>
                </a:moveTo>
                <a:lnTo>
                  <a:pt x="21624" y="208949"/>
                </a:lnTo>
                <a:lnTo>
                  <a:pt x="13257" y="207233"/>
                </a:lnTo>
                <a:lnTo>
                  <a:pt x="6378" y="202571"/>
                </a:lnTo>
                <a:lnTo>
                  <a:pt x="1716" y="195692"/>
                </a:lnTo>
                <a:lnTo>
                  <a:pt x="0" y="187324"/>
                </a:lnTo>
                <a:lnTo>
                  <a:pt x="1373" y="179665"/>
                </a:lnTo>
                <a:lnTo>
                  <a:pt x="5156" y="173243"/>
                </a:lnTo>
                <a:lnTo>
                  <a:pt x="10842" y="168537"/>
                </a:lnTo>
                <a:lnTo>
                  <a:pt x="17924" y="166024"/>
                </a:lnTo>
                <a:lnTo>
                  <a:pt x="17924" y="42924"/>
                </a:lnTo>
                <a:lnTo>
                  <a:pt x="10842" y="40412"/>
                </a:lnTo>
                <a:lnTo>
                  <a:pt x="5156" y="35706"/>
                </a:lnTo>
                <a:lnTo>
                  <a:pt x="1373" y="29284"/>
                </a:lnTo>
                <a:lnTo>
                  <a:pt x="0" y="21624"/>
                </a:lnTo>
                <a:lnTo>
                  <a:pt x="1716" y="13257"/>
                </a:lnTo>
                <a:lnTo>
                  <a:pt x="6378" y="6378"/>
                </a:lnTo>
                <a:lnTo>
                  <a:pt x="13257" y="1716"/>
                </a:lnTo>
                <a:lnTo>
                  <a:pt x="21624" y="0"/>
                </a:lnTo>
                <a:lnTo>
                  <a:pt x="29284" y="1373"/>
                </a:lnTo>
                <a:lnTo>
                  <a:pt x="35706" y="5153"/>
                </a:lnTo>
                <a:lnTo>
                  <a:pt x="40412" y="10831"/>
                </a:lnTo>
                <a:lnTo>
                  <a:pt x="42924" y="17899"/>
                </a:lnTo>
                <a:lnTo>
                  <a:pt x="172774" y="17899"/>
                </a:lnTo>
                <a:lnTo>
                  <a:pt x="172774" y="25699"/>
                </a:lnTo>
                <a:lnTo>
                  <a:pt x="42924" y="25699"/>
                </a:lnTo>
                <a:lnTo>
                  <a:pt x="42249" y="28724"/>
                </a:lnTo>
                <a:lnTo>
                  <a:pt x="40899" y="31774"/>
                </a:lnTo>
                <a:lnTo>
                  <a:pt x="39224" y="34474"/>
                </a:lnTo>
                <a:lnTo>
                  <a:pt x="43974" y="39224"/>
                </a:lnTo>
                <a:lnTo>
                  <a:pt x="34149" y="39224"/>
                </a:lnTo>
                <a:lnTo>
                  <a:pt x="31774" y="41249"/>
                </a:lnTo>
                <a:lnTo>
                  <a:pt x="28724" y="42249"/>
                </a:lnTo>
                <a:lnTo>
                  <a:pt x="25349" y="42924"/>
                </a:lnTo>
                <a:lnTo>
                  <a:pt x="25349" y="166024"/>
                </a:lnTo>
                <a:lnTo>
                  <a:pt x="34149" y="167374"/>
                </a:lnTo>
                <a:lnTo>
                  <a:pt x="41574" y="174474"/>
                </a:lnTo>
                <a:lnTo>
                  <a:pt x="42924" y="183599"/>
                </a:lnTo>
                <a:lnTo>
                  <a:pt x="208281" y="183599"/>
                </a:lnTo>
                <a:lnTo>
                  <a:pt x="208949" y="187324"/>
                </a:lnTo>
                <a:lnTo>
                  <a:pt x="208949" y="190699"/>
                </a:lnTo>
                <a:lnTo>
                  <a:pt x="104474" y="190699"/>
                </a:lnTo>
                <a:lnTo>
                  <a:pt x="104474" y="191049"/>
                </a:lnTo>
                <a:lnTo>
                  <a:pt x="43274" y="191049"/>
                </a:lnTo>
                <a:lnTo>
                  <a:pt x="42599" y="194074"/>
                </a:lnTo>
                <a:lnTo>
                  <a:pt x="41249" y="197124"/>
                </a:lnTo>
                <a:lnTo>
                  <a:pt x="39549" y="199824"/>
                </a:lnTo>
                <a:lnTo>
                  <a:pt x="44624" y="204899"/>
                </a:lnTo>
                <a:lnTo>
                  <a:pt x="34149" y="204899"/>
                </a:lnTo>
                <a:lnTo>
                  <a:pt x="30774" y="207599"/>
                </a:lnTo>
                <a:lnTo>
                  <a:pt x="26374" y="208949"/>
                </a:lnTo>
                <a:close/>
              </a:path>
              <a:path w="288290" h="288289">
                <a:moveTo>
                  <a:pt x="172774" y="17899"/>
                </a:moveTo>
                <a:lnTo>
                  <a:pt x="166024" y="17899"/>
                </a:lnTo>
                <a:lnTo>
                  <a:pt x="168537" y="10831"/>
                </a:lnTo>
                <a:lnTo>
                  <a:pt x="173243" y="5153"/>
                </a:lnTo>
                <a:lnTo>
                  <a:pt x="179665" y="1373"/>
                </a:lnTo>
                <a:lnTo>
                  <a:pt x="187324" y="0"/>
                </a:lnTo>
                <a:lnTo>
                  <a:pt x="195692" y="1716"/>
                </a:lnTo>
                <a:lnTo>
                  <a:pt x="202571" y="6378"/>
                </a:lnTo>
                <a:lnTo>
                  <a:pt x="203060" y="7099"/>
                </a:lnTo>
                <a:lnTo>
                  <a:pt x="179199" y="7099"/>
                </a:lnTo>
                <a:lnTo>
                  <a:pt x="172774" y="13849"/>
                </a:lnTo>
                <a:lnTo>
                  <a:pt x="172774" y="17899"/>
                </a:lnTo>
                <a:close/>
              </a:path>
              <a:path w="288290" h="288289">
                <a:moveTo>
                  <a:pt x="206924" y="36174"/>
                </a:moveTo>
                <a:lnTo>
                  <a:pt x="195424" y="36174"/>
                </a:lnTo>
                <a:lnTo>
                  <a:pt x="201849" y="29399"/>
                </a:lnTo>
                <a:lnTo>
                  <a:pt x="201849" y="13524"/>
                </a:lnTo>
                <a:lnTo>
                  <a:pt x="195099" y="7099"/>
                </a:lnTo>
                <a:lnTo>
                  <a:pt x="203060" y="7099"/>
                </a:lnTo>
                <a:lnTo>
                  <a:pt x="207233" y="13257"/>
                </a:lnTo>
                <a:lnTo>
                  <a:pt x="208949" y="21624"/>
                </a:lnTo>
                <a:lnTo>
                  <a:pt x="208949" y="26374"/>
                </a:lnTo>
                <a:lnTo>
                  <a:pt x="207274" y="30749"/>
                </a:lnTo>
                <a:lnTo>
                  <a:pt x="204899" y="34149"/>
                </a:lnTo>
                <a:lnTo>
                  <a:pt x="206924" y="36174"/>
                </a:lnTo>
                <a:close/>
              </a:path>
              <a:path w="288290" h="288289">
                <a:moveTo>
                  <a:pt x="287382" y="97374"/>
                </a:moveTo>
                <a:lnTo>
                  <a:pt x="183599" y="97374"/>
                </a:lnTo>
                <a:lnTo>
                  <a:pt x="183599" y="42924"/>
                </a:lnTo>
                <a:lnTo>
                  <a:pt x="174474" y="41249"/>
                </a:lnTo>
                <a:lnTo>
                  <a:pt x="167374" y="34149"/>
                </a:lnTo>
                <a:lnTo>
                  <a:pt x="166024" y="25699"/>
                </a:lnTo>
                <a:lnTo>
                  <a:pt x="172774" y="25699"/>
                </a:lnTo>
                <a:lnTo>
                  <a:pt x="172774" y="29749"/>
                </a:lnTo>
                <a:lnTo>
                  <a:pt x="179199" y="36174"/>
                </a:lnTo>
                <a:lnTo>
                  <a:pt x="206924" y="36174"/>
                </a:lnTo>
                <a:lnTo>
                  <a:pt x="209974" y="39224"/>
                </a:lnTo>
                <a:lnTo>
                  <a:pt x="199499" y="39224"/>
                </a:lnTo>
                <a:lnTo>
                  <a:pt x="197124" y="41249"/>
                </a:lnTo>
                <a:lnTo>
                  <a:pt x="194074" y="42249"/>
                </a:lnTo>
                <a:lnTo>
                  <a:pt x="190699" y="42924"/>
                </a:lnTo>
                <a:lnTo>
                  <a:pt x="190374" y="97024"/>
                </a:lnTo>
                <a:lnTo>
                  <a:pt x="287310" y="97024"/>
                </a:lnTo>
                <a:lnTo>
                  <a:pt x="287382" y="97374"/>
                </a:lnTo>
                <a:close/>
              </a:path>
              <a:path w="288290" h="288289">
                <a:moveTo>
                  <a:pt x="104474" y="183599"/>
                </a:moveTo>
                <a:lnTo>
                  <a:pt x="97049" y="183599"/>
                </a:lnTo>
                <a:lnTo>
                  <a:pt x="97049" y="122049"/>
                </a:lnTo>
                <a:lnTo>
                  <a:pt x="89967" y="119537"/>
                </a:lnTo>
                <a:lnTo>
                  <a:pt x="84281" y="114831"/>
                </a:lnTo>
                <a:lnTo>
                  <a:pt x="80498" y="108409"/>
                </a:lnTo>
                <a:lnTo>
                  <a:pt x="79124" y="100749"/>
                </a:lnTo>
                <a:lnTo>
                  <a:pt x="79124" y="96024"/>
                </a:lnTo>
                <a:lnTo>
                  <a:pt x="80799" y="91624"/>
                </a:lnTo>
                <a:lnTo>
                  <a:pt x="83174" y="88249"/>
                </a:lnTo>
                <a:lnTo>
                  <a:pt x="34149" y="39224"/>
                </a:lnTo>
                <a:lnTo>
                  <a:pt x="43974" y="39224"/>
                </a:lnTo>
                <a:lnTo>
                  <a:pt x="88249" y="83499"/>
                </a:lnTo>
                <a:lnTo>
                  <a:pt x="112953" y="83499"/>
                </a:lnTo>
                <a:lnTo>
                  <a:pt x="114831" y="84606"/>
                </a:lnTo>
                <a:lnTo>
                  <a:pt x="119537" y="90292"/>
                </a:lnTo>
                <a:lnTo>
                  <a:pt x="122049" y="97374"/>
                </a:lnTo>
                <a:lnTo>
                  <a:pt x="287382" y="97374"/>
                </a:lnTo>
                <a:lnTo>
                  <a:pt x="288074" y="100749"/>
                </a:lnTo>
                <a:lnTo>
                  <a:pt x="287406" y="104474"/>
                </a:lnTo>
                <a:lnTo>
                  <a:pt x="122049" y="104474"/>
                </a:lnTo>
                <a:lnTo>
                  <a:pt x="120699" y="113274"/>
                </a:lnTo>
                <a:lnTo>
                  <a:pt x="113599" y="120699"/>
                </a:lnTo>
                <a:lnTo>
                  <a:pt x="104474" y="122049"/>
                </a:lnTo>
                <a:lnTo>
                  <a:pt x="104474" y="183599"/>
                </a:lnTo>
                <a:close/>
              </a:path>
              <a:path w="288290" h="288289">
                <a:moveTo>
                  <a:pt x="287310" y="97024"/>
                </a:moveTo>
                <a:lnTo>
                  <a:pt x="244799" y="97024"/>
                </a:lnTo>
                <a:lnTo>
                  <a:pt x="245474" y="93999"/>
                </a:lnTo>
                <a:lnTo>
                  <a:pt x="246824" y="90949"/>
                </a:lnTo>
                <a:lnTo>
                  <a:pt x="248524" y="88249"/>
                </a:lnTo>
                <a:lnTo>
                  <a:pt x="199499" y="39224"/>
                </a:lnTo>
                <a:lnTo>
                  <a:pt x="209974" y="39224"/>
                </a:lnTo>
                <a:lnTo>
                  <a:pt x="253924" y="83174"/>
                </a:lnTo>
                <a:lnTo>
                  <a:pt x="278260" y="83174"/>
                </a:lnTo>
                <a:lnTo>
                  <a:pt x="281696" y="85502"/>
                </a:lnTo>
                <a:lnTo>
                  <a:pt x="286358" y="92382"/>
                </a:lnTo>
                <a:lnTo>
                  <a:pt x="287310" y="97024"/>
                </a:lnTo>
                <a:close/>
              </a:path>
              <a:path w="288290" h="288289">
                <a:moveTo>
                  <a:pt x="278260" y="83174"/>
                </a:moveTo>
                <a:lnTo>
                  <a:pt x="253924" y="83174"/>
                </a:lnTo>
                <a:lnTo>
                  <a:pt x="257324" y="80474"/>
                </a:lnTo>
                <a:lnTo>
                  <a:pt x="261699" y="79124"/>
                </a:lnTo>
                <a:lnTo>
                  <a:pt x="266449" y="79124"/>
                </a:lnTo>
                <a:lnTo>
                  <a:pt x="274817" y="80840"/>
                </a:lnTo>
                <a:lnTo>
                  <a:pt x="278260" y="83174"/>
                </a:lnTo>
                <a:close/>
              </a:path>
              <a:path w="288290" h="288289">
                <a:moveTo>
                  <a:pt x="112953" y="83499"/>
                </a:moveTo>
                <a:lnTo>
                  <a:pt x="88249" y="83499"/>
                </a:lnTo>
                <a:lnTo>
                  <a:pt x="91624" y="80799"/>
                </a:lnTo>
                <a:lnTo>
                  <a:pt x="96024" y="79449"/>
                </a:lnTo>
                <a:lnTo>
                  <a:pt x="100749" y="79449"/>
                </a:lnTo>
                <a:lnTo>
                  <a:pt x="108439" y="80840"/>
                </a:lnTo>
                <a:lnTo>
                  <a:pt x="112953" y="83499"/>
                </a:lnTo>
                <a:close/>
              </a:path>
              <a:path w="288290" h="288289">
                <a:moveTo>
                  <a:pt x="208281" y="183599"/>
                </a:moveTo>
                <a:lnTo>
                  <a:pt x="166024" y="183599"/>
                </a:lnTo>
                <a:lnTo>
                  <a:pt x="167374" y="174799"/>
                </a:lnTo>
                <a:lnTo>
                  <a:pt x="174474" y="167374"/>
                </a:lnTo>
                <a:lnTo>
                  <a:pt x="183599" y="166024"/>
                </a:lnTo>
                <a:lnTo>
                  <a:pt x="183599" y="104474"/>
                </a:lnTo>
                <a:lnTo>
                  <a:pt x="191049" y="104474"/>
                </a:lnTo>
                <a:lnTo>
                  <a:pt x="191049" y="166024"/>
                </a:lnTo>
                <a:lnTo>
                  <a:pt x="198117" y="168537"/>
                </a:lnTo>
                <a:lnTo>
                  <a:pt x="203796" y="173243"/>
                </a:lnTo>
                <a:lnTo>
                  <a:pt x="207576" y="179665"/>
                </a:lnTo>
                <a:lnTo>
                  <a:pt x="208281" y="183599"/>
                </a:lnTo>
                <a:close/>
              </a:path>
              <a:path w="288290" h="288289">
                <a:moveTo>
                  <a:pt x="278598" y="248849"/>
                </a:moveTo>
                <a:lnTo>
                  <a:pt x="253924" y="248849"/>
                </a:lnTo>
                <a:lnTo>
                  <a:pt x="256649" y="247174"/>
                </a:lnTo>
                <a:lnTo>
                  <a:pt x="259674" y="245824"/>
                </a:lnTo>
                <a:lnTo>
                  <a:pt x="263074" y="245149"/>
                </a:lnTo>
                <a:lnTo>
                  <a:pt x="263074" y="122049"/>
                </a:lnTo>
                <a:lnTo>
                  <a:pt x="254274" y="120699"/>
                </a:lnTo>
                <a:lnTo>
                  <a:pt x="246824" y="113599"/>
                </a:lnTo>
                <a:lnTo>
                  <a:pt x="245474" y="104474"/>
                </a:lnTo>
                <a:lnTo>
                  <a:pt x="287406" y="104474"/>
                </a:lnTo>
                <a:lnTo>
                  <a:pt x="286701" y="108409"/>
                </a:lnTo>
                <a:lnTo>
                  <a:pt x="282921" y="114831"/>
                </a:lnTo>
                <a:lnTo>
                  <a:pt x="277242" y="119537"/>
                </a:lnTo>
                <a:lnTo>
                  <a:pt x="270174" y="122049"/>
                </a:lnTo>
                <a:lnTo>
                  <a:pt x="270174" y="245149"/>
                </a:lnTo>
                <a:lnTo>
                  <a:pt x="277242" y="247707"/>
                </a:lnTo>
                <a:lnTo>
                  <a:pt x="278598" y="248849"/>
                </a:lnTo>
                <a:close/>
              </a:path>
              <a:path w="288290" h="288289">
                <a:moveTo>
                  <a:pt x="192049" y="208624"/>
                </a:moveTo>
                <a:lnTo>
                  <a:pt x="187324" y="208624"/>
                </a:lnTo>
                <a:lnTo>
                  <a:pt x="179635" y="207233"/>
                </a:lnTo>
                <a:lnTo>
                  <a:pt x="173243" y="203468"/>
                </a:lnTo>
                <a:lnTo>
                  <a:pt x="168537" y="197782"/>
                </a:lnTo>
                <a:lnTo>
                  <a:pt x="166024" y="190699"/>
                </a:lnTo>
                <a:lnTo>
                  <a:pt x="208949" y="190699"/>
                </a:lnTo>
                <a:lnTo>
                  <a:pt x="208949" y="192049"/>
                </a:lnTo>
                <a:lnTo>
                  <a:pt x="207274" y="196449"/>
                </a:lnTo>
                <a:lnTo>
                  <a:pt x="204899" y="199824"/>
                </a:lnTo>
                <a:lnTo>
                  <a:pt x="209649" y="204574"/>
                </a:lnTo>
                <a:lnTo>
                  <a:pt x="199824" y="204574"/>
                </a:lnTo>
                <a:lnTo>
                  <a:pt x="196449" y="207274"/>
                </a:lnTo>
                <a:lnTo>
                  <a:pt x="192049" y="208624"/>
                </a:lnTo>
                <a:close/>
              </a:path>
              <a:path w="288290" h="288289">
                <a:moveTo>
                  <a:pt x="115624" y="248849"/>
                </a:moveTo>
                <a:lnTo>
                  <a:pt x="88574" y="248849"/>
                </a:lnTo>
                <a:lnTo>
                  <a:pt x="90949" y="246824"/>
                </a:lnTo>
                <a:lnTo>
                  <a:pt x="93999" y="245824"/>
                </a:lnTo>
                <a:lnTo>
                  <a:pt x="97374" y="245149"/>
                </a:lnTo>
                <a:lnTo>
                  <a:pt x="97724" y="191049"/>
                </a:lnTo>
                <a:lnTo>
                  <a:pt x="104474" y="191049"/>
                </a:lnTo>
                <a:lnTo>
                  <a:pt x="104474" y="245149"/>
                </a:lnTo>
                <a:lnTo>
                  <a:pt x="113599" y="246824"/>
                </a:lnTo>
                <a:lnTo>
                  <a:pt x="115624" y="248849"/>
                </a:lnTo>
                <a:close/>
              </a:path>
              <a:path w="288290" h="288289">
                <a:moveTo>
                  <a:pt x="287330" y="262374"/>
                </a:moveTo>
                <a:lnTo>
                  <a:pt x="245149" y="262374"/>
                </a:lnTo>
                <a:lnTo>
                  <a:pt x="245824" y="259349"/>
                </a:lnTo>
                <a:lnTo>
                  <a:pt x="247174" y="256299"/>
                </a:lnTo>
                <a:lnTo>
                  <a:pt x="248849" y="253599"/>
                </a:lnTo>
                <a:lnTo>
                  <a:pt x="199824" y="204574"/>
                </a:lnTo>
                <a:lnTo>
                  <a:pt x="209649" y="204574"/>
                </a:lnTo>
                <a:lnTo>
                  <a:pt x="253924" y="248849"/>
                </a:lnTo>
                <a:lnTo>
                  <a:pt x="278598" y="248849"/>
                </a:lnTo>
                <a:lnTo>
                  <a:pt x="282921" y="252490"/>
                </a:lnTo>
                <a:lnTo>
                  <a:pt x="286701" y="258927"/>
                </a:lnTo>
                <a:lnTo>
                  <a:pt x="287330" y="262374"/>
                </a:lnTo>
                <a:close/>
              </a:path>
              <a:path w="288290" h="288289">
                <a:moveTo>
                  <a:pt x="100749" y="288074"/>
                </a:moveTo>
                <a:lnTo>
                  <a:pt x="92382" y="286358"/>
                </a:lnTo>
                <a:lnTo>
                  <a:pt x="85502" y="281696"/>
                </a:lnTo>
                <a:lnTo>
                  <a:pt x="80840" y="274817"/>
                </a:lnTo>
                <a:lnTo>
                  <a:pt x="79124" y="266449"/>
                </a:lnTo>
                <a:lnTo>
                  <a:pt x="79124" y="261699"/>
                </a:lnTo>
                <a:lnTo>
                  <a:pt x="80799" y="257324"/>
                </a:lnTo>
                <a:lnTo>
                  <a:pt x="83174" y="253924"/>
                </a:lnTo>
                <a:lnTo>
                  <a:pt x="34149" y="204899"/>
                </a:lnTo>
                <a:lnTo>
                  <a:pt x="44624" y="204899"/>
                </a:lnTo>
                <a:lnTo>
                  <a:pt x="88574" y="248849"/>
                </a:lnTo>
                <a:lnTo>
                  <a:pt x="115624" y="248849"/>
                </a:lnTo>
                <a:lnTo>
                  <a:pt x="118674" y="251899"/>
                </a:lnTo>
                <a:lnTo>
                  <a:pt x="92649" y="251899"/>
                </a:lnTo>
                <a:lnTo>
                  <a:pt x="86224" y="258324"/>
                </a:lnTo>
                <a:lnTo>
                  <a:pt x="86224" y="274549"/>
                </a:lnTo>
                <a:lnTo>
                  <a:pt x="92974" y="280974"/>
                </a:lnTo>
                <a:lnTo>
                  <a:pt x="116444" y="280974"/>
                </a:lnTo>
                <a:lnTo>
                  <a:pt x="114831" y="282921"/>
                </a:lnTo>
                <a:lnTo>
                  <a:pt x="108409" y="286701"/>
                </a:lnTo>
                <a:lnTo>
                  <a:pt x="100749" y="288074"/>
                </a:lnTo>
                <a:close/>
              </a:path>
              <a:path w="288290" h="288289">
                <a:moveTo>
                  <a:pt x="116444" y="280974"/>
                </a:moveTo>
                <a:lnTo>
                  <a:pt x="108874" y="280974"/>
                </a:lnTo>
                <a:lnTo>
                  <a:pt x="115299" y="274549"/>
                </a:lnTo>
                <a:lnTo>
                  <a:pt x="115299" y="258324"/>
                </a:lnTo>
                <a:lnTo>
                  <a:pt x="108524" y="251899"/>
                </a:lnTo>
                <a:lnTo>
                  <a:pt x="118674" y="251899"/>
                </a:lnTo>
                <a:lnTo>
                  <a:pt x="120699" y="253924"/>
                </a:lnTo>
                <a:lnTo>
                  <a:pt x="122049" y="262374"/>
                </a:lnTo>
                <a:lnTo>
                  <a:pt x="287330" y="262374"/>
                </a:lnTo>
                <a:lnTo>
                  <a:pt x="288074" y="266449"/>
                </a:lnTo>
                <a:lnTo>
                  <a:pt x="287310" y="270174"/>
                </a:lnTo>
                <a:lnTo>
                  <a:pt x="122049" y="270174"/>
                </a:lnTo>
                <a:lnTo>
                  <a:pt x="119537" y="277242"/>
                </a:lnTo>
                <a:lnTo>
                  <a:pt x="116444" y="280974"/>
                </a:lnTo>
                <a:close/>
              </a:path>
              <a:path w="288290" h="288289">
                <a:moveTo>
                  <a:pt x="266449" y="288074"/>
                </a:moveTo>
                <a:lnTo>
                  <a:pt x="258790" y="286701"/>
                </a:lnTo>
                <a:lnTo>
                  <a:pt x="252368" y="282921"/>
                </a:lnTo>
                <a:lnTo>
                  <a:pt x="247662" y="277242"/>
                </a:lnTo>
                <a:lnTo>
                  <a:pt x="245149" y="270174"/>
                </a:lnTo>
                <a:lnTo>
                  <a:pt x="287310" y="270174"/>
                </a:lnTo>
                <a:lnTo>
                  <a:pt x="286358" y="274817"/>
                </a:lnTo>
                <a:lnTo>
                  <a:pt x="281696" y="281696"/>
                </a:lnTo>
                <a:lnTo>
                  <a:pt x="274817" y="286358"/>
                </a:lnTo>
                <a:lnTo>
                  <a:pt x="266449" y="28807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121739" y="3505055"/>
            <a:ext cx="577223" cy="2993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558017" y="3434978"/>
            <a:ext cx="920673" cy="2057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2" name="object 42"/>
          <p:cNvGrpSpPr/>
          <p:nvPr/>
        </p:nvGrpSpPr>
        <p:grpSpPr>
          <a:xfrm>
            <a:off x="3152743" y="3521097"/>
            <a:ext cx="631190" cy="349885"/>
            <a:chOff x="3152743" y="3521097"/>
            <a:chExt cx="631190" cy="349885"/>
          </a:xfrm>
        </p:grpSpPr>
        <p:sp>
          <p:nvSpPr>
            <p:cNvPr id="43" name="object 43"/>
            <p:cNvSpPr/>
            <p:nvPr/>
          </p:nvSpPr>
          <p:spPr>
            <a:xfrm>
              <a:off x="3224443" y="3521097"/>
              <a:ext cx="265174" cy="1600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3152743" y="3687567"/>
              <a:ext cx="630748" cy="18287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/>
          <p:nvPr/>
        </p:nvSpPr>
        <p:spPr>
          <a:xfrm>
            <a:off x="3885217" y="3710442"/>
            <a:ext cx="576048" cy="13714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597540" y="1703501"/>
            <a:ext cx="575310" cy="574040"/>
          </a:xfrm>
          <a:custGeom>
            <a:avLst/>
            <a:gdLst/>
            <a:ahLst/>
            <a:cxnLst/>
            <a:rect l="l" t="t" r="r" b="b"/>
            <a:pathLst>
              <a:path w="575310" h="574039">
                <a:moveTo>
                  <a:pt x="0" y="39774"/>
                </a:moveTo>
                <a:lnTo>
                  <a:pt x="3124" y="24292"/>
                </a:lnTo>
                <a:lnTo>
                  <a:pt x="11646" y="11649"/>
                </a:lnTo>
                <a:lnTo>
                  <a:pt x="24289" y="3125"/>
                </a:lnTo>
                <a:lnTo>
                  <a:pt x="39774" y="0"/>
                </a:lnTo>
                <a:lnTo>
                  <a:pt x="535298" y="0"/>
                </a:lnTo>
                <a:lnTo>
                  <a:pt x="572067" y="24554"/>
                </a:lnTo>
                <a:lnTo>
                  <a:pt x="575098" y="39774"/>
                </a:lnTo>
                <a:lnTo>
                  <a:pt x="575098" y="534121"/>
                </a:lnTo>
                <a:lnTo>
                  <a:pt x="571970" y="549604"/>
                </a:lnTo>
                <a:lnTo>
                  <a:pt x="563439" y="562247"/>
                </a:lnTo>
                <a:lnTo>
                  <a:pt x="550788" y="570772"/>
                </a:lnTo>
                <a:lnTo>
                  <a:pt x="535298" y="573898"/>
                </a:lnTo>
                <a:lnTo>
                  <a:pt x="39774" y="573898"/>
                </a:lnTo>
                <a:lnTo>
                  <a:pt x="24289" y="570772"/>
                </a:lnTo>
                <a:lnTo>
                  <a:pt x="11646" y="562247"/>
                </a:lnTo>
                <a:lnTo>
                  <a:pt x="3124" y="549604"/>
                </a:lnTo>
                <a:lnTo>
                  <a:pt x="0" y="534121"/>
                </a:lnTo>
                <a:lnTo>
                  <a:pt x="0" y="39774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4644957" y="2036136"/>
            <a:ext cx="479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 marR="5080" indent="-40005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Ope</a:t>
            </a:r>
            <a:r>
              <a:rPr dirty="0" sz="700" spc="-20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ational  </a:t>
            </a:r>
            <a:r>
              <a:rPr dirty="0" sz="700" spc="-10">
                <a:solidFill>
                  <a:srgbClr val="FF8300"/>
                </a:solidFill>
                <a:latin typeface="Roboto"/>
                <a:cs typeface="Roboto"/>
              </a:rPr>
              <a:t>Database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742115" y="1730549"/>
            <a:ext cx="316074" cy="3108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9" name="object 49"/>
          <p:cNvGrpSpPr/>
          <p:nvPr/>
        </p:nvGrpSpPr>
        <p:grpSpPr>
          <a:xfrm>
            <a:off x="1750546" y="3555893"/>
            <a:ext cx="934085" cy="268605"/>
            <a:chOff x="1750546" y="3555893"/>
            <a:chExt cx="934085" cy="268605"/>
          </a:xfrm>
        </p:grpSpPr>
        <p:sp>
          <p:nvSpPr>
            <p:cNvPr id="50" name="object 50"/>
            <p:cNvSpPr/>
            <p:nvPr/>
          </p:nvSpPr>
          <p:spPr>
            <a:xfrm>
              <a:off x="1834518" y="3654917"/>
              <a:ext cx="825500" cy="81915"/>
            </a:xfrm>
            <a:custGeom>
              <a:avLst/>
              <a:gdLst/>
              <a:ahLst/>
              <a:cxnLst/>
              <a:rect l="l" t="t" r="r" b="b"/>
              <a:pathLst>
                <a:path w="825500" h="81914">
                  <a:moveTo>
                    <a:pt x="0" y="66349"/>
                  </a:moveTo>
                  <a:lnTo>
                    <a:pt x="36535" y="51268"/>
                  </a:lnTo>
                  <a:lnTo>
                    <a:pt x="89059" y="28890"/>
                  </a:lnTo>
                  <a:lnTo>
                    <a:pt x="147246" y="8655"/>
                  </a:lnTo>
                  <a:lnTo>
                    <a:pt x="200772" y="0"/>
                  </a:lnTo>
                  <a:lnTo>
                    <a:pt x="247195" y="10846"/>
                  </a:lnTo>
                  <a:lnTo>
                    <a:pt x="291919" y="34346"/>
                  </a:lnTo>
                  <a:lnTo>
                    <a:pt x="336381" y="57842"/>
                  </a:lnTo>
                  <a:lnTo>
                    <a:pt x="382019" y="68674"/>
                  </a:lnTo>
                  <a:lnTo>
                    <a:pt x="427964" y="58177"/>
                  </a:lnTo>
                  <a:lnTo>
                    <a:pt x="473866" y="34853"/>
                  </a:lnTo>
                  <a:lnTo>
                    <a:pt x="521946" y="11851"/>
                  </a:lnTo>
                  <a:lnTo>
                    <a:pt x="574426" y="2324"/>
                  </a:lnTo>
                  <a:lnTo>
                    <a:pt x="624885" y="10117"/>
                  </a:lnTo>
                  <a:lnTo>
                    <a:pt x="682639" y="27320"/>
                  </a:lnTo>
                  <a:lnTo>
                    <a:pt x="740260" y="48541"/>
                  </a:lnTo>
                  <a:lnTo>
                    <a:pt x="790323" y="68390"/>
                  </a:lnTo>
                  <a:lnTo>
                    <a:pt x="825400" y="81474"/>
                  </a:lnTo>
                </a:path>
              </a:pathLst>
            </a:custGeom>
            <a:ln w="19049">
              <a:solidFill>
                <a:srgbClr val="F2F2F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750546" y="3555893"/>
              <a:ext cx="169927" cy="1507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45058" y="3555893"/>
              <a:ext cx="354544" cy="26832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320980" y="3673417"/>
              <a:ext cx="169927" cy="1507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2514219" y="3555893"/>
              <a:ext cx="169924" cy="15079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4"/>
            <a:ext cx="57416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CONSISTENT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GOVERNANCE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123" y="932686"/>
            <a:ext cx="8183880" cy="37160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Built for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multi-functional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analytics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anywhere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 marL="2937510" marR="791845" indent="-172720">
              <a:lnSpc>
                <a:spcPct val="105000"/>
              </a:lnSpc>
              <a:spcBef>
                <a:spcPts val="955"/>
              </a:spcBef>
              <a:buClr>
                <a:srgbClr val="283B46"/>
              </a:buClr>
              <a:buSzPct val="150000"/>
              <a:buFont typeface="Roboto"/>
              <a:buChar char="•"/>
              <a:tabLst>
                <a:tab pos="2938145" algn="l"/>
              </a:tabLst>
            </a:pPr>
            <a:r>
              <a:rPr dirty="0" sz="1200" spc="-5" b="1">
                <a:solidFill>
                  <a:srgbClr val="00A3AE"/>
                </a:solidFill>
                <a:latin typeface="Arial"/>
                <a:cs typeface="Arial"/>
              </a:rPr>
              <a:t>Data Catalog: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 comprehensive catalog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of all data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sets, spanning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on-premises,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cloud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object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stores, structured,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unstructured, and 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semi-structured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83B46"/>
              </a:buClr>
              <a:buFont typeface="Roboto"/>
              <a:buChar char="•"/>
            </a:pPr>
            <a:endParaRPr sz="1600">
              <a:latin typeface="Arial"/>
              <a:cs typeface="Arial"/>
            </a:endParaRPr>
          </a:p>
          <a:p>
            <a:pPr marL="2937510" marR="5080" indent="-172720">
              <a:lnSpc>
                <a:spcPct val="110000"/>
              </a:lnSpc>
              <a:buClr>
                <a:srgbClr val="283B46"/>
              </a:buClr>
              <a:buSzPct val="150000"/>
              <a:buFont typeface="Roboto"/>
              <a:buChar char="•"/>
              <a:tabLst>
                <a:tab pos="2938145" algn="l"/>
              </a:tabLst>
            </a:pPr>
            <a:r>
              <a:rPr dirty="0" sz="1200" spc="-5" b="1">
                <a:solidFill>
                  <a:srgbClr val="00A3AE"/>
                </a:solidFill>
                <a:latin typeface="Arial"/>
                <a:cs typeface="Arial"/>
              </a:rPr>
              <a:t>Schema</a:t>
            </a:r>
            <a:r>
              <a:rPr dirty="0" sz="1200" spc="-5" b="1">
                <a:latin typeface="Arial"/>
                <a:cs typeface="Arial"/>
              </a:rPr>
              <a:t>: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automatic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capture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storage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of any and all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schema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metadata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definitions as they are used and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created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by platform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workloads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83B46"/>
              </a:buClr>
              <a:buFont typeface="Roboto"/>
              <a:buChar char="•"/>
            </a:pPr>
            <a:endParaRPr sz="1600">
              <a:latin typeface="Arial"/>
              <a:cs typeface="Arial"/>
            </a:endParaRPr>
          </a:p>
          <a:p>
            <a:pPr marL="2937510" marR="56515" indent="-172720">
              <a:lnSpc>
                <a:spcPct val="110000"/>
              </a:lnSpc>
              <a:buClr>
                <a:srgbClr val="283B46"/>
              </a:buClr>
              <a:buSzPct val="150000"/>
              <a:buFont typeface="Roboto"/>
              <a:buChar char="•"/>
              <a:tabLst>
                <a:tab pos="2938145" algn="l"/>
              </a:tabLst>
            </a:pPr>
            <a:r>
              <a:rPr dirty="0" sz="1200" spc="-5" b="1">
                <a:solidFill>
                  <a:srgbClr val="00A3AE"/>
                </a:solidFill>
                <a:latin typeface="Arial"/>
                <a:cs typeface="Arial"/>
              </a:rPr>
              <a:t>Security</a:t>
            </a:r>
            <a:r>
              <a:rPr dirty="0" sz="1200" spc="-5" b="1">
                <a:latin typeface="Arial"/>
                <a:cs typeface="Arial"/>
              </a:rPr>
              <a:t>: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role-based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access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control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applied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consistently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across the platform.  Includes full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stack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encryption and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management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283B46"/>
              </a:buClr>
              <a:buFont typeface="Roboto"/>
              <a:buChar char="•"/>
            </a:pPr>
            <a:endParaRPr sz="1600">
              <a:latin typeface="Arial"/>
              <a:cs typeface="Arial"/>
            </a:endParaRPr>
          </a:p>
          <a:p>
            <a:pPr marL="2937510" marR="22225" indent="-172720">
              <a:lnSpc>
                <a:spcPct val="110000"/>
              </a:lnSpc>
              <a:buClr>
                <a:srgbClr val="283B46"/>
              </a:buClr>
              <a:buSzPct val="150000"/>
              <a:buFont typeface="Roboto"/>
              <a:buChar char="•"/>
              <a:tabLst>
                <a:tab pos="2938145" algn="l"/>
              </a:tabLst>
            </a:pPr>
            <a:r>
              <a:rPr dirty="0" sz="1200" spc="-5" b="1">
                <a:solidFill>
                  <a:srgbClr val="00A3AE"/>
                </a:solidFill>
                <a:latin typeface="Arial"/>
                <a:cs typeface="Arial"/>
              </a:rPr>
              <a:t>Governance: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enterprise-grade auditing, lineage, and governance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capabilities 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applied across the platform with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rich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extensibility for partner</a:t>
            </a:r>
            <a:r>
              <a:rPr dirty="0" sz="12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integrations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283B46"/>
              </a:buClr>
              <a:buFont typeface="Roboto"/>
              <a:buChar char="•"/>
            </a:pPr>
            <a:endParaRPr sz="1600">
              <a:latin typeface="Arial"/>
              <a:cs typeface="Arial"/>
            </a:endParaRPr>
          </a:p>
          <a:p>
            <a:pPr marL="2937510" marR="118745" indent="-172720">
              <a:lnSpc>
                <a:spcPct val="110000"/>
              </a:lnSpc>
              <a:buClr>
                <a:srgbClr val="283B46"/>
              </a:buClr>
              <a:buSzPct val="150000"/>
              <a:buFont typeface="Roboto"/>
              <a:buChar char="•"/>
              <a:tabLst>
                <a:tab pos="2938145" algn="l"/>
              </a:tabLst>
            </a:pPr>
            <a:r>
              <a:rPr dirty="0" sz="1200" spc="-5" b="1">
                <a:solidFill>
                  <a:srgbClr val="00A3AE"/>
                </a:solidFill>
                <a:latin typeface="Arial"/>
                <a:cs typeface="Arial"/>
              </a:rPr>
              <a:t>Replication</a:t>
            </a:r>
            <a:r>
              <a:rPr dirty="0" sz="1200" spc="-5" b="1">
                <a:latin typeface="Arial"/>
                <a:cs typeface="Arial"/>
              </a:rPr>
              <a:t>: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deliver data as well as data policies there where the enterprise  needs to work, with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complete consistency 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security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590194" y="2041893"/>
            <a:ext cx="605790" cy="92710"/>
            <a:chOff x="2590194" y="2041893"/>
            <a:chExt cx="605790" cy="92710"/>
          </a:xfrm>
        </p:grpSpPr>
        <p:sp>
          <p:nvSpPr>
            <p:cNvPr id="6" name="object 6"/>
            <p:cNvSpPr/>
            <p:nvPr/>
          </p:nvSpPr>
          <p:spPr>
            <a:xfrm>
              <a:off x="2590194" y="2041893"/>
              <a:ext cx="605398" cy="92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636544" y="2068243"/>
              <a:ext cx="513080" cy="0"/>
            </a:xfrm>
            <a:custGeom>
              <a:avLst/>
              <a:gdLst/>
              <a:ahLst/>
              <a:cxnLst/>
              <a:rect l="l" t="t" r="r" b="b"/>
              <a:pathLst>
                <a:path w="513080" h="0">
                  <a:moveTo>
                    <a:pt x="0" y="0"/>
                  </a:moveTo>
                  <a:lnTo>
                    <a:pt x="512698" y="0"/>
                  </a:lnTo>
                </a:path>
              </a:pathLst>
            </a:custGeom>
            <a:ln w="12699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369511" y="1367782"/>
            <a:ext cx="2879725" cy="2940050"/>
            <a:chOff x="369511" y="1367782"/>
            <a:chExt cx="2879725" cy="2940050"/>
          </a:xfrm>
        </p:grpSpPr>
        <p:sp>
          <p:nvSpPr>
            <p:cNvPr id="9" name="object 9"/>
            <p:cNvSpPr/>
            <p:nvPr/>
          </p:nvSpPr>
          <p:spPr>
            <a:xfrm>
              <a:off x="478854" y="1367782"/>
              <a:ext cx="2184615" cy="11426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69511" y="2920969"/>
              <a:ext cx="2879581" cy="1386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39086" y="2567544"/>
              <a:ext cx="0" cy="854710"/>
            </a:xfrm>
            <a:custGeom>
              <a:avLst/>
              <a:gdLst/>
              <a:ahLst/>
              <a:cxnLst/>
              <a:rect l="l" t="t" r="r" b="b"/>
              <a:pathLst>
                <a:path w="0" h="854710">
                  <a:moveTo>
                    <a:pt x="0" y="85454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523351" y="25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7" y="43224"/>
                  </a:moveTo>
                  <a:lnTo>
                    <a:pt x="0" y="43224"/>
                  </a:lnTo>
                  <a:lnTo>
                    <a:pt x="15734" y="0"/>
                  </a:lnTo>
                  <a:lnTo>
                    <a:pt x="31467" y="43224"/>
                  </a:lnTo>
                  <a:close/>
                </a:path>
              </a:pathLst>
            </a:custGeom>
            <a:solidFill>
              <a:srgbClr val="FF7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23351" y="252431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7" y="43224"/>
                  </a:moveTo>
                  <a:lnTo>
                    <a:pt x="15734" y="0"/>
                  </a:lnTo>
                  <a:lnTo>
                    <a:pt x="0" y="43224"/>
                  </a:lnTo>
                  <a:lnTo>
                    <a:pt x="31467" y="43224"/>
                  </a:lnTo>
                  <a:close/>
                </a:path>
              </a:pathLst>
            </a:custGeom>
            <a:ln w="9524">
              <a:solidFill>
                <a:srgbClr val="FF7E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40337" y="904580"/>
            <a:ext cx="2367280" cy="3702050"/>
          </a:xfrm>
          <a:custGeom>
            <a:avLst/>
            <a:gdLst/>
            <a:ahLst/>
            <a:cxnLst/>
            <a:rect l="l" t="t" r="r" b="b"/>
            <a:pathLst>
              <a:path w="2367279" h="3702050">
                <a:moveTo>
                  <a:pt x="0" y="70182"/>
                </a:moveTo>
                <a:lnTo>
                  <a:pt x="5515" y="42864"/>
                </a:lnTo>
                <a:lnTo>
                  <a:pt x="20556" y="20556"/>
                </a:lnTo>
                <a:lnTo>
                  <a:pt x="42862" y="5515"/>
                </a:lnTo>
                <a:lnTo>
                  <a:pt x="70174" y="0"/>
                </a:lnTo>
                <a:lnTo>
                  <a:pt x="2296820" y="0"/>
                </a:lnTo>
                <a:lnTo>
                  <a:pt x="2335748" y="11791"/>
                </a:lnTo>
                <a:lnTo>
                  <a:pt x="2361651" y="43324"/>
                </a:lnTo>
                <a:lnTo>
                  <a:pt x="2366995" y="70182"/>
                </a:lnTo>
                <a:lnTo>
                  <a:pt x="2366995" y="3631810"/>
                </a:lnTo>
                <a:lnTo>
                  <a:pt x="2361479" y="3659122"/>
                </a:lnTo>
                <a:lnTo>
                  <a:pt x="2346439" y="3681428"/>
                </a:lnTo>
                <a:lnTo>
                  <a:pt x="2324132" y="3696469"/>
                </a:lnTo>
                <a:lnTo>
                  <a:pt x="2296820" y="3701985"/>
                </a:lnTo>
                <a:lnTo>
                  <a:pt x="70174" y="3701985"/>
                </a:lnTo>
                <a:lnTo>
                  <a:pt x="42862" y="3696469"/>
                </a:lnTo>
                <a:lnTo>
                  <a:pt x="20556" y="3681428"/>
                </a:lnTo>
                <a:lnTo>
                  <a:pt x="5515" y="3659122"/>
                </a:lnTo>
                <a:lnTo>
                  <a:pt x="0" y="3631810"/>
                </a:lnTo>
                <a:lnTo>
                  <a:pt x="0" y="70182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0598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ONE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PLATFORM,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THREE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FORM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40" b="0">
                <a:solidFill>
                  <a:srgbClr val="FFFFFF"/>
                </a:solidFill>
                <a:latin typeface="Lato"/>
                <a:cs typeface="Lato"/>
              </a:rPr>
              <a:t>FACTORS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23755" y="931867"/>
            <a:ext cx="179578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CDP Public</a:t>
            </a:r>
            <a:r>
              <a:rPr dirty="0" sz="1800" spc="-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endParaRPr sz="1800">
              <a:latin typeface="Roboto"/>
              <a:cs typeface="Roboto"/>
            </a:endParaRPr>
          </a:p>
          <a:p>
            <a:pPr algn="ctr" marL="1905">
              <a:lnSpc>
                <a:spcPct val="100000"/>
              </a:lnSpc>
              <a:spcBef>
                <a:spcPts val="20"/>
              </a:spcBef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(platform-as-a-service)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61661" y="4270916"/>
            <a:ext cx="2168525" cy="265430"/>
          </a:xfrm>
          <a:custGeom>
            <a:avLst/>
            <a:gdLst/>
            <a:ahLst/>
            <a:cxnLst/>
            <a:rect l="l" t="t" r="r" b="b"/>
            <a:pathLst>
              <a:path w="2168525" h="265429">
                <a:moveTo>
                  <a:pt x="2164895" y="265199"/>
                </a:moveTo>
                <a:lnTo>
                  <a:pt x="3524" y="265199"/>
                </a:lnTo>
                <a:lnTo>
                  <a:pt x="0" y="261699"/>
                </a:lnTo>
                <a:lnTo>
                  <a:pt x="0" y="3524"/>
                </a:lnTo>
                <a:lnTo>
                  <a:pt x="3524" y="0"/>
                </a:lnTo>
                <a:lnTo>
                  <a:pt x="2162620" y="0"/>
                </a:lnTo>
                <a:lnTo>
                  <a:pt x="2164620" y="824"/>
                </a:lnTo>
                <a:lnTo>
                  <a:pt x="2167570" y="3774"/>
                </a:lnTo>
                <a:lnTo>
                  <a:pt x="2168395" y="5774"/>
                </a:lnTo>
                <a:lnTo>
                  <a:pt x="2168395" y="261699"/>
                </a:lnTo>
                <a:close/>
              </a:path>
            </a:pathLst>
          </a:custGeom>
          <a:solidFill>
            <a:srgbClr val="F2F2F2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61661" y="4270916"/>
            <a:ext cx="2168525" cy="265430"/>
          </a:xfrm>
          <a:custGeom>
            <a:avLst/>
            <a:gdLst/>
            <a:ahLst/>
            <a:cxnLst/>
            <a:rect l="l" t="t" r="r" b="b"/>
            <a:pathLst>
              <a:path w="2168525" h="265429">
                <a:moveTo>
                  <a:pt x="0" y="7874"/>
                </a:moveTo>
                <a:lnTo>
                  <a:pt x="0" y="3524"/>
                </a:lnTo>
                <a:lnTo>
                  <a:pt x="3524" y="0"/>
                </a:lnTo>
                <a:lnTo>
                  <a:pt x="7874" y="0"/>
                </a:lnTo>
                <a:lnTo>
                  <a:pt x="2160545" y="0"/>
                </a:lnTo>
                <a:lnTo>
                  <a:pt x="2162620" y="0"/>
                </a:lnTo>
                <a:lnTo>
                  <a:pt x="2164620" y="824"/>
                </a:lnTo>
                <a:lnTo>
                  <a:pt x="2166095" y="2299"/>
                </a:lnTo>
                <a:lnTo>
                  <a:pt x="2167570" y="3774"/>
                </a:lnTo>
                <a:lnTo>
                  <a:pt x="2168395" y="5774"/>
                </a:lnTo>
                <a:lnTo>
                  <a:pt x="2168395" y="7874"/>
                </a:lnTo>
                <a:lnTo>
                  <a:pt x="2168395" y="257349"/>
                </a:lnTo>
                <a:lnTo>
                  <a:pt x="2168395" y="261699"/>
                </a:lnTo>
                <a:lnTo>
                  <a:pt x="2164895" y="265199"/>
                </a:lnTo>
                <a:lnTo>
                  <a:pt x="2160545" y="265199"/>
                </a:lnTo>
                <a:lnTo>
                  <a:pt x="7874" y="265199"/>
                </a:lnTo>
                <a:lnTo>
                  <a:pt x="3524" y="265199"/>
                </a:lnTo>
                <a:lnTo>
                  <a:pt x="0" y="261699"/>
                </a:lnTo>
                <a:lnTo>
                  <a:pt x="0" y="257349"/>
                </a:lnTo>
                <a:lnTo>
                  <a:pt x="0" y="7874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30849" y="4309547"/>
            <a:ext cx="10287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Cloudera</a:t>
            </a:r>
            <a:r>
              <a:rPr dirty="0" sz="10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Runtime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276435" y="1889196"/>
            <a:ext cx="694690" cy="416559"/>
          </a:xfrm>
          <a:custGeom>
            <a:avLst/>
            <a:gdLst/>
            <a:ahLst/>
            <a:cxnLst/>
            <a:rect l="l" t="t" r="r" b="b"/>
            <a:pathLst>
              <a:path w="694690" h="416560">
                <a:moveTo>
                  <a:pt x="694623" y="269149"/>
                </a:moveTo>
                <a:lnTo>
                  <a:pt x="686687" y="221473"/>
                </a:lnTo>
                <a:lnTo>
                  <a:pt x="664458" y="180168"/>
                </a:lnTo>
                <a:lnTo>
                  <a:pt x="630304" y="148022"/>
                </a:lnTo>
                <a:lnTo>
                  <a:pt x="586595" y="127827"/>
                </a:lnTo>
                <a:lnTo>
                  <a:pt x="535698" y="122372"/>
                </a:lnTo>
                <a:lnTo>
                  <a:pt x="512780" y="81463"/>
                </a:lnTo>
                <a:lnTo>
                  <a:pt x="480807" y="47592"/>
                </a:lnTo>
                <a:lnTo>
                  <a:pt x="441445" y="21938"/>
                </a:lnTo>
                <a:lnTo>
                  <a:pt x="396362" y="5681"/>
                </a:lnTo>
                <a:lnTo>
                  <a:pt x="347224" y="0"/>
                </a:lnTo>
                <a:lnTo>
                  <a:pt x="300031" y="5195"/>
                </a:lnTo>
                <a:lnTo>
                  <a:pt x="256922" y="19983"/>
                </a:lnTo>
                <a:lnTo>
                  <a:pt x="218931" y="43160"/>
                </a:lnTo>
                <a:lnTo>
                  <a:pt x="187091" y="73528"/>
                </a:lnTo>
                <a:lnTo>
                  <a:pt x="162437" y="109884"/>
                </a:lnTo>
                <a:lnTo>
                  <a:pt x="146003" y="151029"/>
                </a:lnTo>
                <a:lnTo>
                  <a:pt x="138824" y="195762"/>
                </a:lnTo>
                <a:lnTo>
                  <a:pt x="95884" y="194842"/>
                </a:lnTo>
                <a:lnTo>
                  <a:pt x="57893" y="207995"/>
                </a:lnTo>
                <a:lnTo>
                  <a:pt x="27489" y="232863"/>
                </a:lnTo>
                <a:lnTo>
                  <a:pt x="7312" y="267086"/>
                </a:lnTo>
                <a:lnTo>
                  <a:pt x="0" y="308304"/>
                </a:lnTo>
                <a:lnTo>
                  <a:pt x="18601" y="372700"/>
                </a:lnTo>
                <a:lnTo>
                  <a:pt x="59524" y="404473"/>
                </a:lnTo>
                <a:lnTo>
                  <a:pt x="100448" y="415113"/>
                </a:lnTo>
                <a:lnTo>
                  <a:pt x="119049" y="416106"/>
                </a:lnTo>
                <a:lnTo>
                  <a:pt x="371444" y="416106"/>
                </a:lnTo>
                <a:lnTo>
                  <a:pt x="501052" y="416106"/>
                </a:lnTo>
                <a:lnTo>
                  <a:pt x="548802" y="416106"/>
                </a:lnTo>
                <a:lnTo>
                  <a:pt x="555623" y="416106"/>
                </a:lnTo>
                <a:lnTo>
                  <a:pt x="635983" y="405612"/>
                </a:lnTo>
                <a:lnTo>
                  <a:pt x="677248" y="386805"/>
                </a:lnTo>
                <a:lnTo>
                  <a:pt x="692451" y="345910"/>
                </a:lnTo>
                <a:lnTo>
                  <a:pt x="694623" y="269149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445538" y="2048676"/>
            <a:ext cx="3562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zu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17486" y="1889196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90" h="415289">
                <a:moveTo>
                  <a:pt x="694623" y="268574"/>
                </a:moveTo>
                <a:lnTo>
                  <a:pt x="686687" y="221000"/>
                </a:lnTo>
                <a:lnTo>
                  <a:pt x="664458" y="179783"/>
                </a:lnTo>
                <a:lnTo>
                  <a:pt x="630304" y="147706"/>
                </a:lnTo>
                <a:lnTo>
                  <a:pt x="586595" y="127553"/>
                </a:lnTo>
                <a:lnTo>
                  <a:pt x="535698" y="122109"/>
                </a:lnTo>
                <a:lnTo>
                  <a:pt x="512780" y="81289"/>
                </a:lnTo>
                <a:lnTo>
                  <a:pt x="480807" y="47490"/>
                </a:lnTo>
                <a:lnTo>
                  <a:pt x="441445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31" y="5184"/>
                </a:lnTo>
                <a:lnTo>
                  <a:pt x="256922" y="19940"/>
                </a:lnTo>
                <a:lnTo>
                  <a:pt x="218931" y="43068"/>
                </a:lnTo>
                <a:lnTo>
                  <a:pt x="187091" y="73371"/>
                </a:lnTo>
                <a:lnTo>
                  <a:pt x="162437" y="109650"/>
                </a:lnTo>
                <a:lnTo>
                  <a:pt x="146003" y="150707"/>
                </a:lnTo>
                <a:lnTo>
                  <a:pt x="138824" y="195344"/>
                </a:lnTo>
                <a:lnTo>
                  <a:pt x="95884" y="194425"/>
                </a:lnTo>
                <a:lnTo>
                  <a:pt x="57893" y="207551"/>
                </a:lnTo>
                <a:lnTo>
                  <a:pt x="27489" y="232365"/>
                </a:lnTo>
                <a:lnTo>
                  <a:pt x="7312" y="266515"/>
                </a:lnTo>
                <a:lnTo>
                  <a:pt x="0" y="307644"/>
                </a:lnTo>
                <a:lnTo>
                  <a:pt x="18601" y="371902"/>
                </a:lnTo>
                <a:lnTo>
                  <a:pt x="59524" y="403608"/>
                </a:lnTo>
                <a:lnTo>
                  <a:pt x="100448" y="414225"/>
                </a:lnTo>
                <a:lnTo>
                  <a:pt x="119049" y="415216"/>
                </a:lnTo>
                <a:lnTo>
                  <a:pt x="371444" y="415216"/>
                </a:lnTo>
                <a:lnTo>
                  <a:pt x="501052" y="415216"/>
                </a:lnTo>
                <a:lnTo>
                  <a:pt x="548802" y="415216"/>
                </a:lnTo>
                <a:lnTo>
                  <a:pt x="555623" y="415216"/>
                </a:lnTo>
                <a:lnTo>
                  <a:pt x="635983" y="404745"/>
                </a:lnTo>
                <a:lnTo>
                  <a:pt x="677248" y="385979"/>
                </a:lnTo>
                <a:lnTo>
                  <a:pt x="692451" y="345171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716992" y="2048226"/>
            <a:ext cx="295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35383" y="1889106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90" h="415289">
                <a:moveTo>
                  <a:pt x="694623" y="268574"/>
                </a:moveTo>
                <a:lnTo>
                  <a:pt x="686687" y="221000"/>
                </a:lnTo>
                <a:lnTo>
                  <a:pt x="664458" y="179783"/>
                </a:lnTo>
                <a:lnTo>
                  <a:pt x="630304" y="147707"/>
                </a:lnTo>
                <a:lnTo>
                  <a:pt x="586595" y="127555"/>
                </a:lnTo>
                <a:lnTo>
                  <a:pt x="535698" y="122112"/>
                </a:lnTo>
                <a:lnTo>
                  <a:pt x="512780" y="81290"/>
                </a:lnTo>
                <a:lnTo>
                  <a:pt x="480807" y="47491"/>
                </a:lnTo>
                <a:lnTo>
                  <a:pt x="441445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31" y="5184"/>
                </a:lnTo>
                <a:lnTo>
                  <a:pt x="256922" y="19940"/>
                </a:lnTo>
                <a:lnTo>
                  <a:pt x="218931" y="43069"/>
                </a:lnTo>
                <a:lnTo>
                  <a:pt x="187091" y="73372"/>
                </a:lnTo>
                <a:lnTo>
                  <a:pt x="162437" y="109651"/>
                </a:lnTo>
                <a:lnTo>
                  <a:pt x="146003" y="150708"/>
                </a:lnTo>
                <a:lnTo>
                  <a:pt x="138824" y="195344"/>
                </a:lnTo>
                <a:lnTo>
                  <a:pt x="95884" y="194425"/>
                </a:lnTo>
                <a:lnTo>
                  <a:pt x="57893" y="207551"/>
                </a:lnTo>
                <a:lnTo>
                  <a:pt x="27489" y="232366"/>
                </a:lnTo>
                <a:lnTo>
                  <a:pt x="7312" y="266516"/>
                </a:lnTo>
                <a:lnTo>
                  <a:pt x="0" y="307646"/>
                </a:lnTo>
                <a:lnTo>
                  <a:pt x="18601" y="371905"/>
                </a:lnTo>
                <a:lnTo>
                  <a:pt x="59524" y="403611"/>
                </a:lnTo>
                <a:lnTo>
                  <a:pt x="100448" y="414227"/>
                </a:lnTo>
                <a:lnTo>
                  <a:pt x="119049" y="415219"/>
                </a:lnTo>
                <a:lnTo>
                  <a:pt x="371444" y="415219"/>
                </a:lnTo>
                <a:lnTo>
                  <a:pt x="501052" y="415219"/>
                </a:lnTo>
                <a:lnTo>
                  <a:pt x="548802" y="415219"/>
                </a:lnTo>
                <a:lnTo>
                  <a:pt x="555623" y="415219"/>
                </a:lnTo>
                <a:lnTo>
                  <a:pt x="635983" y="404747"/>
                </a:lnTo>
                <a:lnTo>
                  <a:pt x="677248" y="385981"/>
                </a:lnTo>
                <a:lnTo>
                  <a:pt x="692451" y="345173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8244872" y="2048141"/>
            <a:ext cx="2762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GCP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556874" y="1526791"/>
            <a:ext cx="2178050" cy="274955"/>
            <a:chOff x="6556874" y="1526791"/>
            <a:chExt cx="2178050" cy="274955"/>
          </a:xfrm>
        </p:grpSpPr>
        <p:sp>
          <p:nvSpPr>
            <p:cNvPr id="16" name="object 16"/>
            <p:cNvSpPr/>
            <p:nvPr/>
          </p:nvSpPr>
          <p:spPr>
            <a:xfrm>
              <a:off x="6561636" y="1531554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2164870" y="265199"/>
                  </a:moveTo>
                  <a:lnTo>
                    <a:pt x="3524" y="265199"/>
                  </a:lnTo>
                  <a:lnTo>
                    <a:pt x="0" y="261679"/>
                  </a:lnTo>
                  <a:lnTo>
                    <a:pt x="0" y="3519"/>
                  </a:lnTo>
                  <a:lnTo>
                    <a:pt x="3524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2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26167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61636" y="1531554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0" y="7862"/>
                  </a:moveTo>
                  <a:lnTo>
                    <a:pt x="0" y="3519"/>
                  </a:lnTo>
                  <a:lnTo>
                    <a:pt x="3524" y="0"/>
                  </a:lnTo>
                  <a:lnTo>
                    <a:pt x="7874" y="0"/>
                  </a:lnTo>
                  <a:lnTo>
                    <a:pt x="2160545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2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7862"/>
                  </a:lnTo>
                  <a:lnTo>
                    <a:pt x="2168395" y="257336"/>
                  </a:lnTo>
                  <a:lnTo>
                    <a:pt x="2168395" y="261679"/>
                  </a:lnTo>
                  <a:lnTo>
                    <a:pt x="2164870" y="265199"/>
                  </a:lnTo>
                  <a:lnTo>
                    <a:pt x="2160545" y="265199"/>
                  </a:lnTo>
                  <a:lnTo>
                    <a:pt x="7874" y="265199"/>
                  </a:lnTo>
                  <a:lnTo>
                    <a:pt x="3524" y="265199"/>
                  </a:lnTo>
                  <a:lnTo>
                    <a:pt x="0" y="261679"/>
                  </a:lnTo>
                  <a:lnTo>
                    <a:pt x="0" y="257336"/>
                  </a:lnTo>
                  <a:lnTo>
                    <a:pt x="0" y="786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114372" y="1570172"/>
            <a:ext cx="1061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CDP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Control</a:t>
            </a:r>
            <a:r>
              <a:rPr dirty="0" sz="1000" spc="-3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Plane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552136" y="2770019"/>
            <a:ext cx="978535" cy="1060450"/>
            <a:chOff x="6552136" y="2770019"/>
            <a:chExt cx="978535" cy="1060450"/>
          </a:xfrm>
        </p:grpSpPr>
        <p:sp>
          <p:nvSpPr>
            <p:cNvPr id="20" name="object 20"/>
            <p:cNvSpPr/>
            <p:nvPr/>
          </p:nvSpPr>
          <p:spPr>
            <a:xfrm>
              <a:off x="6710236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710236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634036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673" y="877723"/>
                  </a:moveTo>
                  <a:lnTo>
                    <a:pt x="0" y="87772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77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634036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673" y="0"/>
                  </a:lnTo>
                  <a:lnTo>
                    <a:pt x="810673" y="877723"/>
                  </a:lnTo>
                  <a:lnTo>
                    <a:pt x="0" y="8777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561661" y="29390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673" y="881773"/>
                  </a:moveTo>
                  <a:lnTo>
                    <a:pt x="0" y="88177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8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61661" y="29390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673" y="0"/>
                  </a:lnTo>
                  <a:lnTo>
                    <a:pt x="810673" y="881773"/>
                  </a:lnTo>
                  <a:lnTo>
                    <a:pt x="0" y="8817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6634036" y="3657342"/>
            <a:ext cx="738505" cy="76200"/>
          </a:xfrm>
          <a:prstGeom prst="rect">
            <a:avLst/>
          </a:prstGeom>
          <a:solidFill>
            <a:srgbClr val="FFFFFF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600"/>
              </a:lnSpc>
            </a:pP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Data</a:t>
            </a:r>
            <a:r>
              <a:rPr dirty="0" sz="900" spc="-4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8300"/>
                </a:solidFill>
                <a:latin typeface="Arial"/>
                <a:cs typeface="Arial"/>
              </a:rPr>
              <a:t>Hub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90986" y="2979975"/>
            <a:ext cx="128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8300"/>
                </a:solidFill>
                <a:latin typeface="Arial"/>
                <a:cs typeface="Arial"/>
              </a:rPr>
              <a:t>Vi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10236" y="2939019"/>
            <a:ext cx="662305" cy="71882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43815" marR="34925" indent="-48260">
              <a:lnSpc>
                <a:spcPct val="100000"/>
              </a:lnSpc>
              <a:spcBef>
                <a:spcPts val="420"/>
              </a:spcBef>
            </a:pPr>
            <a:r>
              <a:rPr dirty="0" sz="900" spc="15">
                <a:solidFill>
                  <a:srgbClr val="FF8300"/>
                </a:solidFill>
                <a:latin typeface="Arial"/>
                <a:cs typeface="Arial"/>
              </a:rPr>
              <a:t>rtual</a:t>
            </a:r>
            <a:r>
              <a:rPr dirty="0" sz="900" spc="-9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8300"/>
                </a:solidFill>
                <a:latin typeface="Arial"/>
                <a:cs typeface="Arial"/>
              </a:rPr>
              <a:t>Private  Clusters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3136" y="3274183"/>
            <a:ext cx="365049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7766059" y="2770019"/>
            <a:ext cx="974090" cy="1057275"/>
            <a:chOff x="7766059" y="2770019"/>
            <a:chExt cx="974090" cy="1057275"/>
          </a:xfrm>
        </p:grpSpPr>
        <p:sp>
          <p:nvSpPr>
            <p:cNvPr id="31" name="object 31"/>
            <p:cNvSpPr/>
            <p:nvPr/>
          </p:nvSpPr>
          <p:spPr>
            <a:xfrm>
              <a:off x="7919584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919584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843384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673" y="877723"/>
                  </a:moveTo>
                  <a:lnTo>
                    <a:pt x="0" y="87772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77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7843384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673" y="0"/>
                  </a:lnTo>
                  <a:lnTo>
                    <a:pt x="810673" y="877723"/>
                  </a:lnTo>
                  <a:lnTo>
                    <a:pt x="0" y="8777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775584" y="29356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673" y="881773"/>
                  </a:moveTo>
                  <a:lnTo>
                    <a:pt x="0" y="88177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8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775584" y="29356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673" y="0"/>
                  </a:lnTo>
                  <a:lnTo>
                    <a:pt x="810673" y="881773"/>
                  </a:lnTo>
                  <a:lnTo>
                    <a:pt x="0" y="8817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7843384" y="3657342"/>
            <a:ext cx="742950" cy="76200"/>
          </a:xfrm>
          <a:prstGeom prst="rect">
            <a:avLst/>
          </a:prstGeom>
          <a:solidFill>
            <a:srgbClr val="FFFFFF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"/>
              </a:lnSpc>
            </a:pPr>
            <a:r>
              <a:rPr dirty="0" sz="900" spc="-85">
                <a:solidFill>
                  <a:srgbClr val="FF8300"/>
                </a:solidFill>
                <a:latin typeface="Arial"/>
                <a:cs typeface="Arial"/>
              </a:rPr>
              <a:t>DW, </a:t>
            </a: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ML, </a:t>
            </a:r>
            <a:r>
              <a:rPr dirty="0" sz="900" spc="-75">
                <a:solidFill>
                  <a:srgbClr val="FF8300"/>
                </a:solidFill>
                <a:latin typeface="Arial"/>
                <a:cs typeface="Arial"/>
              </a:rPr>
              <a:t>DE,</a:t>
            </a:r>
            <a:r>
              <a:rPr dirty="0" sz="900" spc="-3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265">
                <a:solidFill>
                  <a:srgbClr val="FF8300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919584" y="2935619"/>
            <a:ext cx="666750" cy="721995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4604" marR="86995" indent="-17145">
              <a:lnSpc>
                <a:spcPct val="100000"/>
              </a:lnSpc>
              <a:spcBef>
                <a:spcPts val="420"/>
              </a:spcBef>
            </a:pP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Self-Serve  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x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periences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857005" y="3113401"/>
            <a:ext cx="90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0">
                <a:solidFill>
                  <a:srgbClr val="FF830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826934" y="3274183"/>
            <a:ext cx="730123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1" name="object 41"/>
          <p:cNvGrpSpPr/>
          <p:nvPr/>
        </p:nvGrpSpPr>
        <p:grpSpPr>
          <a:xfrm>
            <a:off x="6561661" y="2369255"/>
            <a:ext cx="2168525" cy="290830"/>
            <a:chOff x="6561661" y="2369255"/>
            <a:chExt cx="2168525" cy="290830"/>
          </a:xfrm>
        </p:grpSpPr>
        <p:sp>
          <p:nvSpPr>
            <p:cNvPr id="42" name="object 42"/>
            <p:cNvSpPr/>
            <p:nvPr/>
          </p:nvSpPr>
          <p:spPr>
            <a:xfrm>
              <a:off x="6561661" y="2369255"/>
              <a:ext cx="2168520" cy="290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7330585" y="2377307"/>
              <a:ext cx="528063" cy="2743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552149" y="2355704"/>
          <a:ext cx="2192655" cy="31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985"/>
                <a:gridCol w="537845"/>
                <a:gridCol w="871855"/>
              </a:tblGrid>
              <a:tr h="29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19050">
                      <a:solidFill>
                        <a:srgbClr val="00A3AE"/>
                      </a:solidFill>
                      <a:prstDash val="solid"/>
                    </a:lnT>
                    <a:lnB w="19050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6561661" y="3895967"/>
            <a:ext cx="2168525" cy="263525"/>
          </a:xfrm>
          <a:custGeom>
            <a:avLst/>
            <a:gdLst/>
            <a:ahLst/>
            <a:cxnLst/>
            <a:rect l="l" t="t" r="r" b="b"/>
            <a:pathLst>
              <a:path w="2168525" h="263525">
                <a:moveTo>
                  <a:pt x="2168520" y="43849"/>
                </a:moveTo>
                <a:lnTo>
                  <a:pt x="2165546" y="47120"/>
                </a:lnTo>
                <a:lnTo>
                  <a:pt x="2156764" y="50325"/>
                </a:lnTo>
                <a:lnTo>
                  <a:pt x="2097667" y="59464"/>
                </a:lnTo>
                <a:lnTo>
                  <a:pt x="2033072" y="65075"/>
                </a:lnTo>
                <a:lnTo>
                  <a:pt x="1993844" y="67711"/>
                </a:lnTo>
                <a:lnTo>
                  <a:pt x="1950275" y="70222"/>
                </a:lnTo>
                <a:lnTo>
                  <a:pt x="1902576" y="72600"/>
                </a:lnTo>
                <a:lnTo>
                  <a:pt x="1850955" y="74837"/>
                </a:lnTo>
                <a:lnTo>
                  <a:pt x="1795623" y="76923"/>
                </a:lnTo>
                <a:lnTo>
                  <a:pt x="1736788" y="78852"/>
                </a:lnTo>
                <a:lnTo>
                  <a:pt x="1674661" y="80613"/>
                </a:lnTo>
                <a:lnTo>
                  <a:pt x="1609451" y="82199"/>
                </a:lnTo>
                <a:lnTo>
                  <a:pt x="1541368" y="83600"/>
                </a:lnTo>
                <a:lnTo>
                  <a:pt x="1470622" y="84810"/>
                </a:lnTo>
                <a:lnTo>
                  <a:pt x="1397421" y="85819"/>
                </a:lnTo>
                <a:lnTo>
                  <a:pt x="1321976" y="86618"/>
                </a:lnTo>
                <a:lnTo>
                  <a:pt x="1244497" y="87199"/>
                </a:lnTo>
                <a:lnTo>
                  <a:pt x="1165192" y="87554"/>
                </a:lnTo>
                <a:lnTo>
                  <a:pt x="1084272" y="87674"/>
                </a:lnTo>
                <a:lnTo>
                  <a:pt x="1003352" y="87554"/>
                </a:lnTo>
                <a:lnTo>
                  <a:pt x="924047" y="87199"/>
                </a:lnTo>
                <a:lnTo>
                  <a:pt x="846567" y="86618"/>
                </a:lnTo>
                <a:lnTo>
                  <a:pt x="771121" y="85819"/>
                </a:lnTo>
                <a:lnTo>
                  <a:pt x="697920" y="84810"/>
                </a:lnTo>
                <a:lnTo>
                  <a:pt x="627172" y="83600"/>
                </a:lnTo>
                <a:lnTo>
                  <a:pt x="559087" y="82199"/>
                </a:lnTo>
                <a:lnTo>
                  <a:pt x="493876" y="80613"/>
                </a:lnTo>
                <a:lnTo>
                  <a:pt x="431747" y="78852"/>
                </a:lnTo>
                <a:lnTo>
                  <a:pt x="372911" y="76923"/>
                </a:lnTo>
                <a:lnTo>
                  <a:pt x="317577" y="74837"/>
                </a:lnTo>
                <a:lnTo>
                  <a:pt x="265955" y="72600"/>
                </a:lnTo>
                <a:lnTo>
                  <a:pt x="218253" y="70222"/>
                </a:lnTo>
                <a:lnTo>
                  <a:pt x="174683" y="67711"/>
                </a:lnTo>
                <a:lnTo>
                  <a:pt x="135454" y="65075"/>
                </a:lnTo>
                <a:lnTo>
                  <a:pt x="70856" y="59464"/>
                </a:lnTo>
                <a:lnTo>
                  <a:pt x="26137" y="53456"/>
                </a:lnTo>
                <a:lnTo>
                  <a:pt x="2974" y="47120"/>
                </a:lnTo>
                <a:lnTo>
                  <a:pt x="0" y="43849"/>
                </a:lnTo>
              </a:path>
              <a:path w="2168525" h="263525">
                <a:moveTo>
                  <a:pt x="0" y="43849"/>
                </a:moveTo>
                <a:lnTo>
                  <a:pt x="2974" y="40576"/>
                </a:lnTo>
                <a:lnTo>
                  <a:pt x="11756" y="37368"/>
                </a:lnTo>
                <a:lnTo>
                  <a:pt x="70856" y="28222"/>
                </a:lnTo>
                <a:lnTo>
                  <a:pt x="135454" y="22607"/>
                </a:lnTo>
                <a:lnTo>
                  <a:pt x="174683" y="19969"/>
                </a:lnTo>
                <a:lnTo>
                  <a:pt x="218253" y="17457"/>
                </a:lnTo>
                <a:lnTo>
                  <a:pt x="265955" y="15078"/>
                </a:lnTo>
                <a:lnTo>
                  <a:pt x="317577" y="12840"/>
                </a:lnTo>
                <a:lnTo>
                  <a:pt x="372911" y="10753"/>
                </a:lnTo>
                <a:lnTo>
                  <a:pt x="431747" y="8824"/>
                </a:lnTo>
                <a:lnTo>
                  <a:pt x="493876" y="7062"/>
                </a:lnTo>
                <a:lnTo>
                  <a:pt x="559087" y="5476"/>
                </a:lnTo>
                <a:lnTo>
                  <a:pt x="627172" y="4074"/>
                </a:lnTo>
                <a:lnTo>
                  <a:pt x="697920" y="2864"/>
                </a:lnTo>
                <a:lnTo>
                  <a:pt x="771121" y="1855"/>
                </a:lnTo>
                <a:lnTo>
                  <a:pt x="846567" y="1056"/>
                </a:lnTo>
                <a:lnTo>
                  <a:pt x="924047" y="475"/>
                </a:lnTo>
                <a:lnTo>
                  <a:pt x="1003352" y="120"/>
                </a:lnTo>
                <a:lnTo>
                  <a:pt x="1084272" y="0"/>
                </a:lnTo>
                <a:lnTo>
                  <a:pt x="1165192" y="120"/>
                </a:lnTo>
                <a:lnTo>
                  <a:pt x="1244497" y="475"/>
                </a:lnTo>
                <a:lnTo>
                  <a:pt x="1321976" y="1056"/>
                </a:lnTo>
                <a:lnTo>
                  <a:pt x="1397421" y="1855"/>
                </a:lnTo>
                <a:lnTo>
                  <a:pt x="1470622" y="2864"/>
                </a:lnTo>
                <a:lnTo>
                  <a:pt x="1541368" y="4074"/>
                </a:lnTo>
                <a:lnTo>
                  <a:pt x="1609451" y="5476"/>
                </a:lnTo>
                <a:lnTo>
                  <a:pt x="1674661" y="7062"/>
                </a:lnTo>
                <a:lnTo>
                  <a:pt x="1736788" y="8824"/>
                </a:lnTo>
                <a:lnTo>
                  <a:pt x="1795623" y="10753"/>
                </a:lnTo>
                <a:lnTo>
                  <a:pt x="1850955" y="12840"/>
                </a:lnTo>
                <a:lnTo>
                  <a:pt x="1902576" y="15078"/>
                </a:lnTo>
                <a:lnTo>
                  <a:pt x="1950275" y="17457"/>
                </a:lnTo>
                <a:lnTo>
                  <a:pt x="1993844" y="19969"/>
                </a:lnTo>
                <a:lnTo>
                  <a:pt x="2033072" y="22607"/>
                </a:lnTo>
                <a:lnTo>
                  <a:pt x="2097667" y="28222"/>
                </a:lnTo>
                <a:lnTo>
                  <a:pt x="2142384" y="34234"/>
                </a:lnTo>
                <a:lnTo>
                  <a:pt x="2168520" y="43849"/>
                </a:lnTo>
                <a:lnTo>
                  <a:pt x="2168520" y="219199"/>
                </a:lnTo>
                <a:lnTo>
                  <a:pt x="2122615" y="231855"/>
                </a:lnTo>
                <a:lnTo>
                  <a:pt x="2067749" y="237673"/>
                </a:lnTo>
                <a:lnTo>
                  <a:pt x="1993844" y="243060"/>
                </a:lnTo>
                <a:lnTo>
                  <a:pt x="1950275" y="245572"/>
                </a:lnTo>
                <a:lnTo>
                  <a:pt x="1902576" y="247950"/>
                </a:lnTo>
                <a:lnTo>
                  <a:pt x="1850955" y="250186"/>
                </a:lnTo>
                <a:lnTo>
                  <a:pt x="1795623" y="252273"/>
                </a:lnTo>
                <a:lnTo>
                  <a:pt x="1736788" y="254201"/>
                </a:lnTo>
                <a:lnTo>
                  <a:pt x="1674661" y="255963"/>
                </a:lnTo>
                <a:lnTo>
                  <a:pt x="1609451" y="257548"/>
                </a:lnTo>
                <a:lnTo>
                  <a:pt x="1541368" y="258950"/>
                </a:lnTo>
                <a:lnTo>
                  <a:pt x="1470622" y="260160"/>
                </a:lnTo>
                <a:lnTo>
                  <a:pt x="1397421" y="261168"/>
                </a:lnTo>
                <a:lnTo>
                  <a:pt x="1321976" y="261967"/>
                </a:lnTo>
                <a:lnTo>
                  <a:pt x="1244497" y="262549"/>
                </a:lnTo>
                <a:lnTo>
                  <a:pt x="1165192" y="262904"/>
                </a:lnTo>
                <a:lnTo>
                  <a:pt x="1084272" y="263024"/>
                </a:lnTo>
                <a:lnTo>
                  <a:pt x="1003352" y="262904"/>
                </a:lnTo>
                <a:lnTo>
                  <a:pt x="924047" y="262549"/>
                </a:lnTo>
                <a:lnTo>
                  <a:pt x="846567" y="261967"/>
                </a:lnTo>
                <a:lnTo>
                  <a:pt x="771121" y="261168"/>
                </a:lnTo>
                <a:lnTo>
                  <a:pt x="697920" y="260160"/>
                </a:lnTo>
                <a:lnTo>
                  <a:pt x="627172" y="258950"/>
                </a:lnTo>
                <a:lnTo>
                  <a:pt x="559087" y="257548"/>
                </a:lnTo>
                <a:lnTo>
                  <a:pt x="493876" y="255963"/>
                </a:lnTo>
                <a:lnTo>
                  <a:pt x="431747" y="254201"/>
                </a:lnTo>
                <a:lnTo>
                  <a:pt x="372911" y="252273"/>
                </a:lnTo>
                <a:lnTo>
                  <a:pt x="317577" y="250186"/>
                </a:lnTo>
                <a:lnTo>
                  <a:pt x="265955" y="247950"/>
                </a:lnTo>
                <a:lnTo>
                  <a:pt x="218253" y="245572"/>
                </a:lnTo>
                <a:lnTo>
                  <a:pt x="174683" y="243060"/>
                </a:lnTo>
                <a:lnTo>
                  <a:pt x="135454" y="240425"/>
                </a:lnTo>
                <a:lnTo>
                  <a:pt x="70856" y="234813"/>
                </a:lnTo>
                <a:lnTo>
                  <a:pt x="26137" y="228806"/>
                </a:lnTo>
                <a:lnTo>
                  <a:pt x="0" y="219199"/>
                </a:lnTo>
                <a:lnTo>
                  <a:pt x="0" y="43849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7272111" y="3963555"/>
            <a:ext cx="746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9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7214" y="904555"/>
            <a:ext cx="1962785" cy="3702050"/>
          </a:xfrm>
          <a:custGeom>
            <a:avLst/>
            <a:gdLst/>
            <a:ahLst/>
            <a:cxnLst/>
            <a:rect l="l" t="t" r="r" b="b"/>
            <a:pathLst>
              <a:path w="1962785" h="3702050">
                <a:moveTo>
                  <a:pt x="0" y="58182"/>
                </a:moveTo>
                <a:lnTo>
                  <a:pt x="4571" y="35535"/>
                </a:lnTo>
                <a:lnTo>
                  <a:pt x="17040" y="17041"/>
                </a:lnTo>
                <a:lnTo>
                  <a:pt x="35533" y="4572"/>
                </a:lnTo>
                <a:lnTo>
                  <a:pt x="58179" y="0"/>
                </a:lnTo>
                <a:lnTo>
                  <a:pt x="1904113" y="0"/>
                </a:lnTo>
                <a:lnTo>
                  <a:pt x="1945253" y="17042"/>
                </a:lnTo>
                <a:lnTo>
                  <a:pt x="1962296" y="58182"/>
                </a:lnTo>
                <a:lnTo>
                  <a:pt x="1962296" y="3643810"/>
                </a:lnTo>
                <a:lnTo>
                  <a:pt x="1957723" y="3666452"/>
                </a:lnTo>
                <a:lnTo>
                  <a:pt x="1945254" y="3684944"/>
                </a:lnTo>
                <a:lnTo>
                  <a:pt x="1926760" y="3697412"/>
                </a:lnTo>
                <a:lnTo>
                  <a:pt x="1904113" y="3701985"/>
                </a:lnTo>
                <a:lnTo>
                  <a:pt x="58179" y="3701985"/>
                </a:lnTo>
                <a:lnTo>
                  <a:pt x="35533" y="3697412"/>
                </a:lnTo>
                <a:lnTo>
                  <a:pt x="17040" y="3684944"/>
                </a:lnTo>
                <a:lnTo>
                  <a:pt x="4571" y="3666452"/>
                </a:lnTo>
                <a:lnTo>
                  <a:pt x="0" y="3643810"/>
                </a:lnTo>
                <a:lnTo>
                  <a:pt x="0" y="58182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726294" y="928328"/>
            <a:ext cx="152146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CDP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PVC</a:t>
            </a:r>
            <a:r>
              <a:rPr dirty="0" sz="1800" spc="-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Base</a:t>
            </a:r>
            <a:endParaRPr sz="1800">
              <a:latin typeface="Roboto"/>
              <a:cs typeface="Roboto"/>
            </a:endParaRPr>
          </a:p>
          <a:p>
            <a:pPr marL="45720">
              <a:lnSpc>
                <a:spcPct val="100000"/>
              </a:lnSpc>
              <a:spcBef>
                <a:spcPts val="2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(installable software)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50748" y="2551394"/>
            <a:ext cx="1489075" cy="1607820"/>
            <a:chOff x="750748" y="2551394"/>
            <a:chExt cx="1489075" cy="1607820"/>
          </a:xfrm>
        </p:grpSpPr>
        <p:sp>
          <p:nvSpPr>
            <p:cNvPr id="50" name="object 50"/>
            <p:cNvSpPr/>
            <p:nvPr/>
          </p:nvSpPr>
          <p:spPr>
            <a:xfrm>
              <a:off x="750747" y="2551404"/>
              <a:ext cx="1489075" cy="1607820"/>
            </a:xfrm>
            <a:custGeom>
              <a:avLst/>
              <a:gdLst/>
              <a:ahLst/>
              <a:cxnLst/>
              <a:rect l="l" t="t" r="r" b="b"/>
              <a:pathLst>
                <a:path w="1489075" h="1607820">
                  <a:moveTo>
                    <a:pt x="1488897" y="0"/>
                  </a:moveTo>
                  <a:lnTo>
                    <a:pt x="0" y="0"/>
                  </a:lnTo>
                  <a:lnTo>
                    <a:pt x="0" y="1607693"/>
                  </a:lnTo>
                  <a:lnTo>
                    <a:pt x="1488897" y="1607693"/>
                  </a:lnTo>
                  <a:lnTo>
                    <a:pt x="14888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825148" y="3817392"/>
              <a:ext cx="1340485" cy="287655"/>
            </a:xfrm>
            <a:custGeom>
              <a:avLst/>
              <a:gdLst/>
              <a:ahLst/>
              <a:cxnLst/>
              <a:rect l="l" t="t" r="r" b="b"/>
              <a:pathLst>
                <a:path w="1340485" h="287654">
                  <a:moveTo>
                    <a:pt x="1340097" y="47849"/>
                  </a:moveTo>
                  <a:lnTo>
                    <a:pt x="1335589" y="53429"/>
                  </a:lnTo>
                  <a:lnTo>
                    <a:pt x="1322400" y="58820"/>
                  </a:lnTo>
                  <a:lnTo>
                    <a:pt x="1271993" y="68892"/>
                  </a:lnTo>
                  <a:lnTo>
                    <a:pt x="1192895" y="77776"/>
                  </a:lnTo>
                  <a:lnTo>
                    <a:pt x="1143845" y="81684"/>
                  </a:lnTo>
                  <a:lnTo>
                    <a:pt x="1089130" y="85187"/>
                  </a:lnTo>
                  <a:lnTo>
                    <a:pt x="1029254" y="88249"/>
                  </a:lnTo>
                  <a:lnTo>
                    <a:pt x="964719" y="90835"/>
                  </a:lnTo>
                  <a:lnTo>
                    <a:pt x="896029" y="92910"/>
                  </a:lnTo>
                  <a:lnTo>
                    <a:pt x="823685" y="94435"/>
                  </a:lnTo>
                  <a:lnTo>
                    <a:pt x="748190" y="95377"/>
                  </a:lnTo>
                  <a:lnTo>
                    <a:pt x="670048" y="95699"/>
                  </a:lnTo>
                  <a:lnTo>
                    <a:pt x="591906" y="95377"/>
                  </a:lnTo>
                  <a:lnTo>
                    <a:pt x="516412" y="94435"/>
                  </a:lnTo>
                  <a:lnTo>
                    <a:pt x="444069" y="92910"/>
                  </a:lnTo>
                  <a:lnTo>
                    <a:pt x="375378" y="90835"/>
                  </a:lnTo>
                  <a:lnTo>
                    <a:pt x="310843" y="88249"/>
                  </a:lnTo>
                  <a:lnTo>
                    <a:pt x="250967" y="85187"/>
                  </a:lnTo>
                  <a:lnTo>
                    <a:pt x="196253" y="81684"/>
                  </a:lnTo>
                  <a:lnTo>
                    <a:pt x="147202" y="77776"/>
                  </a:lnTo>
                  <a:lnTo>
                    <a:pt x="104318" y="73500"/>
                  </a:lnTo>
                  <a:lnTo>
                    <a:pt x="39063" y="63986"/>
                  </a:lnTo>
                  <a:lnTo>
                    <a:pt x="4507" y="53429"/>
                  </a:lnTo>
                  <a:lnTo>
                    <a:pt x="0" y="47849"/>
                  </a:lnTo>
                </a:path>
                <a:path w="1340485" h="287654">
                  <a:moveTo>
                    <a:pt x="0" y="47849"/>
                  </a:moveTo>
                  <a:lnTo>
                    <a:pt x="4507" y="42269"/>
                  </a:lnTo>
                  <a:lnTo>
                    <a:pt x="17696" y="36878"/>
                  </a:lnTo>
                  <a:lnTo>
                    <a:pt x="68104" y="26807"/>
                  </a:lnTo>
                  <a:lnTo>
                    <a:pt x="147202" y="17922"/>
                  </a:lnTo>
                  <a:lnTo>
                    <a:pt x="196253" y="14015"/>
                  </a:lnTo>
                  <a:lnTo>
                    <a:pt x="250967" y="10512"/>
                  </a:lnTo>
                  <a:lnTo>
                    <a:pt x="310843" y="7450"/>
                  </a:lnTo>
                  <a:lnTo>
                    <a:pt x="375378" y="4863"/>
                  </a:lnTo>
                  <a:lnTo>
                    <a:pt x="444069" y="2789"/>
                  </a:lnTo>
                  <a:lnTo>
                    <a:pt x="516412" y="1263"/>
                  </a:lnTo>
                  <a:lnTo>
                    <a:pt x="591906" y="321"/>
                  </a:lnTo>
                  <a:lnTo>
                    <a:pt x="670048" y="0"/>
                  </a:lnTo>
                  <a:lnTo>
                    <a:pt x="748190" y="321"/>
                  </a:lnTo>
                  <a:lnTo>
                    <a:pt x="823685" y="1263"/>
                  </a:lnTo>
                  <a:lnTo>
                    <a:pt x="896029" y="2789"/>
                  </a:lnTo>
                  <a:lnTo>
                    <a:pt x="964719" y="4863"/>
                  </a:lnTo>
                  <a:lnTo>
                    <a:pt x="1029254" y="7450"/>
                  </a:lnTo>
                  <a:lnTo>
                    <a:pt x="1089130" y="10512"/>
                  </a:lnTo>
                  <a:lnTo>
                    <a:pt x="1143845" y="14015"/>
                  </a:lnTo>
                  <a:lnTo>
                    <a:pt x="1192895" y="17922"/>
                  </a:lnTo>
                  <a:lnTo>
                    <a:pt x="1235779" y="22198"/>
                  </a:lnTo>
                  <a:lnTo>
                    <a:pt x="1301034" y="31712"/>
                  </a:lnTo>
                  <a:lnTo>
                    <a:pt x="1340097" y="47849"/>
                  </a:lnTo>
                  <a:lnTo>
                    <a:pt x="1340097" y="239224"/>
                  </a:lnTo>
                  <a:lnTo>
                    <a:pt x="1301034" y="255358"/>
                  </a:lnTo>
                  <a:lnTo>
                    <a:pt x="1235779" y="264868"/>
                  </a:lnTo>
                  <a:lnTo>
                    <a:pt x="1192895" y="269141"/>
                  </a:lnTo>
                  <a:lnTo>
                    <a:pt x="1143845" y="273046"/>
                  </a:lnTo>
                  <a:lnTo>
                    <a:pt x="1089130" y="276546"/>
                  </a:lnTo>
                  <a:lnTo>
                    <a:pt x="1029254" y="279606"/>
                  </a:lnTo>
                  <a:lnTo>
                    <a:pt x="964719" y="282190"/>
                  </a:lnTo>
                  <a:lnTo>
                    <a:pt x="896029" y="284262"/>
                  </a:lnTo>
                  <a:lnTo>
                    <a:pt x="823685" y="285786"/>
                  </a:lnTo>
                  <a:lnTo>
                    <a:pt x="748190" y="286727"/>
                  </a:lnTo>
                  <a:lnTo>
                    <a:pt x="670048" y="287049"/>
                  </a:lnTo>
                  <a:lnTo>
                    <a:pt x="591906" y="286727"/>
                  </a:lnTo>
                  <a:lnTo>
                    <a:pt x="516412" y="285786"/>
                  </a:lnTo>
                  <a:lnTo>
                    <a:pt x="444069" y="284262"/>
                  </a:lnTo>
                  <a:lnTo>
                    <a:pt x="375378" y="282190"/>
                  </a:lnTo>
                  <a:lnTo>
                    <a:pt x="310843" y="279606"/>
                  </a:lnTo>
                  <a:lnTo>
                    <a:pt x="250967" y="276546"/>
                  </a:lnTo>
                  <a:lnTo>
                    <a:pt x="196253" y="273046"/>
                  </a:lnTo>
                  <a:lnTo>
                    <a:pt x="147202" y="269141"/>
                  </a:lnTo>
                  <a:lnTo>
                    <a:pt x="104318" y="264868"/>
                  </a:lnTo>
                  <a:lnTo>
                    <a:pt x="39063" y="255358"/>
                  </a:lnTo>
                  <a:lnTo>
                    <a:pt x="0" y="239224"/>
                  </a:lnTo>
                  <a:lnTo>
                    <a:pt x="0" y="47849"/>
                  </a:lnTo>
                  <a:close/>
                </a:path>
              </a:pathLst>
            </a:custGeom>
            <a:ln w="253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50748" y="2551394"/>
            <a:ext cx="1489075" cy="1607820"/>
          </a:xfrm>
          <a:prstGeom prst="rect">
            <a:avLst/>
          </a:prstGeom>
          <a:ln w="19049">
            <a:solidFill>
              <a:srgbClr val="00A3A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900" spc="-20">
                <a:solidFill>
                  <a:srgbClr val="FF8300"/>
                </a:solidFill>
                <a:latin typeface="Arial"/>
                <a:cs typeface="Arial"/>
              </a:rPr>
              <a:t>Bare </a:t>
            </a:r>
            <a:r>
              <a:rPr dirty="0" sz="900" spc="10">
                <a:solidFill>
                  <a:srgbClr val="FF8300"/>
                </a:solidFill>
                <a:latin typeface="Arial"/>
                <a:cs typeface="Arial"/>
              </a:rPr>
              <a:t>Metal</a:t>
            </a:r>
            <a:r>
              <a:rPr dirty="0" sz="900" spc="-50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Workloads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900" spc="-55">
                <a:solidFill>
                  <a:srgbClr val="FF8300"/>
                </a:solidFill>
                <a:latin typeface="Arial"/>
                <a:cs typeface="Arial"/>
              </a:rPr>
              <a:t>HDFS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41223" y="1918178"/>
            <a:ext cx="1508125" cy="1048385"/>
            <a:chOff x="741223" y="1918178"/>
            <a:chExt cx="1508125" cy="1048385"/>
          </a:xfrm>
        </p:grpSpPr>
        <p:sp>
          <p:nvSpPr>
            <p:cNvPr id="54" name="object 54"/>
            <p:cNvSpPr/>
            <p:nvPr/>
          </p:nvSpPr>
          <p:spPr>
            <a:xfrm>
              <a:off x="1231165" y="2682119"/>
              <a:ext cx="528063" cy="2742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69833" y="2099723"/>
              <a:ext cx="894715" cy="861694"/>
            </a:xfrm>
            <a:custGeom>
              <a:avLst/>
              <a:gdLst/>
              <a:ahLst/>
              <a:cxnLst/>
              <a:rect l="l" t="t" r="r" b="b"/>
              <a:pathLst>
                <a:path w="894714" h="861694">
                  <a:moveTo>
                    <a:pt x="356569" y="577621"/>
                  </a:moveTo>
                  <a:lnTo>
                    <a:pt x="894160" y="577621"/>
                  </a:lnTo>
                  <a:lnTo>
                    <a:pt x="894160" y="861470"/>
                  </a:lnTo>
                  <a:lnTo>
                    <a:pt x="356569" y="861470"/>
                  </a:lnTo>
                  <a:lnTo>
                    <a:pt x="356569" y="577621"/>
                  </a:lnTo>
                  <a:close/>
                </a:path>
                <a:path w="894714" h="861694">
                  <a:moveTo>
                    <a:pt x="0" y="6132"/>
                  </a:moveTo>
                  <a:lnTo>
                    <a:pt x="0" y="2747"/>
                  </a:lnTo>
                  <a:lnTo>
                    <a:pt x="2744" y="0"/>
                  </a:lnTo>
                  <a:lnTo>
                    <a:pt x="6132" y="0"/>
                  </a:lnTo>
                  <a:lnTo>
                    <a:pt x="359494" y="0"/>
                  </a:lnTo>
                  <a:lnTo>
                    <a:pt x="361119" y="0"/>
                  </a:lnTo>
                  <a:lnTo>
                    <a:pt x="362679" y="647"/>
                  </a:lnTo>
                  <a:lnTo>
                    <a:pt x="363829" y="1797"/>
                  </a:lnTo>
                  <a:lnTo>
                    <a:pt x="364979" y="2947"/>
                  </a:lnTo>
                  <a:lnTo>
                    <a:pt x="365626" y="4507"/>
                  </a:lnTo>
                  <a:lnTo>
                    <a:pt x="365626" y="6132"/>
                  </a:lnTo>
                  <a:lnTo>
                    <a:pt x="365626" y="63167"/>
                  </a:lnTo>
                  <a:lnTo>
                    <a:pt x="365626" y="66554"/>
                  </a:lnTo>
                  <a:lnTo>
                    <a:pt x="362879" y="69299"/>
                  </a:lnTo>
                  <a:lnTo>
                    <a:pt x="359494" y="69299"/>
                  </a:lnTo>
                  <a:lnTo>
                    <a:pt x="6132" y="69299"/>
                  </a:lnTo>
                  <a:lnTo>
                    <a:pt x="2744" y="69299"/>
                  </a:lnTo>
                  <a:lnTo>
                    <a:pt x="0" y="66554"/>
                  </a:lnTo>
                  <a:lnTo>
                    <a:pt x="0" y="63167"/>
                  </a:lnTo>
                  <a:lnTo>
                    <a:pt x="0" y="613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894050" y="2118968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4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869833" y="2118968"/>
              <a:ext cx="365760" cy="145415"/>
            </a:xfrm>
            <a:custGeom>
              <a:avLst/>
              <a:gdLst/>
              <a:ahLst/>
              <a:cxnLst/>
              <a:rect l="l" t="t" r="r" b="b"/>
              <a:pathLst>
                <a:path w="365759" h="145414">
                  <a:moveTo>
                    <a:pt x="24217" y="1557"/>
                  </a:moveTo>
                  <a:lnTo>
                    <a:pt x="24217" y="697"/>
                  </a:lnTo>
                  <a:lnTo>
                    <a:pt x="24914" y="0"/>
                  </a:lnTo>
                  <a:lnTo>
                    <a:pt x="25774" y="0"/>
                  </a:lnTo>
                  <a:lnTo>
                    <a:pt x="99442" y="0"/>
                  </a:lnTo>
                  <a:lnTo>
                    <a:pt x="99857" y="0"/>
                  </a:lnTo>
                  <a:lnTo>
                    <a:pt x="100252" y="164"/>
                  </a:lnTo>
                  <a:lnTo>
                    <a:pt x="100544" y="457"/>
                  </a:lnTo>
                  <a:lnTo>
                    <a:pt x="100837" y="747"/>
                  </a:lnTo>
                  <a:lnTo>
                    <a:pt x="101002" y="1144"/>
                  </a:lnTo>
                  <a:lnTo>
                    <a:pt x="101002" y="1557"/>
                  </a:lnTo>
                  <a:lnTo>
                    <a:pt x="101002" y="29042"/>
                  </a:lnTo>
                  <a:lnTo>
                    <a:pt x="101002" y="29902"/>
                  </a:lnTo>
                  <a:lnTo>
                    <a:pt x="100304" y="30599"/>
                  </a:lnTo>
                  <a:lnTo>
                    <a:pt x="99442" y="30599"/>
                  </a:lnTo>
                  <a:lnTo>
                    <a:pt x="25774" y="30599"/>
                  </a:lnTo>
                  <a:lnTo>
                    <a:pt x="24914" y="30599"/>
                  </a:lnTo>
                  <a:lnTo>
                    <a:pt x="24217" y="29902"/>
                  </a:lnTo>
                  <a:lnTo>
                    <a:pt x="24217" y="29042"/>
                  </a:lnTo>
                  <a:lnTo>
                    <a:pt x="24217" y="1557"/>
                  </a:lnTo>
                  <a:close/>
                </a:path>
                <a:path w="365759" h="145414">
                  <a:moveTo>
                    <a:pt x="0" y="82152"/>
                  </a:moveTo>
                  <a:lnTo>
                    <a:pt x="0" y="78764"/>
                  </a:lnTo>
                  <a:lnTo>
                    <a:pt x="2744" y="76017"/>
                  </a:lnTo>
                  <a:lnTo>
                    <a:pt x="6132" y="76017"/>
                  </a:lnTo>
                  <a:lnTo>
                    <a:pt x="359494" y="76017"/>
                  </a:lnTo>
                  <a:lnTo>
                    <a:pt x="361119" y="76017"/>
                  </a:lnTo>
                  <a:lnTo>
                    <a:pt x="362679" y="76664"/>
                  </a:lnTo>
                  <a:lnTo>
                    <a:pt x="363829" y="77814"/>
                  </a:lnTo>
                  <a:lnTo>
                    <a:pt x="364979" y="78964"/>
                  </a:lnTo>
                  <a:lnTo>
                    <a:pt x="365626" y="80524"/>
                  </a:lnTo>
                  <a:lnTo>
                    <a:pt x="365626" y="82152"/>
                  </a:lnTo>
                  <a:lnTo>
                    <a:pt x="365626" y="139184"/>
                  </a:lnTo>
                  <a:lnTo>
                    <a:pt x="365626" y="142572"/>
                  </a:lnTo>
                  <a:lnTo>
                    <a:pt x="362879" y="145317"/>
                  </a:lnTo>
                  <a:lnTo>
                    <a:pt x="359494" y="145317"/>
                  </a:lnTo>
                  <a:lnTo>
                    <a:pt x="6132" y="145317"/>
                  </a:lnTo>
                  <a:lnTo>
                    <a:pt x="2744" y="145317"/>
                  </a:lnTo>
                  <a:lnTo>
                    <a:pt x="0" y="142572"/>
                  </a:lnTo>
                  <a:lnTo>
                    <a:pt x="0" y="139184"/>
                  </a:lnTo>
                  <a:lnTo>
                    <a:pt x="0" y="8215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94050" y="2214230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4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94050" y="2099723"/>
              <a:ext cx="798830" cy="145415"/>
            </a:xfrm>
            <a:custGeom>
              <a:avLst/>
              <a:gdLst/>
              <a:ahLst/>
              <a:cxnLst/>
              <a:rect l="l" t="t" r="r" b="b"/>
              <a:pathLst>
                <a:path w="798830" h="145414">
                  <a:moveTo>
                    <a:pt x="0" y="116064"/>
                  </a:moveTo>
                  <a:lnTo>
                    <a:pt x="0" y="115204"/>
                  </a:lnTo>
                  <a:lnTo>
                    <a:pt x="697" y="114507"/>
                  </a:lnTo>
                  <a:lnTo>
                    <a:pt x="1557" y="114507"/>
                  </a:lnTo>
                  <a:lnTo>
                    <a:pt x="75224" y="114507"/>
                  </a:lnTo>
                  <a:lnTo>
                    <a:pt x="75639" y="114507"/>
                  </a:lnTo>
                  <a:lnTo>
                    <a:pt x="76034" y="114672"/>
                  </a:lnTo>
                  <a:lnTo>
                    <a:pt x="76327" y="114964"/>
                  </a:lnTo>
                  <a:lnTo>
                    <a:pt x="76619" y="115254"/>
                  </a:lnTo>
                  <a:lnTo>
                    <a:pt x="76784" y="115652"/>
                  </a:lnTo>
                  <a:lnTo>
                    <a:pt x="76784" y="116064"/>
                  </a:lnTo>
                  <a:lnTo>
                    <a:pt x="76784" y="143549"/>
                  </a:lnTo>
                  <a:lnTo>
                    <a:pt x="76784" y="144409"/>
                  </a:lnTo>
                  <a:lnTo>
                    <a:pt x="76087" y="145107"/>
                  </a:lnTo>
                  <a:lnTo>
                    <a:pt x="75224" y="145107"/>
                  </a:lnTo>
                  <a:lnTo>
                    <a:pt x="1557" y="145107"/>
                  </a:lnTo>
                  <a:lnTo>
                    <a:pt x="697" y="145107"/>
                  </a:lnTo>
                  <a:lnTo>
                    <a:pt x="0" y="144409"/>
                  </a:lnTo>
                  <a:lnTo>
                    <a:pt x="0" y="143549"/>
                  </a:lnTo>
                  <a:lnTo>
                    <a:pt x="0" y="116064"/>
                  </a:lnTo>
                  <a:close/>
                </a:path>
                <a:path w="798830" h="145414">
                  <a:moveTo>
                    <a:pt x="432866" y="6132"/>
                  </a:moveTo>
                  <a:lnTo>
                    <a:pt x="432866" y="2747"/>
                  </a:lnTo>
                  <a:lnTo>
                    <a:pt x="435611" y="0"/>
                  </a:lnTo>
                  <a:lnTo>
                    <a:pt x="438999" y="0"/>
                  </a:lnTo>
                  <a:lnTo>
                    <a:pt x="792358" y="0"/>
                  </a:lnTo>
                  <a:lnTo>
                    <a:pt x="793985" y="0"/>
                  </a:lnTo>
                  <a:lnTo>
                    <a:pt x="795545" y="647"/>
                  </a:lnTo>
                  <a:lnTo>
                    <a:pt x="796695" y="1797"/>
                  </a:lnTo>
                  <a:lnTo>
                    <a:pt x="797845" y="2947"/>
                  </a:lnTo>
                  <a:lnTo>
                    <a:pt x="798493" y="4507"/>
                  </a:lnTo>
                  <a:lnTo>
                    <a:pt x="798493" y="6132"/>
                  </a:lnTo>
                  <a:lnTo>
                    <a:pt x="798493" y="63167"/>
                  </a:lnTo>
                  <a:lnTo>
                    <a:pt x="798493" y="66554"/>
                  </a:lnTo>
                  <a:lnTo>
                    <a:pt x="795745" y="69299"/>
                  </a:lnTo>
                  <a:lnTo>
                    <a:pt x="792358" y="69299"/>
                  </a:lnTo>
                  <a:lnTo>
                    <a:pt x="438999" y="69299"/>
                  </a:lnTo>
                  <a:lnTo>
                    <a:pt x="435611" y="69299"/>
                  </a:lnTo>
                  <a:lnTo>
                    <a:pt x="432866" y="66554"/>
                  </a:lnTo>
                  <a:lnTo>
                    <a:pt x="432866" y="63167"/>
                  </a:lnTo>
                  <a:lnTo>
                    <a:pt x="432866" y="613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351134" y="2118968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4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326917" y="2118968"/>
              <a:ext cx="365760" cy="145415"/>
            </a:xfrm>
            <a:custGeom>
              <a:avLst/>
              <a:gdLst/>
              <a:ahLst/>
              <a:cxnLst/>
              <a:rect l="l" t="t" r="r" b="b"/>
              <a:pathLst>
                <a:path w="365760" h="145414">
                  <a:moveTo>
                    <a:pt x="24217" y="1557"/>
                  </a:moveTo>
                  <a:lnTo>
                    <a:pt x="24217" y="697"/>
                  </a:lnTo>
                  <a:lnTo>
                    <a:pt x="24914" y="0"/>
                  </a:lnTo>
                  <a:lnTo>
                    <a:pt x="25774" y="0"/>
                  </a:lnTo>
                  <a:lnTo>
                    <a:pt x="99442" y="0"/>
                  </a:lnTo>
                  <a:lnTo>
                    <a:pt x="99857" y="0"/>
                  </a:lnTo>
                  <a:lnTo>
                    <a:pt x="100252" y="164"/>
                  </a:lnTo>
                  <a:lnTo>
                    <a:pt x="100544" y="457"/>
                  </a:lnTo>
                  <a:lnTo>
                    <a:pt x="100837" y="747"/>
                  </a:lnTo>
                  <a:lnTo>
                    <a:pt x="101002" y="1144"/>
                  </a:lnTo>
                  <a:lnTo>
                    <a:pt x="101002" y="1557"/>
                  </a:lnTo>
                  <a:lnTo>
                    <a:pt x="101002" y="29042"/>
                  </a:lnTo>
                  <a:lnTo>
                    <a:pt x="101002" y="29902"/>
                  </a:lnTo>
                  <a:lnTo>
                    <a:pt x="100304" y="30599"/>
                  </a:lnTo>
                  <a:lnTo>
                    <a:pt x="99442" y="30599"/>
                  </a:lnTo>
                  <a:lnTo>
                    <a:pt x="25774" y="30599"/>
                  </a:lnTo>
                  <a:lnTo>
                    <a:pt x="24914" y="30599"/>
                  </a:lnTo>
                  <a:lnTo>
                    <a:pt x="24217" y="29902"/>
                  </a:lnTo>
                  <a:lnTo>
                    <a:pt x="24217" y="29042"/>
                  </a:lnTo>
                  <a:lnTo>
                    <a:pt x="24217" y="1557"/>
                  </a:lnTo>
                  <a:close/>
                </a:path>
                <a:path w="365760" h="145414">
                  <a:moveTo>
                    <a:pt x="0" y="82152"/>
                  </a:moveTo>
                  <a:lnTo>
                    <a:pt x="0" y="78764"/>
                  </a:lnTo>
                  <a:lnTo>
                    <a:pt x="2744" y="76017"/>
                  </a:lnTo>
                  <a:lnTo>
                    <a:pt x="6132" y="76017"/>
                  </a:lnTo>
                  <a:lnTo>
                    <a:pt x="359491" y="76017"/>
                  </a:lnTo>
                  <a:lnTo>
                    <a:pt x="361119" y="76017"/>
                  </a:lnTo>
                  <a:lnTo>
                    <a:pt x="362679" y="76664"/>
                  </a:lnTo>
                  <a:lnTo>
                    <a:pt x="363829" y="77814"/>
                  </a:lnTo>
                  <a:lnTo>
                    <a:pt x="364979" y="78964"/>
                  </a:lnTo>
                  <a:lnTo>
                    <a:pt x="365626" y="80524"/>
                  </a:lnTo>
                  <a:lnTo>
                    <a:pt x="365626" y="82152"/>
                  </a:lnTo>
                  <a:lnTo>
                    <a:pt x="365626" y="139184"/>
                  </a:lnTo>
                  <a:lnTo>
                    <a:pt x="365626" y="142572"/>
                  </a:lnTo>
                  <a:lnTo>
                    <a:pt x="362879" y="145317"/>
                  </a:lnTo>
                  <a:lnTo>
                    <a:pt x="359491" y="145317"/>
                  </a:lnTo>
                  <a:lnTo>
                    <a:pt x="6132" y="145317"/>
                  </a:lnTo>
                  <a:lnTo>
                    <a:pt x="2744" y="145317"/>
                  </a:lnTo>
                  <a:lnTo>
                    <a:pt x="0" y="142572"/>
                  </a:lnTo>
                  <a:lnTo>
                    <a:pt x="0" y="139184"/>
                  </a:lnTo>
                  <a:lnTo>
                    <a:pt x="0" y="8215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51134" y="2214230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4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351134" y="2214230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4" h="31114">
                  <a:moveTo>
                    <a:pt x="0" y="1557"/>
                  </a:moveTo>
                  <a:lnTo>
                    <a:pt x="0" y="697"/>
                  </a:lnTo>
                  <a:lnTo>
                    <a:pt x="697" y="0"/>
                  </a:lnTo>
                  <a:lnTo>
                    <a:pt x="1557" y="0"/>
                  </a:lnTo>
                  <a:lnTo>
                    <a:pt x="75224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1557"/>
                  </a:lnTo>
                  <a:lnTo>
                    <a:pt x="76784" y="29042"/>
                  </a:lnTo>
                  <a:lnTo>
                    <a:pt x="76784" y="29902"/>
                  </a:lnTo>
                  <a:lnTo>
                    <a:pt x="76087" y="30599"/>
                  </a:lnTo>
                  <a:lnTo>
                    <a:pt x="75224" y="30599"/>
                  </a:lnTo>
                  <a:lnTo>
                    <a:pt x="1557" y="30599"/>
                  </a:lnTo>
                  <a:lnTo>
                    <a:pt x="697" y="30599"/>
                  </a:lnTo>
                  <a:lnTo>
                    <a:pt x="0" y="29902"/>
                  </a:lnTo>
                  <a:lnTo>
                    <a:pt x="0" y="29042"/>
                  </a:lnTo>
                  <a:lnTo>
                    <a:pt x="0" y="1557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750748" y="1927703"/>
              <a:ext cx="1489075" cy="391795"/>
            </a:xfrm>
            <a:custGeom>
              <a:avLst/>
              <a:gdLst/>
              <a:ahLst/>
              <a:cxnLst/>
              <a:rect l="l" t="t" r="r" b="b"/>
              <a:pathLst>
                <a:path w="1489075" h="391794">
                  <a:moveTo>
                    <a:pt x="0" y="22884"/>
                  </a:moveTo>
                  <a:lnTo>
                    <a:pt x="1798" y="13976"/>
                  </a:lnTo>
                  <a:lnTo>
                    <a:pt x="6703" y="6702"/>
                  </a:lnTo>
                  <a:lnTo>
                    <a:pt x="13977" y="1798"/>
                  </a:lnTo>
                  <a:lnTo>
                    <a:pt x="22884" y="0"/>
                  </a:lnTo>
                  <a:lnTo>
                    <a:pt x="1466014" y="0"/>
                  </a:lnTo>
                  <a:lnTo>
                    <a:pt x="1472084" y="0"/>
                  </a:lnTo>
                  <a:lnTo>
                    <a:pt x="1477904" y="2412"/>
                  </a:lnTo>
                  <a:lnTo>
                    <a:pt x="1482194" y="6702"/>
                  </a:lnTo>
                  <a:lnTo>
                    <a:pt x="1486487" y="10994"/>
                  </a:lnTo>
                  <a:lnTo>
                    <a:pt x="1488899" y="16814"/>
                  </a:lnTo>
                  <a:lnTo>
                    <a:pt x="1488899" y="22884"/>
                  </a:lnTo>
                  <a:lnTo>
                    <a:pt x="1488899" y="368616"/>
                  </a:lnTo>
                  <a:lnTo>
                    <a:pt x="1487100" y="377523"/>
                  </a:lnTo>
                  <a:lnTo>
                    <a:pt x="1482196" y="384797"/>
                  </a:lnTo>
                  <a:lnTo>
                    <a:pt x="1474921" y="389700"/>
                  </a:lnTo>
                  <a:lnTo>
                    <a:pt x="1466014" y="391499"/>
                  </a:lnTo>
                  <a:lnTo>
                    <a:pt x="22884" y="391499"/>
                  </a:lnTo>
                  <a:lnTo>
                    <a:pt x="13977" y="389700"/>
                  </a:lnTo>
                  <a:lnTo>
                    <a:pt x="6703" y="384797"/>
                  </a:lnTo>
                  <a:lnTo>
                    <a:pt x="1798" y="377523"/>
                  </a:lnTo>
                  <a:lnTo>
                    <a:pt x="0" y="368616"/>
                  </a:lnTo>
                  <a:lnTo>
                    <a:pt x="0" y="22884"/>
                  </a:lnTo>
                  <a:close/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5" name="object 65"/>
          <p:cNvSpPr txBox="1"/>
          <p:nvPr/>
        </p:nvSpPr>
        <p:spPr>
          <a:xfrm>
            <a:off x="1175227" y="1916629"/>
            <a:ext cx="639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Bare</a:t>
            </a:r>
            <a:r>
              <a:rPr dirty="0" sz="10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10">
                <a:solidFill>
                  <a:srgbClr val="FFFFFF"/>
                </a:solidFill>
                <a:latin typeface="Arial"/>
                <a:cs typeface="Arial"/>
              </a:rPr>
              <a:t>Metal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45911" y="2094960"/>
            <a:ext cx="1498600" cy="2446020"/>
            <a:chOff x="745911" y="2094960"/>
            <a:chExt cx="1498600" cy="2446020"/>
          </a:xfrm>
        </p:grpSpPr>
        <p:sp>
          <p:nvSpPr>
            <p:cNvPr id="67" name="object 67"/>
            <p:cNvSpPr/>
            <p:nvPr/>
          </p:nvSpPr>
          <p:spPr>
            <a:xfrm>
              <a:off x="1784116" y="2099723"/>
              <a:ext cx="365760" cy="69850"/>
            </a:xfrm>
            <a:custGeom>
              <a:avLst/>
              <a:gdLst/>
              <a:ahLst/>
              <a:cxnLst/>
              <a:rect l="l" t="t" r="r" b="b"/>
              <a:pathLst>
                <a:path w="365760" h="69850">
                  <a:moveTo>
                    <a:pt x="0" y="6132"/>
                  </a:moveTo>
                  <a:lnTo>
                    <a:pt x="0" y="2747"/>
                  </a:lnTo>
                  <a:lnTo>
                    <a:pt x="2744" y="0"/>
                  </a:lnTo>
                  <a:lnTo>
                    <a:pt x="6132" y="0"/>
                  </a:lnTo>
                  <a:lnTo>
                    <a:pt x="359494" y="0"/>
                  </a:lnTo>
                  <a:lnTo>
                    <a:pt x="361119" y="0"/>
                  </a:lnTo>
                  <a:lnTo>
                    <a:pt x="362679" y="647"/>
                  </a:lnTo>
                  <a:lnTo>
                    <a:pt x="363829" y="1797"/>
                  </a:lnTo>
                  <a:lnTo>
                    <a:pt x="364979" y="2947"/>
                  </a:lnTo>
                  <a:lnTo>
                    <a:pt x="365626" y="4507"/>
                  </a:lnTo>
                  <a:lnTo>
                    <a:pt x="365626" y="6132"/>
                  </a:lnTo>
                  <a:lnTo>
                    <a:pt x="365626" y="63167"/>
                  </a:lnTo>
                  <a:lnTo>
                    <a:pt x="365626" y="66554"/>
                  </a:lnTo>
                  <a:lnTo>
                    <a:pt x="362879" y="69299"/>
                  </a:lnTo>
                  <a:lnTo>
                    <a:pt x="359494" y="69299"/>
                  </a:lnTo>
                  <a:lnTo>
                    <a:pt x="6132" y="69299"/>
                  </a:lnTo>
                  <a:lnTo>
                    <a:pt x="2744" y="69299"/>
                  </a:lnTo>
                  <a:lnTo>
                    <a:pt x="0" y="66554"/>
                  </a:lnTo>
                  <a:lnTo>
                    <a:pt x="0" y="63167"/>
                  </a:lnTo>
                  <a:lnTo>
                    <a:pt x="0" y="613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1808333" y="2118968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1784116" y="2118968"/>
              <a:ext cx="365760" cy="145415"/>
            </a:xfrm>
            <a:custGeom>
              <a:avLst/>
              <a:gdLst/>
              <a:ahLst/>
              <a:cxnLst/>
              <a:rect l="l" t="t" r="r" b="b"/>
              <a:pathLst>
                <a:path w="365760" h="145414">
                  <a:moveTo>
                    <a:pt x="24217" y="1557"/>
                  </a:moveTo>
                  <a:lnTo>
                    <a:pt x="24217" y="697"/>
                  </a:lnTo>
                  <a:lnTo>
                    <a:pt x="24914" y="0"/>
                  </a:lnTo>
                  <a:lnTo>
                    <a:pt x="25774" y="0"/>
                  </a:lnTo>
                  <a:lnTo>
                    <a:pt x="99442" y="0"/>
                  </a:lnTo>
                  <a:lnTo>
                    <a:pt x="99857" y="0"/>
                  </a:lnTo>
                  <a:lnTo>
                    <a:pt x="100252" y="164"/>
                  </a:lnTo>
                  <a:lnTo>
                    <a:pt x="100544" y="457"/>
                  </a:lnTo>
                  <a:lnTo>
                    <a:pt x="100837" y="747"/>
                  </a:lnTo>
                  <a:lnTo>
                    <a:pt x="101002" y="1144"/>
                  </a:lnTo>
                  <a:lnTo>
                    <a:pt x="101002" y="1557"/>
                  </a:lnTo>
                  <a:lnTo>
                    <a:pt x="101002" y="29042"/>
                  </a:lnTo>
                  <a:lnTo>
                    <a:pt x="101002" y="29902"/>
                  </a:lnTo>
                  <a:lnTo>
                    <a:pt x="100304" y="30599"/>
                  </a:lnTo>
                  <a:lnTo>
                    <a:pt x="99442" y="30599"/>
                  </a:lnTo>
                  <a:lnTo>
                    <a:pt x="25774" y="30599"/>
                  </a:lnTo>
                  <a:lnTo>
                    <a:pt x="24914" y="30599"/>
                  </a:lnTo>
                  <a:lnTo>
                    <a:pt x="24217" y="29902"/>
                  </a:lnTo>
                  <a:lnTo>
                    <a:pt x="24217" y="29042"/>
                  </a:lnTo>
                  <a:lnTo>
                    <a:pt x="24217" y="1557"/>
                  </a:lnTo>
                  <a:close/>
                </a:path>
                <a:path w="365760" h="145414">
                  <a:moveTo>
                    <a:pt x="0" y="82152"/>
                  </a:moveTo>
                  <a:lnTo>
                    <a:pt x="0" y="78764"/>
                  </a:lnTo>
                  <a:lnTo>
                    <a:pt x="2744" y="76017"/>
                  </a:lnTo>
                  <a:lnTo>
                    <a:pt x="6132" y="76017"/>
                  </a:lnTo>
                  <a:lnTo>
                    <a:pt x="359494" y="76017"/>
                  </a:lnTo>
                  <a:lnTo>
                    <a:pt x="361119" y="76017"/>
                  </a:lnTo>
                  <a:lnTo>
                    <a:pt x="362679" y="76664"/>
                  </a:lnTo>
                  <a:lnTo>
                    <a:pt x="363829" y="77814"/>
                  </a:lnTo>
                  <a:lnTo>
                    <a:pt x="364979" y="78964"/>
                  </a:lnTo>
                  <a:lnTo>
                    <a:pt x="365626" y="80524"/>
                  </a:lnTo>
                  <a:lnTo>
                    <a:pt x="365626" y="82152"/>
                  </a:lnTo>
                  <a:lnTo>
                    <a:pt x="365626" y="139184"/>
                  </a:lnTo>
                  <a:lnTo>
                    <a:pt x="365626" y="142572"/>
                  </a:lnTo>
                  <a:lnTo>
                    <a:pt x="362879" y="145317"/>
                  </a:lnTo>
                  <a:lnTo>
                    <a:pt x="359494" y="145317"/>
                  </a:lnTo>
                  <a:lnTo>
                    <a:pt x="6132" y="145317"/>
                  </a:lnTo>
                  <a:lnTo>
                    <a:pt x="2744" y="145317"/>
                  </a:lnTo>
                  <a:lnTo>
                    <a:pt x="0" y="142572"/>
                  </a:lnTo>
                  <a:lnTo>
                    <a:pt x="0" y="139184"/>
                  </a:lnTo>
                  <a:lnTo>
                    <a:pt x="0" y="8215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1808333" y="2214230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2990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1808333" y="2214230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0" y="1557"/>
                  </a:moveTo>
                  <a:lnTo>
                    <a:pt x="0" y="697"/>
                  </a:lnTo>
                  <a:lnTo>
                    <a:pt x="697" y="0"/>
                  </a:lnTo>
                  <a:lnTo>
                    <a:pt x="1557" y="0"/>
                  </a:lnTo>
                  <a:lnTo>
                    <a:pt x="75224" y="0"/>
                  </a:lnTo>
                  <a:lnTo>
                    <a:pt x="75639" y="0"/>
                  </a:lnTo>
                  <a:lnTo>
                    <a:pt x="76034" y="164"/>
                  </a:lnTo>
                  <a:lnTo>
                    <a:pt x="76327" y="457"/>
                  </a:lnTo>
                  <a:lnTo>
                    <a:pt x="76619" y="747"/>
                  </a:lnTo>
                  <a:lnTo>
                    <a:pt x="76784" y="1144"/>
                  </a:lnTo>
                  <a:lnTo>
                    <a:pt x="76784" y="1557"/>
                  </a:lnTo>
                  <a:lnTo>
                    <a:pt x="76784" y="29042"/>
                  </a:lnTo>
                  <a:lnTo>
                    <a:pt x="76784" y="29902"/>
                  </a:lnTo>
                  <a:lnTo>
                    <a:pt x="76087" y="30599"/>
                  </a:lnTo>
                  <a:lnTo>
                    <a:pt x="75224" y="30599"/>
                  </a:lnTo>
                  <a:lnTo>
                    <a:pt x="1557" y="30599"/>
                  </a:lnTo>
                  <a:lnTo>
                    <a:pt x="697" y="30599"/>
                  </a:lnTo>
                  <a:lnTo>
                    <a:pt x="0" y="29902"/>
                  </a:lnTo>
                  <a:lnTo>
                    <a:pt x="0" y="29042"/>
                  </a:lnTo>
                  <a:lnTo>
                    <a:pt x="0" y="1557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69245" y="3305783"/>
              <a:ext cx="1451902" cy="3657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50673" y="4270916"/>
              <a:ext cx="1489075" cy="265430"/>
            </a:xfrm>
            <a:custGeom>
              <a:avLst/>
              <a:gdLst/>
              <a:ahLst/>
              <a:cxnLst/>
              <a:rect l="l" t="t" r="r" b="b"/>
              <a:pathLst>
                <a:path w="1489075" h="265429">
                  <a:moveTo>
                    <a:pt x="1485377" y="265199"/>
                  </a:moveTo>
                  <a:lnTo>
                    <a:pt x="3522" y="265199"/>
                  </a:lnTo>
                  <a:lnTo>
                    <a:pt x="0" y="261699"/>
                  </a:lnTo>
                  <a:lnTo>
                    <a:pt x="0" y="3524"/>
                  </a:lnTo>
                  <a:lnTo>
                    <a:pt x="3522" y="0"/>
                  </a:lnTo>
                  <a:lnTo>
                    <a:pt x="1483119" y="0"/>
                  </a:lnTo>
                  <a:lnTo>
                    <a:pt x="1485119" y="824"/>
                  </a:lnTo>
                  <a:lnTo>
                    <a:pt x="1488069" y="3774"/>
                  </a:lnTo>
                  <a:lnTo>
                    <a:pt x="1488897" y="5774"/>
                  </a:lnTo>
                  <a:lnTo>
                    <a:pt x="1488897" y="26169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50673" y="4270916"/>
              <a:ext cx="1489075" cy="265430"/>
            </a:xfrm>
            <a:custGeom>
              <a:avLst/>
              <a:gdLst/>
              <a:ahLst/>
              <a:cxnLst/>
              <a:rect l="l" t="t" r="r" b="b"/>
              <a:pathLst>
                <a:path w="1489075" h="265429">
                  <a:moveTo>
                    <a:pt x="0" y="7874"/>
                  </a:moveTo>
                  <a:lnTo>
                    <a:pt x="0" y="3524"/>
                  </a:lnTo>
                  <a:lnTo>
                    <a:pt x="3522" y="0"/>
                  </a:lnTo>
                  <a:lnTo>
                    <a:pt x="7864" y="0"/>
                  </a:lnTo>
                  <a:lnTo>
                    <a:pt x="1481034" y="0"/>
                  </a:lnTo>
                  <a:lnTo>
                    <a:pt x="1483119" y="0"/>
                  </a:lnTo>
                  <a:lnTo>
                    <a:pt x="1485119" y="824"/>
                  </a:lnTo>
                  <a:lnTo>
                    <a:pt x="1486594" y="2299"/>
                  </a:lnTo>
                  <a:lnTo>
                    <a:pt x="1488069" y="3774"/>
                  </a:lnTo>
                  <a:lnTo>
                    <a:pt x="1488897" y="5774"/>
                  </a:lnTo>
                  <a:lnTo>
                    <a:pt x="1488897" y="7874"/>
                  </a:lnTo>
                  <a:lnTo>
                    <a:pt x="1488897" y="257349"/>
                  </a:lnTo>
                  <a:lnTo>
                    <a:pt x="1488897" y="261699"/>
                  </a:lnTo>
                  <a:lnTo>
                    <a:pt x="1485377" y="265199"/>
                  </a:lnTo>
                  <a:lnTo>
                    <a:pt x="1481034" y="265199"/>
                  </a:lnTo>
                  <a:lnTo>
                    <a:pt x="7864" y="265199"/>
                  </a:lnTo>
                  <a:lnTo>
                    <a:pt x="3522" y="265199"/>
                  </a:lnTo>
                  <a:lnTo>
                    <a:pt x="0" y="261699"/>
                  </a:lnTo>
                  <a:lnTo>
                    <a:pt x="0" y="257349"/>
                  </a:lnTo>
                  <a:lnTo>
                    <a:pt x="0" y="787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980107" y="4309547"/>
            <a:ext cx="10287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Cloudera</a:t>
            </a:r>
            <a:r>
              <a:rPr dirty="0" sz="10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Runtime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76" name="object 76"/>
          <p:cNvGrpSpPr/>
          <p:nvPr/>
        </p:nvGrpSpPr>
        <p:grpSpPr>
          <a:xfrm>
            <a:off x="745986" y="1526791"/>
            <a:ext cx="1498600" cy="274955"/>
            <a:chOff x="745986" y="1526791"/>
            <a:chExt cx="1498600" cy="274955"/>
          </a:xfrm>
        </p:grpSpPr>
        <p:sp>
          <p:nvSpPr>
            <p:cNvPr id="77" name="object 77"/>
            <p:cNvSpPr/>
            <p:nvPr/>
          </p:nvSpPr>
          <p:spPr>
            <a:xfrm>
              <a:off x="750748" y="1531554"/>
              <a:ext cx="1489075" cy="265430"/>
            </a:xfrm>
            <a:custGeom>
              <a:avLst/>
              <a:gdLst/>
              <a:ahLst/>
              <a:cxnLst/>
              <a:rect l="l" t="t" r="r" b="b"/>
              <a:pathLst>
                <a:path w="1489075" h="265430">
                  <a:moveTo>
                    <a:pt x="1485377" y="265199"/>
                  </a:moveTo>
                  <a:lnTo>
                    <a:pt x="3522" y="265199"/>
                  </a:lnTo>
                  <a:lnTo>
                    <a:pt x="0" y="261679"/>
                  </a:lnTo>
                  <a:lnTo>
                    <a:pt x="0" y="3519"/>
                  </a:lnTo>
                  <a:lnTo>
                    <a:pt x="3522" y="0"/>
                  </a:lnTo>
                  <a:lnTo>
                    <a:pt x="1483119" y="0"/>
                  </a:lnTo>
                  <a:lnTo>
                    <a:pt x="1485119" y="829"/>
                  </a:lnTo>
                  <a:lnTo>
                    <a:pt x="1486594" y="2302"/>
                  </a:lnTo>
                  <a:lnTo>
                    <a:pt x="1488069" y="3777"/>
                  </a:lnTo>
                  <a:lnTo>
                    <a:pt x="1488897" y="5777"/>
                  </a:lnTo>
                  <a:lnTo>
                    <a:pt x="1488897" y="26167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50748" y="1531554"/>
              <a:ext cx="1489075" cy="265430"/>
            </a:xfrm>
            <a:custGeom>
              <a:avLst/>
              <a:gdLst/>
              <a:ahLst/>
              <a:cxnLst/>
              <a:rect l="l" t="t" r="r" b="b"/>
              <a:pathLst>
                <a:path w="1489075" h="265430">
                  <a:moveTo>
                    <a:pt x="0" y="7862"/>
                  </a:moveTo>
                  <a:lnTo>
                    <a:pt x="0" y="3519"/>
                  </a:lnTo>
                  <a:lnTo>
                    <a:pt x="3522" y="0"/>
                  </a:lnTo>
                  <a:lnTo>
                    <a:pt x="7864" y="0"/>
                  </a:lnTo>
                  <a:lnTo>
                    <a:pt x="1481034" y="0"/>
                  </a:lnTo>
                  <a:lnTo>
                    <a:pt x="1483119" y="0"/>
                  </a:lnTo>
                  <a:lnTo>
                    <a:pt x="1485119" y="829"/>
                  </a:lnTo>
                  <a:lnTo>
                    <a:pt x="1486594" y="2302"/>
                  </a:lnTo>
                  <a:lnTo>
                    <a:pt x="1488069" y="3777"/>
                  </a:lnTo>
                  <a:lnTo>
                    <a:pt x="1488897" y="5777"/>
                  </a:lnTo>
                  <a:lnTo>
                    <a:pt x="1488897" y="7862"/>
                  </a:lnTo>
                  <a:lnTo>
                    <a:pt x="1488897" y="257336"/>
                  </a:lnTo>
                  <a:lnTo>
                    <a:pt x="1488897" y="261679"/>
                  </a:lnTo>
                  <a:lnTo>
                    <a:pt x="1485377" y="265199"/>
                  </a:lnTo>
                  <a:lnTo>
                    <a:pt x="1481034" y="265199"/>
                  </a:lnTo>
                  <a:lnTo>
                    <a:pt x="7864" y="265199"/>
                  </a:lnTo>
                  <a:lnTo>
                    <a:pt x="3522" y="265199"/>
                  </a:lnTo>
                  <a:lnTo>
                    <a:pt x="0" y="261679"/>
                  </a:lnTo>
                  <a:lnTo>
                    <a:pt x="0" y="257336"/>
                  </a:lnTo>
                  <a:lnTo>
                    <a:pt x="0" y="786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964469" y="1570172"/>
            <a:ext cx="10610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Cloudera</a:t>
            </a:r>
            <a:r>
              <a:rPr dirty="0" sz="1000" spc="-3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Manager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5767413" y="2659669"/>
            <a:ext cx="539750" cy="196215"/>
          </a:xfrm>
          <a:custGeom>
            <a:avLst/>
            <a:gdLst/>
            <a:ahLst/>
            <a:cxnLst/>
            <a:rect l="l" t="t" r="r" b="b"/>
            <a:pathLst>
              <a:path w="539750" h="196214">
                <a:moveTo>
                  <a:pt x="0" y="98099"/>
                </a:moveTo>
                <a:lnTo>
                  <a:pt x="98099" y="0"/>
                </a:lnTo>
                <a:lnTo>
                  <a:pt x="98099" y="59499"/>
                </a:lnTo>
                <a:lnTo>
                  <a:pt x="441599" y="59499"/>
                </a:lnTo>
                <a:lnTo>
                  <a:pt x="441599" y="0"/>
                </a:lnTo>
                <a:lnTo>
                  <a:pt x="539698" y="98099"/>
                </a:lnTo>
                <a:lnTo>
                  <a:pt x="441599" y="196199"/>
                </a:lnTo>
                <a:lnTo>
                  <a:pt x="441599" y="136724"/>
                </a:lnTo>
                <a:lnTo>
                  <a:pt x="98099" y="136724"/>
                </a:lnTo>
                <a:lnTo>
                  <a:pt x="98099" y="196199"/>
                </a:lnTo>
                <a:lnTo>
                  <a:pt x="0" y="98099"/>
                </a:lnTo>
                <a:close/>
              </a:path>
            </a:pathLst>
          </a:custGeom>
          <a:ln w="1904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2598419" y="2657444"/>
            <a:ext cx="539750" cy="196215"/>
          </a:xfrm>
          <a:custGeom>
            <a:avLst/>
            <a:gdLst/>
            <a:ahLst/>
            <a:cxnLst/>
            <a:rect l="l" t="t" r="r" b="b"/>
            <a:pathLst>
              <a:path w="539750" h="196214">
                <a:moveTo>
                  <a:pt x="0" y="98099"/>
                </a:moveTo>
                <a:lnTo>
                  <a:pt x="98099" y="0"/>
                </a:lnTo>
                <a:lnTo>
                  <a:pt x="98099" y="59474"/>
                </a:lnTo>
                <a:lnTo>
                  <a:pt x="441599" y="59474"/>
                </a:lnTo>
                <a:lnTo>
                  <a:pt x="441599" y="0"/>
                </a:lnTo>
                <a:lnTo>
                  <a:pt x="539698" y="98099"/>
                </a:lnTo>
                <a:lnTo>
                  <a:pt x="441599" y="196199"/>
                </a:lnTo>
                <a:lnTo>
                  <a:pt x="441599" y="136724"/>
                </a:lnTo>
                <a:lnTo>
                  <a:pt x="98099" y="136724"/>
                </a:lnTo>
                <a:lnTo>
                  <a:pt x="98099" y="196199"/>
                </a:lnTo>
                <a:lnTo>
                  <a:pt x="0" y="98099"/>
                </a:lnTo>
                <a:close/>
              </a:path>
            </a:pathLst>
          </a:custGeom>
          <a:ln w="1904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266618" y="904555"/>
            <a:ext cx="2367280" cy="3702050"/>
          </a:xfrm>
          <a:custGeom>
            <a:avLst/>
            <a:gdLst/>
            <a:ahLst/>
            <a:cxnLst/>
            <a:rect l="l" t="t" r="r" b="b"/>
            <a:pathLst>
              <a:path w="2367279" h="3702050">
                <a:moveTo>
                  <a:pt x="0" y="70182"/>
                </a:moveTo>
                <a:lnTo>
                  <a:pt x="5515" y="42864"/>
                </a:lnTo>
                <a:lnTo>
                  <a:pt x="20556" y="20556"/>
                </a:lnTo>
                <a:lnTo>
                  <a:pt x="42862" y="5515"/>
                </a:lnTo>
                <a:lnTo>
                  <a:pt x="70174" y="0"/>
                </a:lnTo>
                <a:lnTo>
                  <a:pt x="2296820" y="0"/>
                </a:lnTo>
                <a:lnTo>
                  <a:pt x="2335748" y="11791"/>
                </a:lnTo>
                <a:lnTo>
                  <a:pt x="2361651" y="43324"/>
                </a:lnTo>
                <a:lnTo>
                  <a:pt x="2366995" y="70182"/>
                </a:lnTo>
                <a:lnTo>
                  <a:pt x="2366995" y="3631810"/>
                </a:lnTo>
                <a:lnTo>
                  <a:pt x="2361479" y="3659122"/>
                </a:lnTo>
                <a:lnTo>
                  <a:pt x="2346439" y="3681428"/>
                </a:lnTo>
                <a:lnTo>
                  <a:pt x="2324132" y="3696469"/>
                </a:lnTo>
                <a:lnTo>
                  <a:pt x="2296820" y="3701985"/>
                </a:lnTo>
                <a:lnTo>
                  <a:pt x="70174" y="3701985"/>
                </a:lnTo>
                <a:lnTo>
                  <a:pt x="42862" y="3696469"/>
                </a:lnTo>
                <a:lnTo>
                  <a:pt x="20556" y="3681428"/>
                </a:lnTo>
                <a:lnTo>
                  <a:pt x="5515" y="3659122"/>
                </a:lnTo>
                <a:lnTo>
                  <a:pt x="0" y="3631810"/>
                </a:lnTo>
                <a:lnTo>
                  <a:pt x="0" y="70182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/>
          <p:nvPr/>
        </p:nvSpPr>
        <p:spPr>
          <a:xfrm>
            <a:off x="3511457" y="931842"/>
            <a:ext cx="187325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CDP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Private</a:t>
            </a:r>
            <a:r>
              <a:rPr dirty="0" sz="18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endParaRPr sz="1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(installable software)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4102716" y="1889196"/>
            <a:ext cx="694690" cy="416559"/>
          </a:xfrm>
          <a:custGeom>
            <a:avLst/>
            <a:gdLst/>
            <a:ahLst/>
            <a:cxnLst/>
            <a:rect l="l" t="t" r="r" b="b"/>
            <a:pathLst>
              <a:path w="694689" h="416560">
                <a:moveTo>
                  <a:pt x="694623" y="269149"/>
                </a:moveTo>
                <a:lnTo>
                  <a:pt x="686687" y="221473"/>
                </a:lnTo>
                <a:lnTo>
                  <a:pt x="664456" y="180168"/>
                </a:lnTo>
                <a:lnTo>
                  <a:pt x="630298" y="148022"/>
                </a:lnTo>
                <a:lnTo>
                  <a:pt x="586582" y="127827"/>
                </a:lnTo>
                <a:lnTo>
                  <a:pt x="535673" y="122372"/>
                </a:lnTo>
                <a:lnTo>
                  <a:pt x="512767" y="81463"/>
                </a:lnTo>
                <a:lnTo>
                  <a:pt x="480802" y="47592"/>
                </a:lnTo>
                <a:lnTo>
                  <a:pt x="441444" y="21938"/>
                </a:lnTo>
                <a:lnTo>
                  <a:pt x="396362" y="5681"/>
                </a:lnTo>
                <a:lnTo>
                  <a:pt x="347224" y="0"/>
                </a:lnTo>
                <a:lnTo>
                  <a:pt x="300024" y="5195"/>
                </a:lnTo>
                <a:lnTo>
                  <a:pt x="256911" y="19983"/>
                </a:lnTo>
                <a:lnTo>
                  <a:pt x="218918" y="43160"/>
                </a:lnTo>
                <a:lnTo>
                  <a:pt x="187078" y="73528"/>
                </a:lnTo>
                <a:lnTo>
                  <a:pt x="162424" y="109884"/>
                </a:lnTo>
                <a:lnTo>
                  <a:pt x="145986" y="151029"/>
                </a:lnTo>
                <a:lnTo>
                  <a:pt x="138799" y="195762"/>
                </a:lnTo>
                <a:lnTo>
                  <a:pt x="95871" y="194842"/>
                </a:lnTo>
                <a:lnTo>
                  <a:pt x="57887" y="207995"/>
                </a:lnTo>
                <a:lnTo>
                  <a:pt x="27487" y="232863"/>
                </a:lnTo>
                <a:lnTo>
                  <a:pt x="7311" y="267086"/>
                </a:lnTo>
                <a:lnTo>
                  <a:pt x="0" y="308304"/>
                </a:lnTo>
                <a:lnTo>
                  <a:pt x="18601" y="372700"/>
                </a:lnTo>
                <a:lnTo>
                  <a:pt x="59524" y="404473"/>
                </a:lnTo>
                <a:lnTo>
                  <a:pt x="100448" y="415113"/>
                </a:lnTo>
                <a:lnTo>
                  <a:pt x="119049" y="416106"/>
                </a:lnTo>
                <a:lnTo>
                  <a:pt x="371444" y="416106"/>
                </a:lnTo>
                <a:lnTo>
                  <a:pt x="501052" y="416106"/>
                </a:lnTo>
                <a:lnTo>
                  <a:pt x="548802" y="416106"/>
                </a:lnTo>
                <a:lnTo>
                  <a:pt x="555623" y="416106"/>
                </a:lnTo>
                <a:lnTo>
                  <a:pt x="635983" y="405612"/>
                </a:lnTo>
                <a:lnTo>
                  <a:pt x="677248" y="386805"/>
                </a:lnTo>
                <a:lnTo>
                  <a:pt x="692451" y="345910"/>
                </a:lnTo>
                <a:lnTo>
                  <a:pt x="694623" y="269149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4183252" y="1988224"/>
            <a:ext cx="533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FFFF"/>
                </a:solidFill>
                <a:latin typeface="Arial"/>
                <a:cs typeface="Arial"/>
              </a:rPr>
              <a:t>OEM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OpenShift</a:t>
            </a:r>
            <a:endParaRPr sz="9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3343768" y="1889196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89" h="415289">
                <a:moveTo>
                  <a:pt x="694623" y="268574"/>
                </a:moveTo>
                <a:lnTo>
                  <a:pt x="686687" y="221000"/>
                </a:lnTo>
                <a:lnTo>
                  <a:pt x="664456" y="179783"/>
                </a:lnTo>
                <a:lnTo>
                  <a:pt x="630298" y="147706"/>
                </a:lnTo>
                <a:lnTo>
                  <a:pt x="586582" y="127553"/>
                </a:lnTo>
                <a:lnTo>
                  <a:pt x="535673" y="122109"/>
                </a:lnTo>
                <a:lnTo>
                  <a:pt x="512767" y="81289"/>
                </a:lnTo>
                <a:lnTo>
                  <a:pt x="480802" y="47490"/>
                </a:lnTo>
                <a:lnTo>
                  <a:pt x="441444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24" y="5184"/>
                </a:lnTo>
                <a:lnTo>
                  <a:pt x="256911" y="19940"/>
                </a:lnTo>
                <a:lnTo>
                  <a:pt x="218918" y="43068"/>
                </a:lnTo>
                <a:lnTo>
                  <a:pt x="187078" y="73371"/>
                </a:lnTo>
                <a:lnTo>
                  <a:pt x="162424" y="109650"/>
                </a:lnTo>
                <a:lnTo>
                  <a:pt x="145986" y="150707"/>
                </a:lnTo>
                <a:lnTo>
                  <a:pt x="138799" y="195344"/>
                </a:lnTo>
                <a:lnTo>
                  <a:pt x="95871" y="194425"/>
                </a:lnTo>
                <a:lnTo>
                  <a:pt x="57887" y="207551"/>
                </a:lnTo>
                <a:lnTo>
                  <a:pt x="27487" y="232365"/>
                </a:lnTo>
                <a:lnTo>
                  <a:pt x="7311" y="266515"/>
                </a:lnTo>
                <a:lnTo>
                  <a:pt x="0" y="307644"/>
                </a:lnTo>
                <a:lnTo>
                  <a:pt x="18601" y="371902"/>
                </a:lnTo>
                <a:lnTo>
                  <a:pt x="59524" y="403608"/>
                </a:lnTo>
                <a:lnTo>
                  <a:pt x="100448" y="414225"/>
                </a:lnTo>
                <a:lnTo>
                  <a:pt x="119049" y="415216"/>
                </a:lnTo>
                <a:lnTo>
                  <a:pt x="371444" y="415216"/>
                </a:lnTo>
                <a:lnTo>
                  <a:pt x="501052" y="415216"/>
                </a:lnTo>
                <a:lnTo>
                  <a:pt x="548802" y="415216"/>
                </a:lnTo>
                <a:lnTo>
                  <a:pt x="555623" y="415216"/>
                </a:lnTo>
                <a:lnTo>
                  <a:pt x="635983" y="404745"/>
                </a:lnTo>
                <a:lnTo>
                  <a:pt x="677248" y="385979"/>
                </a:lnTo>
                <a:lnTo>
                  <a:pt x="692451" y="345171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3424302" y="2056354"/>
            <a:ext cx="5334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OpenShift</a:t>
            </a:r>
            <a:endParaRPr sz="900">
              <a:latin typeface="Arial"/>
              <a:cs typeface="Arial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4861665" y="1889106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89" h="415289">
                <a:moveTo>
                  <a:pt x="694623" y="268574"/>
                </a:moveTo>
                <a:lnTo>
                  <a:pt x="686687" y="221000"/>
                </a:lnTo>
                <a:lnTo>
                  <a:pt x="664456" y="179783"/>
                </a:lnTo>
                <a:lnTo>
                  <a:pt x="630298" y="147707"/>
                </a:lnTo>
                <a:lnTo>
                  <a:pt x="586582" y="127555"/>
                </a:lnTo>
                <a:lnTo>
                  <a:pt x="535673" y="122112"/>
                </a:lnTo>
                <a:lnTo>
                  <a:pt x="512767" y="81290"/>
                </a:lnTo>
                <a:lnTo>
                  <a:pt x="480802" y="47491"/>
                </a:lnTo>
                <a:lnTo>
                  <a:pt x="441444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24" y="5184"/>
                </a:lnTo>
                <a:lnTo>
                  <a:pt x="256911" y="19940"/>
                </a:lnTo>
                <a:lnTo>
                  <a:pt x="218918" y="43069"/>
                </a:lnTo>
                <a:lnTo>
                  <a:pt x="187078" y="73372"/>
                </a:lnTo>
                <a:lnTo>
                  <a:pt x="162424" y="109651"/>
                </a:lnTo>
                <a:lnTo>
                  <a:pt x="145986" y="150708"/>
                </a:lnTo>
                <a:lnTo>
                  <a:pt x="138799" y="195344"/>
                </a:lnTo>
                <a:lnTo>
                  <a:pt x="95871" y="194425"/>
                </a:lnTo>
                <a:lnTo>
                  <a:pt x="57887" y="207551"/>
                </a:lnTo>
                <a:lnTo>
                  <a:pt x="27487" y="232366"/>
                </a:lnTo>
                <a:lnTo>
                  <a:pt x="7311" y="266516"/>
                </a:lnTo>
                <a:lnTo>
                  <a:pt x="0" y="307646"/>
                </a:lnTo>
                <a:lnTo>
                  <a:pt x="18601" y="371905"/>
                </a:lnTo>
                <a:lnTo>
                  <a:pt x="59524" y="403611"/>
                </a:lnTo>
                <a:lnTo>
                  <a:pt x="100448" y="414227"/>
                </a:lnTo>
                <a:lnTo>
                  <a:pt x="119049" y="415219"/>
                </a:lnTo>
                <a:lnTo>
                  <a:pt x="371444" y="415219"/>
                </a:lnTo>
                <a:lnTo>
                  <a:pt x="501052" y="415219"/>
                </a:lnTo>
                <a:lnTo>
                  <a:pt x="548802" y="415219"/>
                </a:lnTo>
                <a:lnTo>
                  <a:pt x="555623" y="415219"/>
                </a:lnTo>
                <a:lnTo>
                  <a:pt x="635983" y="404747"/>
                </a:lnTo>
                <a:lnTo>
                  <a:pt x="677248" y="385981"/>
                </a:lnTo>
                <a:lnTo>
                  <a:pt x="692451" y="345173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 txBox="1"/>
          <p:nvPr/>
        </p:nvSpPr>
        <p:spPr>
          <a:xfrm>
            <a:off x="5143178" y="2048141"/>
            <a:ext cx="1320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...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3963291" y="2770019"/>
            <a:ext cx="974090" cy="1057275"/>
            <a:chOff x="3963291" y="2770019"/>
            <a:chExt cx="974090" cy="1057275"/>
          </a:xfrm>
        </p:grpSpPr>
        <p:sp>
          <p:nvSpPr>
            <p:cNvPr id="91" name="object 91"/>
            <p:cNvSpPr/>
            <p:nvPr/>
          </p:nvSpPr>
          <p:spPr>
            <a:xfrm>
              <a:off x="4116816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116816" y="27795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040616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4040616" y="285574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972816" y="29356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673" y="881773"/>
                  </a:moveTo>
                  <a:lnTo>
                    <a:pt x="0" y="88177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8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972816" y="293561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673" y="0"/>
                  </a:lnTo>
                  <a:lnTo>
                    <a:pt x="810673" y="881773"/>
                  </a:lnTo>
                  <a:lnTo>
                    <a:pt x="0" y="8817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 txBox="1"/>
          <p:nvPr/>
        </p:nvSpPr>
        <p:spPr>
          <a:xfrm>
            <a:off x="4040616" y="3657342"/>
            <a:ext cx="742950" cy="76200"/>
          </a:xfrm>
          <a:prstGeom prst="rect">
            <a:avLst/>
          </a:prstGeom>
          <a:solidFill>
            <a:srgbClr val="FFFFFF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"/>
              </a:lnSpc>
            </a:pPr>
            <a:r>
              <a:rPr dirty="0" sz="900" spc="-85">
                <a:solidFill>
                  <a:srgbClr val="FF8300"/>
                </a:solidFill>
                <a:latin typeface="Arial"/>
                <a:cs typeface="Arial"/>
              </a:rPr>
              <a:t>DW, </a:t>
            </a: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ML, </a:t>
            </a:r>
            <a:r>
              <a:rPr dirty="0" sz="900" spc="-75">
                <a:solidFill>
                  <a:srgbClr val="FF8300"/>
                </a:solidFill>
                <a:latin typeface="Arial"/>
                <a:cs typeface="Arial"/>
              </a:rPr>
              <a:t>DE,</a:t>
            </a:r>
            <a:r>
              <a:rPr dirty="0" sz="900" spc="-3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265">
                <a:solidFill>
                  <a:srgbClr val="FF8300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116816" y="2935619"/>
            <a:ext cx="666750" cy="721995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4604" marR="86995" indent="-17145">
              <a:lnSpc>
                <a:spcPct val="100000"/>
              </a:lnSpc>
              <a:spcBef>
                <a:spcPts val="420"/>
              </a:spcBef>
            </a:pP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Self-Serve  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x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periences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054233" y="3113401"/>
            <a:ext cx="90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0">
                <a:solidFill>
                  <a:srgbClr val="FF830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3960116" y="3274183"/>
            <a:ext cx="980440" cy="897890"/>
            <a:chOff x="3960116" y="3274183"/>
            <a:chExt cx="980440" cy="897890"/>
          </a:xfrm>
        </p:grpSpPr>
        <p:sp>
          <p:nvSpPr>
            <p:cNvPr id="101" name="object 101"/>
            <p:cNvSpPr/>
            <p:nvPr/>
          </p:nvSpPr>
          <p:spPr>
            <a:xfrm>
              <a:off x="4024166" y="3274183"/>
              <a:ext cx="730123" cy="3657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3972816" y="3895967"/>
              <a:ext cx="955040" cy="263525"/>
            </a:xfrm>
            <a:custGeom>
              <a:avLst/>
              <a:gdLst/>
              <a:ahLst/>
              <a:cxnLst/>
              <a:rect l="l" t="t" r="r" b="b"/>
              <a:pathLst>
                <a:path w="955039" h="263525">
                  <a:moveTo>
                    <a:pt x="477299" y="263024"/>
                  </a:moveTo>
                  <a:lnTo>
                    <a:pt x="399879" y="262450"/>
                  </a:lnTo>
                  <a:lnTo>
                    <a:pt x="326437" y="260789"/>
                  </a:lnTo>
                  <a:lnTo>
                    <a:pt x="257955" y="258132"/>
                  </a:lnTo>
                  <a:lnTo>
                    <a:pt x="195414" y="254567"/>
                  </a:lnTo>
                  <a:lnTo>
                    <a:pt x="139799" y="250186"/>
                  </a:lnTo>
                  <a:lnTo>
                    <a:pt x="92092" y="245080"/>
                  </a:lnTo>
                  <a:lnTo>
                    <a:pt x="53276" y="239337"/>
                  </a:lnTo>
                  <a:lnTo>
                    <a:pt x="6247" y="226307"/>
                  </a:lnTo>
                  <a:lnTo>
                    <a:pt x="0" y="219199"/>
                  </a:lnTo>
                  <a:lnTo>
                    <a:pt x="0" y="43849"/>
                  </a:lnTo>
                  <a:lnTo>
                    <a:pt x="53276" y="23695"/>
                  </a:lnTo>
                  <a:lnTo>
                    <a:pt x="92092" y="17949"/>
                  </a:lnTo>
                  <a:lnTo>
                    <a:pt x="139799" y="12840"/>
                  </a:lnTo>
                  <a:lnTo>
                    <a:pt x="195414" y="8458"/>
                  </a:lnTo>
                  <a:lnTo>
                    <a:pt x="257955" y="4893"/>
                  </a:lnTo>
                  <a:lnTo>
                    <a:pt x="326437" y="2234"/>
                  </a:lnTo>
                  <a:lnTo>
                    <a:pt x="399879" y="573"/>
                  </a:lnTo>
                  <a:lnTo>
                    <a:pt x="477299" y="0"/>
                  </a:lnTo>
                  <a:lnTo>
                    <a:pt x="554718" y="573"/>
                  </a:lnTo>
                  <a:lnTo>
                    <a:pt x="628160" y="2234"/>
                  </a:lnTo>
                  <a:lnTo>
                    <a:pt x="696642" y="4893"/>
                  </a:lnTo>
                  <a:lnTo>
                    <a:pt x="759183" y="8458"/>
                  </a:lnTo>
                  <a:lnTo>
                    <a:pt x="814798" y="12840"/>
                  </a:lnTo>
                  <a:lnTo>
                    <a:pt x="862505" y="17949"/>
                  </a:lnTo>
                  <a:lnTo>
                    <a:pt x="901321" y="23695"/>
                  </a:lnTo>
                  <a:lnTo>
                    <a:pt x="948350" y="36735"/>
                  </a:lnTo>
                  <a:lnTo>
                    <a:pt x="954598" y="43849"/>
                  </a:lnTo>
                  <a:lnTo>
                    <a:pt x="954598" y="219199"/>
                  </a:lnTo>
                  <a:lnTo>
                    <a:pt x="901321" y="239337"/>
                  </a:lnTo>
                  <a:lnTo>
                    <a:pt x="862505" y="245080"/>
                  </a:lnTo>
                  <a:lnTo>
                    <a:pt x="814798" y="250186"/>
                  </a:lnTo>
                  <a:lnTo>
                    <a:pt x="759183" y="254567"/>
                  </a:lnTo>
                  <a:lnTo>
                    <a:pt x="696642" y="258132"/>
                  </a:lnTo>
                  <a:lnTo>
                    <a:pt x="628160" y="260789"/>
                  </a:lnTo>
                  <a:lnTo>
                    <a:pt x="554718" y="262450"/>
                  </a:lnTo>
                  <a:lnTo>
                    <a:pt x="477299" y="263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3972816" y="3895967"/>
              <a:ext cx="955040" cy="263525"/>
            </a:xfrm>
            <a:custGeom>
              <a:avLst/>
              <a:gdLst/>
              <a:ahLst/>
              <a:cxnLst/>
              <a:rect l="l" t="t" r="r" b="b"/>
              <a:pathLst>
                <a:path w="955039" h="263525">
                  <a:moveTo>
                    <a:pt x="954598" y="43849"/>
                  </a:moveTo>
                  <a:lnTo>
                    <a:pt x="948350" y="50957"/>
                  </a:lnTo>
                  <a:lnTo>
                    <a:pt x="930264" y="57700"/>
                  </a:lnTo>
                  <a:lnTo>
                    <a:pt x="862505" y="69730"/>
                  </a:lnTo>
                  <a:lnTo>
                    <a:pt x="814798" y="74837"/>
                  </a:lnTo>
                  <a:lnTo>
                    <a:pt x="759183" y="79218"/>
                  </a:lnTo>
                  <a:lnTo>
                    <a:pt x="696642" y="82782"/>
                  </a:lnTo>
                  <a:lnTo>
                    <a:pt x="628160" y="85440"/>
                  </a:lnTo>
                  <a:lnTo>
                    <a:pt x="554718" y="87101"/>
                  </a:lnTo>
                  <a:lnTo>
                    <a:pt x="477299" y="87674"/>
                  </a:lnTo>
                  <a:lnTo>
                    <a:pt x="399879" y="87101"/>
                  </a:lnTo>
                  <a:lnTo>
                    <a:pt x="326437" y="85440"/>
                  </a:lnTo>
                  <a:lnTo>
                    <a:pt x="257955" y="82782"/>
                  </a:lnTo>
                  <a:lnTo>
                    <a:pt x="195414" y="79218"/>
                  </a:lnTo>
                  <a:lnTo>
                    <a:pt x="139799" y="74837"/>
                  </a:lnTo>
                  <a:lnTo>
                    <a:pt x="92092" y="69730"/>
                  </a:lnTo>
                  <a:lnTo>
                    <a:pt x="53276" y="63988"/>
                  </a:lnTo>
                  <a:lnTo>
                    <a:pt x="6247" y="50957"/>
                  </a:lnTo>
                  <a:lnTo>
                    <a:pt x="0" y="43849"/>
                  </a:lnTo>
                </a:path>
                <a:path w="955039" h="263525">
                  <a:moveTo>
                    <a:pt x="0" y="43849"/>
                  </a:moveTo>
                  <a:lnTo>
                    <a:pt x="6247" y="36735"/>
                  </a:lnTo>
                  <a:lnTo>
                    <a:pt x="24333" y="29987"/>
                  </a:lnTo>
                  <a:lnTo>
                    <a:pt x="92092" y="17949"/>
                  </a:lnTo>
                  <a:lnTo>
                    <a:pt x="139799" y="12840"/>
                  </a:lnTo>
                  <a:lnTo>
                    <a:pt x="195414" y="8458"/>
                  </a:lnTo>
                  <a:lnTo>
                    <a:pt x="257955" y="4893"/>
                  </a:lnTo>
                  <a:lnTo>
                    <a:pt x="326437" y="2234"/>
                  </a:lnTo>
                  <a:lnTo>
                    <a:pt x="399879" y="573"/>
                  </a:lnTo>
                  <a:lnTo>
                    <a:pt x="477299" y="0"/>
                  </a:lnTo>
                  <a:lnTo>
                    <a:pt x="554718" y="573"/>
                  </a:lnTo>
                  <a:lnTo>
                    <a:pt x="628160" y="2234"/>
                  </a:lnTo>
                  <a:lnTo>
                    <a:pt x="696642" y="4893"/>
                  </a:lnTo>
                  <a:lnTo>
                    <a:pt x="759183" y="8458"/>
                  </a:lnTo>
                  <a:lnTo>
                    <a:pt x="814798" y="12840"/>
                  </a:lnTo>
                  <a:lnTo>
                    <a:pt x="862505" y="17949"/>
                  </a:lnTo>
                  <a:lnTo>
                    <a:pt x="901321" y="23695"/>
                  </a:lnTo>
                  <a:lnTo>
                    <a:pt x="948350" y="36735"/>
                  </a:lnTo>
                  <a:lnTo>
                    <a:pt x="954598" y="43849"/>
                  </a:lnTo>
                  <a:lnTo>
                    <a:pt x="954598" y="219199"/>
                  </a:lnTo>
                  <a:lnTo>
                    <a:pt x="901321" y="239337"/>
                  </a:lnTo>
                  <a:lnTo>
                    <a:pt x="862505" y="245080"/>
                  </a:lnTo>
                  <a:lnTo>
                    <a:pt x="814798" y="250186"/>
                  </a:lnTo>
                  <a:lnTo>
                    <a:pt x="759183" y="254567"/>
                  </a:lnTo>
                  <a:lnTo>
                    <a:pt x="696642" y="258132"/>
                  </a:lnTo>
                  <a:lnTo>
                    <a:pt x="628160" y="260789"/>
                  </a:lnTo>
                  <a:lnTo>
                    <a:pt x="554718" y="262450"/>
                  </a:lnTo>
                  <a:lnTo>
                    <a:pt x="477299" y="263024"/>
                  </a:lnTo>
                  <a:lnTo>
                    <a:pt x="399879" y="262450"/>
                  </a:lnTo>
                  <a:lnTo>
                    <a:pt x="326437" y="260789"/>
                  </a:lnTo>
                  <a:lnTo>
                    <a:pt x="257955" y="258132"/>
                  </a:lnTo>
                  <a:lnTo>
                    <a:pt x="195414" y="254567"/>
                  </a:lnTo>
                  <a:lnTo>
                    <a:pt x="139799" y="250186"/>
                  </a:lnTo>
                  <a:lnTo>
                    <a:pt x="92092" y="245080"/>
                  </a:lnTo>
                  <a:lnTo>
                    <a:pt x="53276" y="239337"/>
                  </a:lnTo>
                  <a:lnTo>
                    <a:pt x="6247" y="226307"/>
                  </a:lnTo>
                  <a:lnTo>
                    <a:pt x="0" y="219199"/>
                  </a:lnTo>
                  <a:lnTo>
                    <a:pt x="0" y="43849"/>
                  </a:lnTo>
                  <a:close/>
                </a:path>
              </a:pathLst>
            </a:custGeom>
            <a:ln w="253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4070541" y="3963555"/>
            <a:ext cx="75882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8300"/>
                </a:solidFill>
                <a:latin typeface="Arial"/>
                <a:cs typeface="Arial"/>
              </a:rPr>
              <a:t>HDFS </a:t>
            </a:r>
            <a:r>
              <a:rPr dirty="0" sz="900" spc="-25">
                <a:solidFill>
                  <a:srgbClr val="FF8300"/>
                </a:solidFill>
                <a:latin typeface="Arial"/>
                <a:cs typeface="Arial"/>
              </a:rPr>
              <a:t>+</a:t>
            </a:r>
            <a:r>
              <a:rPr dirty="0" sz="900" spc="-7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25">
                <a:solidFill>
                  <a:srgbClr val="FF8300"/>
                </a:solidFill>
                <a:latin typeface="Arial"/>
                <a:cs typeface="Arial"/>
              </a:rPr>
              <a:t>Ozone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105" name="object 105"/>
          <p:cNvGrpSpPr/>
          <p:nvPr/>
        </p:nvGrpSpPr>
        <p:grpSpPr>
          <a:xfrm>
            <a:off x="3365843" y="2369255"/>
            <a:ext cx="2168525" cy="290830"/>
            <a:chOff x="3365843" y="2369255"/>
            <a:chExt cx="2168525" cy="290830"/>
          </a:xfrm>
        </p:grpSpPr>
        <p:sp>
          <p:nvSpPr>
            <p:cNvPr id="106" name="object 106"/>
            <p:cNvSpPr/>
            <p:nvPr/>
          </p:nvSpPr>
          <p:spPr>
            <a:xfrm>
              <a:off x="3365843" y="2369255"/>
              <a:ext cx="2168520" cy="29041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7" name="object 107"/>
            <p:cNvSpPr/>
            <p:nvPr/>
          </p:nvSpPr>
          <p:spPr>
            <a:xfrm>
              <a:off x="4186066" y="2377307"/>
              <a:ext cx="528063" cy="27431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108" name="object 108"/>
          <p:cNvGraphicFramePr>
            <a:graphicFrameLocks noGrp="1"/>
          </p:cNvGraphicFramePr>
          <p:nvPr/>
        </p:nvGraphicFramePr>
        <p:xfrm>
          <a:off x="3356330" y="2355704"/>
          <a:ext cx="2192655" cy="31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0419"/>
                <a:gridCol w="537844"/>
                <a:gridCol w="820419"/>
              </a:tblGrid>
              <a:tr h="2999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19050">
                      <a:solidFill>
                        <a:srgbClr val="00A3AE"/>
                      </a:solidFill>
                      <a:prstDash val="solid"/>
                    </a:lnT>
                    <a:lnB w="19050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09" name="object 109"/>
          <p:cNvGrpSpPr/>
          <p:nvPr/>
        </p:nvGrpSpPr>
        <p:grpSpPr>
          <a:xfrm>
            <a:off x="3361155" y="4266153"/>
            <a:ext cx="2178050" cy="274955"/>
            <a:chOff x="3361155" y="4266153"/>
            <a:chExt cx="2178050" cy="274955"/>
          </a:xfrm>
        </p:grpSpPr>
        <p:sp>
          <p:nvSpPr>
            <p:cNvPr id="110" name="object 110"/>
            <p:cNvSpPr/>
            <p:nvPr/>
          </p:nvSpPr>
          <p:spPr>
            <a:xfrm>
              <a:off x="3365918" y="4270916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29">
                  <a:moveTo>
                    <a:pt x="2164870" y="265199"/>
                  </a:moveTo>
                  <a:lnTo>
                    <a:pt x="3524" y="265199"/>
                  </a:lnTo>
                  <a:lnTo>
                    <a:pt x="0" y="261699"/>
                  </a:lnTo>
                  <a:lnTo>
                    <a:pt x="0" y="3524"/>
                  </a:lnTo>
                  <a:lnTo>
                    <a:pt x="3524" y="0"/>
                  </a:lnTo>
                  <a:lnTo>
                    <a:pt x="2162620" y="0"/>
                  </a:lnTo>
                  <a:lnTo>
                    <a:pt x="2164620" y="824"/>
                  </a:lnTo>
                  <a:lnTo>
                    <a:pt x="2167570" y="3774"/>
                  </a:lnTo>
                  <a:lnTo>
                    <a:pt x="2168395" y="5774"/>
                  </a:lnTo>
                  <a:lnTo>
                    <a:pt x="2168395" y="26169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3365918" y="4270916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29">
                  <a:moveTo>
                    <a:pt x="0" y="7874"/>
                  </a:moveTo>
                  <a:lnTo>
                    <a:pt x="0" y="3524"/>
                  </a:lnTo>
                  <a:lnTo>
                    <a:pt x="3524" y="0"/>
                  </a:lnTo>
                  <a:lnTo>
                    <a:pt x="7849" y="0"/>
                  </a:lnTo>
                  <a:lnTo>
                    <a:pt x="2160520" y="0"/>
                  </a:lnTo>
                  <a:lnTo>
                    <a:pt x="2162620" y="0"/>
                  </a:lnTo>
                  <a:lnTo>
                    <a:pt x="2164620" y="824"/>
                  </a:lnTo>
                  <a:lnTo>
                    <a:pt x="2166095" y="2299"/>
                  </a:lnTo>
                  <a:lnTo>
                    <a:pt x="2167570" y="3774"/>
                  </a:lnTo>
                  <a:lnTo>
                    <a:pt x="2168395" y="5774"/>
                  </a:lnTo>
                  <a:lnTo>
                    <a:pt x="2168395" y="7874"/>
                  </a:lnTo>
                  <a:lnTo>
                    <a:pt x="2168395" y="257349"/>
                  </a:lnTo>
                  <a:lnTo>
                    <a:pt x="2168395" y="261699"/>
                  </a:lnTo>
                  <a:lnTo>
                    <a:pt x="2164870" y="265199"/>
                  </a:lnTo>
                  <a:lnTo>
                    <a:pt x="2160520" y="265199"/>
                  </a:lnTo>
                  <a:lnTo>
                    <a:pt x="7849" y="265199"/>
                  </a:lnTo>
                  <a:lnTo>
                    <a:pt x="3524" y="265199"/>
                  </a:lnTo>
                  <a:lnTo>
                    <a:pt x="0" y="261699"/>
                  </a:lnTo>
                  <a:lnTo>
                    <a:pt x="0" y="257349"/>
                  </a:lnTo>
                  <a:lnTo>
                    <a:pt x="0" y="787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2" name="object 112"/>
          <p:cNvSpPr txBox="1"/>
          <p:nvPr/>
        </p:nvSpPr>
        <p:spPr>
          <a:xfrm>
            <a:off x="3935093" y="4309547"/>
            <a:ext cx="10287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Cloudera</a:t>
            </a:r>
            <a:r>
              <a:rPr dirty="0" sz="10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Runtime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13" name="object 113"/>
          <p:cNvGrpSpPr/>
          <p:nvPr/>
        </p:nvGrpSpPr>
        <p:grpSpPr>
          <a:xfrm>
            <a:off x="3361155" y="1526791"/>
            <a:ext cx="2178050" cy="274955"/>
            <a:chOff x="3361155" y="1526791"/>
            <a:chExt cx="2178050" cy="274955"/>
          </a:xfrm>
        </p:grpSpPr>
        <p:sp>
          <p:nvSpPr>
            <p:cNvPr id="114" name="object 114"/>
            <p:cNvSpPr/>
            <p:nvPr/>
          </p:nvSpPr>
          <p:spPr>
            <a:xfrm>
              <a:off x="3365918" y="1531554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2164870" y="265199"/>
                  </a:moveTo>
                  <a:lnTo>
                    <a:pt x="3524" y="265199"/>
                  </a:lnTo>
                  <a:lnTo>
                    <a:pt x="0" y="261679"/>
                  </a:lnTo>
                  <a:lnTo>
                    <a:pt x="0" y="3519"/>
                  </a:lnTo>
                  <a:lnTo>
                    <a:pt x="3524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2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26167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/>
            <p:cNvSpPr/>
            <p:nvPr/>
          </p:nvSpPr>
          <p:spPr>
            <a:xfrm>
              <a:off x="3365918" y="1531554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0" y="7862"/>
                  </a:moveTo>
                  <a:lnTo>
                    <a:pt x="0" y="3519"/>
                  </a:lnTo>
                  <a:lnTo>
                    <a:pt x="3524" y="0"/>
                  </a:lnTo>
                  <a:lnTo>
                    <a:pt x="7849" y="0"/>
                  </a:lnTo>
                  <a:lnTo>
                    <a:pt x="2160520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2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7862"/>
                  </a:lnTo>
                  <a:lnTo>
                    <a:pt x="2168395" y="257336"/>
                  </a:lnTo>
                  <a:lnTo>
                    <a:pt x="2168395" y="261679"/>
                  </a:lnTo>
                  <a:lnTo>
                    <a:pt x="2164870" y="265199"/>
                  </a:lnTo>
                  <a:lnTo>
                    <a:pt x="2160520" y="265199"/>
                  </a:lnTo>
                  <a:lnTo>
                    <a:pt x="7849" y="265199"/>
                  </a:lnTo>
                  <a:lnTo>
                    <a:pt x="3524" y="265199"/>
                  </a:lnTo>
                  <a:lnTo>
                    <a:pt x="0" y="261679"/>
                  </a:lnTo>
                  <a:lnTo>
                    <a:pt x="0" y="257336"/>
                  </a:lnTo>
                  <a:lnTo>
                    <a:pt x="0" y="7862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6" name="object 116"/>
          <p:cNvSpPr txBox="1"/>
          <p:nvPr/>
        </p:nvSpPr>
        <p:spPr>
          <a:xfrm>
            <a:off x="3918636" y="1570172"/>
            <a:ext cx="1061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CDP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Control</a:t>
            </a:r>
            <a:r>
              <a:rPr dirty="0" sz="1000" spc="-3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Plane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17" name="object 1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18" name="object 1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648834" y="1400659"/>
            <a:ext cx="2493645" cy="3163570"/>
            <a:chOff x="1648834" y="1400659"/>
            <a:chExt cx="2493645" cy="3163570"/>
          </a:xfrm>
        </p:grpSpPr>
        <p:sp>
          <p:nvSpPr>
            <p:cNvPr id="4" name="object 4"/>
            <p:cNvSpPr/>
            <p:nvPr/>
          </p:nvSpPr>
          <p:spPr>
            <a:xfrm>
              <a:off x="1653596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2483994" y="3153593"/>
                  </a:moveTo>
                  <a:lnTo>
                    <a:pt x="0" y="3153593"/>
                  </a:lnTo>
                  <a:lnTo>
                    <a:pt x="0" y="0"/>
                  </a:lnTo>
                  <a:lnTo>
                    <a:pt x="2483994" y="0"/>
                  </a:lnTo>
                  <a:lnTo>
                    <a:pt x="2483994" y="3153593"/>
                  </a:lnTo>
                  <a:close/>
                </a:path>
              </a:pathLst>
            </a:custGeom>
            <a:solidFill>
              <a:srgbClr val="1F2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653596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0" y="0"/>
                  </a:moveTo>
                  <a:lnTo>
                    <a:pt x="2483994" y="0"/>
                  </a:lnTo>
                  <a:lnTo>
                    <a:pt x="2483994" y="3153593"/>
                  </a:lnTo>
                  <a:lnTo>
                    <a:pt x="0" y="31535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1648834" y="1400659"/>
            <a:ext cx="2493645" cy="3163570"/>
            <a:chOff x="1648834" y="1400659"/>
            <a:chExt cx="2493645" cy="3163570"/>
          </a:xfrm>
        </p:grpSpPr>
        <p:sp>
          <p:nvSpPr>
            <p:cNvPr id="7" name="object 7"/>
            <p:cNvSpPr/>
            <p:nvPr/>
          </p:nvSpPr>
          <p:spPr>
            <a:xfrm>
              <a:off x="1653596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2483994" y="3153593"/>
                  </a:moveTo>
                  <a:lnTo>
                    <a:pt x="0" y="3153593"/>
                  </a:lnTo>
                  <a:lnTo>
                    <a:pt x="0" y="0"/>
                  </a:lnTo>
                  <a:lnTo>
                    <a:pt x="2483994" y="0"/>
                  </a:lnTo>
                  <a:lnTo>
                    <a:pt x="2483994" y="3153593"/>
                  </a:lnTo>
                  <a:close/>
                </a:path>
              </a:pathLst>
            </a:custGeom>
            <a:solidFill>
              <a:srgbClr val="1F2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653596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0" y="0"/>
                  </a:moveTo>
                  <a:lnTo>
                    <a:pt x="2483994" y="0"/>
                  </a:lnTo>
                  <a:lnTo>
                    <a:pt x="2483994" y="3153593"/>
                  </a:lnTo>
                  <a:lnTo>
                    <a:pt x="0" y="31535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/>
          <p:nvPr/>
        </p:nvSpPr>
        <p:spPr>
          <a:xfrm>
            <a:off x="1867221" y="1606471"/>
            <a:ext cx="2095500" cy="1177925"/>
          </a:xfrm>
          <a:custGeom>
            <a:avLst/>
            <a:gdLst/>
            <a:ahLst/>
            <a:cxnLst/>
            <a:rect l="l" t="t" r="r" b="b"/>
            <a:pathLst>
              <a:path w="2095500" h="1177925">
                <a:moveTo>
                  <a:pt x="0" y="0"/>
                </a:moveTo>
                <a:lnTo>
                  <a:pt x="2095195" y="0"/>
                </a:lnTo>
                <a:lnTo>
                  <a:pt x="2095195" y="1177497"/>
                </a:lnTo>
                <a:lnTo>
                  <a:pt x="0" y="11774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859392" y="1601709"/>
          <a:ext cx="5462905" cy="1187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2026920"/>
                <a:gridCol w="1257935"/>
                <a:gridCol w="2024380"/>
                <a:gridCol w="71120"/>
              </a:tblGrid>
              <a:tr h="32372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200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</a:tcPr>
                </a:tc>
              </a:tr>
              <a:tr h="533673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FF8300"/>
                      </a:solidFill>
                      <a:prstDash val="solid"/>
                    </a:lnL>
                    <a:lnR w="9525">
                      <a:solidFill>
                        <a:srgbClr val="FF8300"/>
                      </a:solidFill>
                      <a:prstDash val="solid"/>
                    </a:lnR>
                    <a:lnT w="9525">
                      <a:solidFill>
                        <a:srgbClr val="FF8300"/>
                      </a:solidFill>
                      <a:prstDash val="solid"/>
                    </a:lnT>
                    <a:lnB w="9525">
                      <a:solidFill>
                        <a:srgbClr val="FF83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216095" y="1625777"/>
            <a:ext cx="1395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0">
                <a:solidFill>
                  <a:srgbClr val="FF8300"/>
                </a:solidFill>
                <a:latin typeface="Roboto Light"/>
                <a:cs typeface="Roboto Light"/>
              </a:rPr>
              <a:t>Analytic</a:t>
            </a:r>
            <a:r>
              <a:rPr dirty="0" sz="1200" spc="-4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Experiences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271081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 HYBRID</a:t>
            </a:r>
            <a:r>
              <a:rPr dirty="0" sz="2200" spc="-3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57146" y="3257993"/>
            <a:ext cx="2095500" cy="861694"/>
          </a:xfrm>
          <a:custGeom>
            <a:avLst/>
            <a:gdLst/>
            <a:ahLst/>
            <a:cxnLst/>
            <a:rect l="l" t="t" r="r" b="b"/>
            <a:pathLst>
              <a:path w="2095500" h="861695">
                <a:moveTo>
                  <a:pt x="0" y="0"/>
                </a:moveTo>
                <a:lnTo>
                  <a:pt x="2095195" y="0"/>
                </a:lnTo>
                <a:lnTo>
                  <a:pt x="2095195" y="861598"/>
                </a:lnTo>
                <a:lnTo>
                  <a:pt x="0" y="861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1859392" y="3253230"/>
          <a:ext cx="5462905" cy="8712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580"/>
                <a:gridCol w="1581784"/>
                <a:gridCol w="445135"/>
                <a:gridCol w="1257935"/>
                <a:gridCol w="2024380"/>
                <a:gridCol w="71120"/>
              </a:tblGrid>
              <a:tr h="29369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741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</a:tcPr>
                </a:tc>
              </a:tr>
              <a:tr h="2369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</a:tcPr>
                </a:tc>
                <a:tc gridSpan="2"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56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</a:tcPr>
                </a:tc>
                <a:tc gridSpan="2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726581" y="3277294"/>
            <a:ext cx="356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Base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66717" y="3880042"/>
            <a:ext cx="318770" cy="183515"/>
          </a:xfrm>
          <a:custGeom>
            <a:avLst/>
            <a:gdLst/>
            <a:ahLst/>
            <a:cxnLst/>
            <a:rect l="l" t="t" r="r" b="b"/>
            <a:pathLst>
              <a:path w="318770" h="183514">
                <a:moveTo>
                  <a:pt x="0" y="0"/>
                </a:moveTo>
                <a:lnTo>
                  <a:pt x="318599" y="0"/>
                </a:lnTo>
                <a:lnTo>
                  <a:pt x="318599" y="182999"/>
                </a:lnTo>
                <a:lnTo>
                  <a:pt x="0" y="182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580168" y="3880098"/>
            <a:ext cx="2921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6515">
              <a:lnSpc>
                <a:spcPct val="100000"/>
              </a:lnSpc>
              <a:spcBef>
                <a:spcPts val="100"/>
              </a:spcBef>
            </a:pP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BASE  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C</a:t>
            </a:r>
            <a:r>
              <a:rPr dirty="0" sz="500" spc="-20" b="0">
                <a:solidFill>
                  <a:srgbClr val="00A3AE"/>
                </a:solidFill>
                <a:latin typeface="Roboto Light"/>
                <a:cs typeface="Roboto Light"/>
              </a:rPr>
              <a:t>L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USTER</a:t>
            </a:r>
            <a:endParaRPr sz="500">
              <a:latin typeface="Roboto Light"/>
              <a:cs typeface="Roboto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67971" y="4221941"/>
            <a:ext cx="2095500" cy="148590"/>
          </a:xfrm>
          <a:custGeom>
            <a:avLst/>
            <a:gdLst/>
            <a:ahLst/>
            <a:cxnLst/>
            <a:rect l="l" t="t" r="r" b="b"/>
            <a:pathLst>
              <a:path w="2095500" h="148589">
                <a:moveTo>
                  <a:pt x="0" y="0"/>
                </a:moveTo>
                <a:lnTo>
                  <a:pt x="2095195" y="0"/>
                </a:lnTo>
                <a:lnTo>
                  <a:pt x="2095195" y="148499"/>
                </a:lnTo>
                <a:lnTo>
                  <a:pt x="0" y="148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589327" y="4234720"/>
            <a:ext cx="65214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0">
                <a:solidFill>
                  <a:srgbClr val="999999"/>
                </a:solidFill>
                <a:latin typeface="Roboto Light"/>
                <a:cs typeface="Roboto Light"/>
              </a:rPr>
              <a:t>Bare </a:t>
            </a:r>
            <a:r>
              <a:rPr dirty="0" sz="600" spc="-5" b="0">
                <a:solidFill>
                  <a:srgbClr val="999999"/>
                </a:solidFill>
                <a:latin typeface="Roboto Light"/>
                <a:cs typeface="Roboto Light"/>
              </a:rPr>
              <a:t>Metal</a:t>
            </a:r>
            <a:r>
              <a:rPr dirty="0" sz="600" spc="-50" b="0">
                <a:solidFill>
                  <a:srgbClr val="999999"/>
                </a:solidFill>
                <a:latin typeface="Roboto Light"/>
                <a:cs typeface="Roboto Light"/>
              </a:rPr>
              <a:t> </a:t>
            </a:r>
            <a:r>
              <a:rPr dirty="0" sz="600" spc="-5" b="0">
                <a:solidFill>
                  <a:srgbClr val="999999"/>
                </a:solidFill>
                <a:latin typeface="Roboto Light"/>
                <a:cs typeface="Roboto Light"/>
              </a:rPr>
              <a:t>Servers</a:t>
            </a:r>
            <a:endParaRPr sz="600">
              <a:latin typeface="Roboto Light"/>
              <a:cs typeface="Roboto Ligh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32668" y="2591470"/>
            <a:ext cx="1866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ML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68096" y="2834744"/>
            <a:ext cx="2095500" cy="274320"/>
          </a:xfrm>
          <a:custGeom>
            <a:avLst/>
            <a:gdLst/>
            <a:ahLst/>
            <a:cxnLst/>
            <a:rect l="l" t="t" r="r" b="b"/>
            <a:pathLst>
              <a:path w="2095500" h="274319">
                <a:moveTo>
                  <a:pt x="0" y="0"/>
                </a:moveTo>
                <a:lnTo>
                  <a:pt x="2095195" y="0"/>
                </a:lnTo>
                <a:lnTo>
                  <a:pt x="2095195" y="274199"/>
                </a:lnTo>
                <a:lnTo>
                  <a:pt x="0" y="274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367187" y="2338662"/>
            <a:ext cx="272974" cy="274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174718" y="2338662"/>
            <a:ext cx="272974" cy="274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770944" y="2338662"/>
            <a:ext cx="272974" cy="27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578492" y="2338662"/>
            <a:ext cx="272974" cy="2743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63421" y="2338662"/>
            <a:ext cx="272974" cy="2743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021830" y="2591470"/>
            <a:ext cx="1598930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  <a:tab pos="804545" algn="l"/>
                <a:tab pos="1221740" algn="l"/>
              </a:tabLst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DF	DE	DW	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OD</a:t>
            </a:r>
            <a:endParaRPr sz="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Roboto"/>
              <a:cs typeface="Roboto"/>
            </a:endParaRPr>
          </a:p>
          <a:p>
            <a:pPr marL="200025">
              <a:lnSpc>
                <a:spcPct val="100000"/>
              </a:lnSpc>
            </a:pP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K8S Containers </a:t>
            </a:r>
            <a:r>
              <a:rPr dirty="0" sz="800" b="0">
                <a:solidFill>
                  <a:srgbClr val="999999"/>
                </a:solidFill>
                <a:latin typeface="Roboto Light"/>
                <a:cs typeface="Roboto Light"/>
              </a:rPr>
              <a:t>- </a:t>
            </a:r>
            <a:r>
              <a:rPr dirty="0" sz="800" spc="-40" b="0">
                <a:solidFill>
                  <a:srgbClr val="999999"/>
                </a:solidFill>
                <a:latin typeface="Roboto Light"/>
                <a:cs typeface="Roboto Light"/>
              </a:rPr>
              <a:t>OCP, </a:t>
            </a: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OKE,</a:t>
            </a:r>
            <a:r>
              <a:rPr dirty="0" sz="800" spc="-20" b="0">
                <a:solidFill>
                  <a:srgbClr val="999999"/>
                </a:solidFill>
                <a:latin typeface="Roboto Light"/>
                <a:cs typeface="Roboto Light"/>
              </a:rPr>
              <a:t> </a:t>
            </a:r>
            <a:r>
              <a:rPr dirty="0" sz="800" spc="-10" b="0">
                <a:solidFill>
                  <a:srgbClr val="999999"/>
                </a:solidFill>
                <a:latin typeface="Roboto Light"/>
                <a:cs typeface="Roboto Light"/>
              </a:rPr>
              <a:t>etc.</a:t>
            </a:r>
            <a:endParaRPr sz="800">
              <a:latin typeface="Roboto Light"/>
              <a:cs typeface="Roboto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36071" y="3870842"/>
            <a:ext cx="1578610" cy="192405"/>
          </a:xfrm>
          <a:custGeom>
            <a:avLst/>
            <a:gdLst/>
            <a:ahLst/>
            <a:cxnLst/>
            <a:rect l="l" t="t" r="r" b="b"/>
            <a:pathLst>
              <a:path w="1578610" h="192404">
                <a:moveTo>
                  <a:pt x="0" y="0"/>
                </a:moveTo>
                <a:lnTo>
                  <a:pt x="1578296" y="0"/>
                </a:lnTo>
                <a:lnTo>
                  <a:pt x="1578296" y="191999"/>
                </a:lnTo>
                <a:lnTo>
                  <a:pt x="0" y="19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1990041" y="3906385"/>
            <a:ext cx="14312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 b="0">
                <a:solidFill>
                  <a:srgbClr val="00A3AE"/>
                </a:solidFill>
                <a:latin typeface="Roboto Light"/>
                <a:cs typeface="Roboto Light"/>
              </a:rPr>
              <a:t>FILE &amp; </a:t>
            </a:r>
            <a:r>
              <a:rPr dirty="0" sz="700" spc="-10" b="0">
                <a:solidFill>
                  <a:srgbClr val="00A3AE"/>
                </a:solidFill>
                <a:latin typeface="Roboto Light"/>
                <a:cs typeface="Roboto Light"/>
              </a:rPr>
              <a:t>OBJECT STORE </a:t>
            </a:r>
            <a:r>
              <a:rPr dirty="0" sz="500" spc="-5" b="0">
                <a:solidFill>
                  <a:srgbClr val="00A3AE"/>
                </a:solidFill>
                <a:latin typeface="Roboto Light"/>
                <a:cs typeface="Roboto Light"/>
              </a:rPr>
              <a:t>HDFS | 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OZONE</a:t>
            </a:r>
            <a:endParaRPr sz="500">
              <a:latin typeface="Roboto Light"/>
              <a:cs typeface="Roboto Light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01627" y="1400659"/>
            <a:ext cx="2493645" cy="3163570"/>
            <a:chOff x="5001627" y="1400659"/>
            <a:chExt cx="2493645" cy="3163570"/>
          </a:xfrm>
        </p:grpSpPr>
        <p:sp>
          <p:nvSpPr>
            <p:cNvPr id="31" name="object 31"/>
            <p:cNvSpPr/>
            <p:nvPr/>
          </p:nvSpPr>
          <p:spPr>
            <a:xfrm>
              <a:off x="5006389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2483994" y="3153593"/>
                  </a:moveTo>
                  <a:lnTo>
                    <a:pt x="0" y="3153593"/>
                  </a:lnTo>
                  <a:lnTo>
                    <a:pt x="0" y="0"/>
                  </a:lnTo>
                  <a:lnTo>
                    <a:pt x="2483994" y="0"/>
                  </a:lnTo>
                  <a:lnTo>
                    <a:pt x="2483994" y="3153593"/>
                  </a:lnTo>
                  <a:close/>
                </a:path>
              </a:pathLst>
            </a:custGeom>
            <a:solidFill>
              <a:srgbClr val="1F28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006389" y="1405422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0" y="0"/>
                  </a:moveTo>
                  <a:lnTo>
                    <a:pt x="2483994" y="0"/>
                  </a:lnTo>
                  <a:lnTo>
                    <a:pt x="2483994" y="3153593"/>
                  </a:lnTo>
                  <a:lnTo>
                    <a:pt x="0" y="31535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/>
          <p:nvPr/>
        </p:nvSpPr>
        <p:spPr>
          <a:xfrm>
            <a:off x="5220889" y="1606471"/>
            <a:ext cx="2095500" cy="1177925"/>
          </a:xfrm>
          <a:custGeom>
            <a:avLst/>
            <a:gdLst/>
            <a:ahLst/>
            <a:cxnLst/>
            <a:rect l="l" t="t" r="r" b="b"/>
            <a:pathLst>
              <a:path w="2095500" h="1177925">
                <a:moveTo>
                  <a:pt x="0" y="0"/>
                </a:moveTo>
                <a:lnTo>
                  <a:pt x="2095195" y="0"/>
                </a:lnTo>
                <a:lnTo>
                  <a:pt x="2095195" y="1177497"/>
                </a:lnTo>
                <a:lnTo>
                  <a:pt x="0" y="1177497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5569765" y="1625777"/>
            <a:ext cx="1395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0">
                <a:solidFill>
                  <a:srgbClr val="FF8300"/>
                </a:solidFill>
                <a:latin typeface="Roboto Light"/>
                <a:cs typeface="Roboto Light"/>
              </a:rPr>
              <a:t>Analytic</a:t>
            </a:r>
            <a:r>
              <a:rPr dirty="0" sz="1200" spc="-4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Experiences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209939" y="3257993"/>
            <a:ext cx="2095500" cy="861694"/>
          </a:xfrm>
          <a:custGeom>
            <a:avLst/>
            <a:gdLst/>
            <a:ahLst/>
            <a:cxnLst/>
            <a:rect l="l" t="t" r="r" b="b"/>
            <a:pathLst>
              <a:path w="2095500" h="861695">
                <a:moveTo>
                  <a:pt x="0" y="0"/>
                </a:moveTo>
                <a:lnTo>
                  <a:pt x="2095195" y="0"/>
                </a:lnTo>
                <a:lnTo>
                  <a:pt x="2095195" y="861598"/>
                </a:lnTo>
                <a:lnTo>
                  <a:pt x="0" y="8615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6079375" y="3277294"/>
            <a:ext cx="3556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Base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19510" y="3880042"/>
            <a:ext cx="318770" cy="183515"/>
          </a:xfrm>
          <a:custGeom>
            <a:avLst/>
            <a:gdLst/>
            <a:ahLst/>
            <a:cxnLst/>
            <a:rect l="l" t="t" r="r" b="b"/>
            <a:pathLst>
              <a:path w="318770" h="183514">
                <a:moveTo>
                  <a:pt x="0" y="0"/>
                </a:moveTo>
                <a:lnTo>
                  <a:pt x="318599" y="0"/>
                </a:lnTo>
                <a:lnTo>
                  <a:pt x="318599" y="182999"/>
                </a:lnTo>
                <a:lnTo>
                  <a:pt x="0" y="182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990376" y="3880098"/>
            <a:ext cx="1771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 marR="5080" indent="-13335">
              <a:lnSpc>
                <a:spcPct val="100000"/>
              </a:lnSpc>
              <a:spcBef>
                <a:spcPts val="100"/>
              </a:spcBef>
            </a:pPr>
            <a:r>
              <a:rPr dirty="0" sz="500" spc="-15" b="0">
                <a:solidFill>
                  <a:srgbClr val="00A3AE"/>
                </a:solidFill>
                <a:latin typeface="Roboto Light"/>
                <a:cs typeface="Roboto Light"/>
              </a:rPr>
              <a:t>D</a:t>
            </a:r>
            <a:r>
              <a:rPr dirty="0" sz="500" spc="-40" b="0">
                <a:solidFill>
                  <a:srgbClr val="00A3AE"/>
                </a:solidFill>
                <a:latin typeface="Roboto Light"/>
                <a:cs typeface="Roboto Light"/>
              </a:rPr>
              <a:t>A</a:t>
            </a:r>
            <a:r>
              <a:rPr dirty="0" sz="500" spc="-20" b="0">
                <a:solidFill>
                  <a:srgbClr val="00A3AE"/>
                </a:solidFill>
                <a:latin typeface="Roboto Light"/>
                <a:cs typeface="Roboto Light"/>
              </a:rPr>
              <a:t>T</a:t>
            </a:r>
            <a:r>
              <a:rPr dirty="0" sz="500" spc="-5" b="0">
                <a:solidFill>
                  <a:srgbClr val="00A3AE"/>
                </a:solidFill>
                <a:latin typeface="Roboto Light"/>
                <a:cs typeface="Roboto Light"/>
              </a:rPr>
              <a:t>A  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HUB</a:t>
            </a:r>
            <a:endParaRPr sz="500">
              <a:latin typeface="Roboto Light"/>
              <a:cs typeface="Roboto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20764" y="4221941"/>
            <a:ext cx="2095500" cy="148590"/>
          </a:xfrm>
          <a:custGeom>
            <a:avLst/>
            <a:gdLst/>
            <a:ahLst/>
            <a:cxnLst/>
            <a:rect l="l" t="t" r="r" b="b"/>
            <a:pathLst>
              <a:path w="2095500" h="148589">
                <a:moveTo>
                  <a:pt x="0" y="0"/>
                </a:moveTo>
                <a:lnTo>
                  <a:pt x="2095195" y="0"/>
                </a:lnTo>
                <a:lnTo>
                  <a:pt x="2095195" y="148499"/>
                </a:lnTo>
                <a:lnTo>
                  <a:pt x="0" y="148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6013222" y="4234720"/>
            <a:ext cx="50990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 b="0">
                <a:solidFill>
                  <a:srgbClr val="999999"/>
                </a:solidFill>
                <a:latin typeface="Roboto Light"/>
                <a:cs typeface="Roboto Light"/>
              </a:rPr>
              <a:t>Virtual</a:t>
            </a:r>
            <a:r>
              <a:rPr dirty="0" sz="600" spc="-45" b="0">
                <a:solidFill>
                  <a:srgbClr val="999999"/>
                </a:solidFill>
                <a:latin typeface="Roboto Light"/>
                <a:cs typeface="Roboto Light"/>
              </a:rPr>
              <a:t> </a:t>
            </a:r>
            <a:r>
              <a:rPr dirty="0" sz="600" spc="-5" b="0">
                <a:solidFill>
                  <a:srgbClr val="999999"/>
                </a:solidFill>
                <a:latin typeface="Roboto Light"/>
                <a:cs typeface="Roboto Light"/>
              </a:rPr>
              <a:t>Servers</a:t>
            </a:r>
            <a:endParaRPr sz="600">
              <a:latin typeface="Roboto Light"/>
              <a:cs typeface="Roboto Ligh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985461" y="2591470"/>
            <a:ext cx="18669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ML</a:t>
            </a:r>
            <a:endParaRPr sz="900">
              <a:latin typeface="Roboto"/>
              <a:cs typeface="Robo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220889" y="2834744"/>
            <a:ext cx="2095500" cy="274320"/>
          </a:xfrm>
          <a:custGeom>
            <a:avLst/>
            <a:gdLst/>
            <a:ahLst/>
            <a:cxnLst/>
            <a:rect l="l" t="t" r="r" b="b"/>
            <a:pathLst>
              <a:path w="2095500" h="274319">
                <a:moveTo>
                  <a:pt x="0" y="0"/>
                </a:moveTo>
                <a:lnTo>
                  <a:pt x="2095195" y="0"/>
                </a:lnTo>
                <a:lnTo>
                  <a:pt x="2095195" y="274199"/>
                </a:lnTo>
                <a:lnTo>
                  <a:pt x="0" y="2741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99999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719988" y="2338662"/>
            <a:ext cx="272974" cy="2743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527511" y="2338662"/>
            <a:ext cx="272974" cy="2743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123737" y="2338662"/>
            <a:ext cx="272974" cy="27430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931286" y="2338662"/>
            <a:ext cx="272974" cy="2743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288864" y="3870842"/>
            <a:ext cx="1578610" cy="192405"/>
          </a:xfrm>
          <a:custGeom>
            <a:avLst/>
            <a:gdLst/>
            <a:ahLst/>
            <a:cxnLst/>
            <a:rect l="l" t="t" r="r" b="b"/>
            <a:pathLst>
              <a:path w="1578609" h="192404">
                <a:moveTo>
                  <a:pt x="0" y="0"/>
                </a:moveTo>
                <a:lnTo>
                  <a:pt x="1578296" y="0"/>
                </a:lnTo>
                <a:lnTo>
                  <a:pt x="1578296" y="191999"/>
                </a:lnTo>
                <a:lnTo>
                  <a:pt x="0" y="1919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5342834" y="3906385"/>
            <a:ext cx="64071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 b="0">
                <a:solidFill>
                  <a:srgbClr val="00A3AE"/>
                </a:solidFill>
                <a:latin typeface="Roboto Light"/>
                <a:cs typeface="Roboto Light"/>
              </a:rPr>
              <a:t>OBJECT</a:t>
            </a:r>
            <a:r>
              <a:rPr dirty="0" sz="700" spc="-4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700" spc="-10" b="0">
                <a:solidFill>
                  <a:srgbClr val="00A3AE"/>
                </a:solidFill>
                <a:latin typeface="Roboto Light"/>
                <a:cs typeface="Roboto Light"/>
              </a:rPr>
              <a:t>STORE</a:t>
            </a:r>
            <a:endParaRPr sz="700">
              <a:latin typeface="Roboto Light"/>
              <a:cs typeface="Roboto Ligh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80105" y="3931785"/>
            <a:ext cx="326390" cy="101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" spc="-5" b="0">
                <a:solidFill>
                  <a:srgbClr val="00A3AE"/>
                </a:solidFill>
                <a:latin typeface="Roboto Light"/>
                <a:cs typeface="Roboto Light"/>
              </a:rPr>
              <a:t>S3 |</a:t>
            </a:r>
            <a:r>
              <a:rPr dirty="0" sz="500" spc="6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ADLS</a:t>
            </a:r>
            <a:endParaRPr sz="500">
              <a:latin typeface="Roboto Light"/>
              <a:cs typeface="Roboto Ligh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374623" y="2591470"/>
            <a:ext cx="1597660" cy="4502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8620" algn="l"/>
                <a:tab pos="804545" algn="l"/>
                <a:tab pos="1221740" algn="l"/>
              </a:tabLst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DF	DE	DW	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OD</a:t>
            </a:r>
            <a:endParaRPr sz="9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950">
              <a:latin typeface="Roboto"/>
              <a:cs typeface="Roboto"/>
            </a:endParaRPr>
          </a:p>
          <a:p>
            <a:pPr marL="201295">
              <a:lnSpc>
                <a:spcPct val="100000"/>
              </a:lnSpc>
            </a:pP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K8S Containers </a:t>
            </a:r>
            <a:r>
              <a:rPr dirty="0" sz="800" b="0">
                <a:solidFill>
                  <a:srgbClr val="999999"/>
                </a:solidFill>
                <a:latin typeface="Roboto Light"/>
                <a:cs typeface="Roboto Light"/>
              </a:rPr>
              <a:t>- </a:t>
            </a: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EKS, AKS,</a:t>
            </a:r>
            <a:r>
              <a:rPr dirty="0" sz="800" spc="-65" b="0">
                <a:solidFill>
                  <a:srgbClr val="999999"/>
                </a:solidFill>
                <a:latin typeface="Roboto Light"/>
                <a:cs typeface="Roboto Light"/>
              </a:rPr>
              <a:t> </a:t>
            </a:r>
            <a:r>
              <a:rPr dirty="0" sz="800" spc="-10" b="0">
                <a:solidFill>
                  <a:srgbClr val="999999"/>
                </a:solidFill>
                <a:latin typeface="Roboto Light"/>
                <a:cs typeface="Roboto Light"/>
              </a:rPr>
              <a:t>etc.</a:t>
            </a:r>
            <a:endParaRPr sz="800">
              <a:latin typeface="Roboto Light"/>
              <a:cs typeface="Roboto Ligh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316214" y="2338662"/>
            <a:ext cx="272974" cy="27430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406399" y="916174"/>
            <a:ext cx="73291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Consistent operations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analytics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experiences across private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public</a:t>
            </a:r>
            <a:r>
              <a:rPr dirty="0" sz="1600" spc="114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clouds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3235" y="2182074"/>
            <a:ext cx="7296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145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CDP</a:t>
            </a:r>
            <a:endParaRPr sz="1800">
              <a:latin typeface="Roboto"/>
              <a:cs typeface="Roboto"/>
            </a:endParaRPr>
          </a:p>
          <a:p>
            <a:pPr marL="70485" marR="5080" indent="-58419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Pri</a:t>
            </a:r>
            <a:r>
              <a:rPr dirty="0" sz="1800" spc="-2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ate 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37684" y="2182074"/>
            <a:ext cx="6521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CDP</a:t>
            </a:r>
            <a:endParaRPr sz="1800">
              <a:latin typeface="Roboto"/>
              <a:cs typeface="Roboto"/>
            </a:endParaRPr>
          </a:p>
          <a:p>
            <a:pPr marL="32384" marR="5080" indent="-20320">
              <a:lnSpc>
                <a:spcPct val="100000"/>
              </a:lnSpc>
            </a:pP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Public 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928998" y="1930196"/>
            <a:ext cx="5309235" cy="320675"/>
          </a:xfrm>
          <a:custGeom>
            <a:avLst/>
            <a:gdLst/>
            <a:ahLst/>
            <a:cxnLst/>
            <a:rect l="l" t="t" r="r" b="b"/>
            <a:pathLst>
              <a:path w="5309234" h="320675">
                <a:moveTo>
                  <a:pt x="5309086" y="320099"/>
                </a:moveTo>
                <a:lnTo>
                  <a:pt x="0" y="320099"/>
                </a:lnTo>
                <a:lnTo>
                  <a:pt x="0" y="0"/>
                </a:lnTo>
                <a:lnTo>
                  <a:pt x="5309086" y="0"/>
                </a:lnTo>
                <a:lnTo>
                  <a:pt x="5309086" y="320099"/>
                </a:lnTo>
                <a:close/>
              </a:path>
            </a:pathLst>
          </a:custGeom>
          <a:solidFill>
            <a:srgbClr val="1F282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28998" y="1930196"/>
            <a:ext cx="5309235" cy="320675"/>
          </a:xfrm>
          <a:custGeom>
            <a:avLst/>
            <a:gdLst/>
            <a:ahLst/>
            <a:cxnLst/>
            <a:rect l="l" t="t" r="r" b="b"/>
            <a:pathLst>
              <a:path w="5309234" h="320675">
                <a:moveTo>
                  <a:pt x="0" y="0"/>
                </a:moveTo>
                <a:lnTo>
                  <a:pt x="5309086" y="0"/>
                </a:lnTo>
                <a:lnTo>
                  <a:pt x="5309086" y="320099"/>
                </a:lnTo>
                <a:lnTo>
                  <a:pt x="0" y="32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2720895" y="2012524"/>
            <a:ext cx="11874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 b="0">
                <a:solidFill>
                  <a:srgbClr val="FF8300"/>
                </a:solidFill>
                <a:latin typeface="Roboto Light"/>
                <a:cs typeface="Roboto Light"/>
              </a:rPr>
              <a:t>MANAGEMENT</a:t>
            </a:r>
            <a:r>
              <a:rPr dirty="0" sz="800" spc="-5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800" spc="-10" b="0">
                <a:solidFill>
                  <a:srgbClr val="FF8300"/>
                </a:solidFill>
                <a:latin typeface="Roboto Light"/>
                <a:cs typeface="Roboto Light"/>
              </a:rPr>
              <a:t>CONSOLE</a:t>
            </a:r>
            <a:endParaRPr sz="800">
              <a:latin typeface="Roboto Light"/>
              <a:cs typeface="Roboto Light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92490" y="2037924"/>
            <a:ext cx="235204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20" b="0">
                <a:solidFill>
                  <a:srgbClr val="FF8300"/>
                </a:solidFill>
                <a:latin typeface="Roboto Light"/>
                <a:cs typeface="Roboto Light"/>
              </a:rPr>
              <a:t>DATA </a:t>
            </a:r>
            <a:r>
              <a:rPr dirty="0" sz="600" spc="-15" b="0">
                <a:solidFill>
                  <a:srgbClr val="FF8300"/>
                </a:solidFill>
                <a:latin typeface="Roboto Light"/>
                <a:cs typeface="Roboto Light"/>
              </a:rPr>
              <a:t>CATALOG </a:t>
            </a:r>
            <a:r>
              <a:rPr dirty="0" sz="600" spc="-5" b="0">
                <a:solidFill>
                  <a:srgbClr val="FF8300"/>
                </a:solidFill>
                <a:latin typeface="Roboto Light"/>
                <a:cs typeface="Roboto Light"/>
              </a:rPr>
              <a:t>| </a:t>
            </a:r>
            <a:r>
              <a:rPr dirty="0" sz="600" spc="-10" b="0">
                <a:solidFill>
                  <a:srgbClr val="FF8300"/>
                </a:solidFill>
                <a:latin typeface="Roboto Light"/>
                <a:cs typeface="Roboto Light"/>
              </a:rPr>
              <a:t>REPLICATION </a:t>
            </a:r>
            <a:r>
              <a:rPr dirty="0" sz="600" spc="-5" b="0">
                <a:solidFill>
                  <a:srgbClr val="FF8300"/>
                </a:solidFill>
                <a:latin typeface="Roboto Light"/>
                <a:cs typeface="Roboto Light"/>
              </a:rPr>
              <a:t>MANAGER | </a:t>
            </a:r>
            <a:r>
              <a:rPr dirty="0" sz="600" spc="-10" b="0">
                <a:solidFill>
                  <a:srgbClr val="FF8300"/>
                </a:solidFill>
                <a:latin typeface="Roboto Light"/>
                <a:cs typeface="Roboto Light"/>
              </a:rPr>
              <a:t>WORKLOAD</a:t>
            </a:r>
            <a:r>
              <a:rPr dirty="0" sz="600" spc="4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600" spc="-5" b="0">
                <a:solidFill>
                  <a:srgbClr val="FF8300"/>
                </a:solidFill>
                <a:latin typeface="Roboto Light"/>
                <a:cs typeface="Roboto Light"/>
              </a:rPr>
              <a:t>MANAGER</a:t>
            </a:r>
            <a:endParaRPr sz="600">
              <a:latin typeface="Roboto Light"/>
              <a:cs typeface="Roboto Ligh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936071" y="3551692"/>
            <a:ext cx="5309235" cy="274320"/>
          </a:xfrm>
          <a:custGeom>
            <a:avLst/>
            <a:gdLst/>
            <a:ahLst/>
            <a:cxnLst/>
            <a:rect l="l" t="t" r="r" b="b"/>
            <a:pathLst>
              <a:path w="5309234" h="274320">
                <a:moveTo>
                  <a:pt x="5309089" y="274199"/>
                </a:moveTo>
                <a:lnTo>
                  <a:pt x="0" y="274199"/>
                </a:lnTo>
                <a:lnTo>
                  <a:pt x="0" y="0"/>
                </a:lnTo>
                <a:lnTo>
                  <a:pt x="5309089" y="0"/>
                </a:lnTo>
                <a:lnTo>
                  <a:pt x="5309089" y="274199"/>
                </a:lnTo>
                <a:close/>
              </a:path>
            </a:pathLst>
          </a:custGeom>
          <a:solidFill>
            <a:srgbClr val="1F282D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0" name="object 60"/>
          <p:cNvGrpSpPr/>
          <p:nvPr/>
        </p:nvGrpSpPr>
        <p:grpSpPr>
          <a:xfrm>
            <a:off x="1931308" y="3546930"/>
            <a:ext cx="5318760" cy="283845"/>
            <a:chOff x="1931308" y="3546930"/>
            <a:chExt cx="5318760" cy="283845"/>
          </a:xfrm>
        </p:grpSpPr>
        <p:sp>
          <p:nvSpPr>
            <p:cNvPr id="61" name="object 61"/>
            <p:cNvSpPr/>
            <p:nvPr/>
          </p:nvSpPr>
          <p:spPr>
            <a:xfrm>
              <a:off x="1936071" y="3551692"/>
              <a:ext cx="5309235" cy="274320"/>
            </a:xfrm>
            <a:custGeom>
              <a:avLst/>
              <a:gdLst/>
              <a:ahLst/>
              <a:cxnLst/>
              <a:rect l="l" t="t" r="r" b="b"/>
              <a:pathLst>
                <a:path w="5309234" h="274320">
                  <a:moveTo>
                    <a:pt x="0" y="0"/>
                  </a:moveTo>
                  <a:lnTo>
                    <a:pt x="5309089" y="0"/>
                  </a:lnTo>
                  <a:lnTo>
                    <a:pt x="5309089" y="274199"/>
                  </a:lnTo>
                  <a:lnTo>
                    <a:pt x="0" y="2741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363891" y="3614542"/>
              <a:ext cx="434349" cy="148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11737" y="896113"/>
            <a:ext cx="2367280" cy="3702050"/>
          </a:xfrm>
          <a:custGeom>
            <a:avLst/>
            <a:gdLst/>
            <a:ahLst/>
            <a:cxnLst/>
            <a:rect l="l" t="t" r="r" b="b"/>
            <a:pathLst>
              <a:path w="2367279" h="3702050">
                <a:moveTo>
                  <a:pt x="0" y="70182"/>
                </a:moveTo>
                <a:lnTo>
                  <a:pt x="5515" y="42864"/>
                </a:lnTo>
                <a:lnTo>
                  <a:pt x="20556" y="20556"/>
                </a:lnTo>
                <a:lnTo>
                  <a:pt x="42862" y="5515"/>
                </a:lnTo>
                <a:lnTo>
                  <a:pt x="70174" y="0"/>
                </a:lnTo>
                <a:lnTo>
                  <a:pt x="2296820" y="0"/>
                </a:lnTo>
                <a:lnTo>
                  <a:pt x="2335748" y="11792"/>
                </a:lnTo>
                <a:lnTo>
                  <a:pt x="2361651" y="43325"/>
                </a:lnTo>
                <a:lnTo>
                  <a:pt x="2366995" y="70182"/>
                </a:lnTo>
                <a:lnTo>
                  <a:pt x="2366995" y="3631802"/>
                </a:lnTo>
                <a:lnTo>
                  <a:pt x="2361479" y="3659129"/>
                </a:lnTo>
                <a:lnTo>
                  <a:pt x="2346439" y="3681443"/>
                </a:lnTo>
                <a:lnTo>
                  <a:pt x="2324132" y="3696486"/>
                </a:lnTo>
                <a:lnTo>
                  <a:pt x="2296820" y="3702002"/>
                </a:lnTo>
                <a:lnTo>
                  <a:pt x="70174" y="3702002"/>
                </a:lnTo>
                <a:lnTo>
                  <a:pt x="42862" y="3696486"/>
                </a:lnTo>
                <a:lnTo>
                  <a:pt x="20556" y="3681443"/>
                </a:lnTo>
                <a:lnTo>
                  <a:pt x="5515" y="3659129"/>
                </a:lnTo>
                <a:lnTo>
                  <a:pt x="0" y="3631802"/>
                </a:lnTo>
                <a:lnTo>
                  <a:pt x="0" y="70182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0629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–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PUBLIC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6318" y="766240"/>
            <a:ext cx="4222115" cy="985519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301625" indent="-289560">
              <a:lnSpc>
                <a:spcPct val="100000"/>
              </a:lnSpc>
              <a:spcBef>
                <a:spcPts val="700"/>
              </a:spcBef>
              <a:buClr>
                <a:srgbClr val="FFFFFF"/>
              </a:buClr>
              <a:buSzPct val="87500"/>
              <a:buFont typeface="Arial"/>
              <a:buChar char="-"/>
              <a:tabLst>
                <a:tab pos="301625" algn="l"/>
                <a:tab pos="302260" algn="l"/>
              </a:tabLst>
            </a:pP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Available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on </a:t>
            </a:r>
            <a:r>
              <a:rPr dirty="0" sz="1600" spc="-20">
                <a:solidFill>
                  <a:srgbClr val="D8D8D8"/>
                </a:solidFill>
                <a:latin typeface="Roboto"/>
                <a:cs typeface="Roboto"/>
              </a:rPr>
              <a:t>AWS,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Azure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&amp;</a:t>
            </a:r>
            <a:r>
              <a:rPr dirty="0" sz="1600" spc="1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GCP</a:t>
            </a:r>
            <a:endParaRPr sz="16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87500"/>
              <a:buFont typeface="Arial"/>
              <a:buChar char="-"/>
              <a:tabLst>
                <a:tab pos="301625" algn="l"/>
                <a:tab pos="302260" algn="l"/>
              </a:tabLst>
            </a:pP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VM-based Data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Lake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and Data Hub</a:t>
            </a:r>
            <a:r>
              <a:rPr dirty="0" sz="1600" spc="-3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clusters</a:t>
            </a:r>
            <a:endParaRPr sz="16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87500"/>
              <a:buFont typeface="Arial"/>
              <a:buChar char="-"/>
              <a:tabLst>
                <a:tab pos="301625" algn="l"/>
                <a:tab pos="302260" algn="l"/>
              </a:tabLst>
            </a:pP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Containerized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workloads: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3518" y="1765271"/>
            <a:ext cx="2619375" cy="1465580"/>
          </a:xfrm>
          <a:prstGeom prst="rect">
            <a:avLst/>
          </a:prstGeom>
        </p:spPr>
        <p:txBody>
          <a:bodyPr wrap="square" lIns="0" tIns="55879" rIns="0" bIns="0" rtlCol="0" vert="horz">
            <a:spAutoFit/>
          </a:bodyPr>
          <a:lstStyle/>
          <a:p>
            <a:pPr marL="301625" indent="-289560">
              <a:lnSpc>
                <a:spcPct val="100000"/>
              </a:lnSpc>
              <a:spcBef>
                <a:spcPts val="439"/>
              </a:spcBef>
              <a:buClr>
                <a:srgbClr val="FFFFFF"/>
              </a:buClr>
              <a:buSzPct val="116666"/>
              <a:buFont typeface="Times New Roman"/>
              <a:buChar char="-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Cloudera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Data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Warehouse</a:t>
            </a:r>
            <a:r>
              <a:rPr dirty="0" sz="1200" spc="-4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(CDW)</a:t>
            </a:r>
            <a:endParaRPr sz="12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45"/>
              </a:spcBef>
              <a:buClr>
                <a:srgbClr val="FFFFFF"/>
              </a:buClr>
              <a:buSzPct val="116666"/>
              <a:buFont typeface="Times New Roman"/>
              <a:buChar char="-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Cloudera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Machine Learning</a:t>
            </a:r>
            <a:r>
              <a:rPr dirty="0" sz="1200" spc="-5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(CML)</a:t>
            </a:r>
            <a:endParaRPr sz="12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50"/>
              </a:spcBef>
              <a:buClr>
                <a:srgbClr val="FFFFFF"/>
              </a:buClr>
              <a:buSzPct val="116666"/>
              <a:buFont typeface="Times New Roman"/>
              <a:buChar char="-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Cloudera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Data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Engineering</a:t>
            </a:r>
            <a:r>
              <a:rPr dirty="0" sz="120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(CDE)</a:t>
            </a:r>
            <a:endParaRPr sz="12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45"/>
              </a:spcBef>
              <a:buClr>
                <a:srgbClr val="FFFFFF"/>
              </a:buClr>
              <a:buSzPct val="116666"/>
              <a:buFont typeface="Times New Roman"/>
              <a:buChar char="-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Cloudera Operational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DB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(COD)</a:t>
            </a:r>
            <a:endParaRPr sz="1200">
              <a:latin typeface="Roboto"/>
              <a:cs typeface="Roboto"/>
            </a:endParaRPr>
          </a:p>
          <a:p>
            <a:pPr marL="301625" indent="-289560">
              <a:lnSpc>
                <a:spcPct val="100000"/>
              </a:lnSpc>
              <a:spcBef>
                <a:spcPts val="650"/>
              </a:spcBef>
              <a:buClr>
                <a:srgbClr val="FFFFFF"/>
              </a:buClr>
              <a:buSzPct val="116666"/>
              <a:buFont typeface="Times New Roman"/>
              <a:buChar char="-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Cloudera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Data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Flow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318" y="3280835"/>
            <a:ext cx="5332095" cy="1320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01625" marR="56515" indent="-28956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87500"/>
              <a:buFont typeface="Arial"/>
              <a:buChar char="-"/>
              <a:tabLst>
                <a:tab pos="301625" algn="l"/>
                <a:tab pos="302260" algn="l"/>
              </a:tabLst>
            </a:pP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Unlike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other public cloud services,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your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data will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always  remain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under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your control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in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your</a:t>
            </a:r>
            <a:r>
              <a:rPr dirty="0" sz="1600" spc="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VPC</a:t>
            </a:r>
            <a:endParaRPr sz="1600">
              <a:latin typeface="Roboto"/>
              <a:cs typeface="Roboto"/>
            </a:endParaRPr>
          </a:p>
          <a:p>
            <a:pPr marL="301625" marR="5080" indent="-289560">
              <a:lnSpc>
                <a:spcPct val="100000"/>
              </a:lnSpc>
              <a:spcBef>
                <a:spcPts val="600"/>
              </a:spcBef>
              <a:buClr>
                <a:srgbClr val="FFFFFF"/>
              </a:buClr>
              <a:buSzPct val="87500"/>
              <a:buFont typeface="Arial"/>
              <a:buChar char="-"/>
              <a:tabLst>
                <a:tab pos="301625" algn="l"/>
                <a:tab pos="302260" algn="l"/>
              </a:tabLst>
            </a:pP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Control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cloud costs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by automatically spinning up 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workloads when needed and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suspending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their 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operation  </a:t>
            </a:r>
            <a:r>
              <a:rPr dirty="0" sz="1600" spc="-5">
                <a:solidFill>
                  <a:srgbClr val="D8D8D8"/>
                </a:solidFill>
                <a:latin typeface="Roboto"/>
                <a:cs typeface="Roboto"/>
              </a:rPr>
              <a:t>when</a:t>
            </a:r>
            <a:r>
              <a:rPr dirty="0" sz="1600" spc="-10">
                <a:solidFill>
                  <a:srgbClr val="D8D8D8"/>
                </a:solidFill>
                <a:latin typeface="Roboto"/>
                <a:cs typeface="Roboto"/>
              </a:rPr>
              <a:t> complete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5155" y="923400"/>
            <a:ext cx="1795780" cy="4857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FFFFFF"/>
                </a:solidFill>
                <a:latin typeface="Roboto"/>
                <a:cs typeface="Roboto"/>
              </a:rPr>
              <a:t>CDP Public</a:t>
            </a:r>
            <a:r>
              <a:rPr dirty="0" sz="1800" spc="-7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</a:t>
            </a:r>
            <a:endParaRPr sz="1800">
              <a:latin typeface="Roboto"/>
              <a:cs typeface="Roboto"/>
            </a:endParaRPr>
          </a:p>
          <a:p>
            <a:pPr algn="ctr" marL="1905">
              <a:lnSpc>
                <a:spcPct val="100000"/>
              </a:lnSpc>
              <a:spcBef>
                <a:spcPts val="20"/>
              </a:spcBef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(platform-as-a-service)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3062" y="4262466"/>
            <a:ext cx="2168525" cy="265430"/>
          </a:xfrm>
          <a:custGeom>
            <a:avLst/>
            <a:gdLst/>
            <a:ahLst/>
            <a:cxnLst/>
            <a:rect l="l" t="t" r="r" b="b"/>
            <a:pathLst>
              <a:path w="2168525" h="265429">
                <a:moveTo>
                  <a:pt x="2164870" y="265199"/>
                </a:moveTo>
                <a:lnTo>
                  <a:pt x="3524" y="265199"/>
                </a:lnTo>
                <a:lnTo>
                  <a:pt x="0" y="261674"/>
                </a:lnTo>
                <a:lnTo>
                  <a:pt x="0" y="3499"/>
                </a:lnTo>
                <a:lnTo>
                  <a:pt x="3524" y="0"/>
                </a:lnTo>
                <a:lnTo>
                  <a:pt x="2162620" y="0"/>
                </a:lnTo>
                <a:lnTo>
                  <a:pt x="2164620" y="824"/>
                </a:lnTo>
                <a:lnTo>
                  <a:pt x="2167570" y="3774"/>
                </a:lnTo>
                <a:lnTo>
                  <a:pt x="2168395" y="5774"/>
                </a:lnTo>
                <a:lnTo>
                  <a:pt x="2168395" y="261674"/>
                </a:lnTo>
                <a:close/>
              </a:path>
            </a:pathLst>
          </a:custGeom>
          <a:solidFill>
            <a:srgbClr val="F2F2F2">
              <a:alpha val="7764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33062" y="4262466"/>
            <a:ext cx="2168525" cy="265430"/>
          </a:xfrm>
          <a:custGeom>
            <a:avLst/>
            <a:gdLst/>
            <a:ahLst/>
            <a:cxnLst/>
            <a:rect l="l" t="t" r="r" b="b"/>
            <a:pathLst>
              <a:path w="2168525" h="265429">
                <a:moveTo>
                  <a:pt x="0" y="7849"/>
                </a:moveTo>
                <a:lnTo>
                  <a:pt x="0" y="3499"/>
                </a:lnTo>
                <a:lnTo>
                  <a:pt x="3524" y="0"/>
                </a:lnTo>
                <a:lnTo>
                  <a:pt x="7874" y="0"/>
                </a:lnTo>
                <a:lnTo>
                  <a:pt x="2160545" y="0"/>
                </a:lnTo>
                <a:lnTo>
                  <a:pt x="2162620" y="0"/>
                </a:lnTo>
                <a:lnTo>
                  <a:pt x="2164620" y="824"/>
                </a:lnTo>
                <a:lnTo>
                  <a:pt x="2166095" y="2299"/>
                </a:lnTo>
                <a:lnTo>
                  <a:pt x="2167570" y="3774"/>
                </a:lnTo>
                <a:lnTo>
                  <a:pt x="2168395" y="5774"/>
                </a:lnTo>
                <a:lnTo>
                  <a:pt x="2168395" y="7849"/>
                </a:lnTo>
                <a:lnTo>
                  <a:pt x="2168395" y="257324"/>
                </a:lnTo>
                <a:lnTo>
                  <a:pt x="2168395" y="261674"/>
                </a:lnTo>
                <a:lnTo>
                  <a:pt x="2164870" y="265199"/>
                </a:lnTo>
                <a:lnTo>
                  <a:pt x="2160545" y="265199"/>
                </a:lnTo>
                <a:lnTo>
                  <a:pt x="7874" y="265199"/>
                </a:lnTo>
                <a:lnTo>
                  <a:pt x="3524" y="265199"/>
                </a:lnTo>
                <a:lnTo>
                  <a:pt x="0" y="261674"/>
                </a:lnTo>
                <a:lnTo>
                  <a:pt x="0" y="257324"/>
                </a:lnTo>
                <a:lnTo>
                  <a:pt x="0" y="7849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6902249" y="4301080"/>
            <a:ext cx="102870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Cloudera</a:t>
            </a:r>
            <a:r>
              <a:rPr dirty="0" sz="10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Runtime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047835" y="1880728"/>
            <a:ext cx="694690" cy="416559"/>
          </a:xfrm>
          <a:custGeom>
            <a:avLst/>
            <a:gdLst/>
            <a:ahLst/>
            <a:cxnLst/>
            <a:rect l="l" t="t" r="r" b="b"/>
            <a:pathLst>
              <a:path w="694690" h="416560">
                <a:moveTo>
                  <a:pt x="694623" y="269149"/>
                </a:moveTo>
                <a:lnTo>
                  <a:pt x="686687" y="221473"/>
                </a:lnTo>
                <a:lnTo>
                  <a:pt x="664458" y="180168"/>
                </a:lnTo>
                <a:lnTo>
                  <a:pt x="630304" y="148022"/>
                </a:lnTo>
                <a:lnTo>
                  <a:pt x="586595" y="127827"/>
                </a:lnTo>
                <a:lnTo>
                  <a:pt x="535698" y="122372"/>
                </a:lnTo>
                <a:lnTo>
                  <a:pt x="512780" y="81463"/>
                </a:lnTo>
                <a:lnTo>
                  <a:pt x="480807" y="47592"/>
                </a:lnTo>
                <a:lnTo>
                  <a:pt x="441445" y="21938"/>
                </a:lnTo>
                <a:lnTo>
                  <a:pt x="396362" y="5681"/>
                </a:lnTo>
                <a:lnTo>
                  <a:pt x="347224" y="0"/>
                </a:lnTo>
                <a:lnTo>
                  <a:pt x="300031" y="5196"/>
                </a:lnTo>
                <a:lnTo>
                  <a:pt x="256922" y="19983"/>
                </a:lnTo>
                <a:lnTo>
                  <a:pt x="218931" y="43161"/>
                </a:lnTo>
                <a:lnTo>
                  <a:pt x="187091" y="73529"/>
                </a:lnTo>
                <a:lnTo>
                  <a:pt x="162437" y="109885"/>
                </a:lnTo>
                <a:lnTo>
                  <a:pt x="146003" y="151030"/>
                </a:lnTo>
                <a:lnTo>
                  <a:pt x="138824" y="195762"/>
                </a:lnTo>
                <a:lnTo>
                  <a:pt x="95884" y="194842"/>
                </a:lnTo>
                <a:lnTo>
                  <a:pt x="57893" y="207995"/>
                </a:lnTo>
                <a:lnTo>
                  <a:pt x="27489" y="232863"/>
                </a:lnTo>
                <a:lnTo>
                  <a:pt x="7312" y="267086"/>
                </a:lnTo>
                <a:lnTo>
                  <a:pt x="0" y="308304"/>
                </a:lnTo>
                <a:lnTo>
                  <a:pt x="18601" y="372701"/>
                </a:lnTo>
                <a:lnTo>
                  <a:pt x="59524" y="404474"/>
                </a:lnTo>
                <a:lnTo>
                  <a:pt x="100448" y="415113"/>
                </a:lnTo>
                <a:lnTo>
                  <a:pt x="119049" y="416106"/>
                </a:lnTo>
                <a:lnTo>
                  <a:pt x="371444" y="416106"/>
                </a:lnTo>
                <a:lnTo>
                  <a:pt x="501052" y="416106"/>
                </a:lnTo>
                <a:lnTo>
                  <a:pt x="548802" y="416106"/>
                </a:lnTo>
                <a:lnTo>
                  <a:pt x="555623" y="416106"/>
                </a:lnTo>
                <a:lnTo>
                  <a:pt x="635983" y="405613"/>
                </a:lnTo>
                <a:lnTo>
                  <a:pt x="677248" y="386807"/>
                </a:lnTo>
                <a:lnTo>
                  <a:pt x="692451" y="345912"/>
                </a:lnTo>
                <a:lnTo>
                  <a:pt x="694623" y="269149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216938" y="2040208"/>
            <a:ext cx="3562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>
                <a:solidFill>
                  <a:srgbClr val="FFFFFF"/>
                </a:solidFill>
                <a:latin typeface="Arial"/>
                <a:cs typeface="Arial"/>
              </a:rPr>
              <a:t>zu</a:t>
            </a:r>
            <a:r>
              <a:rPr dirty="0" sz="1000" spc="-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000" spc="-2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288887" y="1880728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90" h="415289">
                <a:moveTo>
                  <a:pt x="694623" y="268574"/>
                </a:moveTo>
                <a:lnTo>
                  <a:pt x="686687" y="221000"/>
                </a:lnTo>
                <a:lnTo>
                  <a:pt x="664458" y="179783"/>
                </a:lnTo>
                <a:lnTo>
                  <a:pt x="630304" y="147707"/>
                </a:lnTo>
                <a:lnTo>
                  <a:pt x="586595" y="127555"/>
                </a:lnTo>
                <a:lnTo>
                  <a:pt x="535698" y="122112"/>
                </a:lnTo>
                <a:lnTo>
                  <a:pt x="512780" y="81290"/>
                </a:lnTo>
                <a:lnTo>
                  <a:pt x="480807" y="47491"/>
                </a:lnTo>
                <a:lnTo>
                  <a:pt x="441445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31" y="5184"/>
                </a:lnTo>
                <a:lnTo>
                  <a:pt x="256922" y="19940"/>
                </a:lnTo>
                <a:lnTo>
                  <a:pt x="218931" y="43068"/>
                </a:lnTo>
                <a:lnTo>
                  <a:pt x="187091" y="73371"/>
                </a:lnTo>
                <a:lnTo>
                  <a:pt x="162437" y="109650"/>
                </a:lnTo>
                <a:lnTo>
                  <a:pt x="146003" y="150707"/>
                </a:lnTo>
                <a:lnTo>
                  <a:pt x="138824" y="195344"/>
                </a:lnTo>
                <a:lnTo>
                  <a:pt x="95884" y="194425"/>
                </a:lnTo>
                <a:lnTo>
                  <a:pt x="57893" y="207551"/>
                </a:lnTo>
                <a:lnTo>
                  <a:pt x="27489" y="232365"/>
                </a:lnTo>
                <a:lnTo>
                  <a:pt x="7312" y="266515"/>
                </a:lnTo>
                <a:lnTo>
                  <a:pt x="0" y="307644"/>
                </a:lnTo>
                <a:lnTo>
                  <a:pt x="18601" y="371903"/>
                </a:lnTo>
                <a:lnTo>
                  <a:pt x="59524" y="403609"/>
                </a:lnTo>
                <a:lnTo>
                  <a:pt x="100448" y="414225"/>
                </a:lnTo>
                <a:lnTo>
                  <a:pt x="119049" y="415216"/>
                </a:lnTo>
                <a:lnTo>
                  <a:pt x="371444" y="415216"/>
                </a:lnTo>
                <a:lnTo>
                  <a:pt x="501052" y="415216"/>
                </a:lnTo>
                <a:lnTo>
                  <a:pt x="548802" y="415216"/>
                </a:lnTo>
                <a:lnTo>
                  <a:pt x="555623" y="415216"/>
                </a:lnTo>
                <a:lnTo>
                  <a:pt x="635983" y="404745"/>
                </a:lnTo>
                <a:lnTo>
                  <a:pt x="677248" y="385979"/>
                </a:lnTo>
                <a:lnTo>
                  <a:pt x="692451" y="345171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488392" y="2039759"/>
            <a:ext cx="295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WS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06783" y="1880641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90" h="415289">
                <a:moveTo>
                  <a:pt x="694623" y="268574"/>
                </a:moveTo>
                <a:lnTo>
                  <a:pt x="686687" y="220999"/>
                </a:lnTo>
                <a:lnTo>
                  <a:pt x="664458" y="179781"/>
                </a:lnTo>
                <a:lnTo>
                  <a:pt x="630304" y="147704"/>
                </a:lnTo>
                <a:lnTo>
                  <a:pt x="586595" y="127552"/>
                </a:lnTo>
                <a:lnTo>
                  <a:pt x="535698" y="122109"/>
                </a:lnTo>
                <a:lnTo>
                  <a:pt x="512780" y="81289"/>
                </a:lnTo>
                <a:lnTo>
                  <a:pt x="480807" y="47490"/>
                </a:lnTo>
                <a:lnTo>
                  <a:pt x="441445" y="21891"/>
                </a:lnTo>
                <a:lnTo>
                  <a:pt x="396362" y="5669"/>
                </a:lnTo>
                <a:lnTo>
                  <a:pt x="347224" y="0"/>
                </a:lnTo>
                <a:lnTo>
                  <a:pt x="300031" y="5184"/>
                </a:lnTo>
                <a:lnTo>
                  <a:pt x="256922" y="19940"/>
                </a:lnTo>
                <a:lnTo>
                  <a:pt x="218931" y="43068"/>
                </a:lnTo>
                <a:lnTo>
                  <a:pt x="187091" y="73371"/>
                </a:lnTo>
                <a:lnTo>
                  <a:pt x="162437" y="109650"/>
                </a:lnTo>
                <a:lnTo>
                  <a:pt x="146003" y="150707"/>
                </a:lnTo>
                <a:lnTo>
                  <a:pt x="138824" y="195344"/>
                </a:lnTo>
                <a:lnTo>
                  <a:pt x="95884" y="194425"/>
                </a:lnTo>
                <a:lnTo>
                  <a:pt x="57893" y="207550"/>
                </a:lnTo>
                <a:lnTo>
                  <a:pt x="27489" y="232364"/>
                </a:lnTo>
                <a:lnTo>
                  <a:pt x="7312" y="266514"/>
                </a:lnTo>
                <a:lnTo>
                  <a:pt x="0" y="307644"/>
                </a:lnTo>
                <a:lnTo>
                  <a:pt x="18601" y="371902"/>
                </a:lnTo>
                <a:lnTo>
                  <a:pt x="59524" y="403608"/>
                </a:lnTo>
                <a:lnTo>
                  <a:pt x="100448" y="414225"/>
                </a:lnTo>
                <a:lnTo>
                  <a:pt x="119049" y="415216"/>
                </a:lnTo>
                <a:lnTo>
                  <a:pt x="371444" y="415216"/>
                </a:lnTo>
                <a:lnTo>
                  <a:pt x="501052" y="415216"/>
                </a:lnTo>
                <a:lnTo>
                  <a:pt x="548802" y="415216"/>
                </a:lnTo>
                <a:lnTo>
                  <a:pt x="555623" y="415216"/>
                </a:lnTo>
                <a:lnTo>
                  <a:pt x="635983" y="404745"/>
                </a:lnTo>
                <a:lnTo>
                  <a:pt x="677248" y="385979"/>
                </a:lnTo>
                <a:lnTo>
                  <a:pt x="692451" y="345171"/>
                </a:lnTo>
                <a:lnTo>
                  <a:pt x="694623" y="268574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8016273" y="2039673"/>
            <a:ext cx="2762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0">
                <a:solidFill>
                  <a:srgbClr val="FFFFFF"/>
                </a:solidFill>
                <a:latin typeface="Arial"/>
                <a:cs typeface="Arial"/>
              </a:rPr>
              <a:t>GCP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28274" y="1518324"/>
            <a:ext cx="2178050" cy="274955"/>
            <a:chOff x="6328274" y="1518324"/>
            <a:chExt cx="2178050" cy="274955"/>
          </a:xfrm>
        </p:grpSpPr>
        <p:sp>
          <p:nvSpPr>
            <p:cNvPr id="19" name="object 19"/>
            <p:cNvSpPr/>
            <p:nvPr/>
          </p:nvSpPr>
          <p:spPr>
            <a:xfrm>
              <a:off x="6333037" y="1523086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2164870" y="265199"/>
                  </a:moveTo>
                  <a:lnTo>
                    <a:pt x="3524" y="265199"/>
                  </a:lnTo>
                  <a:lnTo>
                    <a:pt x="0" y="261679"/>
                  </a:lnTo>
                  <a:lnTo>
                    <a:pt x="0" y="3522"/>
                  </a:lnTo>
                  <a:lnTo>
                    <a:pt x="3524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4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261679"/>
                  </a:lnTo>
                  <a:close/>
                </a:path>
              </a:pathLst>
            </a:custGeom>
            <a:solidFill>
              <a:srgbClr val="F2F2F2">
                <a:alpha val="7764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333037" y="1523086"/>
              <a:ext cx="2168525" cy="265430"/>
            </a:xfrm>
            <a:custGeom>
              <a:avLst/>
              <a:gdLst/>
              <a:ahLst/>
              <a:cxnLst/>
              <a:rect l="l" t="t" r="r" b="b"/>
              <a:pathLst>
                <a:path w="2168525" h="265430">
                  <a:moveTo>
                    <a:pt x="0" y="7864"/>
                  </a:moveTo>
                  <a:lnTo>
                    <a:pt x="0" y="3522"/>
                  </a:lnTo>
                  <a:lnTo>
                    <a:pt x="3524" y="0"/>
                  </a:lnTo>
                  <a:lnTo>
                    <a:pt x="7874" y="0"/>
                  </a:lnTo>
                  <a:lnTo>
                    <a:pt x="2160545" y="0"/>
                  </a:lnTo>
                  <a:lnTo>
                    <a:pt x="2162620" y="0"/>
                  </a:lnTo>
                  <a:lnTo>
                    <a:pt x="2164620" y="829"/>
                  </a:lnTo>
                  <a:lnTo>
                    <a:pt x="2166095" y="2304"/>
                  </a:lnTo>
                  <a:lnTo>
                    <a:pt x="2167570" y="3777"/>
                  </a:lnTo>
                  <a:lnTo>
                    <a:pt x="2168395" y="5777"/>
                  </a:lnTo>
                  <a:lnTo>
                    <a:pt x="2168395" y="7864"/>
                  </a:lnTo>
                  <a:lnTo>
                    <a:pt x="2168395" y="257336"/>
                  </a:lnTo>
                  <a:lnTo>
                    <a:pt x="2168395" y="261679"/>
                  </a:lnTo>
                  <a:lnTo>
                    <a:pt x="2164870" y="265199"/>
                  </a:lnTo>
                  <a:lnTo>
                    <a:pt x="2160545" y="265199"/>
                  </a:lnTo>
                  <a:lnTo>
                    <a:pt x="7874" y="265199"/>
                  </a:lnTo>
                  <a:lnTo>
                    <a:pt x="3524" y="265199"/>
                  </a:lnTo>
                  <a:lnTo>
                    <a:pt x="0" y="261679"/>
                  </a:lnTo>
                  <a:lnTo>
                    <a:pt x="0" y="257336"/>
                  </a:lnTo>
                  <a:lnTo>
                    <a:pt x="0" y="786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885773" y="1561705"/>
            <a:ext cx="10617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CDP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Control</a:t>
            </a:r>
            <a:r>
              <a:rPr dirty="0" sz="1000" spc="-3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Plane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23537" y="2761569"/>
            <a:ext cx="978535" cy="1060450"/>
            <a:chOff x="6323537" y="2761569"/>
            <a:chExt cx="978535" cy="1060450"/>
          </a:xfrm>
        </p:grpSpPr>
        <p:sp>
          <p:nvSpPr>
            <p:cNvPr id="23" name="object 23"/>
            <p:cNvSpPr/>
            <p:nvPr/>
          </p:nvSpPr>
          <p:spPr>
            <a:xfrm>
              <a:off x="6481636" y="277109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81636" y="277109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405437" y="284729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673" y="877723"/>
                  </a:moveTo>
                  <a:lnTo>
                    <a:pt x="0" y="87772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77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405437" y="284729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673" y="0"/>
                  </a:lnTo>
                  <a:lnTo>
                    <a:pt x="810673" y="877723"/>
                  </a:lnTo>
                  <a:lnTo>
                    <a:pt x="0" y="8777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333062" y="293054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673" y="881773"/>
                  </a:moveTo>
                  <a:lnTo>
                    <a:pt x="0" y="88177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8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333062" y="293054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673" y="0"/>
                  </a:lnTo>
                  <a:lnTo>
                    <a:pt x="810673" y="881773"/>
                  </a:lnTo>
                  <a:lnTo>
                    <a:pt x="0" y="8817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6405436" y="3648892"/>
            <a:ext cx="738505" cy="76200"/>
          </a:xfrm>
          <a:prstGeom prst="rect">
            <a:avLst/>
          </a:prstGeom>
          <a:solidFill>
            <a:srgbClr val="FFFFFF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600"/>
              </a:lnSpc>
            </a:pP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Data</a:t>
            </a:r>
            <a:r>
              <a:rPr dirty="0" sz="900" spc="-4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8300"/>
                </a:solidFill>
                <a:latin typeface="Arial"/>
                <a:cs typeface="Arial"/>
              </a:rPr>
              <a:t>Hub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362386" y="2971507"/>
            <a:ext cx="1289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8300"/>
                </a:solidFill>
                <a:latin typeface="Arial"/>
                <a:cs typeface="Arial"/>
              </a:rPr>
              <a:t>Vi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81636" y="2930544"/>
            <a:ext cx="662305" cy="71882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43815" marR="34925" indent="-48260">
              <a:lnSpc>
                <a:spcPct val="100000"/>
              </a:lnSpc>
              <a:spcBef>
                <a:spcPts val="420"/>
              </a:spcBef>
            </a:pPr>
            <a:r>
              <a:rPr dirty="0" sz="900" spc="15">
                <a:solidFill>
                  <a:srgbClr val="FF8300"/>
                </a:solidFill>
                <a:latin typeface="Arial"/>
                <a:cs typeface="Arial"/>
              </a:rPr>
              <a:t>rtual</a:t>
            </a:r>
            <a:r>
              <a:rPr dirty="0" sz="900" spc="-9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8300"/>
                </a:solidFill>
                <a:latin typeface="Arial"/>
                <a:cs typeface="Arial"/>
              </a:rPr>
              <a:t>Private  Clusters</a:t>
            </a:r>
            <a:endParaRPr sz="9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554537" y="3265718"/>
            <a:ext cx="365049" cy="365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/>
          <p:cNvGrpSpPr/>
          <p:nvPr/>
        </p:nvGrpSpPr>
        <p:grpSpPr>
          <a:xfrm>
            <a:off x="7537460" y="2761544"/>
            <a:ext cx="974090" cy="1057275"/>
            <a:chOff x="7537460" y="2761544"/>
            <a:chExt cx="974090" cy="1057275"/>
          </a:xfrm>
        </p:grpSpPr>
        <p:sp>
          <p:nvSpPr>
            <p:cNvPr id="34" name="object 34"/>
            <p:cNvSpPr/>
            <p:nvPr/>
          </p:nvSpPr>
          <p:spPr>
            <a:xfrm>
              <a:off x="7690984" y="27710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8" y="877798"/>
                  </a:moveTo>
                  <a:lnTo>
                    <a:pt x="0" y="877798"/>
                  </a:lnTo>
                  <a:lnTo>
                    <a:pt x="0" y="0"/>
                  </a:lnTo>
                  <a:lnTo>
                    <a:pt x="810598" y="0"/>
                  </a:lnTo>
                  <a:lnTo>
                    <a:pt x="810598" y="8777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7690984" y="27710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8" y="0"/>
                  </a:lnTo>
                  <a:lnTo>
                    <a:pt x="810598" y="877798"/>
                  </a:lnTo>
                  <a:lnTo>
                    <a:pt x="0" y="877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7614784" y="28472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673" y="877723"/>
                  </a:moveTo>
                  <a:lnTo>
                    <a:pt x="0" y="87772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777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614784" y="28472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673" y="0"/>
                  </a:lnTo>
                  <a:lnTo>
                    <a:pt x="810673" y="877723"/>
                  </a:lnTo>
                  <a:lnTo>
                    <a:pt x="0" y="8777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546985" y="292716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673" y="881773"/>
                  </a:moveTo>
                  <a:lnTo>
                    <a:pt x="0" y="881773"/>
                  </a:lnTo>
                  <a:lnTo>
                    <a:pt x="0" y="0"/>
                  </a:lnTo>
                  <a:lnTo>
                    <a:pt x="810673" y="0"/>
                  </a:lnTo>
                  <a:lnTo>
                    <a:pt x="810673" y="8817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546985" y="2927169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673" y="0"/>
                  </a:lnTo>
                  <a:lnTo>
                    <a:pt x="810673" y="881773"/>
                  </a:lnTo>
                  <a:lnTo>
                    <a:pt x="0" y="88177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7614784" y="3648867"/>
            <a:ext cx="742950" cy="76200"/>
          </a:xfrm>
          <a:prstGeom prst="rect">
            <a:avLst/>
          </a:prstGeom>
          <a:solidFill>
            <a:srgbClr val="FFFFFF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600"/>
              </a:lnSpc>
            </a:pPr>
            <a:r>
              <a:rPr dirty="0" sz="900" spc="-85">
                <a:solidFill>
                  <a:srgbClr val="FF8300"/>
                </a:solidFill>
                <a:latin typeface="Arial"/>
                <a:cs typeface="Arial"/>
              </a:rPr>
              <a:t>DW, </a:t>
            </a: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ML, </a:t>
            </a:r>
            <a:r>
              <a:rPr dirty="0" sz="900" spc="-75">
                <a:solidFill>
                  <a:srgbClr val="FF8300"/>
                </a:solidFill>
                <a:latin typeface="Arial"/>
                <a:cs typeface="Arial"/>
              </a:rPr>
              <a:t>DE,</a:t>
            </a:r>
            <a:r>
              <a:rPr dirty="0" sz="900" spc="-35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265">
                <a:solidFill>
                  <a:srgbClr val="FF8300"/>
                </a:solidFill>
                <a:latin typeface="Arial"/>
                <a:cs typeface="Arial"/>
              </a:rPr>
              <a:t>…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690984" y="2927169"/>
            <a:ext cx="666750" cy="721995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53340" rIns="0" bIns="0" rtlCol="0" vert="horz">
            <a:spAutoFit/>
          </a:bodyPr>
          <a:lstStyle/>
          <a:p>
            <a:pPr marL="14604" marR="86995" indent="-17145">
              <a:lnSpc>
                <a:spcPct val="100000"/>
              </a:lnSpc>
              <a:spcBef>
                <a:spcPts val="420"/>
              </a:spcBef>
            </a:pPr>
            <a:r>
              <a:rPr dirty="0" sz="900" spc="-15">
                <a:solidFill>
                  <a:srgbClr val="FF8300"/>
                </a:solidFill>
                <a:latin typeface="Arial"/>
                <a:cs typeface="Arial"/>
              </a:rPr>
              <a:t>Self-Serve  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x</a:t>
            </a:r>
            <a:r>
              <a:rPr dirty="0" sz="900" spc="-5">
                <a:solidFill>
                  <a:srgbClr val="FF8300"/>
                </a:solidFill>
                <a:latin typeface="Arial"/>
                <a:cs typeface="Arial"/>
              </a:rPr>
              <a:t>periences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628405" y="3104933"/>
            <a:ext cx="90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0">
                <a:solidFill>
                  <a:srgbClr val="FF8300"/>
                </a:solidFill>
                <a:latin typeface="Arial"/>
                <a:cs typeface="Arial"/>
              </a:rPr>
              <a:t>E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598334" y="3265718"/>
            <a:ext cx="730123" cy="365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44" name="object 44"/>
          <p:cNvGrpSpPr/>
          <p:nvPr/>
        </p:nvGrpSpPr>
        <p:grpSpPr>
          <a:xfrm>
            <a:off x="6333062" y="2360795"/>
            <a:ext cx="2168525" cy="290830"/>
            <a:chOff x="6333062" y="2360795"/>
            <a:chExt cx="2168525" cy="290830"/>
          </a:xfrm>
        </p:grpSpPr>
        <p:sp>
          <p:nvSpPr>
            <p:cNvPr id="45" name="object 45"/>
            <p:cNvSpPr/>
            <p:nvPr/>
          </p:nvSpPr>
          <p:spPr>
            <a:xfrm>
              <a:off x="6333062" y="2360795"/>
              <a:ext cx="2168520" cy="2904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7101985" y="2368850"/>
              <a:ext cx="528063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47" name="object 47"/>
          <p:cNvGraphicFramePr>
            <a:graphicFrameLocks noGrp="1"/>
          </p:cNvGraphicFramePr>
          <p:nvPr/>
        </p:nvGraphicFramePr>
        <p:xfrm>
          <a:off x="6323549" y="2347240"/>
          <a:ext cx="2192655" cy="3181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8985"/>
                <a:gridCol w="537845"/>
                <a:gridCol w="871855"/>
              </a:tblGrid>
              <a:tr h="29994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19050">
                      <a:solidFill>
                        <a:srgbClr val="00A3AE"/>
                      </a:solidFill>
                      <a:prstDash val="solid"/>
                    </a:lnT>
                    <a:lnB w="19050">
                      <a:solidFill>
                        <a:srgbClr val="00A3A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8" name="object 48"/>
          <p:cNvSpPr/>
          <p:nvPr/>
        </p:nvSpPr>
        <p:spPr>
          <a:xfrm>
            <a:off x="6333062" y="3887517"/>
            <a:ext cx="2168525" cy="263525"/>
          </a:xfrm>
          <a:custGeom>
            <a:avLst/>
            <a:gdLst/>
            <a:ahLst/>
            <a:cxnLst/>
            <a:rect l="l" t="t" r="r" b="b"/>
            <a:pathLst>
              <a:path w="2168525" h="263525">
                <a:moveTo>
                  <a:pt x="2168520" y="43824"/>
                </a:moveTo>
                <a:lnTo>
                  <a:pt x="2165546" y="47098"/>
                </a:lnTo>
                <a:lnTo>
                  <a:pt x="2156764" y="50306"/>
                </a:lnTo>
                <a:lnTo>
                  <a:pt x="2097667" y="59452"/>
                </a:lnTo>
                <a:lnTo>
                  <a:pt x="2033072" y="65067"/>
                </a:lnTo>
                <a:lnTo>
                  <a:pt x="1993844" y="67704"/>
                </a:lnTo>
                <a:lnTo>
                  <a:pt x="1950275" y="70217"/>
                </a:lnTo>
                <a:lnTo>
                  <a:pt x="1902576" y="72596"/>
                </a:lnTo>
                <a:lnTo>
                  <a:pt x="1850955" y="74834"/>
                </a:lnTo>
                <a:lnTo>
                  <a:pt x="1795623" y="76921"/>
                </a:lnTo>
                <a:lnTo>
                  <a:pt x="1736788" y="78850"/>
                </a:lnTo>
                <a:lnTo>
                  <a:pt x="1674661" y="80612"/>
                </a:lnTo>
                <a:lnTo>
                  <a:pt x="1609451" y="82198"/>
                </a:lnTo>
                <a:lnTo>
                  <a:pt x="1541368" y="83600"/>
                </a:lnTo>
                <a:lnTo>
                  <a:pt x="1470622" y="84810"/>
                </a:lnTo>
                <a:lnTo>
                  <a:pt x="1397421" y="85818"/>
                </a:lnTo>
                <a:lnTo>
                  <a:pt x="1321976" y="86618"/>
                </a:lnTo>
                <a:lnTo>
                  <a:pt x="1244497" y="87199"/>
                </a:lnTo>
                <a:lnTo>
                  <a:pt x="1165192" y="87554"/>
                </a:lnTo>
                <a:lnTo>
                  <a:pt x="1084272" y="87674"/>
                </a:lnTo>
                <a:lnTo>
                  <a:pt x="1003352" y="87554"/>
                </a:lnTo>
                <a:lnTo>
                  <a:pt x="924047" y="87199"/>
                </a:lnTo>
                <a:lnTo>
                  <a:pt x="846567" y="86618"/>
                </a:lnTo>
                <a:lnTo>
                  <a:pt x="771121" y="85818"/>
                </a:lnTo>
                <a:lnTo>
                  <a:pt x="697920" y="84810"/>
                </a:lnTo>
                <a:lnTo>
                  <a:pt x="627172" y="83600"/>
                </a:lnTo>
                <a:lnTo>
                  <a:pt x="559087" y="82198"/>
                </a:lnTo>
                <a:lnTo>
                  <a:pt x="493876" y="80612"/>
                </a:lnTo>
                <a:lnTo>
                  <a:pt x="431747" y="78850"/>
                </a:lnTo>
                <a:lnTo>
                  <a:pt x="372911" y="76921"/>
                </a:lnTo>
                <a:lnTo>
                  <a:pt x="317577" y="74834"/>
                </a:lnTo>
                <a:lnTo>
                  <a:pt x="265955" y="72596"/>
                </a:lnTo>
                <a:lnTo>
                  <a:pt x="218253" y="70217"/>
                </a:lnTo>
                <a:lnTo>
                  <a:pt x="174683" y="67704"/>
                </a:lnTo>
                <a:lnTo>
                  <a:pt x="135454" y="65067"/>
                </a:lnTo>
                <a:lnTo>
                  <a:pt x="70856" y="59452"/>
                </a:lnTo>
                <a:lnTo>
                  <a:pt x="26137" y="53440"/>
                </a:lnTo>
                <a:lnTo>
                  <a:pt x="2974" y="47098"/>
                </a:lnTo>
                <a:lnTo>
                  <a:pt x="0" y="43824"/>
                </a:lnTo>
              </a:path>
              <a:path w="2168525" h="263525">
                <a:moveTo>
                  <a:pt x="0" y="43824"/>
                </a:moveTo>
                <a:lnTo>
                  <a:pt x="2974" y="40554"/>
                </a:lnTo>
                <a:lnTo>
                  <a:pt x="11756" y="37349"/>
                </a:lnTo>
                <a:lnTo>
                  <a:pt x="70856" y="28210"/>
                </a:lnTo>
                <a:lnTo>
                  <a:pt x="135454" y="22599"/>
                </a:lnTo>
                <a:lnTo>
                  <a:pt x="174683" y="19963"/>
                </a:lnTo>
                <a:lnTo>
                  <a:pt x="218253" y="17452"/>
                </a:lnTo>
                <a:lnTo>
                  <a:pt x="265955" y="15074"/>
                </a:lnTo>
                <a:lnTo>
                  <a:pt x="317577" y="12837"/>
                </a:lnTo>
                <a:lnTo>
                  <a:pt x="372911" y="10750"/>
                </a:lnTo>
                <a:lnTo>
                  <a:pt x="431747" y="8822"/>
                </a:lnTo>
                <a:lnTo>
                  <a:pt x="493876" y="7061"/>
                </a:lnTo>
                <a:lnTo>
                  <a:pt x="559087" y="5475"/>
                </a:lnTo>
                <a:lnTo>
                  <a:pt x="627172" y="4073"/>
                </a:lnTo>
                <a:lnTo>
                  <a:pt x="697920" y="2864"/>
                </a:lnTo>
                <a:lnTo>
                  <a:pt x="771121" y="1855"/>
                </a:lnTo>
                <a:lnTo>
                  <a:pt x="846567" y="1056"/>
                </a:lnTo>
                <a:lnTo>
                  <a:pt x="924047" y="475"/>
                </a:lnTo>
                <a:lnTo>
                  <a:pt x="1003352" y="120"/>
                </a:lnTo>
                <a:lnTo>
                  <a:pt x="1084272" y="0"/>
                </a:lnTo>
                <a:lnTo>
                  <a:pt x="1165192" y="120"/>
                </a:lnTo>
                <a:lnTo>
                  <a:pt x="1244497" y="475"/>
                </a:lnTo>
                <a:lnTo>
                  <a:pt x="1321976" y="1056"/>
                </a:lnTo>
                <a:lnTo>
                  <a:pt x="1397421" y="1855"/>
                </a:lnTo>
                <a:lnTo>
                  <a:pt x="1470622" y="2864"/>
                </a:lnTo>
                <a:lnTo>
                  <a:pt x="1541368" y="4073"/>
                </a:lnTo>
                <a:lnTo>
                  <a:pt x="1609451" y="5475"/>
                </a:lnTo>
                <a:lnTo>
                  <a:pt x="1674661" y="7061"/>
                </a:lnTo>
                <a:lnTo>
                  <a:pt x="1736788" y="8822"/>
                </a:lnTo>
                <a:lnTo>
                  <a:pt x="1795623" y="10750"/>
                </a:lnTo>
                <a:lnTo>
                  <a:pt x="1850955" y="12837"/>
                </a:lnTo>
                <a:lnTo>
                  <a:pt x="1902576" y="15074"/>
                </a:lnTo>
                <a:lnTo>
                  <a:pt x="1950275" y="17452"/>
                </a:lnTo>
                <a:lnTo>
                  <a:pt x="1993844" y="19963"/>
                </a:lnTo>
                <a:lnTo>
                  <a:pt x="2033072" y="22599"/>
                </a:lnTo>
                <a:lnTo>
                  <a:pt x="2097667" y="28210"/>
                </a:lnTo>
                <a:lnTo>
                  <a:pt x="2142384" y="34218"/>
                </a:lnTo>
                <a:lnTo>
                  <a:pt x="2168520" y="43824"/>
                </a:lnTo>
                <a:lnTo>
                  <a:pt x="2168520" y="219174"/>
                </a:lnTo>
                <a:lnTo>
                  <a:pt x="2122615" y="231841"/>
                </a:lnTo>
                <a:lnTo>
                  <a:pt x="2067749" y="237663"/>
                </a:lnTo>
                <a:lnTo>
                  <a:pt x="1993844" y="243054"/>
                </a:lnTo>
                <a:lnTo>
                  <a:pt x="1950275" y="245567"/>
                </a:lnTo>
                <a:lnTo>
                  <a:pt x="1902576" y="247946"/>
                </a:lnTo>
                <a:lnTo>
                  <a:pt x="1850955" y="250183"/>
                </a:lnTo>
                <a:lnTo>
                  <a:pt x="1795623" y="252271"/>
                </a:lnTo>
                <a:lnTo>
                  <a:pt x="1736788" y="254200"/>
                </a:lnTo>
                <a:lnTo>
                  <a:pt x="1674661" y="255961"/>
                </a:lnTo>
                <a:lnTo>
                  <a:pt x="1609451" y="257547"/>
                </a:lnTo>
                <a:lnTo>
                  <a:pt x="1541368" y="258950"/>
                </a:lnTo>
                <a:lnTo>
                  <a:pt x="1470622" y="260159"/>
                </a:lnTo>
                <a:lnTo>
                  <a:pt x="1397421" y="261168"/>
                </a:lnTo>
                <a:lnTo>
                  <a:pt x="1321976" y="261967"/>
                </a:lnTo>
                <a:lnTo>
                  <a:pt x="1244497" y="262549"/>
                </a:lnTo>
                <a:lnTo>
                  <a:pt x="1165192" y="262904"/>
                </a:lnTo>
                <a:lnTo>
                  <a:pt x="1084272" y="263024"/>
                </a:lnTo>
                <a:lnTo>
                  <a:pt x="1003352" y="262904"/>
                </a:lnTo>
                <a:lnTo>
                  <a:pt x="924047" y="262549"/>
                </a:lnTo>
                <a:lnTo>
                  <a:pt x="846567" y="261967"/>
                </a:lnTo>
                <a:lnTo>
                  <a:pt x="771121" y="261168"/>
                </a:lnTo>
                <a:lnTo>
                  <a:pt x="697920" y="260159"/>
                </a:lnTo>
                <a:lnTo>
                  <a:pt x="627172" y="258950"/>
                </a:lnTo>
                <a:lnTo>
                  <a:pt x="559087" y="257547"/>
                </a:lnTo>
                <a:lnTo>
                  <a:pt x="493876" y="255961"/>
                </a:lnTo>
                <a:lnTo>
                  <a:pt x="431747" y="254200"/>
                </a:lnTo>
                <a:lnTo>
                  <a:pt x="372911" y="252271"/>
                </a:lnTo>
                <a:lnTo>
                  <a:pt x="317577" y="250183"/>
                </a:lnTo>
                <a:lnTo>
                  <a:pt x="265955" y="247946"/>
                </a:lnTo>
                <a:lnTo>
                  <a:pt x="218253" y="245567"/>
                </a:lnTo>
                <a:lnTo>
                  <a:pt x="174683" y="243054"/>
                </a:lnTo>
                <a:lnTo>
                  <a:pt x="135454" y="240417"/>
                </a:lnTo>
                <a:lnTo>
                  <a:pt x="70856" y="234802"/>
                </a:lnTo>
                <a:lnTo>
                  <a:pt x="26137" y="228790"/>
                </a:lnTo>
                <a:lnTo>
                  <a:pt x="0" y="219174"/>
                </a:lnTo>
                <a:lnTo>
                  <a:pt x="0" y="43824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7043503" y="3955088"/>
            <a:ext cx="7467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Cloud</a:t>
            </a:r>
            <a:r>
              <a:rPr dirty="0" sz="9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Arial"/>
                <a:cs typeface="Arial"/>
              </a:rPr>
              <a:t>Storage</a:t>
            </a:r>
            <a:endParaRPr sz="900">
              <a:latin typeface="Arial"/>
              <a:cs typeface="Arial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8349"/>
            <a:ext cx="5601335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" b="0">
                <a:solidFill>
                  <a:srgbClr val="FFFFFF"/>
                </a:solidFill>
                <a:latin typeface="Lato"/>
                <a:cs typeface="Lato"/>
              </a:rPr>
              <a:t>CDP </a:t>
            </a:r>
            <a:r>
              <a:rPr dirty="0" sz="2100" spc="15" b="0">
                <a:solidFill>
                  <a:srgbClr val="FFFFFF"/>
                </a:solidFill>
                <a:latin typeface="Lato"/>
                <a:cs typeface="Lato"/>
              </a:rPr>
              <a:t>PUBLIC </a:t>
            </a:r>
            <a:r>
              <a:rPr dirty="0" sz="2100" spc="-20" b="0">
                <a:solidFill>
                  <a:srgbClr val="FFFFFF"/>
                </a:solidFill>
                <a:latin typeface="Lato"/>
                <a:cs typeface="Lato"/>
              </a:rPr>
              <a:t>CLOUD </a:t>
            </a:r>
            <a:r>
              <a:rPr dirty="0" sz="2100" spc="100" b="0">
                <a:solidFill>
                  <a:srgbClr val="FFFFFF"/>
                </a:solidFill>
                <a:latin typeface="Lato"/>
                <a:cs typeface="Lato"/>
              </a:rPr>
              <a:t>| </a:t>
            </a:r>
            <a:r>
              <a:rPr dirty="0" sz="2100" b="0">
                <a:solidFill>
                  <a:srgbClr val="FFFFFF"/>
                </a:solidFill>
                <a:latin typeface="Lato"/>
                <a:cs typeface="Lato"/>
              </a:rPr>
              <a:t>UNIQUE</a:t>
            </a:r>
            <a:r>
              <a:rPr dirty="0" sz="2100" spc="2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100" spc="5" b="0">
                <a:solidFill>
                  <a:srgbClr val="FFFFFF"/>
                </a:solidFill>
                <a:latin typeface="Lato"/>
                <a:cs typeface="Lato"/>
              </a:rPr>
              <a:t>CAPABILITIES</a:t>
            </a:r>
            <a:endParaRPr sz="21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1132" y="2028612"/>
            <a:ext cx="1781175" cy="140525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70485">
              <a:lnSpc>
                <a:spcPct val="100000"/>
              </a:lnSpc>
              <a:spcBef>
                <a:spcPts val="715"/>
              </a:spcBef>
            </a:pPr>
            <a:r>
              <a:rPr dirty="0" sz="1400" spc="-5">
                <a:solidFill>
                  <a:srgbClr val="00A3AE"/>
                </a:solidFill>
                <a:latin typeface="Roboto"/>
                <a:cs typeface="Roboto"/>
              </a:rPr>
              <a:t>Self-Service</a:t>
            </a:r>
            <a:r>
              <a:rPr dirty="0" sz="1400" spc="-3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Analytics</a:t>
            </a:r>
            <a:endParaRPr sz="1400">
              <a:latin typeface="Roboto"/>
              <a:cs typeface="Roboto"/>
            </a:endParaRPr>
          </a:p>
          <a:p>
            <a:pPr marL="122555" indent="-110489">
              <a:lnSpc>
                <a:spcPct val="100000"/>
              </a:lnSpc>
              <a:spcBef>
                <a:spcPts val="465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 warehouse</a:t>
            </a:r>
            <a:endParaRPr sz="1050">
              <a:latin typeface="Roboto"/>
              <a:cs typeface="Roboto"/>
            </a:endParaRPr>
          </a:p>
          <a:p>
            <a:pPr marL="122555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Machine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 learning</a:t>
            </a:r>
            <a:endParaRPr sz="1050">
              <a:latin typeface="Roboto"/>
              <a:cs typeface="Roboto"/>
            </a:endParaRPr>
          </a:p>
          <a:p>
            <a:pPr marL="122555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 hub</a:t>
            </a:r>
            <a:endParaRPr sz="1050">
              <a:latin typeface="Roboto"/>
              <a:cs typeface="Roboto"/>
            </a:endParaRPr>
          </a:p>
          <a:p>
            <a:pPr marL="122555" indent="-10858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Flow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 management</a:t>
            </a:r>
            <a:endParaRPr sz="1050">
              <a:latin typeface="Roboto"/>
              <a:cs typeface="Roboto"/>
            </a:endParaRPr>
          </a:p>
          <a:p>
            <a:pPr marL="122555" indent="-108585">
              <a:lnSpc>
                <a:spcPct val="100000"/>
              </a:lnSpc>
              <a:spcBef>
                <a:spcPts val="450"/>
              </a:spcBef>
              <a:buFont typeface="Arial"/>
              <a:buChar char="•"/>
              <a:tabLst>
                <a:tab pos="123189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Shared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experience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4803" y="2028612"/>
            <a:ext cx="1760855" cy="1771014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268605">
              <a:lnSpc>
                <a:spcPct val="100000"/>
              </a:lnSpc>
              <a:spcBef>
                <a:spcPts val="715"/>
              </a:spcBef>
            </a:pP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Adaptive</a:t>
            </a:r>
            <a:r>
              <a:rPr dirty="0" sz="1400" spc="-1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scaling</a:t>
            </a:r>
            <a:endParaRPr sz="1400">
              <a:latin typeface="Roboto"/>
              <a:cs typeface="Roboto"/>
            </a:endParaRPr>
          </a:p>
          <a:p>
            <a:pPr marL="122555" marR="27940" indent="-110489">
              <a:lnSpc>
                <a:spcPct val="100000"/>
              </a:lnSpc>
              <a:spcBef>
                <a:spcPts val="465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Adjust capacity up or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down  to optimize workload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performance</a:t>
            </a:r>
            <a:r>
              <a:rPr dirty="0" sz="105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automatically</a:t>
            </a:r>
            <a:endParaRPr sz="1050">
              <a:latin typeface="Roboto"/>
              <a:cs typeface="Roboto"/>
            </a:endParaRPr>
          </a:p>
          <a:p>
            <a:pPr marL="122555" marR="5080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Eliminate the need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to size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workload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requirements that  </a:t>
            </a:r>
            <a:r>
              <a:rPr dirty="0" sz="1050" spc="-15">
                <a:solidFill>
                  <a:srgbClr val="FFFFFF"/>
                </a:solidFill>
                <a:latin typeface="Roboto"/>
                <a:cs typeface="Roboto"/>
              </a:rPr>
              <a:t>can't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be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reliably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predicted</a:t>
            </a:r>
            <a:endParaRPr sz="1050">
              <a:latin typeface="Roboto"/>
              <a:cs typeface="Roboto"/>
            </a:endParaRPr>
          </a:p>
          <a:p>
            <a:pPr marL="122555" marR="8890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Speed up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deployment while  effectively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managing</a:t>
            </a:r>
            <a:r>
              <a:rPr dirty="0" sz="10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costs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57972" y="2028612"/>
            <a:ext cx="1715770" cy="1771014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132715">
              <a:lnSpc>
                <a:spcPct val="100000"/>
              </a:lnSpc>
              <a:spcBef>
                <a:spcPts val="715"/>
              </a:spcBef>
            </a:pP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Intelligent</a:t>
            </a:r>
            <a:r>
              <a:rPr dirty="0" sz="1400" spc="-3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Migration</a:t>
            </a:r>
            <a:endParaRPr sz="1400">
              <a:latin typeface="Roboto"/>
              <a:cs typeface="Roboto"/>
            </a:endParaRPr>
          </a:p>
          <a:p>
            <a:pPr marL="122555" marR="57785" indent="-110489">
              <a:lnSpc>
                <a:spcPct val="100000"/>
              </a:lnSpc>
              <a:spcBef>
                <a:spcPts val="465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Improve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cluster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utilization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with highly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variable</a:t>
            </a:r>
            <a:r>
              <a:rPr dirty="0" sz="105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jobs</a:t>
            </a:r>
            <a:endParaRPr sz="1050">
              <a:latin typeface="Roboto"/>
              <a:cs typeface="Roboto"/>
            </a:endParaRPr>
          </a:p>
          <a:p>
            <a:pPr marL="122555" marR="20320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Deliver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optimal capacity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to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meet workload</a:t>
            </a:r>
            <a:r>
              <a:rPr dirty="0" sz="105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SLAs</a:t>
            </a:r>
            <a:endParaRPr sz="1050">
              <a:latin typeface="Roboto"/>
              <a:cs typeface="Roboto"/>
            </a:endParaRPr>
          </a:p>
          <a:p>
            <a:pPr marL="122555" marR="30480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Improve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cost eﬃciency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by  freeing on-prem resources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for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more predictable  workloads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32244" y="2028612"/>
            <a:ext cx="1840230" cy="1450975"/>
          </a:xfrm>
          <a:prstGeom prst="rect">
            <a:avLst/>
          </a:prstGeom>
        </p:spPr>
        <p:txBody>
          <a:bodyPr wrap="square" lIns="0" tIns="90805" rIns="0" bIns="0" rtlCol="0" vert="horz">
            <a:spAutoFit/>
          </a:bodyPr>
          <a:lstStyle/>
          <a:p>
            <a:pPr marL="358140">
              <a:lnSpc>
                <a:spcPct val="100000"/>
              </a:lnSpc>
              <a:spcBef>
                <a:spcPts val="715"/>
              </a:spcBef>
            </a:pPr>
            <a:r>
              <a:rPr dirty="0" sz="1400" spc="-5">
                <a:solidFill>
                  <a:srgbClr val="00A3AE"/>
                </a:solidFill>
                <a:latin typeface="Roboto"/>
                <a:cs typeface="Roboto"/>
              </a:rPr>
              <a:t>Burst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to</a:t>
            </a:r>
            <a:r>
              <a:rPr dirty="0" sz="1400" spc="-2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Cloud</a:t>
            </a:r>
            <a:endParaRPr sz="1400">
              <a:latin typeface="Roboto"/>
              <a:cs typeface="Roboto"/>
            </a:endParaRPr>
          </a:p>
          <a:p>
            <a:pPr marL="122555" marR="123825" indent="-110489">
              <a:lnSpc>
                <a:spcPct val="100000"/>
              </a:lnSpc>
              <a:spcBef>
                <a:spcPts val="465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Easily and quickly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move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workloads, data,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metadata,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policies,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 etc.</a:t>
            </a:r>
            <a:endParaRPr sz="1050">
              <a:latin typeface="Roboto"/>
              <a:cs typeface="Roboto"/>
            </a:endParaRPr>
          </a:p>
          <a:p>
            <a:pPr marL="122555" marR="5080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Provide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the “right” amount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of 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cloud capacity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meet</a:t>
            </a:r>
            <a:r>
              <a:rPr dirty="0" sz="105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SLAs</a:t>
            </a:r>
            <a:endParaRPr sz="1050">
              <a:latin typeface="Roboto"/>
              <a:cs typeface="Roboto"/>
            </a:endParaRPr>
          </a:p>
          <a:p>
            <a:pPr marL="122555" indent="-110489">
              <a:lnSpc>
                <a:spcPct val="100000"/>
              </a:lnSpc>
              <a:spcBef>
                <a:spcPts val="450"/>
              </a:spcBef>
              <a:buSzPct val="76190"/>
              <a:buFont typeface="Arial"/>
              <a:buChar char="•"/>
              <a:tabLst>
                <a:tab pos="123189" algn="l"/>
              </a:tabLst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Isolate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“noisy neighbors”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21431" y="1339329"/>
            <a:ext cx="655955" cy="601980"/>
          </a:xfrm>
          <a:custGeom>
            <a:avLst/>
            <a:gdLst/>
            <a:ahLst/>
            <a:cxnLst/>
            <a:rect l="l" t="t" r="r" b="b"/>
            <a:pathLst>
              <a:path w="655954" h="601980">
                <a:moveTo>
                  <a:pt x="512724" y="252996"/>
                </a:moveTo>
                <a:lnTo>
                  <a:pt x="508584" y="207657"/>
                </a:lnTo>
                <a:lnTo>
                  <a:pt x="496633" y="164922"/>
                </a:lnTo>
                <a:lnTo>
                  <a:pt x="493153" y="157721"/>
                </a:lnTo>
                <a:lnTo>
                  <a:pt x="493153" y="252996"/>
                </a:lnTo>
                <a:lnTo>
                  <a:pt x="488569" y="298996"/>
                </a:lnTo>
                <a:lnTo>
                  <a:pt x="475424" y="341947"/>
                </a:lnTo>
                <a:lnTo>
                  <a:pt x="454609" y="380961"/>
                </a:lnTo>
                <a:lnTo>
                  <a:pt x="426999" y="415175"/>
                </a:lnTo>
                <a:lnTo>
                  <a:pt x="393522" y="443725"/>
                </a:lnTo>
                <a:lnTo>
                  <a:pt x="355028" y="465734"/>
                </a:lnTo>
                <a:lnTo>
                  <a:pt x="341833" y="470268"/>
                </a:lnTo>
                <a:lnTo>
                  <a:pt x="341833" y="491756"/>
                </a:lnTo>
                <a:lnTo>
                  <a:pt x="341833" y="581164"/>
                </a:lnTo>
                <a:lnTo>
                  <a:pt x="170903" y="581164"/>
                </a:lnTo>
                <a:lnTo>
                  <a:pt x="170903" y="491756"/>
                </a:lnTo>
                <a:lnTo>
                  <a:pt x="191350" y="497840"/>
                </a:lnTo>
                <a:lnTo>
                  <a:pt x="212483" y="502297"/>
                </a:lnTo>
                <a:lnTo>
                  <a:pt x="234175" y="505040"/>
                </a:lnTo>
                <a:lnTo>
                  <a:pt x="256349" y="505980"/>
                </a:lnTo>
                <a:lnTo>
                  <a:pt x="278549" y="505040"/>
                </a:lnTo>
                <a:lnTo>
                  <a:pt x="300253" y="502297"/>
                </a:lnTo>
                <a:lnTo>
                  <a:pt x="321386" y="497840"/>
                </a:lnTo>
                <a:lnTo>
                  <a:pt x="341833" y="491756"/>
                </a:lnTo>
                <a:lnTo>
                  <a:pt x="341833" y="470268"/>
                </a:lnTo>
                <a:lnTo>
                  <a:pt x="312445" y="480352"/>
                </a:lnTo>
                <a:lnTo>
                  <a:pt x="266661" y="486676"/>
                </a:lnTo>
                <a:lnTo>
                  <a:pt x="266661" y="368820"/>
                </a:lnTo>
                <a:lnTo>
                  <a:pt x="286702" y="361607"/>
                </a:lnTo>
                <a:lnTo>
                  <a:pt x="302691" y="348500"/>
                </a:lnTo>
                <a:lnTo>
                  <a:pt x="313270" y="330809"/>
                </a:lnTo>
                <a:lnTo>
                  <a:pt x="317106" y="309892"/>
                </a:lnTo>
                <a:lnTo>
                  <a:pt x="312394" y="286804"/>
                </a:lnTo>
                <a:lnTo>
                  <a:pt x="299466" y="267728"/>
                </a:lnTo>
                <a:lnTo>
                  <a:pt x="280174" y="254736"/>
                </a:lnTo>
                <a:lnTo>
                  <a:pt x="256349" y="249948"/>
                </a:lnTo>
                <a:lnTo>
                  <a:pt x="232537" y="254596"/>
                </a:lnTo>
                <a:lnTo>
                  <a:pt x="213258" y="267347"/>
                </a:lnTo>
                <a:lnTo>
                  <a:pt x="200342" y="286372"/>
                </a:lnTo>
                <a:lnTo>
                  <a:pt x="195630" y="309892"/>
                </a:lnTo>
                <a:lnTo>
                  <a:pt x="199466" y="330809"/>
                </a:lnTo>
                <a:lnTo>
                  <a:pt x="210045" y="348500"/>
                </a:lnTo>
                <a:lnTo>
                  <a:pt x="226034" y="361607"/>
                </a:lnTo>
                <a:lnTo>
                  <a:pt x="246075" y="368820"/>
                </a:lnTo>
                <a:lnTo>
                  <a:pt x="246075" y="486676"/>
                </a:lnTo>
                <a:lnTo>
                  <a:pt x="200279" y="480352"/>
                </a:lnTo>
                <a:lnTo>
                  <a:pt x="157695" y="465734"/>
                </a:lnTo>
                <a:lnTo>
                  <a:pt x="119214" y="443725"/>
                </a:lnTo>
                <a:lnTo>
                  <a:pt x="85725" y="415175"/>
                </a:lnTo>
                <a:lnTo>
                  <a:pt x="58127" y="380961"/>
                </a:lnTo>
                <a:lnTo>
                  <a:pt x="37299" y="341947"/>
                </a:lnTo>
                <a:lnTo>
                  <a:pt x="24155" y="298996"/>
                </a:lnTo>
                <a:lnTo>
                  <a:pt x="19583" y="252996"/>
                </a:lnTo>
                <a:lnTo>
                  <a:pt x="24396" y="205905"/>
                </a:lnTo>
                <a:lnTo>
                  <a:pt x="38188" y="162039"/>
                </a:lnTo>
                <a:lnTo>
                  <a:pt x="60020" y="122351"/>
                </a:lnTo>
                <a:lnTo>
                  <a:pt x="88938" y="87757"/>
                </a:lnTo>
                <a:lnTo>
                  <a:pt x="123977" y="59220"/>
                </a:lnTo>
                <a:lnTo>
                  <a:pt x="164198" y="37668"/>
                </a:lnTo>
                <a:lnTo>
                  <a:pt x="208648" y="24053"/>
                </a:lnTo>
                <a:lnTo>
                  <a:pt x="256349" y="19304"/>
                </a:lnTo>
                <a:lnTo>
                  <a:pt x="304076" y="24053"/>
                </a:lnTo>
                <a:lnTo>
                  <a:pt x="348526" y="37668"/>
                </a:lnTo>
                <a:lnTo>
                  <a:pt x="388747" y="59220"/>
                </a:lnTo>
                <a:lnTo>
                  <a:pt x="423799" y="87757"/>
                </a:lnTo>
                <a:lnTo>
                  <a:pt x="452716" y="122351"/>
                </a:lnTo>
                <a:lnTo>
                  <a:pt x="474548" y="162039"/>
                </a:lnTo>
                <a:lnTo>
                  <a:pt x="488340" y="205905"/>
                </a:lnTo>
                <a:lnTo>
                  <a:pt x="493153" y="252996"/>
                </a:lnTo>
                <a:lnTo>
                  <a:pt x="493153" y="157721"/>
                </a:lnTo>
                <a:lnTo>
                  <a:pt x="452259" y="90208"/>
                </a:lnTo>
                <a:lnTo>
                  <a:pt x="421309" y="59677"/>
                </a:lnTo>
                <a:lnTo>
                  <a:pt x="385508" y="34658"/>
                </a:lnTo>
                <a:lnTo>
                  <a:pt x="352856" y="19304"/>
                </a:lnTo>
                <a:lnTo>
                  <a:pt x="345592" y="15887"/>
                </a:lnTo>
                <a:lnTo>
                  <a:pt x="302298" y="4089"/>
                </a:lnTo>
                <a:lnTo>
                  <a:pt x="256349" y="0"/>
                </a:lnTo>
                <a:lnTo>
                  <a:pt x="210413" y="4089"/>
                </a:lnTo>
                <a:lnTo>
                  <a:pt x="167119" y="15887"/>
                </a:lnTo>
                <a:lnTo>
                  <a:pt x="127203" y="34658"/>
                </a:lnTo>
                <a:lnTo>
                  <a:pt x="91414" y="59677"/>
                </a:lnTo>
                <a:lnTo>
                  <a:pt x="60464" y="90208"/>
                </a:lnTo>
                <a:lnTo>
                  <a:pt x="35128" y="125539"/>
                </a:lnTo>
                <a:lnTo>
                  <a:pt x="16103" y="164922"/>
                </a:lnTo>
                <a:lnTo>
                  <a:pt x="4152" y="207657"/>
                </a:lnTo>
                <a:lnTo>
                  <a:pt x="0" y="252996"/>
                </a:lnTo>
                <a:lnTo>
                  <a:pt x="4991" y="302958"/>
                </a:lnTo>
                <a:lnTo>
                  <a:pt x="19304" y="349592"/>
                </a:lnTo>
                <a:lnTo>
                  <a:pt x="41960" y="391934"/>
                </a:lnTo>
                <a:lnTo>
                  <a:pt x="71996" y="429031"/>
                </a:lnTo>
                <a:lnTo>
                  <a:pt x="108445" y="459917"/>
                </a:lnTo>
                <a:lnTo>
                  <a:pt x="150329" y="483628"/>
                </a:lnTo>
                <a:lnTo>
                  <a:pt x="150329" y="601484"/>
                </a:lnTo>
                <a:lnTo>
                  <a:pt x="362407" y="601484"/>
                </a:lnTo>
                <a:lnTo>
                  <a:pt x="362407" y="581164"/>
                </a:lnTo>
                <a:lnTo>
                  <a:pt x="362407" y="491756"/>
                </a:lnTo>
                <a:lnTo>
                  <a:pt x="362407" y="486676"/>
                </a:lnTo>
                <a:lnTo>
                  <a:pt x="362407" y="483628"/>
                </a:lnTo>
                <a:lnTo>
                  <a:pt x="404291" y="459917"/>
                </a:lnTo>
                <a:lnTo>
                  <a:pt x="440728" y="429031"/>
                </a:lnTo>
                <a:lnTo>
                  <a:pt x="470776" y="391934"/>
                </a:lnTo>
                <a:lnTo>
                  <a:pt x="493433" y="349592"/>
                </a:lnTo>
                <a:lnTo>
                  <a:pt x="507746" y="302958"/>
                </a:lnTo>
                <a:lnTo>
                  <a:pt x="512724" y="252996"/>
                </a:lnTo>
                <a:close/>
              </a:path>
              <a:path w="655954" h="601980">
                <a:moveTo>
                  <a:pt x="655828" y="243852"/>
                </a:moveTo>
                <a:lnTo>
                  <a:pt x="557009" y="243852"/>
                </a:lnTo>
                <a:lnTo>
                  <a:pt x="557009" y="263156"/>
                </a:lnTo>
                <a:lnTo>
                  <a:pt x="655828" y="263156"/>
                </a:lnTo>
                <a:lnTo>
                  <a:pt x="655828" y="243852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732792" y="1387799"/>
            <a:ext cx="95885" cy="66040"/>
          </a:xfrm>
          <a:custGeom>
            <a:avLst/>
            <a:gdLst/>
            <a:ahLst/>
            <a:cxnLst/>
            <a:rect l="l" t="t" r="r" b="b"/>
            <a:pathLst>
              <a:path w="95885" h="66040">
                <a:moveTo>
                  <a:pt x="9774" y="65469"/>
                </a:moveTo>
                <a:lnTo>
                  <a:pt x="0" y="48747"/>
                </a:lnTo>
                <a:lnTo>
                  <a:pt x="85599" y="0"/>
                </a:lnTo>
                <a:lnTo>
                  <a:pt x="95374" y="16717"/>
                </a:lnTo>
                <a:lnTo>
                  <a:pt x="9774" y="6546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619342" y="1246299"/>
            <a:ext cx="66675" cy="94615"/>
          </a:xfrm>
          <a:custGeom>
            <a:avLst/>
            <a:gdLst/>
            <a:ahLst/>
            <a:cxnLst/>
            <a:rect l="l" t="t" r="r" b="b"/>
            <a:pathLst>
              <a:path w="66675" h="94615">
                <a:moveTo>
                  <a:pt x="16949" y="94114"/>
                </a:moveTo>
                <a:lnTo>
                  <a:pt x="0" y="84459"/>
                </a:lnTo>
                <a:lnTo>
                  <a:pt x="49449" y="0"/>
                </a:lnTo>
                <a:lnTo>
                  <a:pt x="66374" y="9654"/>
                </a:lnTo>
                <a:lnTo>
                  <a:pt x="16949" y="9411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468542" y="1199110"/>
            <a:ext cx="19685" cy="97790"/>
          </a:xfrm>
          <a:custGeom>
            <a:avLst/>
            <a:gdLst/>
            <a:ahLst/>
            <a:cxnLst/>
            <a:rect l="l" t="t" r="r" b="b"/>
            <a:pathLst>
              <a:path w="19685" h="97790">
                <a:moveTo>
                  <a:pt x="19549" y="97539"/>
                </a:moveTo>
                <a:lnTo>
                  <a:pt x="0" y="97539"/>
                </a:lnTo>
                <a:lnTo>
                  <a:pt x="0" y="0"/>
                </a:lnTo>
                <a:lnTo>
                  <a:pt x="19549" y="0"/>
                </a:lnTo>
                <a:lnTo>
                  <a:pt x="19549" y="9753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270193" y="1247332"/>
            <a:ext cx="66675" cy="94615"/>
          </a:xfrm>
          <a:custGeom>
            <a:avLst/>
            <a:gdLst/>
            <a:ahLst/>
            <a:cxnLst/>
            <a:rect l="l" t="t" r="r" b="b"/>
            <a:pathLst>
              <a:path w="66675" h="94615">
                <a:moveTo>
                  <a:pt x="49424" y="94122"/>
                </a:moveTo>
                <a:lnTo>
                  <a:pt x="0" y="9654"/>
                </a:lnTo>
                <a:lnTo>
                  <a:pt x="16949" y="0"/>
                </a:lnTo>
                <a:lnTo>
                  <a:pt x="66374" y="84469"/>
                </a:lnTo>
                <a:lnTo>
                  <a:pt x="49424" y="94122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3127493" y="1387212"/>
            <a:ext cx="95885" cy="66040"/>
          </a:xfrm>
          <a:custGeom>
            <a:avLst/>
            <a:gdLst/>
            <a:ahLst/>
            <a:cxnLst/>
            <a:rect l="l" t="t" r="r" b="b"/>
            <a:pathLst>
              <a:path w="95885" h="66040">
                <a:moveTo>
                  <a:pt x="85599" y="65487"/>
                </a:moveTo>
                <a:lnTo>
                  <a:pt x="0" y="16717"/>
                </a:lnTo>
                <a:lnTo>
                  <a:pt x="9774" y="0"/>
                </a:lnTo>
                <a:lnTo>
                  <a:pt x="95374" y="48767"/>
                </a:lnTo>
                <a:lnTo>
                  <a:pt x="85599" y="65487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79368" y="1583169"/>
            <a:ext cx="99060" cy="19685"/>
          </a:xfrm>
          <a:custGeom>
            <a:avLst/>
            <a:gdLst/>
            <a:ahLst/>
            <a:cxnLst/>
            <a:rect l="l" t="t" r="r" b="b"/>
            <a:pathLst>
              <a:path w="99060" h="19684">
                <a:moveTo>
                  <a:pt x="98824" y="19304"/>
                </a:moveTo>
                <a:lnTo>
                  <a:pt x="0" y="19304"/>
                </a:lnTo>
                <a:lnTo>
                  <a:pt x="0" y="0"/>
                </a:lnTo>
                <a:lnTo>
                  <a:pt x="98824" y="0"/>
                </a:lnTo>
                <a:lnTo>
                  <a:pt x="98824" y="1930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127568" y="1732183"/>
            <a:ext cx="95885" cy="66040"/>
          </a:xfrm>
          <a:custGeom>
            <a:avLst/>
            <a:gdLst/>
            <a:ahLst/>
            <a:cxnLst/>
            <a:rect l="l" t="t" r="r" b="b"/>
            <a:pathLst>
              <a:path w="95885" h="66039">
                <a:moveTo>
                  <a:pt x="9774" y="65469"/>
                </a:moveTo>
                <a:lnTo>
                  <a:pt x="0" y="48749"/>
                </a:lnTo>
                <a:lnTo>
                  <a:pt x="85599" y="0"/>
                </a:lnTo>
                <a:lnTo>
                  <a:pt x="95374" y="16719"/>
                </a:lnTo>
                <a:lnTo>
                  <a:pt x="9774" y="6546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733142" y="1732949"/>
            <a:ext cx="95885" cy="66040"/>
          </a:xfrm>
          <a:custGeom>
            <a:avLst/>
            <a:gdLst/>
            <a:ahLst/>
            <a:cxnLst/>
            <a:rect l="l" t="t" r="r" b="b"/>
            <a:pathLst>
              <a:path w="95885" h="66039">
                <a:moveTo>
                  <a:pt x="85599" y="65487"/>
                </a:moveTo>
                <a:lnTo>
                  <a:pt x="0" y="16717"/>
                </a:lnTo>
                <a:lnTo>
                  <a:pt x="9774" y="0"/>
                </a:lnTo>
                <a:lnTo>
                  <a:pt x="95374" y="48767"/>
                </a:lnTo>
                <a:lnTo>
                  <a:pt x="85599" y="65487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95890" y="1315037"/>
            <a:ext cx="1001394" cy="510540"/>
          </a:xfrm>
          <a:custGeom>
            <a:avLst/>
            <a:gdLst/>
            <a:ahLst/>
            <a:cxnLst/>
            <a:rect l="l" t="t" r="r" b="b"/>
            <a:pathLst>
              <a:path w="1001395" h="510539">
                <a:moveTo>
                  <a:pt x="0" y="510540"/>
                </a:moveTo>
                <a:lnTo>
                  <a:pt x="0" y="485140"/>
                </a:lnTo>
                <a:lnTo>
                  <a:pt x="17711" y="483870"/>
                </a:lnTo>
                <a:lnTo>
                  <a:pt x="52600" y="478790"/>
                </a:lnTo>
                <a:lnTo>
                  <a:pt x="69524" y="473710"/>
                </a:lnTo>
                <a:lnTo>
                  <a:pt x="69524" y="229870"/>
                </a:lnTo>
                <a:lnTo>
                  <a:pt x="49385" y="222250"/>
                </a:lnTo>
                <a:lnTo>
                  <a:pt x="33549" y="208280"/>
                </a:lnTo>
                <a:lnTo>
                  <a:pt x="23189" y="190500"/>
                </a:lnTo>
                <a:lnTo>
                  <a:pt x="19474" y="170180"/>
                </a:lnTo>
                <a:lnTo>
                  <a:pt x="23189" y="148590"/>
                </a:lnTo>
                <a:lnTo>
                  <a:pt x="33549" y="130810"/>
                </a:lnTo>
                <a:lnTo>
                  <a:pt x="49385" y="116840"/>
                </a:lnTo>
                <a:lnTo>
                  <a:pt x="69524" y="109220"/>
                </a:lnTo>
                <a:lnTo>
                  <a:pt x="69524" y="35560"/>
                </a:lnTo>
                <a:lnTo>
                  <a:pt x="52794" y="30480"/>
                </a:lnTo>
                <a:lnTo>
                  <a:pt x="18291" y="25400"/>
                </a:lnTo>
                <a:lnTo>
                  <a:pt x="0" y="25400"/>
                </a:lnTo>
                <a:lnTo>
                  <a:pt x="0" y="0"/>
                </a:lnTo>
                <a:lnTo>
                  <a:pt x="48818" y="3810"/>
                </a:lnTo>
                <a:lnTo>
                  <a:pt x="94622" y="16510"/>
                </a:lnTo>
                <a:lnTo>
                  <a:pt x="136610" y="36830"/>
                </a:lnTo>
                <a:lnTo>
                  <a:pt x="147820" y="44450"/>
                </a:lnTo>
                <a:lnTo>
                  <a:pt x="97349" y="44450"/>
                </a:lnTo>
                <a:lnTo>
                  <a:pt x="97349" y="107950"/>
                </a:lnTo>
                <a:lnTo>
                  <a:pt x="116898" y="115570"/>
                </a:lnTo>
                <a:lnTo>
                  <a:pt x="132799" y="129540"/>
                </a:lnTo>
                <a:lnTo>
                  <a:pt x="135090" y="133350"/>
                </a:lnTo>
                <a:lnTo>
                  <a:pt x="83424" y="133350"/>
                </a:lnTo>
                <a:lnTo>
                  <a:pt x="69570" y="135890"/>
                </a:lnTo>
                <a:lnTo>
                  <a:pt x="58056" y="143510"/>
                </a:lnTo>
                <a:lnTo>
                  <a:pt x="50188" y="154940"/>
                </a:lnTo>
                <a:lnTo>
                  <a:pt x="47274" y="168910"/>
                </a:lnTo>
                <a:lnTo>
                  <a:pt x="50188" y="181610"/>
                </a:lnTo>
                <a:lnTo>
                  <a:pt x="58056" y="193040"/>
                </a:lnTo>
                <a:lnTo>
                  <a:pt x="69570" y="200660"/>
                </a:lnTo>
                <a:lnTo>
                  <a:pt x="83424" y="203200"/>
                </a:lnTo>
                <a:lnTo>
                  <a:pt x="135544" y="203200"/>
                </a:lnTo>
                <a:lnTo>
                  <a:pt x="133324" y="207010"/>
                </a:lnTo>
                <a:lnTo>
                  <a:pt x="117488" y="220980"/>
                </a:lnTo>
                <a:lnTo>
                  <a:pt x="97349" y="228600"/>
                </a:lnTo>
                <a:lnTo>
                  <a:pt x="97349" y="462280"/>
                </a:lnTo>
                <a:lnTo>
                  <a:pt x="152624" y="462280"/>
                </a:lnTo>
                <a:lnTo>
                  <a:pt x="136610" y="473710"/>
                </a:lnTo>
                <a:lnTo>
                  <a:pt x="94622" y="492760"/>
                </a:lnTo>
                <a:lnTo>
                  <a:pt x="48818" y="505460"/>
                </a:lnTo>
                <a:lnTo>
                  <a:pt x="0" y="510540"/>
                </a:lnTo>
                <a:close/>
              </a:path>
              <a:path w="1001395" h="510539">
                <a:moveTo>
                  <a:pt x="279709" y="173990"/>
                </a:moveTo>
                <a:lnTo>
                  <a:pt x="250324" y="173990"/>
                </a:lnTo>
                <a:lnTo>
                  <a:pt x="269001" y="132080"/>
                </a:lnTo>
                <a:lnTo>
                  <a:pt x="294711" y="95250"/>
                </a:lnTo>
                <a:lnTo>
                  <a:pt x="326651" y="62230"/>
                </a:lnTo>
                <a:lnTo>
                  <a:pt x="364015" y="36830"/>
                </a:lnTo>
                <a:lnTo>
                  <a:pt x="406002" y="16510"/>
                </a:lnTo>
                <a:lnTo>
                  <a:pt x="451806" y="3810"/>
                </a:lnTo>
                <a:lnTo>
                  <a:pt x="500624" y="0"/>
                </a:lnTo>
                <a:lnTo>
                  <a:pt x="549449" y="3810"/>
                </a:lnTo>
                <a:lnTo>
                  <a:pt x="595257" y="16510"/>
                </a:lnTo>
                <a:lnTo>
                  <a:pt x="613626" y="25400"/>
                </a:lnTo>
                <a:lnTo>
                  <a:pt x="482922" y="25400"/>
                </a:lnTo>
                <a:lnTo>
                  <a:pt x="448026" y="30480"/>
                </a:lnTo>
                <a:lnTo>
                  <a:pt x="431099" y="35560"/>
                </a:lnTo>
                <a:lnTo>
                  <a:pt x="431099" y="44450"/>
                </a:lnTo>
                <a:lnTo>
                  <a:pt x="403274" y="44450"/>
                </a:lnTo>
                <a:lnTo>
                  <a:pt x="364484" y="66040"/>
                </a:lnTo>
                <a:lnTo>
                  <a:pt x="330757" y="95250"/>
                </a:lnTo>
                <a:lnTo>
                  <a:pt x="302980" y="128270"/>
                </a:lnTo>
                <a:lnTo>
                  <a:pt x="282041" y="166370"/>
                </a:lnTo>
                <a:lnTo>
                  <a:pt x="279709" y="173990"/>
                </a:lnTo>
                <a:close/>
              </a:path>
              <a:path w="1001395" h="510539">
                <a:moveTo>
                  <a:pt x="780338" y="173990"/>
                </a:moveTo>
                <a:lnTo>
                  <a:pt x="750948" y="173990"/>
                </a:lnTo>
                <a:lnTo>
                  <a:pt x="769633" y="132080"/>
                </a:lnTo>
                <a:lnTo>
                  <a:pt x="795347" y="95250"/>
                </a:lnTo>
                <a:lnTo>
                  <a:pt x="827287" y="62230"/>
                </a:lnTo>
                <a:lnTo>
                  <a:pt x="864652" y="36830"/>
                </a:lnTo>
                <a:lnTo>
                  <a:pt x="906639" y="16510"/>
                </a:lnTo>
                <a:lnTo>
                  <a:pt x="952447" y="3810"/>
                </a:lnTo>
                <a:lnTo>
                  <a:pt x="1001273" y="0"/>
                </a:lnTo>
                <a:lnTo>
                  <a:pt x="1001273" y="25400"/>
                </a:lnTo>
                <a:lnTo>
                  <a:pt x="982966" y="25400"/>
                </a:lnTo>
                <a:lnTo>
                  <a:pt x="948454" y="30480"/>
                </a:lnTo>
                <a:lnTo>
                  <a:pt x="931723" y="35560"/>
                </a:lnTo>
                <a:lnTo>
                  <a:pt x="931723" y="44450"/>
                </a:lnTo>
                <a:lnTo>
                  <a:pt x="903923" y="44450"/>
                </a:lnTo>
                <a:lnTo>
                  <a:pt x="865131" y="66040"/>
                </a:lnTo>
                <a:lnTo>
                  <a:pt x="831400" y="95250"/>
                </a:lnTo>
                <a:lnTo>
                  <a:pt x="803617" y="128270"/>
                </a:lnTo>
                <a:lnTo>
                  <a:pt x="782671" y="166370"/>
                </a:lnTo>
                <a:lnTo>
                  <a:pt x="780338" y="173990"/>
                </a:lnTo>
                <a:close/>
              </a:path>
              <a:path w="1001395" h="510539">
                <a:moveTo>
                  <a:pt x="605754" y="485140"/>
                </a:moveTo>
                <a:lnTo>
                  <a:pt x="500624" y="485140"/>
                </a:lnTo>
                <a:lnTo>
                  <a:pt x="518339" y="483870"/>
                </a:lnTo>
                <a:lnTo>
                  <a:pt x="553245" y="478790"/>
                </a:lnTo>
                <a:lnTo>
                  <a:pt x="570173" y="473710"/>
                </a:lnTo>
                <a:lnTo>
                  <a:pt x="570173" y="229870"/>
                </a:lnTo>
                <a:lnTo>
                  <a:pt x="550020" y="222250"/>
                </a:lnTo>
                <a:lnTo>
                  <a:pt x="534177" y="208280"/>
                </a:lnTo>
                <a:lnTo>
                  <a:pt x="523813" y="190500"/>
                </a:lnTo>
                <a:lnTo>
                  <a:pt x="520098" y="170180"/>
                </a:lnTo>
                <a:lnTo>
                  <a:pt x="523813" y="148590"/>
                </a:lnTo>
                <a:lnTo>
                  <a:pt x="534177" y="130810"/>
                </a:lnTo>
                <a:lnTo>
                  <a:pt x="550020" y="116840"/>
                </a:lnTo>
                <a:lnTo>
                  <a:pt x="570173" y="109220"/>
                </a:lnTo>
                <a:lnTo>
                  <a:pt x="570173" y="35560"/>
                </a:lnTo>
                <a:lnTo>
                  <a:pt x="553245" y="30480"/>
                </a:lnTo>
                <a:lnTo>
                  <a:pt x="518339" y="25400"/>
                </a:lnTo>
                <a:lnTo>
                  <a:pt x="613626" y="25400"/>
                </a:lnTo>
                <a:lnTo>
                  <a:pt x="637244" y="36830"/>
                </a:lnTo>
                <a:lnTo>
                  <a:pt x="648454" y="44450"/>
                </a:lnTo>
                <a:lnTo>
                  <a:pt x="597973" y="44450"/>
                </a:lnTo>
                <a:lnTo>
                  <a:pt x="597973" y="107950"/>
                </a:lnTo>
                <a:lnTo>
                  <a:pt x="617317" y="115570"/>
                </a:lnTo>
                <a:lnTo>
                  <a:pt x="632745" y="129540"/>
                </a:lnTo>
                <a:lnTo>
                  <a:pt x="634933" y="133350"/>
                </a:lnTo>
                <a:lnTo>
                  <a:pt x="584073" y="133350"/>
                </a:lnTo>
                <a:lnTo>
                  <a:pt x="570209" y="135890"/>
                </a:lnTo>
                <a:lnTo>
                  <a:pt x="558695" y="143510"/>
                </a:lnTo>
                <a:lnTo>
                  <a:pt x="550833" y="154940"/>
                </a:lnTo>
                <a:lnTo>
                  <a:pt x="547923" y="168910"/>
                </a:lnTo>
                <a:lnTo>
                  <a:pt x="550636" y="181610"/>
                </a:lnTo>
                <a:lnTo>
                  <a:pt x="558170" y="193040"/>
                </a:lnTo>
                <a:lnTo>
                  <a:pt x="569618" y="200660"/>
                </a:lnTo>
                <a:lnTo>
                  <a:pt x="584073" y="203200"/>
                </a:lnTo>
                <a:lnTo>
                  <a:pt x="634791" y="203200"/>
                </a:lnTo>
                <a:lnTo>
                  <a:pt x="632570" y="207010"/>
                </a:lnTo>
                <a:lnTo>
                  <a:pt x="616727" y="220980"/>
                </a:lnTo>
                <a:lnTo>
                  <a:pt x="596573" y="228600"/>
                </a:lnTo>
                <a:lnTo>
                  <a:pt x="596573" y="462280"/>
                </a:lnTo>
                <a:lnTo>
                  <a:pt x="648454" y="462280"/>
                </a:lnTo>
                <a:lnTo>
                  <a:pt x="637244" y="469900"/>
                </a:lnTo>
                <a:lnTo>
                  <a:pt x="605754" y="485140"/>
                </a:lnTo>
                <a:close/>
              </a:path>
              <a:path w="1001395" h="510539">
                <a:moveTo>
                  <a:pt x="152624" y="462280"/>
                </a:moveTo>
                <a:lnTo>
                  <a:pt x="97349" y="462280"/>
                </a:lnTo>
                <a:lnTo>
                  <a:pt x="136139" y="440690"/>
                </a:lnTo>
                <a:lnTo>
                  <a:pt x="169866" y="412750"/>
                </a:lnTo>
                <a:lnTo>
                  <a:pt x="197643" y="379730"/>
                </a:lnTo>
                <a:lnTo>
                  <a:pt x="218582" y="341630"/>
                </a:lnTo>
                <a:lnTo>
                  <a:pt x="231797" y="299720"/>
                </a:lnTo>
                <a:lnTo>
                  <a:pt x="236399" y="254000"/>
                </a:lnTo>
                <a:lnTo>
                  <a:pt x="231797" y="209550"/>
                </a:lnTo>
                <a:lnTo>
                  <a:pt x="218582" y="166370"/>
                </a:lnTo>
                <a:lnTo>
                  <a:pt x="197643" y="128270"/>
                </a:lnTo>
                <a:lnTo>
                  <a:pt x="169866" y="95250"/>
                </a:lnTo>
                <a:lnTo>
                  <a:pt x="136139" y="66040"/>
                </a:lnTo>
                <a:lnTo>
                  <a:pt x="97349" y="44450"/>
                </a:lnTo>
                <a:lnTo>
                  <a:pt x="147820" y="44450"/>
                </a:lnTo>
                <a:lnTo>
                  <a:pt x="173977" y="62230"/>
                </a:lnTo>
                <a:lnTo>
                  <a:pt x="205921" y="95250"/>
                </a:lnTo>
                <a:lnTo>
                  <a:pt x="231638" y="132080"/>
                </a:lnTo>
                <a:lnTo>
                  <a:pt x="250324" y="173990"/>
                </a:lnTo>
                <a:lnTo>
                  <a:pt x="279709" y="173990"/>
                </a:lnTo>
                <a:lnTo>
                  <a:pt x="268826" y="209550"/>
                </a:lnTo>
                <a:lnTo>
                  <a:pt x="264224" y="254000"/>
                </a:lnTo>
                <a:lnTo>
                  <a:pt x="268826" y="299720"/>
                </a:lnTo>
                <a:lnTo>
                  <a:pt x="280038" y="335280"/>
                </a:lnTo>
                <a:lnTo>
                  <a:pt x="250324" y="335280"/>
                </a:lnTo>
                <a:lnTo>
                  <a:pt x="231638" y="377190"/>
                </a:lnTo>
                <a:lnTo>
                  <a:pt x="205921" y="414020"/>
                </a:lnTo>
                <a:lnTo>
                  <a:pt x="173977" y="447040"/>
                </a:lnTo>
                <a:lnTo>
                  <a:pt x="152624" y="462280"/>
                </a:lnTo>
                <a:close/>
              </a:path>
              <a:path w="1001395" h="510539">
                <a:moveTo>
                  <a:pt x="431099" y="462280"/>
                </a:moveTo>
                <a:lnTo>
                  <a:pt x="403274" y="462280"/>
                </a:lnTo>
                <a:lnTo>
                  <a:pt x="403274" y="398780"/>
                </a:lnTo>
                <a:lnTo>
                  <a:pt x="383135" y="391160"/>
                </a:lnTo>
                <a:lnTo>
                  <a:pt x="367299" y="377190"/>
                </a:lnTo>
                <a:lnTo>
                  <a:pt x="356938" y="359410"/>
                </a:lnTo>
                <a:lnTo>
                  <a:pt x="353224" y="339090"/>
                </a:lnTo>
                <a:lnTo>
                  <a:pt x="356938" y="317500"/>
                </a:lnTo>
                <a:lnTo>
                  <a:pt x="367299" y="299720"/>
                </a:lnTo>
                <a:lnTo>
                  <a:pt x="383135" y="285750"/>
                </a:lnTo>
                <a:lnTo>
                  <a:pt x="403274" y="278130"/>
                </a:lnTo>
                <a:lnTo>
                  <a:pt x="403274" y="44450"/>
                </a:lnTo>
                <a:lnTo>
                  <a:pt x="431099" y="44450"/>
                </a:lnTo>
                <a:lnTo>
                  <a:pt x="431099" y="279400"/>
                </a:lnTo>
                <a:lnTo>
                  <a:pt x="451238" y="288290"/>
                </a:lnTo>
                <a:lnTo>
                  <a:pt x="467074" y="300990"/>
                </a:lnTo>
                <a:lnTo>
                  <a:pt x="477434" y="318770"/>
                </a:lnTo>
                <a:lnTo>
                  <a:pt x="481149" y="340360"/>
                </a:lnTo>
                <a:lnTo>
                  <a:pt x="477434" y="360680"/>
                </a:lnTo>
                <a:lnTo>
                  <a:pt x="467074" y="379730"/>
                </a:lnTo>
                <a:lnTo>
                  <a:pt x="451238" y="392430"/>
                </a:lnTo>
                <a:lnTo>
                  <a:pt x="431099" y="400050"/>
                </a:lnTo>
                <a:lnTo>
                  <a:pt x="431099" y="462280"/>
                </a:lnTo>
                <a:close/>
              </a:path>
              <a:path w="1001395" h="510539">
                <a:moveTo>
                  <a:pt x="648454" y="462280"/>
                </a:moveTo>
                <a:lnTo>
                  <a:pt x="596573" y="462280"/>
                </a:lnTo>
                <a:lnTo>
                  <a:pt x="635954" y="440690"/>
                </a:lnTo>
                <a:lnTo>
                  <a:pt x="670082" y="412750"/>
                </a:lnTo>
                <a:lnTo>
                  <a:pt x="698104" y="379730"/>
                </a:lnTo>
                <a:lnTo>
                  <a:pt x="719173" y="341630"/>
                </a:lnTo>
                <a:lnTo>
                  <a:pt x="732438" y="299720"/>
                </a:lnTo>
                <a:lnTo>
                  <a:pt x="737048" y="254000"/>
                </a:lnTo>
                <a:lnTo>
                  <a:pt x="732444" y="209550"/>
                </a:lnTo>
                <a:lnTo>
                  <a:pt x="719225" y="166370"/>
                </a:lnTo>
                <a:lnTo>
                  <a:pt x="698279" y="128270"/>
                </a:lnTo>
                <a:lnTo>
                  <a:pt x="670496" y="95250"/>
                </a:lnTo>
                <a:lnTo>
                  <a:pt x="636765" y="66040"/>
                </a:lnTo>
                <a:lnTo>
                  <a:pt x="597973" y="44450"/>
                </a:lnTo>
                <a:lnTo>
                  <a:pt x="648454" y="44450"/>
                </a:lnTo>
                <a:lnTo>
                  <a:pt x="674609" y="62230"/>
                </a:lnTo>
                <a:lnTo>
                  <a:pt x="706549" y="95250"/>
                </a:lnTo>
                <a:lnTo>
                  <a:pt x="732263" y="132080"/>
                </a:lnTo>
                <a:lnTo>
                  <a:pt x="750948" y="173990"/>
                </a:lnTo>
                <a:lnTo>
                  <a:pt x="780338" y="173990"/>
                </a:lnTo>
                <a:lnTo>
                  <a:pt x="769452" y="209550"/>
                </a:lnTo>
                <a:lnTo>
                  <a:pt x="764848" y="254000"/>
                </a:lnTo>
                <a:lnTo>
                  <a:pt x="769452" y="299720"/>
                </a:lnTo>
                <a:lnTo>
                  <a:pt x="779867" y="332740"/>
                </a:lnTo>
                <a:lnTo>
                  <a:pt x="750948" y="332740"/>
                </a:lnTo>
                <a:lnTo>
                  <a:pt x="732263" y="374650"/>
                </a:lnTo>
                <a:lnTo>
                  <a:pt x="706549" y="411480"/>
                </a:lnTo>
                <a:lnTo>
                  <a:pt x="674609" y="444500"/>
                </a:lnTo>
                <a:lnTo>
                  <a:pt x="648454" y="462280"/>
                </a:lnTo>
                <a:close/>
              </a:path>
              <a:path w="1001395" h="510539">
                <a:moveTo>
                  <a:pt x="931723" y="462280"/>
                </a:moveTo>
                <a:lnTo>
                  <a:pt x="903923" y="462280"/>
                </a:lnTo>
                <a:lnTo>
                  <a:pt x="903923" y="398780"/>
                </a:lnTo>
                <a:lnTo>
                  <a:pt x="883780" y="391160"/>
                </a:lnTo>
                <a:lnTo>
                  <a:pt x="867935" y="377190"/>
                </a:lnTo>
                <a:lnTo>
                  <a:pt x="857566" y="359410"/>
                </a:lnTo>
                <a:lnTo>
                  <a:pt x="853848" y="339090"/>
                </a:lnTo>
                <a:lnTo>
                  <a:pt x="857566" y="317500"/>
                </a:lnTo>
                <a:lnTo>
                  <a:pt x="867935" y="299720"/>
                </a:lnTo>
                <a:lnTo>
                  <a:pt x="883780" y="285750"/>
                </a:lnTo>
                <a:lnTo>
                  <a:pt x="903923" y="278130"/>
                </a:lnTo>
                <a:lnTo>
                  <a:pt x="903923" y="44450"/>
                </a:lnTo>
                <a:lnTo>
                  <a:pt x="931723" y="44450"/>
                </a:lnTo>
                <a:lnTo>
                  <a:pt x="931723" y="279400"/>
                </a:lnTo>
                <a:lnTo>
                  <a:pt x="951286" y="287020"/>
                </a:lnTo>
                <a:lnTo>
                  <a:pt x="967194" y="299720"/>
                </a:lnTo>
                <a:lnTo>
                  <a:pt x="977886" y="316230"/>
                </a:lnTo>
                <a:lnTo>
                  <a:pt x="981798" y="337820"/>
                </a:lnTo>
                <a:lnTo>
                  <a:pt x="978080" y="358140"/>
                </a:lnTo>
                <a:lnTo>
                  <a:pt x="967710" y="375920"/>
                </a:lnTo>
                <a:lnTo>
                  <a:pt x="951866" y="389890"/>
                </a:lnTo>
                <a:lnTo>
                  <a:pt x="931723" y="397510"/>
                </a:lnTo>
                <a:lnTo>
                  <a:pt x="931723" y="462280"/>
                </a:lnTo>
                <a:close/>
              </a:path>
              <a:path w="1001395" h="510539">
                <a:moveTo>
                  <a:pt x="135544" y="203200"/>
                </a:moveTo>
                <a:lnTo>
                  <a:pt x="83424" y="203200"/>
                </a:lnTo>
                <a:lnTo>
                  <a:pt x="97293" y="200660"/>
                </a:lnTo>
                <a:lnTo>
                  <a:pt x="108815" y="193040"/>
                </a:lnTo>
                <a:lnTo>
                  <a:pt x="116686" y="181610"/>
                </a:lnTo>
                <a:lnTo>
                  <a:pt x="119599" y="168910"/>
                </a:lnTo>
                <a:lnTo>
                  <a:pt x="116686" y="154940"/>
                </a:lnTo>
                <a:lnTo>
                  <a:pt x="108815" y="143510"/>
                </a:lnTo>
                <a:lnTo>
                  <a:pt x="97293" y="135890"/>
                </a:lnTo>
                <a:lnTo>
                  <a:pt x="83424" y="133350"/>
                </a:lnTo>
                <a:lnTo>
                  <a:pt x="135090" y="133350"/>
                </a:lnTo>
                <a:lnTo>
                  <a:pt x="143488" y="147320"/>
                </a:lnTo>
                <a:lnTo>
                  <a:pt x="147399" y="168910"/>
                </a:lnTo>
                <a:lnTo>
                  <a:pt x="143685" y="189230"/>
                </a:lnTo>
                <a:lnTo>
                  <a:pt x="135544" y="203200"/>
                </a:lnTo>
                <a:close/>
              </a:path>
              <a:path w="1001395" h="510539">
                <a:moveTo>
                  <a:pt x="634791" y="203200"/>
                </a:moveTo>
                <a:lnTo>
                  <a:pt x="584073" y="203200"/>
                </a:lnTo>
                <a:lnTo>
                  <a:pt x="598518" y="200660"/>
                </a:lnTo>
                <a:lnTo>
                  <a:pt x="609967" y="193040"/>
                </a:lnTo>
                <a:lnTo>
                  <a:pt x="617507" y="181610"/>
                </a:lnTo>
                <a:lnTo>
                  <a:pt x="620223" y="168910"/>
                </a:lnTo>
                <a:lnTo>
                  <a:pt x="617314" y="154940"/>
                </a:lnTo>
                <a:lnTo>
                  <a:pt x="609451" y="143510"/>
                </a:lnTo>
                <a:lnTo>
                  <a:pt x="597938" y="135890"/>
                </a:lnTo>
                <a:lnTo>
                  <a:pt x="584073" y="133350"/>
                </a:lnTo>
                <a:lnTo>
                  <a:pt x="634933" y="133350"/>
                </a:lnTo>
                <a:lnTo>
                  <a:pt x="642956" y="147320"/>
                </a:lnTo>
                <a:lnTo>
                  <a:pt x="646648" y="168910"/>
                </a:lnTo>
                <a:lnTo>
                  <a:pt x="642934" y="189230"/>
                </a:lnTo>
                <a:lnTo>
                  <a:pt x="634791" y="203200"/>
                </a:lnTo>
                <a:close/>
              </a:path>
              <a:path w="1001395" h="510539">
                <a:moveTo>
                  <a:pt x="1001273" y="508000"/>
                </a:moveTo>
                <a:lnTo>
                  <a:pt x="952447" y="502920"/>
                </a:lnTo>
                <a:lnTo>
                  <a:pt x="906639" y="490220"/>
                </a:lnTo>
                <a:lnTo>
                  <a:pt x="864652" y="471170"/>
                </a:lnTo>
                <a:lnTo>
                  <a:pt x="827287" y="444500"/>
                </a:lnTo>
                <a:lnTo>
                  <a:pt x="795347" y="412750"/>
                </a:lnTo>
                <a:lnTo>
                  <a:pt x="769633" y="374650"/>
                </a:lnTo>
                <a:lnTo>
                  <a:pt x="750948" y="332740"/>
                </a:lnTo>
                <a:lnTo>
                  <a:pt x="779867" y="332740"/>
                </a:lnTo>
                <a:lnTo>
                  <a:pt x="782671" y="341630"/>
                </a:lnTo>
                <a:lnTo>
                  <a:pt x="803617" y="379730"/>
                </a:lnTo>
                <a:lnTo>
                  <a:pt x="831400" y="412750"/>
                </a:lnTo>
                <a:lnTo>
                  <a:pt x="865131" y="440690"/>
                </a:lnTo>
                <a:lnTo>
                  <a:pt x="903923" y="462280"/>
                </a:lnTo>
                <a:lnTo>
                  <a:pt x="931723" y="462280"/>
                </a:lnTo>
                <a:lnTo>
                  <a:pt x="931723" y="471170"/>
                </a:lnTo>
                <a:lnTo>
                  <a:pt x="948454" y="476250"/>
                </a:lnTo>
                <a:lnTo>
                  <a:pt x="982966" y="481330"/>
                </a:lnTo>
                <a:lnTo>
                  <a:pt x="1001273" y="482600"/>
                </a:lnTo>
                <a:lnTo>
                  <a:pt x="1001273" y="508000"/>
                </a:lnTo>
                <a:close/>
              </a:path>
              <a:path w="1001395" h="510539">
                <a:moveTo>
                  <a:pt x="500624" y="508000"/>
                </a:moveTo>
                <a:lnTo>
                  <a:pt x="451806" y="502920"/>
                </a:lnTo>
                <a:lnTo>
                  <a:pt x="406002" y="490220"/>
                </a:lnTo>
                <a:lnTo>
                  <a:pt x="364015" y="471170"/>
                </a:lnTo>
                <a:lnTo>
                  <a:pt x="326651" y="444500"/>
                </a:lnTo>
                <a:lnTo>
                  <a:pt x="294711" y="412750"/>
                </a:lnTo>
                <a:lnTo>
                  <a:pt x="269001" y="377190"/>
                </a:lnTo>
                <a:lnTo>
                  <a:pt x="250324" y="335280"/>
                </a:lnTo>
                <a:lnTo>
                  <a:pt x="280038" y="335280"/>
                </a:lnTo>
                <a:lnTo>
                  <a:pt x="282041" y="341630"/>
                </a:lnTo>
                <a:lnTo>
                  <a:pt x="302980" y="379730"/>
                </a:lnTo>
                <a:lnTo>
                  <a:pt x="330757" y="412750"/>
                </a:lnTo>
                <a:lnTo>
                  <a:pt x="364484" y="440690"/>
                </a:lnTo>
                <a:lnTo>
                  <a:pt x="403274" y="462280"/>
                </a:lnTo>
                <a:lnTo>
                  <a:pt x="431099" y="462280"/>
                </a:lnTo>
                <a:lnTo>
                  <a:pt x="431099" y="473710"/>
                </a:lnTo>
                <a:lnTo>
                  <a:pt x="448026" y="478790"/>
                </a:lnTo>
                <a:lnTo>
                  <a:pt x="482922" y="483870"/>
                </a:lnTo>
                <a:lnTo>
                  <a:pt x="500624" y="485140"/>
                </a:lnTo>
                <a:lnTo>
                  <a:pt x="605754" y="485140"/>
                </a:lnTo>
                <a:lnTo>
                  <a:pt x="595257" y="490220"/>
                </a:lnTo>
                <a:lnTo>
                  <a:pt x="549449" y="502920"/>
                </a:lnTo>
                <a:lnTo>
                  <a:pt x="500624" y="50800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017711" y="1274472"/>
            <a:ext cx="1076960" cy="594360"/>
          </a:xfrm>
          <a:custGeom>
            <a:avLst/>
            <a:gdLst/>
            <a:ahLst/>
            <a:cxnLst/>
            <a:rect l="l" t="t" r="r" b="b"/>
            <a:pathLst>
              <a:path w="1076959" h="594360">
                <a:moveTo>
                  <a:pt x="372923" y="156137"/>
                </a:moveTo>
                <a:lnTo>
                  <a:pt x="347149" y="156137"/>
                </a:lnTo>
                <a:lnTo>
                  <a:pt x="362868" y="113136"/>
                </a:lnTo>
                <a:lnTo>
                  <a:pt x="387838" y="75420"/>
                </a:lnTo>
                <a:lnTo>
                  <a:pt x="419861" y="44118"/>
                </a:lnTo>
                <a:lnTo>
                  <a:pt x="456743" y="20361"/>
                </a:lnTo>
                <a:lnTo>
                  <a:pt x="496287" y="5278"/>
                </a:lnTo>
                <a:lnTo>
                  <a:pt x="536298" y="0"/>
                </a:lnTo>
                <a:lnTo>
                  <a:pt x="576050" y="5375"/>
                </a:lnTo>
                <a:lnTo>
                  <a:pt x="616022" y="20701"/>
                </a:lnTo>
                <a:lnTo>
                  <a:pt x="622665" y="24929"/>
                </a:lnTo>
                <a:lnTo>
                  <a:pt x="534998" y="24929"/>
                </a:lnTo>
                <a:lnTo>
                  <a:pt x="496971" y="30809"/>
                </a:lnTo>
                <a:lnTo>
                  <a:pt x="458800" y="47477"/>
                </a:lnTo>
                <a:lnTo>
                  <a:pt x="423583" y="73476"/>
                </a:lnTo>
                <a:lnTo>
                  <a:pt x="394414" y="107346"/>
                </a:lnTo>
                <a:lnTo>
                  <a:pt x="374387" y="147632"/>
                </a:lnTo>
                <a:lnTo>
                  <a:pt x="372923" y="156137"/>
                </a:lnTo>
                <a:close/>
              </a:path>
              <a:path w="1076959" h="594360">
                <a:moveTo>
                  <a:pt x="707273" y="192874"/>
                </a:moveTo>
                <a:lnTo>
                  <a:pt x="699639" y="147632"/>
                </a:lnTo>
                <a:lnTo>
                  <a:pt x="679015" y="107346"/>
                </a:lnTo>
                <a:lnTo>
                  <a:pt x="648820" y="73476"/>
                </a:lnTo>
                <a:lnTo>
                  <a:pt x="612473" y="47477"/>
                </a:lnTo>
                <a:lnTo>
                  <a:pt x="573393" y="30809"/>
                </a:lnTo>
                <a:lnTo>
                  <a:pt x="534998" y="24929"/>
                </a:lnTo>
                <a:lnTo>
                  <a:pt x="622665" y="24929"/>
                </a:lnTo>
                <a:lnTo>
                  <a:pt x="653839" y="44774"/>
                </a:lnTo>
                <a:lnTo>
                  <a:pt x="687124" y="76391"/>
                </a:lnTo>
                <a:lnTo>
                  <a:pt x="713502" y="114351"/>
                </a:lnTo>
                <a:lnTo>
                  <a:pt x="730598" y="157449"/>
                </a:lnTo>
                <a:lnTo>
                  <a:pt x="823355" y="157449"/>
                </a:lnTo>
                <a:lnTo>
                  <a:pt x="856825" y="172368"/>
                </a:lnTo>
                <a:lnTo>
                  <a:pt x="857843" y="173194"/>
                </a:lnTo>
                <a:lnTo>
                  <a:pt x="774648" y="173194"/>
                </a:lnTo>
                <a:lnTo>
                  <a:pt x="756464" y="174609"/>
                </a:lnTo>
                <a:lnTo>
                  <a:pt x="739011" y="178606"/>
                </a:lnTo>
                <a:lnTo>
                  <a:pt x="722532" y="184818"/>
                </a:lnTo>
                <a:lnTo>
                  <a:pt x="707273" y="192874"/>
                </a:lnTo>
                <a:close/>
              </a:path>
              <a:path w="1076959" h="594360">
                <a:moveTo>
                  <a:pt x="944348" y="594366"/>
                </a:moveTo>
                <a:lnTo>
                  <a:pt x="132124" y="594366"/>
                </a:lnTo>
                <a:lnTo>
                  <a:pt x="90524" y="587333"/>
                </a:lnTo>
                <a:lnTo>
                  <a:pt x="54275" y="567705"/>
                </a:lnTo>
                <a:lnTo>
                  <a:pt x="25613" y="537684"/>
                </a:lnTo>
                <a:lnTo>
                  <a:pt x="6776" y="499477"/>
                </a:lnTo>
                <a:lnTo>
                  <a:pt x="0" y="455286"/>
                </a:lnTo>
                <a:lnTo>
                  <a:pt x="6786" y="411086"/>
                </a:lnTo>
                <a:lnTo>
                  <a:pt x="25696" y="372805"/>
                </a:lnTo>
                <a:lnTo>
                  <a:pt x="54556" y="342585"/>
                </a:lnTo>
                <a:lnTo>
                  <a:pt x="91190" y="322569"/>
                </a:lnTo>
                <a:lnTo>
                  <a:pt x="133424" y="314896"/>
                </a:lnTo>
                <a:lnTo>
                  <a:pt x="141199" y="314896"/>
                </a:lnTo>
                <a:lnTo>
                  <a:pt x="147425" y="270663"/>
                </a:lnTo>
                <a:lnTo>
                  <a:pt x="163795" y="230876"/>
                </a:lnTo>
                <a:lnTo>
                  <a:pt x="188799" y="197138"/>
                </a:lnTo>
                <a:lnTo>
                  <a:pt x="220929" y="171055"/>
                </a:lnTo>
                <a:lnTo>
                  <a:pt x="258674" y="154229"/>
                </a:lnTo>
                <a:lnTo>
                  <a:pt x="300524" y="148264"/>
                </a:lnTo>
                <a:lnTo>
                  <a:pt x="312186" y="148756"/>
                </a:lnTo>
                <a:lnTo>
                  <a:pt x="323846" y="150232"/>
                </a:lnTo>
                <a:lnTo>
                  <a:pt x="335501" y="152692"/>
                </a:lnTo>
                <a:lnTo>
                  <a:pt x="347149" y="156137"/>
                </a:lnTo>
                <a:lnTo>
                  <a:pt x="372923" y="156137"/>
                </a:lnTo>
                <a:lnTo>
                  <a:pt x="369987" y="173194"/>
                </a:lnTo>
                <a:lnTo>
                  <a:pt x="299224" y="173194"/>
                </a:lnTo>
                <a:lnTo>
                  <a:pt x="258276" y="180000"/>
                </a:lnTo>
                <a:lnTo>
                  <a:pt x="222308" y="199106"/>
                </a:lnTo>
                <a:lnTo>
                  <a:pt x="193386" y="228545"/>
                </a:lnTo>
                <a:lnTo>
                  <a:pt x="173574" y="266349"/>
                </a:lnTo>
                <a:lnTo>
                  <a:pt x="377625" y="266349"/>
                </a:lnTo>
                <a:lnTo>
                  <a:pt x="377083" y="267149"/>
                </a:lnTo>
                <a:lnTo>
                  <a:pt x="374374" y="280781"/>
                </a:lnTo>
                <a:lnTo>
                  <a:pt x="376820" y="292591"/>
                </a:lnTo>
                <a:lnTo>
                  <a:pt x="168399" y="292591"/>
                </a:lnTo>
                <a:lnTo>
                  <a:pt x="165799" y="308336"/>
                </a:lnTo>
                <a:lnTo>
                  <a:pt x="165799" y="317521"/>
                </a:lnTo>
                <a:lnTo>
                  <a:pt x="165958" y="322569"/>
                </a:lnTo>
                <a:lnTo>
                  <a:pt x="166067" y="325167"/>
                </a:lnTo>
                <a:lnTo>
                  <a:pt x="166612" y="331953"/>
                </a:lnTo>
                <a:lnTo>
                  <a:pt x="167516" y="339824"/>
                </a:lnTo>
                <a:lnTo>
                  <a:pt x="132118" y="339825"/>
                </a:lnTo>
                <a:lnTo>
                  <a:pt x="92756" y="347696"/>
                </a:lnTo>
                <a:lnTo>
                  <a:pt x="60065" y="369345"/>
                </a:lnTo>
                <a:lnTo>
                  <a:pt x="36847" y="401819"/>
                </a:lnTo>
                <a:lnTo>
                  <a:pt x="25899" y="442166"/>
                </a:lnTo>
                <a:lnTo>
                  <a:pt x="525935" y="442166"/>
                </a:lnTo>
                <a:lnTo>
                  <a:pt x="523323" y="455286"/>
                </a:lnTo>
                <a:lnTo>
                  <a:pt x="525900" y="468406"/>
                </a:lnTo>
                <a:lnTo>
                  <a:pt x="25899" y="468406"/>
                </a:lnTo>
                <a:lnTo>
                  <a:pt x="37579" y="507994"/>
                </a:lnTo>
                <a:lnTo>
                  <a:pt x="61040" y="540078"/>
                </a:lnTo>
                <a:lnTo>
                  <a:pt x="93487" y="561584"/>
                </a:lnTo>
                <a:lnTo>
                  <a:pt x="132124" y="569436"/>
                </a:lnTo>
                <a:lnTo>
                  <a:pt x="1018340" y="569436"/>
                </a:lnTo>
                <a:lnTo>
                  <a:pt x="985938" y="587207"/>
                </a:lnTo>
                <a:lnTo>
                  <a:pt x="944348" y="594366"/>
                </a:lnTo>
                <a:close/>
              </a:path>
              <a:path w="1076959" h="594360">
                <a:moveTo>
                  <a:pt x="823355" y="157449"/>
                </a:moveTo>
                <a:lnTo>
                  <a:pt x="730598" y="157449"/>
                </a:lnTo>
                <a:lnTo>
                  <a:pt x="741712" y="154004"/>
                </a:lnTo>
                <a:lnTo>
                  <a:pt x="753432" y="151544"/>
                </a:lnTo>
                <a:lnTo>
                  <a:pt x="765392" y="150068"/>
                </a:lnTo>
                <a:lnTo>
                  <a:pt x="777223" y="149577"/>
                </a:lnTo>
                <a:lnTo>
                  <a:pt x="819075" y="155542"/>
                </a:lnTo>
                <a:lnTo>
                  <a:pt x="823355" y="157449"/>
                </a:lnTo>
                <a:close/>
              </a:path>
              <a:path w="1076959" h="594360">
                <a:moveTo>
                  <a:pt x="366599" y="192874"/>
                </a:moveTo>
                <a:lnTo>
                  <a:pt x="351329" y="184263"/>
                </a:lnTo>
                <a:lnTo>
                  <a:pt x="334852" y="178113"/>
                </a:lnTo>
                <a:lnTo>
                  <a:pt x="317405" y="174424"/>
                </a:lnTo>
                <a:lnTo>
                  <a:pt x="299224" y="173194"/>
                </a:lnTo>
                <a:lnTo>
                  <a:pt x="369987" y="173194"/>
                </a:lnTo>
                <a:lnTo>
                  <a:pt x="366599" y="192874"/>
                </a:lnTo>
                <a:close/>
              </a:path>
              <a:path w="1076959" h="594360">
                <a:moveTo>
                  <a:pt x="906773" y="346386"/>
                </a:moveTo>
                <a:lnTo>
                  <a:pt x="907769" y="339128"/>
                </a:lnTo>
                <a:lnTo>
                  <a:pt x="908560" y="332445"/>
                </a:lnTo>
                <a:lnTo>
                  <a:pt x="909149" y="325167"/>
                </a:lnTo>
                <a:lnTo>
                  <a:pt x="909373" y="317521"/>
                </a:lnTo>
                <a:lnTo>
                  <a:pt x="902449" y="271777"/>
                </a:lnTo>
                <a:lnTo>
                  <a:pt x="883211" y="232142"/>
                </a:lnTo>
                <a:lnTo>
                  <a:pt x="853963" y="200947"/>
                </a:lnTo>
                <a:lnTo>
                  <a:pt x="817008" y="180521"/>
                </a:lnTo>
                <a:lnTo>
                  <a:pt x="774648" y="173194"/>
                </a:lnTo>
                <a:lnTo>
                  <a:pt x="857843" y="173194"/>
                </a:lnTo>
                <a:lnTo>
                  <a:pt x="888960" y="198451"/>
                </a:lnTo>
                <a:lnTo>
                  <a:pt x="913937" y="232142"/>
                </a:lnTo>
                <a:lnTo>
                  <a:pt x="930345" y="271974"/>
                </a:lnTo>
                <a:lnTo>
                  <a:pt x="936573" y="316206"/>
                </a:lnTo>
                <a:lnTo>
                  <a:pt x="944348" y="316206"/>
                </a:lnTo>
                <a:lnTo>
                  <a:pt x="985813" y="323239"/>
                </a:lnTo>
                <a:lnTo>
                  <a:pt x="1016228" y="339824"/>
                </a:lnTo>
                <a:lnTo>
                  <a:pt x="943021" y="339825"/>
                </a:lnTo>
                <a:lnTo>
                  <a:pt x="933555" y="340296"/>
                </a:lnTo>
                <a:lnTo>
                  <a:pt x="924423" y="341629"/>
                </a:lnTo>
                <a:lnTo>
                  <a:pt x="915534" y="343700"/>
                </a:lnTo>
                <a:lnTo>
                  <a:pt x="906773" y="346386"/>
                </a:lnTo>
                <a:close/>
              </a:path>
              <a:path w="1076959" h="594360">
                <a:moveTo>
                  <a:pt x="377625" y="266349"/>
                </a:moveTo>
                <a:lnTo>
                  <a:pt x="349749" y="266349"/>
                </a:lnTo>
                <a:lnTo>
                  <a:pt x="357582" y="247345"/>
                </a:lnTo>
                <a:lnTo>
                  <a:pt x="370639" y="232399"/>
                </a:lnTo>
                <a:lnTo>
                  <a:pt x="387826" y="222620"/>
                </a:lnTo>
                <a:lnTo>
                  <a:pt x="408049" y="219114"/>
                </a:lnTo>
                <a:lnTo>
                  <a:pt x="428450" y="222620"/>
                </a:lnTo>
                <a:lnTo>
                  <a:pt x="445933" y="232399"/>
                </a:lnTo>
                <a:lnTo>
                  <a:pt x="458450" y="246669"/>
                </a:lnTo>
                <a:lnTo>
                  <a:pt x="408049" y="246669"/>
                </a:lnTo>
                <a:lnTo>
                  <a:pt x="395130" y="249232"/>
                </a:lnTo>
                <a:lnTo>
                  <a:pt x="384405" y="256345"/>
                </a:lnTo>
                <a:lnTo>
                  <a:pt x="377625" y="266349"/>
                </a:lnTo>
                <a:close/>
              </a:path>
              <a:path w="1076959" h="594360">
                <a:moveTo>
                  <a:pt x="812823" y="266349"/>
                </a:moveTo>
                <a:lnTo>
                  <a:pt x="699498" y="266349"/>
                </a:lnTo>
                <a:lnTo>
                  <a:pt x="707859" y="249067"/>
                </a:lnTo>
                <a:lnTo>
                  <a:pt x="720714" y="235352"/>
                </a:lnTo>
                <a:lnTo>
                  <a:pt x="737210" y="226311"/>
                </a:lnTo>
                <a:lnTo>
                  <a:pt x="756498" y="223052"/>
                </a:lnTo>
                <a:lnTo>
                  <a:pt x="780028" y="227685"/>
                </a:lnTo>
                <a:lnTo>
                  <a:pt x="798935" y="240437"/>
                </a:lnTo>
                <a:lnTo>
                  <a:pt x="811524" y="259585"/>
                </a:lnTo>
                <a:lnTo>
                  <a:pt x="812823" y="266349"/>
                </a:lnTo>
                <a:close/>
              </a:path>
              <a:path w="1076959" h="594360">
                <a:moveTo>
                  <a:pt x="458206" y="314896"/>
                </a:moveTo>
                <a:lnTo>
                  <a:pt x="408049" y="314896"/>
                </a:lnTo>
                <a:lnTo>
                  <a:pt x="420957" y="312334"/>
                </a:lnTo>
                <a:lnTo>
                  <a:pt x="431683" y="305220"/>
                </a:lnTo>
                <a:lnTo>
                  <a:pt x="439011" y="294415"/>
                </a:lnTo>
                <a:lnTo>
                  <a:pt x="441724" y="280781"/>
                </a:lnTo>
                <a:lnTo>
                  <a:pt x="439194" y="267703"/>
                </a:lnTo>
                <a:lnTo>
                  <a:pt x="432171" y="256837"/>
                </a:lnTo>
                <a:lnTo>
                  <a:pt x="421505" y="249416"/>
                </a:lnTo>
                <a:lnTo>
                  <a:pt x="408049" y="246669"/>
                </a:lnTo>
                <a:lnTo>
                  <a:pt x="458450" y="246669"/>
                </a:lnTo>
                <a:lnTo>
                  <a:pt x="459043" y="247345"/>
                </a:lnTo>
                <a:lnTo>
                  <a:pt x="466324" y="266349"/>
                </a:lnTo>
                <a:lnTo>
                  <a:pt x="812823" y="266349"/>
                </a:lnTo>
                <a:lnTo>
                  <a:pt x="816098" y="283406"/>
                </a:lnTo>
                <a:lnTo>
                  <a:pt x="814264" y="292591"/>
                </a:lnTo>
                <a:lnTo>
                  <a:pt x="468924" y="292591"/>
                </a:lnTo>
                <a:lnTo>
                  <a:pt x="461090" y="311595"/>
                </a:lnTo>
                <a:lnTo>
                  <a:pt x="458206" y="314896"/>
                </a:lnTo>
                <a:close/>
              </a:path>
              <a:path w="1076959" h="594360">
                <a:moveTo>
                  <a:pt x="410624" y="339824"/>
                </a:moveTo>
                <a:lnTo>
                  <a:pt x="390223" y="336318"/>
                </a:lnTo>
                <a:lnTo>
                  <a:pt x="372739" y="326540"/>
                </a:lnTo>
                <a:lnTo>
                  <a:pt x="359630" y="311595"/>
                </a:lnTo>
                <a:lnTo>
                  <a:pt x="352349" y="292591"/>
                </a:lnTo>
                <a:lnTo>
                  <a:pt x="376820" y="292591"/>
                </a:lnTo>
                <a:lnTo>
                  <a:pt x="377083" y="293862"/>
                </a:lnTo>
                <a:lnTo>
                  <a:pt x="384405" y="304728"/>
                </a:lnTo>
                <a:lnTo>
                  <a:pt x="395130" y="312149"/>
                </a:lnTo>
                <a:lnTo>
                  <a:pt x="408049" y="314896"/>
                </a:lnTo>
                <a:lnTo>
                  <a:pt x="458206" y="314896"/>
                </a:lnTo>
                <a:lnTo>
                  <a:pt x="448033" y="326540"/>
                </a:lnTo>
                <a:lnTo>
                  <a:pt x="430846" y="336318"/>
                </a:lnTo>
                <a:lnTo>
                  <a:pt x="410624" y="339824"/>
                </a:lnTo>
                <a:close/>
              </a:path>
              <a:path w="1076959" h="594360">
                <a:moveTo>
                  <a:pt x="756498" y="343761"/>
                </a:moveTo>
                <a:lnTo>
                  <a:pt x="735363" y="339824"/>
                </a:lnTo>
                <a:lnTo>
                  <a:pt x="717639" y="329001"/>
                </a:lnTo>
                <a:lnTo>
                  <a:pt x="704773" y="312764"/>
                </a:lnTo>
                <a:lnTo>
                  <a:pt x="698223" y="292591"/>
                </a:lnTo>
                <a:lnTo>
                  <a:pt x="814264" y="292591"/>
                </a:lnTo>
                <a:lnTo>
                  <a:pt x="811342" y="307229"/>
                </a:lnTo>
                <a:lnTo>
                  <a:pt x="798448" y="326377"/>
                </a:lnTo>
                <a:lnTo>
                  <a:pt x="779479" y="339128"/>
                </a:lnTo>
                <a:lnTo>
                  <a:pt x="756498" y="343761"/>
                </a:lnTo>
                <a:close/>
              </a:path>
              <a:path w="1076959" h="594360">
                <a:moveTo>
                  <a:pt x="168399" y="346386"/>
                </a:moveTo>
                <a:lnTo>
                  <a:pt x="159627" y="343700"/>
                </a:lnTo>
                <a:lnTo>
                  <a:pt x="150740" y="341629"/>
                </a:lnTo>
                <a:lnTo>
                  <a:pt x="141614" y="340296"/>
                </a:lnTo>
                <a:lnTo>
                  <a:pt x="132124" y="339824"/>
                </a:lnTo>
                <a:lnTo>
                  <a:pt x="167516" y="339824"/>
                </a:lnTo>
                <a:lnTo>
                  <a:pt x="168399" y="346386"/>
                </a:lnTo>
                <a:close/>
              </a:path>
              <a:path w="1076959" h="594360">
                <a:moveTo>
                  <a:pt x="1018340" y="569436"/>
                </a:moveTo>
                <a:lnTo>
                  <a:pt x="944348" y="569436"/>
                </a:lnTo>
                <a:lnTo>
                  <a:pt x="985506" y="560436"/>
                </a:lnTo>
                <a:lnTo>
                  <a:pt x="1019141" y="535815"/>
                </a:lnTo>
                <a:lnTo>
                  <a:pt x="1041611" y="499139"/>
                </a:lnTo>
                <a:lnTo>
                  <a:pt x="1049272" y="453976"/>
                </a:lnTo>
                <a:lnTo>
                  <a:pt x="1040870" y="409570"/>
                </a:lnTo>
                <a:lnTo>
                  <a:pt x="1018013" y="373283"/>
                </a:lnTo>
                <a:lnTo>
                  <a:pt x="984230" y="348804"/>
                </a:lnTo>
                <a:lnTo>
                  <a:pt x="943048" y="339824"/>
                </a:lnTo>
                <a:lnTo>
                  <a:pt x="1016231" y="339825"/>
                </a:lnTo>
                <a:lnTo>
                  <a:pt x="1021812" y="342868"/>
                </a:lnTo>
                <a:lnTo>
                  <a:pt x="1050290" y="372889"/>
                </a:lnTo>
                <a:lnTo>
                  <a:pt x="1069195" y="411096"/>
                </a:lnTo>
                <a:lnTo>
                  <a:pt x="1076472" y="455286"/>
                </a:lnTo>
                <a:lnTo>
                  <a:pt x="1069694" y="498973"/>
                </a:lnTo>
                <a:lnTo>
                  <a:pt x="1050852" y="537117"/>
                </a:lnTo>
                <a:lnTo>
                  <a:pt x="1022186" y="567327"/>
                </a:lnTo>
                <a:lnTo>
                  <a:pt x="1018340" y="569436"/>
                </a:lnTo>
                <a:close/>
              </a:path>
              <a:path w="1076959" h="594360">
                <a:moveTo>
                  <a:pt x="286274" y="442166"/>
                </a:moveTo>
                <a:lnTo>
                  <a:pt x="169699" y="442166"/>
                </a:lnTo>
                <a:lnTo>
                  <a:pt x="177528" y="423162"/>
                </a:lnTo>
                <a:lnTo>
                  <a:pt x="190577" y="408217"/>
                </a:lnTo>
                <a:lnTo>
                  <a:pt x="207756" y="398437"/>
                </a:lnTo>
                <a:lnTo>
                  <a:pt x="227974" y="394931"/>
                </a:lnTo>
                <a:lnTo>
                  <a:pt x="248379" y="398437"/>
                </a:lnTo>
                <a:lnTo>
                  <a:pt x="265871" y="408217"/>
                </a:lnTo>
                <a:lnTo>
                  <a:pt x="278989" y="423162"/>
                </a:lnTo>
                <a:lnTo>
                  <a:pt x="286274" y="442166"/>
                </a:lnTo>
                <a:close/>
              </a:path>
              <a:path w="1076959" h="594360">
                <a:moveTo>
                  <a:pt x="525935" y="442166"/>
                </a:moveTo>
                <a:lnTo>
                  <a:pt x="498724" y="442166"/>
                </a:lnTo>
                <a:lnTo>
                  <a:pt x="506557" y="423162"/>
                </a:lnTo>
                <a:lnTo>
                  <a:pt x="519614" y="408217"/>
                </a:lnTo>
                <a:lnTo>
                  <a:pt x="536801" y="398437"/>
                </a:lnTo>
                <a:lnTo>
                  <a:pt x="557023" y="394931"/>
                </a:lnTo>
                <a:lnTo>
                  <a:pt x="577425" y="398437"/>
                </a:lnTo>
                <a:lnTo>
                  <a:pt x="594908" y="408217"/>
                </a:lnTo>
                <a:lnTo>
                  <a:pt x="606273" y="421174"/>
                </a:lnTo>
                <a:lnTo>
                  <a:pt x="557023" y="421174"/>
                </a:lnTo>
                <a:lnTo>
                  <a:pt x="544101" y="423736"/>
                </a:lnTo>
                <a:lnTo>
                  <a:pt x="533367" y="430850"/>
                </a:lnTo>
                <a:lnTo>
                  <a:pt x="526037" y="441654"/>
                </a:lnTo>
                <a:lnTo>
                  <a:pt x="525935" y="442166"/>
                </a:lnTo>
                <a:close/>
              </a:path>
              <a:path w="1076959" h="594360">
                <a:moveTo>
                  <a:pt x="944404" y="442166"/>
                </a:moveTo>
                <a:lnTo>
                  <a:pt x="829048" y="442166"/>
                </a:lnTo>
                <a:lnTo>
                  <a:pt x="836881" y="423162"/>
                </a:lnTo>
                <a:lnTo>
                  <a:pt x="849938" y="408217"/>
                </a:lnTo>
                <a:lnTo>
                  <a:pt x="867126" y="398437"/>
                </a:lnTo>
                <a:lnTo>
                  <a:pt x="887348" y="394931"/>
                </a:lnTo>
                <a:lnTo>
                  <a:pt x="910863" y="399565"/>
                </a:lnTo>
                <a:lnTo>
                  <a:pt x="929763" y="412316"/>
                </a:lnTo>
                <a:lnTo>
                  <a:pt x="942350" y="431464"/>
                </a:lnTo>
                <a:lnTo>
                  <a:pt x="944404" y="442166"/>
                </a:lnTo>
                <a:close/>
              </a:path>
              <a:path w="1076959" h="594360">
                <a:moveTo>
                  <a:pt x="608327" y="489401"/>
                </a:moveTo>
                <a:lnTo>
                  <a:pt x="557023" y="489401"/>
                </a:lnTo>
                <a:lnTo>
                  <a:pt x="569932" y="486838"/>
                </a:lnTo>
                <a:lnTo>
                  <a:pt x="580658" y="479724"/>
                </a:lnTo>
                <a:lnTo>
                  <a:pt x="587985" y="468920"/>
                </a:lnTo>
                <a:lnTo>
                  <a:pt x="590698" y="455286"/>
                </a:lnTo>
                <a:lnTo>
                  <a:pt x="588168" y="442207"/>
                </a:lnTo>
                <a:lnTo>
                  <a:pt x="581145" y="431342"/>
                </a:lnTo>
                <a:lnTo>
                  <a:pt x="570480" y="423921"/>
                </a:lnTo>
                <a:lnTo>
                  <a:pt x="557023" y="421174"/>
                </a:lnTo>
                <a:lnTo>
                  <a:pt x="606273" y="421174"/>
                </a:lnTo>
                <a:lnTo>
                  <a:pt x="608017" y="423162"/>
                </a:lnTo>
                <a:lnTo>
                  <a:pt x="615298" y="442166"/>
                </a:lnTo>
                <a:lnTo>
                  <a:pt x="944404" y="442166"/>
                </a:lnTo>
                <a:lnTo>
                  <a:pt x="946923" y="455286"/>
                </a:lnTo>
                <a:lnTo>
                  <a:pt x="944303" y="468406"/>
                </a:lnTo>
                <a:lnTo>
                  <a:pt x="617898" y="468406"/>
                </a:lnTo>
                <a:lnTo>
                  <a:pt x="610065" y="487411"/>
                </a:lnTo>
                <a:lnTo>
                  <a:pt x="608327" y="489401"/>
                </a:lnTo>
                <a:close/>
              </a:path>
              <a:path w="1076959" h="594360">
                <a:moveTo>
                  <a:pt x="229274" y="515641"/>
                </a:moveTo>
                <a:lnTo>
                  <a:pt x="208873" y="512135"/>
                </a:lnTo>
                <a:lnTo>
                  <a:pt x="191387" y="502357"/>
                </a:lnTo>
                <a:lnTo>
                  <a:pt x="178262" y="487392"/>
                </a:lnTo>
                <a:lnTo>
                  <a:pt x="170974" y="468406"/>
                </a:lnTo>
                <a:lnTo>
                  <a:pt x="287574" y="468406"/>
                </a:lnTo>
                <a:lnTo>
                  <a:pt x="279741" y="487411"/>
                </a:lnTo>
                <a:lnTo>
                  <a:pt x="266683" y="502357"/>
                </a:lnTo>
                <a:lnTo>
                  <a:pt x="249496" y="512135"/>
                </a:lnTo>
                <a:lnTo>
                  <a:pt x="229274" y="515641"/>
                </a:lnTo>
                <a:close/>
              </a:path>
              <a:path w="1076959" h="594360">
                <a:moveTo>
                  <a:pt x="559598" y="515641"/>
                </a:moveTo>
                <a:lnTo>
                  <a:pt x="539197" y="512135"/>
                </a:lnTo>
                <a:lnTo>
                  <a:pt x="521711" y="502357"/>
                </a:lnTo>
                <a:lnTo>
                  <a:pt x="508586" y="487392"/>
                </a:lnTo>
                <a:lnTo>
                  <a:pt x="501299" y="468406"/>
                </a:lnTo>
                <a:lnTo>
                  <a:pt x="525900" y="468406"/>
                </a:lnTo>
                <a:lnTo>
                  <a:pt x="526037" y="469105"/>
                </a:lnTo>
                <a:lnTo>
                  <a:pt x="533367" y="480217"/>
                </a:lnTo>
                <a:lnTo>
                  <a:pt x="544101" y="487392"/>
                </a:lnTo>
                <a:lnTo>
                  <a:pt x="557023" y="489401"/>
                </a:lnTo>
                <a:lnTo>
                  <a:pt x="608327" y="489401"/>
                </a:lnTo>
                <a:lnTo>
                  <a:pt x="597008" y="502357"/>
                </a:lnTo>
                <a:lnTo>
                  <a:pt x="579821" y="512135"/>
                </a:lnTo>
                <a:lnTo>
                  <a:pt x="559598" y="515641"/>
                </a:lnTo>
                <a:close/>
              </a:path>
              <a:path w="1076959" h="594360">
                <a:moveTo>
                  <a:pt x="887348" y="515641"/>
                </a:moveTo>
                <a:lnTo>
                  <a:pt x="866943" y="512135"/>
                </a:lnTo>
                <a:lnTo>
                  <a:pt x="849451" y="502357"/>
                </a:lnTo>
                <a:lnTo>
                  <a:pt x="836325" y="487392"/>
                </a:lnTo>
                <a:lnTo>
                  <a:pt x="829048" y="468406"/>
                </a:lnTo>
                <a:lnTo>
                  <a:pt x="944303" y="468406"/>
                </a:lnTo>
                <a:lnTo>
                  <a:pt x="942167" y="479109"/>
                </a:lnTo>
                <a:lnTo>
                  <a:pt x="929276" y="498257"/>
                </a:lnTo>
                <a:lnTo>
                  <a:pt x="910314" y="511008"/>
                </a:lnTo>
                <a:lnTo>
                  <a:pt x="887348" y="515641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9" name="object 19"/>
          <p:cNvGrpSpPr/>
          <p:nvPr/>
        </p:nvGrpSpPr>
        <p:grpSpPr>
          <a:xfrm>
            <a:off x="415831" y="1371257"/>
            <a:ext cx="2024380" cy="394335"/>
            <a:chOff x="415831" y="1371257"/>
            <a:chExt cx="2024380" cy="394335"/>
          </a:xfrm>
        </p:grpSpPr>
        <p:sp>
          <p:nvSpPr>
            <p:cNvPr id="20" name="object 20"/>
            <p:cNvSpPr/>
            <p:nvPr/>
          </p:nvSpPr>
          <p:spPr>
            <a:xfrm>
              <a:off x="842318" y="1371257"/>
              <a:ext cx="784883" cy="3924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15823" y="1371333"/>
              <a:ext cx="2024380" cy="393700"/>
            </a:xfrm>
            <a:custGeom>
              <a:avLst/>
              <a:gdLst/>
              <a:ahLst/>
              <a:cxnLst/>
              <a:rect l="l" t="t" r="r" b="b"/>
              <a:pathLst>
                <a:path w="2024380" h="393700">
                  <a:moveTo>
                    <a:pt x="383628" y="194818"/>
                  </a:moveTo>
                  <a:lnTo>
                    <a:pt x="381177" y="183108"/>
                  </a:lnTo>
                  <a:lnTo>
                    <a:pt x="375615" y="175094"/>
                  </a:lnTo>
                  <a:lnTo>
                    <a:pt x="374535" y="173532"/>
                  </a:lnTo>
                  <a:lnTo>
                    <a:pt x="373138" y="172618"/>
                  </a:lnTo>
                  <a:lnTo>
                    <a:pt x="373138" y="194818"/>
                  </a:lnTo>
                  <a:lnTo>
                    <a:pt x="373138" y="195859"/>
                  </a:lnTo>
                  <a:lnTo>
                    <a:pt x="371690" y="203098"/>
                  </a:lnTo>
                  <a:lnTo>
                    <a:pt x="367398" y="209550"/>
                  </a:lnTo>
                  <a:lnTo>
                    <a:pt x="360984" y="213956"/>
                  </a:lnTo>
                  <a:lnTo>
                    <a:pt x="352996" y="215582"/>
                  </a:lnTo>
                  <a:lnTo>
                    <a:pt x="345020" y="213956"/>
                  </a:lnTo>
                  <a:lnTo>
                    <a:pt x="338594" y="209550"/>
                  </a:lnTo>
                  <a:lnTo>
                    <a:pt x="334314" y="203098"/>
                  </a:lnTo>
                  <a:lnTo>
                    <a:pt x="333273" y="197929"/>
                  </a:lnTo>
                  <a:lnTo>
                    <a:pt x="332854" y="195859"/>
                  </a:lnTo>
                  <a:lnTo>
                    <a:pt x="332854" y="194818"/>
                  </a:lnTo>
                  <a:lnTo>
                    <a:pt x="334162" y="188595"/>
                  </a:lnTo>
                  <a:lnTo>
                    <a:pt x="334378" y="187579"/>
                  </a:lnTo>
                  <a:lnTo>
                    <a:pt x="338785" y="181127"/>
                  </a:lnTo>
                  <a:lnTo>
                    <a:pt x="345236" y="176720"/>
                  </a:lnTo>
                  <a:lnTo>
                    <a:pt x="352996" y="175094"/>
                  </a:lnTo>
                  <a:lnTo>
                    <a:pt x="360756" y="176720"/>
                  </a:lnTo>
                  <a:lnTo>
                    <a:pt x="367207" y="181127"/>
                  </a:lnTo>
                  <a:lnTo>
                    <a:pt x="371614" y="187579"/>
                  </a:lnTo>
                  <a:lnTo>
                    <a:pt x="373138" y="194818"/>
                  </a:lnTo>
                  <a:lnTo>
                    <a:pt x="373138" y="172618"/>
                  </a:lnTo>
                  <a:lnTo>
                    <a:pt x="364794" y="167081"/>
                  </a:lnTo>
                  <a:lnTo>
                    <a:pt x="352996" y="164706"/>
                  </a:lnTo>
                  <a:lnTo>
                    <a:pt x="342607" y="166547"/>
                  </a:lnTo>
                  <a:lnTo>
                    <a:pt x="333730" y="171589"/>
                  </a:lnTo>
                  <a:lnTo>
                    <a:pt x="327088" y="179171"/>
                  </a:lnTo>
                  <a:lnTo>
                    <a:pt x="323405" y="188595"/>
                  </a:lnTo>
                  <a:lnTo>
                    <a:pt x="286029" y="188595"/>
                  </a:lnTo>
                  <a:lnTo>
                    <a:pt x="282702" y="172885"/>
                  </a:lnTo>
                  <a:lnTo>
                    <a:pt x="276174" y="158877"/>
                  </a:lnTo>
                  <a:lnTo>
                    <a:pt x="276174" y="194818"/>
                  </a:lnTo>
                  <a:lnTo>
                    <a:pt x="271437" y="218160"/>
                  </a:lnTo>
                  <a:lnTo>
                    <a:pt x="258521" y="237134"/>
                  </a:lnTo>
                  <a:lnTo>
                    <a:pt x="239382" y="249859"/>
                  </a:lnTo>
                  <a:lnTo>
                    <a:pt x="215950" y="254520"/>
                  </a:lnTo>
                  <a:lnTo>
                    <a:pt x="192532" y="249859"/>
                  </a:lnTo>
                  <a:lnTo>
                    <a:pt x="173380" y="237134"/>
                  </a:lnTo>
                  <a:lnTo>
                    <a:pt x="160477" y="218160"/>
                  </a:lnTo>
                  <a:lnTo>
                    <a:pt x="156476" y="198450"/>
                  </a:lnTo>
                  <a:lnTo>
                    <a:pt x="155740" y="194818"/>
                  </a:lnTo>
                  <a:lnTo>
                    <a:pt x="156895" y="189115"/>
                  </a:lnTo>
                  <a:lnTo>
                    <a:pt x="160477" y="171475"/>
                  </a:lnTo>
                  <a:lnTo>
                    <a:pt x="173380" y="152514"/>
                  </a:lnTo>
                  <a:lnTo>
                    <a:pt x="192532" y="139776"/>
                  </a:lnTo>
                  <a:lnTo>
                    <a:pt x="215950" y="135128"/>
                  </a:lnTo>
                  <a:lnTo>
                    <a:pt x="239382" y="139776"/>
                  </a:lnTo>
                  <a:lnTo>
                    <a:pt x="258521" y="152514"/>
                  </a:lnTo>
                  <a:lnTo>
                    <a:pt x="271437" y="171475"/>
                  </a:lnTo>
                  <a:lnTo>
                    <a:pt x="276174" y="194818"/>
                  </a:lnTo>
                  <a:lnTo>
                    <a:pt x="276174" y="158877"/>
                  </a:lnTo>
                  <a:lnTo>
                    <a:pt x="276110" y="158737"/>
                  </a:lnTo>
                  <a:lnTo>
                    <a:pt x="266687" y="146545"/>
                  </a:lnTo>
                  <a:lnTo>
                    <a:pt x="254889" y="136677"/>
                  </a:lnTo>
                  <a:lnTo>
                    <a:pt x="255778" y="135128"/>
                  </a:lnTo>
                  <a:lnTo>
                    <a:pt x="257556" y="132003"/>
                  </a:lnTo>
                  <a:lnTo>
                    <a:pt x="295897" y="65036"/>
                  </a:lnTo>
                  <a:lnTo>
                    <a:pt x="300050" y="67119"/>
                  </a:lnTo>
                  <a:lnTo>
                    <a:pt x="304203" y="68160"/>
                  </a:lnTo>
                  <a:lnTo>
                    <a:pt x="308876" y="68160"/>
                  </a:lnTo>
                  <a:lnTo>
                    <a:pt x="320662" y="65786"/>
                  </a:lnTo>
                  <a:lnTo>
                    <a:pt x="321767" y="65036"/>
                  </a:lnTo>
                  <a:lnTo>
                    <a:pt x="330415" y="59270"/>
                  </a:lnTo>
                  <a:lnTo>
                    <a:pt x="337045" y="49542"/>
                  </a:lnTo>
                  <a:lnTo>
                    <a:pt x="339496" y="37528"/>
                  </a:lnTo>
                  <a:lnTo>
                    <a:pt x="337121" y="25730"/>
                  </a:lnTo>
                  <a:lnTo>
                    <a:pt x="330606" y="15989"/>
                  </a:lnTo>
                  <a:lnTo>
                    <a:pt x="320890" y="9347"/>
                  </a:lnTo>
                  <a:lnTo>
                    <a:pt x="308876" y="6908"/>
                  </a:lnTo>
                  <a:lnTo>
                    <a:pt x="297078" y="9283"/>
                  </a:lnTo>
                  <a:lnTo>
                    <a:pt x="287324" y="15798"/>
                  </a:lnTo>
                  <a:lnTo>
                    <a:pt x="280695" y="25514"/>
                  </a:lnTo>
                  <a:lnTo>
                    <a:pt x="278244" y="37528"/>
                  </a:lnTo>
                  <a:lnTo>
                    <a:pt x="278282" y="45910"/>
                  </a:lnTo>
                  <a:lnTo>
                    <a:pt x="281876" y="53619"/>
                  </a:lnTo>
                  <a:lnTo>
                    <a:pt x="287528" y="59270"/>
                  </a:lnTo>
                  <a:lnTo>
                    <a:pt x="287401" y="59651"/>
                  </a:lnTo>
                  <a:lnTo>
                    <a:pt x="246062" y="132003"/>
                  </a:lnTo>
                  <a:lnTo>
                    <a:pt x="243509" y="130975"/>
                  </a:lnTo>
                  <a:lnTo>
                    <a:pt x="239179" y="129197"/>
                  </a:lnTo>
                  <a:lnTo>
                    <a:pt x="231851" y="127076"/>
                  </a:lnTo>
                  <a:lnTo>
                    <a:pt x="224231" y="125730"/>
                  </a:lnTo>
                  <a:lnTo>
                    <a:pt x="216471" y="125260"/>
                  </a:lnTo>
                  <a:lnTo>
                    <a:pt x="209169" y="125641"/>
                  </a:lnTo>
                  <a:lnTo>
                    <a:pt x="202069" y="126758"/>
                  </a:lnTo>
                  <a:lnTo>
                    <a:pt x="195160" y="128549"/>
                  </a:lnTo>
                  <a:lnTo>
                    <a:pt x="188442" y="130975"/>
                  </a:lnTo>
                  <a:lnTo>
                    <a:pt x="172237" y="102933"/>
                  </a:lnTo>
                  <a:lnTo>
                    <a:pt x="169227" y="97751"/>
                  </a:lnTo>
                  <a:lnTo>
                    <a:pt x="172770" y="94107"/>
                  </a:lnTo>
                  <a:lnTo>
                    <a:pt x="173863" y="92989"/>
                  </a:lnTo>
                  <a:lnTo>
                    <a:pt x="177469" y="87363"/>
                  </a:lnTo>
                  <a:lnTo>
                    <a:pt x="179819" y="80962"/>
                  </a:lnTo>
                  <a:lnTo>
                    <a:pt x="180657" y="73863"/>
                  </a:lnTo>
                  <a:lnTo>
                    <a:pt x="178269" y="62077"/>
                  </a:lnTo>
                  <a:lnTo>
                    <a:pt x="172631" y="53619"/>
                  </a:lnTo>
                  <a:lnTo>
                    <a:pt x="171767" y="52324"/>
                  </a:lnTo>
                  <a:lnTo>
                    <a:pt x="170268" y="51308"/>
                  </a:lnTo>
                  <a:lnTo>
                    <a:pt x="170268" y="73863"/>
                  </a:lnTo>
                  <a:lnTo>
                    <a:pt x="168643" y="81635"/>
                  </a:lnTo>
                  <a:lnTo>
                    <a:pt x="164236" y="88074"/>
                  </a:lnTo>
                  <a:lnTo>
                    <a:pt x="157784" y="92481"/>
                  </a:lnTo>
                  <a:lnTo>
                    <a:pt x="150025" y="94107"/>
                  </a:lnTo>
                  <a:lnTo>
                    <a:pt x="142265" y="92557"/>
                  </a:lnTo>
                  <a:lnTo>
                    <a:pt x="135813" y="88277"/>
                  </a:lnTo>
                  <a:lnTo>
                    <a:pt x="131406" y="81851"/>
                  </a:lnTo>
                  <a:lnTo>
                    <a:pt x="129781" y="73863"/>
                  </a:lnTo>
                  <a:lnTo>
                    <a:pt x="131368" y="66103"/>
                  </a:lnTo>
                  <a:lnTo>
                    <a:pt x="131483" y="65786"/>
                  </a:lnTo>
                  <a:lnTo>
                    <a:pt x="135813" y="59461"/>
                  </a:lnTo>
                  <a:lnTo>
                    <a:pt x="142265" y="55181"/>
                  </a:lnTo>
                  <a:lnTo>
                    <a:pt x="150025" y="53619"/>
                  </a:lnTo>
                  <a:lnTo>
                    <a:pt x="157784" y="55257"/>
                  </a:lnTo>
                  <a:lnTo>
                    <a:pt x="164236" y="59651"/>
                  </a:lnTo>
                  <a:lnTo>
                    <a:pt x="168643" y="66103"/>
                  </a:lnTo>
                  <a:lnTo>
                    <a:pt x="170268" y="73863"/>
                  </a:lnTo>
                  <a:lnTo>
                    <a:pt x="170268" y="51308"/>
                  </a:lnTo>
                  <a:lnTo>
                    <a:pt x="162039" y="45694"/>
                  </a:lnTo>
                  <a:lnTo>
                    <a:pt x="150025" y="43243"/>
                  </a:lnTo>
                  <a:lnTo>
                    <a:pt x="138226" y="45910"/>
                  </a:lnTo>
                  <a:lnTo>
                    <a:pt x="128485" y="52514"/>
                  </a:lnTo>
                  <a:lnTo>
                    <a:pt x="121843" y="62141"/>
                  </a:lnTo>
                  <a:lnTo>
                    <a:pt x="119392" y="73863"/>
                  </a:lnTo>
                  <a:lnTo>
                    <a:pt x="121767" y="85661"/>
                  </a:lnTo>
                  <a:lnTo>
                    <a:pt x="128282" y="95415"/>
                  </a:lnTo>
                  <a:lnTo>
                    <a:pt x="138010" y="102044"/>
                  </a:lnTo>
                  <a:lnTo>
                    <a:pt x="150025" y="104495"/>
                  </a:lnTo>
                  <a:lnTo>
                    <a:pt x="153657" y="104495"/>
                  </a:lnTo>
                  <a:lnTo>
                    <a:pt x="157289" y="103974"/>
                  </a:lnTo>
                  <a:lnTo>
                    <a:pt x="160401" y="102933"/>
                  </a:lnTo>
                  <a:lnTo>
                    <a:pt x="179616" y="136156"/>
                  </a:lnTo>
                  <a:lnTo>
                    <a:pt x="167043" y="146113"/>
                  </a:lnTo>
                  <a:lnTo>
                    <a:pt x="156972" y="158546"/>
                  </a:lnTo>
                  <a:lnTo>
                    <a:pt x="149898" y="173024"/>
                  </a:lnTo>
                  <a:lnTo>
                    <a:pt x="146392" y="189115"/>
                  </a:lnTo>
                  <a:lnTo>
                    <a:pt x="60223" y="189115"/>
                  </a:lnTo>
                  <a:lnTo>
                    <a:pt x="56324" y="179679"/>
                  </a:lnTo>
                  <a:lnTo>
                    <a:pt x="49707" y="172110"/>
                  </a:lnTo>
                  <a:lnTo>
                    <a:pt x="40970" y="167081"/>
                  </a:lnTo>
                  <a:lnTo>
                    <a:pt x="30632" y="165227"/>
                  </a:lnTo>
                  <a:lnTo>
                    <a:pt x="18834" y="167614"/>
                  </a:lnTo>
                  <a:lnTo>
                    <a:pt x="9080" y="174117"/>
                  </a:lnTo>
                  <a:lnTo>
                    <a:pt x="2451" y="183845"/>
                  </a:lnTo>
                  <a:lnTo>
                    <a:pt x="0" y="195859"/>
                  </a:lnTo>
                  <a:lnTo>
                    <a:pt x="2374" y="207276"/>
                  </a:lnTo>
                  <a:lnTo>
                    <a:pt x="8890" y="216687"/>
                  </a:lnTo>
                  <a:lnTo>
                    <a:pt x="18592" y="223075"/>
                  </a:lnTo>
                  <a:lnTo>
                    <a:pt x="30632" y="225450"/>
                  </a:lnTo>
                  <a:lnTo>
                    <a:pt x="41681" y="223342"/>
                  </a:lnTo>
                  <a:lnTo>
                    <a:pt x="50939" y="217601"/>
                  </a:lnTo>
                  <a:lnTo>
                    <a:pt x="57569" y="209029"/>
                  </a:lnTo>
                  <a:lnTo>
                    <a:pt x="60731" y="198450"/>
                  </a:lnTo>
                  <a:lnTo>
                    <a:pt x="145872" y="198450"/>
                  </a:lnTo>
                  <a:lnTo>
                    <a:pt x="148615" y="214630"/>
                  </a:lnTo>
                  <a:lnTo>
                    <a:pt x="155016" y="229336"/>
                  </a:lnTo>
                  <a:lnTo>
                    <a:pt x="164630" y="242112"/>
                  </a:lnTo>
                  <a:lnTo>
                    <a:pt x="177025" y="252437"/>
                  </a:lnTo>
                  <a:lnTo>
                    <a:pt x="157289" y="287743"/>
                  </a:lnTo>
                  <a:lnTo>
                    <a:pt x="153657" y="286181"/>
                  </a:lnTo>
                  <a:lnTo>
                    <a:pt x="150025" y="285661"/>
                  </a:lnTo>
                  <a:lnTo>
                    <a:pt x="145872" y="285661"/>
                  </a:lnTo>
                  <a:lnTo>
                    <a:pt x="134073" y="288036"/>
                  </a:lnTo>
                  <a:lnTo>
                    <a:pt x="124333" y="294551"/>
                  </a:lnTo>
                  <a:lnTo>
                    <a:pt x="117690" y="304279"/>
                  </a:lnTo>
                  <a:lnTo>
                    <a:pt x="115239" y="316293"/>
                  </a:lnTo>
                  <a:lnTo>
                    <a:pt x="117614" y="328091"/>
                  </a:lnTo>
                  <a:lnTo>
                    <a:pt x="124129" y="337832"/>
                  </a:lnTo>
                  <a:lnTo>
                    <a:pt x="133858" y="344474"/>
                  </a:lnTo>
                  <a:lnTo>
                    <a:pt x="145872" y="346925"/>
                  </a:lnTo>
                  <a:lnTo>
                    <a:pt x="157670" y="344538"/>
                  </a:lnTo>
                  <a:lnTo>
                    <a:pt x="167411" y="338035"/>
                  </a:lnTo>
                  <a:lnTo>
                    <a:pt x="168440" y="336537"/>
                  </a:lnTo>
                  <a:lnTo>
                    <a:pt x="174053" y="328307"/>
                  </a:lnTo>
                  <a:lnTo>
                    <a:pt x="176504" y="316293"/>
                  </a:lnTo>
                  <a:lnTo>
                    <a:pt x="175742" y="309499"/>
                  </a:lnTo>
                  <a:lnTo>
                    <a:pt x="173583" y="303250"/>
                  </a:lnTo>
                  <a:lnTo>
                    <a:pt x="170154" y="297675"/>
                  </a:lnTo>
                  <a:lnTo>
                    <a:pt x="168579" y="296049"/>
                  </a:lnTo>
                  <a:lnTo>
                    <a:pt x="166116" y="293484"/>
                  </a:lnTo>
                  <a:lnTo>
                    <a:pt x="166116" y="316293"/>
                  </a:lnTo>
                  <a:lnTo>
                    <a:pt x="164553" y="324053"/>
                  </a:lnTo>
                  <a:lnTo>
                    <a:pt x="160274" y="330504"/>
                  </a:lnTo>
                  <a:lnTo>
                    <a:pt x="153847" y="334911"/>
                  </a:lnTo>
                  <a:lnTo>
                    <a:pt x="145872" y="336537"/>
                  </a:lnTo>
                  <a:lnTo>
                    <a:pt x="137896" y="334911"/>
                  </a:lnTo>
                  <a:lnTo>
                    <a:pt x="131470" y="330504"/>
                  </a:lnTo>
                  <a:lnTo>
                    <a:pt x="127177" y="324053"/>
                  </a:lnTo>
                  <a:lnTo>
                    <a:pt x="125628" y="316293"/>
                  </a:lnTo>
                  <a:lnTo>
                    <a:pt x="127254" y="308533"/>
                  </a:lnTo>
                  <a:lnTo>
                    <a:pt x="166116" y="316293"/>
                  </a:lnTo>
                  <a:lnTo>
                    <a:pt x="166116" y="293484"/>
                  </a:lnTo>
                  <a:lnTo>
                    <a:pt x="165595" y="292938"/>
                  </a:lnTo>
                  <a:lnTo>
                    <a:pt x="168579" y="287743"/>
                  </a:lnTo>
                  <a:lnTo>
                    <a:pt x="185839" y="257632"/>
                  </a:lnTo>
                  <a:lnTo>
                    <a:pt x="192963" y="260438"/>
                  </a:lnTo>
                  <a:lnTo>
                    <a:pt x="200317" y="262559"/>
                  </a:lnTo>
                  <a:lnTo>
                    <a:pt x="207962" y="263906"/>
                  </a:lnTo>
                  <a:lnTo>
                    <a:pt x="215950" y="264388"/>
                  </a:lnTo>
                  <a:lnTo>
                    <a:pt x="224713" y="263817"/>
                  </a:lnTo>
                  <a:lnTo>
                    <a:pt x="233083" y="262178"/>
                  </a:lnTo>
                  <a:lnTo>
                    <a:pt x="241058" y="259562"/>
                  </a:lnTo>
                  <a:lnTo>
                    <a:pt x="245275" y="257632"/>
                  </a:lnTo>
                  <a:lnTo>
                    <a:pt x="248653" y="256082"/>
                  </a:lnTo>
                  <a:lnTo>
                    <a:pt x="290106" y="328091"/>
                  </a:lnTo>
                  <a:lnTo>
                    <a:pt x="290106" y="328307"/>
                  </a:lnTo>
                  <a:lnTo>
                    <a:pt x="284873" y="333070"/>
                  </a:lnTo>
                  <a:lnTo>
                    <a:pt x="280771" y="338937"/>
                  </a:lnTo>
                  <a:lnTo>
                    <a:pt x="278142" y="345681"/>
                  </a:lnTo>
                  <a:lnTo>
                    <a:pt x="277202" y="353148"/>
                  </a:lnTo>
                  <a:lnTo>
                    <a:pt x="279577" y="364947"/>
                  </a:lnTo>
                  <a:lnTo>
                    <a:pt x="286092" y="374688"/>
                  </a:lnTo>
                  <a:lnTo>
                    <a:pt x="295821" y="381330"/>
                  </a:lnTo>
                  <a:lnTo>
                    <a:pt x="307835" y="383781"/>
                  </a:lnTo>
                  <a:lnTo>
                    <a:pt x="319633" y="381406"/>
                  </a:lnTo>
                  <a:lnTo>
                    <a:pt x="329374" y="374891"/>
                  </a:lnTo>
                  <a:lnTo>
                    <a:pt x="336016" y="365163"/>
                  </a:lnTo>
                  <a:lnTo>
                    <a:pt x="338467" y="353148"/>
                  </a:lnTo>
                  <a:lnTo>
                    <a:pt x="336092" y="341350"/>
                  </a:lnTo>
                  <a:lnTo>
                    <a:pt x="329577" y="331609"/>
                  </a:lnTo>
                  <a:lnTo>
                    <a:pt x="319849" y="324967"/>
                  </a:lnTo>
                  <a:lnTo>
                    <a:pt x="312928" y="323557"/>
                  </a:lnTo>
                  <a:lnTo>
                    <a:pt x="307835" y="322516"/>
                  </a:lnTo>
                  <a:lnTo>
                    <a:pt x="304723" y="322516"/>
                  </a:lnTo>
                  <a:lnTo>
                    <a:pt x="301612" y="323037"/>
                  </a:lnTo>
                  <a:lnTo>
                    <a:pt x="299008" y="323557"/>
                  </a:lnTo>
                  <a:lnTo>
                    <a:pt x="260248" y="256082"/>
                  </a:lnTo>
                  <a:lnTo>
                    <a:pt x="259346" y="254520"/>
                  </a:lnTo>
                  <a:lnTo>
                    <a:pt x="256959" y="250367"/>
                  </a:lnTo>
                  <a:lnTo>
                    <a:pt x="268287" y="240131"/>
                  </a:lnTo>
                  <a:lnTo>
                    <a:pt x="277075" y="227660"/>
                  </a:lnTo>
                  <a:lnTo>
                    <a:pt x="282956" y="213423"/>
                  </a:lnTo>
                  <a:lnTo>
                    <a:pt x="285508" y="197929"/>
                  </a:lnTo>
                  <a:lnTo>
                    <a:pt x="322364" y="197929"/>
                  </a:lnTo>
                  <a:lnTo>
                    <a:pt x="325843" y="208800"/>
                  </a:lnTo>
                  <a:lnTo>
                    <a:pt x="332625" y="217525"/>
                  </a:lnTo>
                  <a:lnTo>
                    <a:pt x="341934" y="223342"/>
                  </a:lnTo>
                  <a:lnTo>
                    <a:pt x="352996" y="225450"/>
                  </a:lnTo>
                  <a:lnTo>
                    <a:pt x="364794" y="223075"/>
                  </a:lnTo>
                  <a:lnTo>
                    <a:pt x="374535" y="216560"/>
                  </a:lnTo>
                  <a:lnTo>
                    <a:pt x="375208" y="215582"/>
                  </a:lnTo>
                  <a:lnTo>
                    <a:pt x="381177" y="206832"/>
                  </a:lnTo>
                  <a:lnTo>
                    <a:pt x="383628" y="194818"/>
                  </a:lnTo>
                  <a:close/>
                </a:path>
                <a:path w="2024380" h="393700">
                  <a:moveTo>
                    <a:pt x="1422679" y="939"/>
                  </a:moveTo>
                  <a:lnTo>
                    <a:pt x="1417396" y="939"/>
                  </a:lnTo>
                  <a:lnTo>
                    <a:pt x="1412646" y="1752"/>
                  </a:lnTo>
                  <a:lnTo>
                    <a:pt x="1412646" y="11506"/>
                  </a:lnTo>
                  <a:lnTo>
                    <a:pt x="1412646" y="381292"/>
                  </a:lnTo>
                  <a:lnTo>
                    <a:pt x="1361147" y="360095"/>
                  </a:lnTo>
                  <a:lnTo>
                    <a:pt x="1334998" y="311556"/>
                  </a:lnTo>
                  <a:lnTo>
                    <a:pt x="1334477" y="307860"/>
                  </a:lnTo>
                  <a:lnTo>
                    <a:pt x="1330248" y="307340"/>
                  </a:lnTo>
                  <a:lnTo>
                    <a:pt x="1310373" y="300964"/>
                  </a:lnTo>
                  <a:lnTo>
                    <a:pt x="1294472" y="288455"/>
                  </a:lnTo>
                  <a:lnTo>
                    <a:pt x="1283906" y="271386"/>
                  </a:lnTo>
                  <a:lnTo>
                    <a:pt x="1280071" y="251345"/>
                  </a:lnTo>
                  <a:lnTo>
                    <a:pt x="1280871" y="241960"/>
                  </a:lnTo>
                  <a:lnTo>
                    <a:pt x="1283246" y="232918"/>
                  </a:lnTo>
                  <a:lnTo>
                    <a:pt x="1287208" y="224370"/>
                  </a:lnTo>
                  <a:lnTo>
                    <a:pt x="1292745" y="216471"/>
                  </a:lnTo>
                  <a:lnTo>
                    <a:pt x="1295920" y="212242"/>
                  </a:lnTo>
                  <a:lnTo>
                    <a:pt x="1291691" y="209080"/>
                  </a:lnTo>
                  <a:lnTo>
                    <a:pt x="1280045" y="197891"/>
                  </a:lnTo>
                  <a:lnTo>
                    <a:pt x="1271422" y="184518"/>
                  </a:lnTo>
                  <a:lnTo>
                    <a:pt x="1266075" y="169557"/>
                  </a:lnTo>
                  <a:lnTo>
                    <a:pt x="1264234" y="153606"/>
                  </a:lnTo>
                  <a:lnTo>
                    <a:pt x="1269276" y="127393"/>
                  </a:lnTo>
                  <a:lnTo>
                    <a:pt x="1283182" y="105473"/>
                  </a:lnTo>
                  <a:lnTo>
                    <a:pt x="1304112" y="89801"/>
                  </a:lnTo>
                  <a:lnTo>
                    <a:pt x="1330248" y="82296"/>
                  </a:lnTo>
                  <a:lnTo>
                    <a:pt x="1333944" y="81775"/>
                  </a:lnTo>
                  <a:lnTo>
                    <a:pt x="1334477" y="78066"/>
                  </a:lnTo>
                  <a:lnTo>
                    <a:pt x="1344383" y="52374"/>
                  </a:lnTo>
                  <a:lnTo>
                    <a:pt x="1361871" y="31711"/>
                  </a:lnTo>
                  <a:lnTo>
                    <a:pt x="1385201" y="17602"/>
                  </a:lnTo>
                  <a:lnTo>
                    <a:pt x="1412646" y="11506"/>
                  </a:lnTo>
                  <a:lnTo>
                    <a:pt x="1412646" y="1752"/>
                  </a:lnTo>
                  <a:lnTo>
                    <a:pt x="1385951" y="6299"/>
                  </a:lnTo>
                  <a:lnTo>
                    <a:pt x="1358773" y="21158"/>
                  </a:lnTo>
                  <a:lnTo>
                    <a:pt x="1337919" y="43738"/>
                  </a:lnTo>
                  <a:lnTo>
                    <a:pt x="1325499" y="72263"/>
                  </a:lnTo>
                  <a:lnTo>
                    <a:pt x="1297203" y="81927"/>
                  </a:lnTo>
                  <a:lnTo>
                    <a:pt x="1274597" y="100063"/>
                  </a:lnTo>
                  <a:lnTo>
                    <a:pt x="1259611" y="124637"/>
                  </a:lnTo>
                  <a:lnTo>
                    <a:pt x="1254188" y="153606"/>
                  </a:lnTo>
                  <a:lnTo>
                    <a:pt x="1256030" y="170675"/>
                  </a:lnTo>
                  <a:lnTo>
                    <a:pt x="1261389" y="186766"/>
                  </a:lnTo>
                  <a:lnTo>
                    <a:pt x="1270012" y="201447"/>
                  </a:lnTo>
                  <a:lnTo>
                    <a:pt x="1281658" y="214363"/>
                  </a:lnTo>
                  <a:lnTo>
                    <a:pt x="1276718" y="222961"/>
                  </a:lnTo>
                  <a:lnTo>
                    <a:pt x="1273073" y="232054"/>
                  </a:lnTo>
                  <a:lnTo>
                    <a:pt x="1270812" y="241554"/>
                  </a:lnTo>
                  <a:lnTo>
                    <a:pt x="1270038" y="251345"/>
                  </a:lnTo>
                  <a:lnTo>
                    <a:pt x="1274165" y="274053"/>
                  </a:lnTo>
                  <a:lnTo>
                    <a:pt x="1285621" y="293598"/>
                  </a:lnTo>
                  <a:lnTo>
                    <a:pt x="1303020" y="308394"/>
                  </a:lnTo>
                  <a:lnTo>
                    <a:pt x="1324965" y="316839"/>
                  </a:lnTo>
                  <a:lnTo>
                    <a:pt x="1336662" y="346532"/>
                  </a:lnTo>
                  <a:lnTo>
                    <a:pt x="1357515" y="370128"/>
                  </a:lnTo>
                  <a:lnTo>
                    <a:pt x="1385201" y="385711"/>
                  </a:lnTo>
                  <a:lnTo>
                    <a:pt x="1417396" y="391325"/>
                  </a:lnTo>
                  <a:lnTo>
                    <a:pt x="1422679" y="391325"/>
                  </a:lnTo>
                  <a:lnTo>
                    <a:pt x="1422679" y="381292"/>
                  </a:lnTo>
                  <a:lnTo>
                    <a:pt x="1422679" y="11506"/>
                  </a:lnTo>
                  <a:lnTo>
                    <a:pt x="1422679" y="939"/>
                  </a:lnTo>
                  <a:close/>
                </a:path>
                <a:path w="2024380" h="393700">
                  <a:moveTo>
                    <a:pt x="1639747" y="196405"/>
                  </a:moveTo>
                  <a:lnTo>
                    <a:pt x="1634578" y="151638"/>
                  </a:lnTo>
                  <a:lnTo>
                    <a:pt x="1629194" y="136601"/>
                  </a:lnTo>
                  <a:lnTo>
                    <a:pt x="1629194" y="196405"/>
                  </a:lnTo>
                  <a:lnTo>
                    <a:pt x="1626209" y="229603"/>
                  </a:lnTo>
                  <a:lnTo>
                    <a:pt x="1617637" y="260781"/>
                  </a:lnTo>
                  <a:lnTo>
                    <a:pt x="1604010" y="289483"/>
                  </a:lnTo>
                  <a:lnTo>
                    <a:pt x="1585874" y="315252"/>
                  </a:lnTo>
                  <a:lnTo>
                    <a:pt x="1585874" y="178968"/>
                  </a:lnTo>
                  <a:lnTo>
                    <a:pt x="1590636" y="177914"/>
                  </a:lnTo>
                  <a:lnTo>
                    <a:pt x="1594332" y="175793"/>
                  </a:lnTo>
                  <a:lnTo>
                    <a:pt x="1598028" y="172631"/>
                  </a:lnTo>
                  <a:lnTo>
                    <a:pt x="1600136" y="170510"/>
                  </a:lnTo>
                  <a:lnTo>
                    <a:pt x="1602778" y="167881"/>
                  </a:lnTo>
                  <a:lnTo>
                    <a:pt x="1604899" y="162064"/>
                  </a:lnTo>
                  <a:lnTo>
                    <a:pt x="1604899" y="149390"/>
                  </a:lnTo>
                  <a:lnTo>
                    <a:pt x="1602257" y="143052"/>
                  </a:lnTo>
                  <a:lnTo>
                    <a:pt x="1600669" y="141465"/>
                  </a:lnTo>
                  <a:lnTo>
                    <a:pt x="1595386" y="136182"/>
                  </a:lnTo>
                  <a:lnTo>
                    <a:pt x="1595386" y="152031"/>
                  </a:lnTo>
                  <a:lnTo>
                    <a:pt x="1595386" y="159423"/>
                  </a:lnTo>
                  <a:lnTo>
                    <a:pt x="1593799" y="163118"/>
                  </a:lnTo>
                  <a:lnTo>
                    <a:pt x="1591157" y="165760"/>
                  </a:lnTo>
                  <a:lnTo>
                    <a:pt x="1585353" y="170510"/>
                  </a:lnTo>
                  <a:lnTo>
                    <a:pt x="1576374" y="170510"/>
                  </a:lnTo>
                  <a:lnTo>
                    <a:pt x="1565808" y="159943"/>
                  </a:lnTo>
                  <a:lnTo>
                    <a:pt x="1565808" y="150964"/>
                  </a:lnTo>
                  <a:lnTo>
                    <a:pt x="1573733" y="143052"/>
                  </a:lnTo>
                  <a:lnTo>
                    <a:pt x="1577428" y="141465"/>
                  </a:lnTo>
                  <a:lnTo>
                    <a:pt x="1584820" y="141465"/>
                  </a:lnTo>
                  <a:lnTo>
                    <a:pt x="1588516" y="143052"/>
                  </a:lnTo>
                  <a:lnTo>
                    <a:pt x="1593799" y="148336"/>
                  </a:lnTo>
                  <a:lnTo>
                    <a:pt x="1595386" y="152031"/>
                  </a:lnTo>
                  <a:lnTo>
                    <a:pt x="1595386" y="136182"/>
                  </a:lnTo>
                  <a:lnTo>
                    <a:pt x="1593278" y="134073"/>
                  </a:lnTo>
                  <a:lnTo>
                    <a:pt x="1587461" y="131953"/>
                  </a:lnTo>
                  <a:lnTo>
                    <a:pt x="1574787" y="131953"/>
                  </a:lnTo>
                  <a:lnTo>
                    <a:pt x="1568450" y="134594"/>
                  </a:lnTo>
                  <a:lnTo>
                    <a:pt x="1564220" y="138823"/>
                  </a:lnTo>
                  <a:lnTo>
                    <a:pt x="1558874" y="146862"/>
                  </a:lnTo>
                  <a:lnTo>
                    <a:pt x="1557096" y="155994"/>
                  </a:lnTo>
                  <a:lnTo>
                    <a:pt x="1558874" y="165112"/>
                  </a:lnTo>
                  <a:lnTo>
                    <a:pt x="1564220" y="173151"/>
                  </a:lnTo>
                  <a:lnTo>
                    <a:pt x="1567395" y="176326"/>
                  </a:lnTo>
                  <a:lnTo>
                    <a:pt x="1571625" y="178435"/>
                  </a:lnTo>
                  <a:lnTo>
                    <a:pt x="1576374" y="179501"/>
                  </a:lnTo>
                  <a:lnTo>
                    <a:pt x="1576374" y="326885"/>
                  </a:lnTo>
                  <a:lnTo>
                    <a:pt x="1549438" y="348754"/>
                  </a:lnTo>
                  <a:lnTo>
                    <a:pt x="1518932" y="365569"/>
                  </a:lnTo>
                  <a:lnTo>
                    <a:pt x="1485468" y="376656"/>
                  </a:lnTo>
                  <a:lnTo>
                    <a:pt x="1449616" y="381292"/>
                  </a:lnTo>
                  <a:lnTo>
                    <a:pt x="1449616" y="368084"/>
                  </a:lnTo>
                  <a:lnTo>
                    <a:pt x="1463878" y="353822"/>
                  </a:lnTo>
                  <a:lnTo>
                    <a:pt x="1479715" y="337972"/>
                  </a:lnTo>
                  <a:lnTo>
                    <a:pt x="1483410" y="340614"/>
                  </a:lnTo>
                  <a:lnTo>
                    <a:pt x="1488173" y="341668"/>
                  </a:lnTo>
                  <a:lnTo>
                    <a:pt x="1499260" y="341668"/>
                  </a:lnTo>
                  <a:lnTo>
                    <a:pt x="1505597" y="339026"/>
                  </a:lnTo>
                  <a:lnTo>
                    <a:pt x="1506651" y="337972"/>
                  </a:lnTo>
                  <a:lnTo>
                    <a:pt x="1509826" y="334810"/>
                  </a:lnTo>
                  <a:lnTo>
                    <a:pt x="1514475" y="328091"/>
                  </a:lnTo>
                  <a:lnTo>
                    <a:pt x="1516557" y="320344"/>
                  </a:lnTo>
                  <a:lnTo>
                    <a:pt x="1516062" y="312293"/>
                  </a:lnTo>
                  <a:lnTo>
                    <a:pt x="1512989" y="304698"/>
                  </a:lnTo>
                  <a:lnTo>
                    <a:pt x="1519859" y="297827"/>
                  </a:lnTo>
                  <a:lnTo>
                    <a:pt x="1538351" y="279336"/>
                  </a:lnTo>
                  <a:lnTo>
                    <a:pt x="1538351" y="138823"/>
                  </a:lnTo>
                  <a:lnTo>
                    <a:pt x="1543100" y="137769"/>
                  </a:lnTo>
                  <a:lnTo>
                    <a:pt x="1546796" y="135648"/>
                  </a:lnTo>
                  <a:lnTo>
                    <a:pt x="1550492" y="132486"/>
                  </a:lnTo>
                  <a:lnTo>
                    <a:pt x="1555838" y="124447"/>
                  </a:lnTo>
                  <a:lnTo>
                    <a:pt x="1557616" y="115316"/>
                  </a:lnTo>
                  <a:lnTo>
                    <a:pt x="1555838" y="106184"/>
                  </a:lnTo>
                  <a:lnTo>
                    <a:pt x="1550492" y="98145"/>
                  </a:lnTo>
                  <a:lnTo>
                    <a:pt x="1545742" y="93395"/>
                  </a:lnTo>
                  <a:lnTo>
                    <a:pt x="1539925" y="91274"/>
                  </a:lnTo>
                  <a:lnTo>
                    <a:pt x="1527251" y="91274"/>
                  </a:lnTo>
                  <a:lnTo>
                    <a:pt x="1520913" y="93916"/>
                  </a:lnTo>
                  <a:lnTo>
                    <a:pt x="1516684" y="98145"/>
                  </a:lnTo>
                  <a:lnTo>
                    <a:pt x="1511338" y="106184"/>
                  </a:lnTo>
                  <a:lnTo>
                    <a:pt x="1509560" y="115316"/>
                  </a:lnTo>
                  <a:lnTo>
                    <a:pt x="1511338" y="124447"/>
                  </a:lnTo>
                  <a:lnTo>
                    <a:pt x="1516684" y="132486"/>
                  </a:lnTo>
                  <a:lnTo>
                    <a:pt x="1519859" y="135648"/>
                  </a:lnTo>
                  <a:lnTo>
                    <a:pt x="1524088" y="137769"/>
                  </a:lnTo>
                  <a:lnTo>
                    <a:pt x="1528838" y="138823"/>
                  </a:lnTo>
                  <a:lnTo>
                    <a:pt x="1528838" y="275640"/>
                  </a:lnTo>
                  <a:lnTo>
                    <a:pt x="1506651" y="297827"/>
                  </a:lnTo>
                  <a:lnTo>
                    <a:pt x="1502956" y="295186"/>
                  </a:lnTo>
                  <a:lnTo>
                    <a:pt x="1498206" y="294132"/>
                  </a:lnTo>
                  <a:lnTo>
                    <a:pt x="1487119" y="294132"/>
                  </a:lnTo>
                  <a:lnTo>
                    <a:pt x="1480781" y="296773"/>
                  </a:lnTo>
                  <a:lnTo>
                    <a:pt x="1471790" y="305752"/>
                  </a:lnTo>
                  <a:lnTo>
                    <a:pt x="1469682" y="311556"/>
                  </a:lnTo>
                  <a:lnTo>
                    <a:pt x="1469682" y="322656"/>
                  </a:lnTo>
                  <a:lnTo>
                    <a:pt x="1471269" y="326885"/>
                  </a:lnTo>
                  <a:lnTo>
                    <a:pt x="1473377" y="331101"/>
                  </a:lnTo>
                  <a:lnTo>
                    <a:pt x="1449616" y="353822"/>
                  </a:lnTo>
                  <a:lnTo>
                    <a:pt x="1449616" y="10985"/>
                  </a:lnTo>
                  <a:lnTo>
                    <a:pt x="1470685" y="12636"/>
                  </a:lnTo>
                  <a:lnTo>
                    <a:pt x="1491005" y="16662"/>
                  </a:lnTo>
                  <a:lnTo>
                    <a:pt x="1510449" y="22872"/>
                  </a:lnTo>
                  <a:lnTo>
                    <a:pt x="1528838" y="31051"/>
                  </a:lnTo>
                  <a:lnTo>
                    <a:pt x="1507705" y="52197"/>
                  </a:lnTo>
                  <a:lnTo>
                    <a:pt x="1507705" y="70142"/>
                  </a:lnTo>
                  <a:lnTo>
                    <a:pt x="1507705" y="79133"/>
                  </a:lnTo>
                  <a:lnTo>
                    <a:pt x="1497152" y="89687"/>
                  </a:lnTo>
                  <a:lnTo>
                    <a:pt x="1488173" y="89687"/>
                  </a:lnTo>
                  <a:lnTo>
                    <a:pt x="1480248" y="81775"/>
                  </a:lnTo>
                  <a:lnTo>
                    <a:pt x="1478661" y="78066"/>
                  </a:lnTo>
                  <a:lnTo>
                    <a:pt x="1478661" y="70675"/>
                  </a:lnTo>
                  <a:lnTo>
                    <a:pt x="1480248" y="66979"/>
                  </a:lnTo>
                  <a:lnTo>
                    <a:pt x="1485531" y="61696"/>
                  </a:lnTo>
                  <a:lnTo>
                    <a:pt x="1489227" y="60109"/>
                  </a:lnTo>
                  <a:lnTo>
                    <a:pt x="1496618" y="60109"/>
                  </a:lnTo>
                  <a:lnTo>
                    <a:pt x="1500314" y="61696"/>
                  </a:lnTo>
                  <a:lnTo>
                    <a:pt x="1502956" y="64338"/>
                  </a:lnTo>
                  <a:lnTo>
                    <a:pt x="1507705" y="70142"/>
                  </a:lnTo>
                  <a:lnTo>
                    <a:pt x="1507705" y="52197"/>
                  </a:lnTo>
                  <a:lnTo>
                    <a:pt x="1506131" y="53771"/>
                  </a:lnTo>
                  <a:lnTo>
                    <a:pt x="1502435" y="51130"/>
                  </a:lnTo>
                  <a:lnTo>
                    <a:pt x="1497672" y="50076"/>
                  </a:lnTo>
                  <a:lnTo>
                    <a:pt x="1486585" y="50076"/>
                  </a:lnTo>
                  <a:lnTo>
                    <a:pt x="1480248" y="52717"/>
                  </a:lnTo>
                  <a:lnTo>
                    <a:pt x="1471269" y="61696"/>
                  </a:lnTo>
                  <a:lnTo>
                    <a:pt x="1469161" y="67513"/>
                  </a:lnTo>
                  <a:lnTo>
                    <a:pt x="1469161" y="80187"/>
                  </a:lnTo>
                  <a:lnTo>
                    <a:pt x="1471790" y="86525"/>
                  </a:lnTo>
                  <a:lnTo>
                    <a:pt x="1480781" y="95504"/>
                  </a:lnTo>
                  <a:lnTo>
                    <a:pt x="1486585" y="97612"/>
                  </a:lnTo>
                  <a:lnTo>
                    <a:pt x="1499260" y="97612"/>
                  </a:lnTo>
                  <a:lnTo>
                    <a:pt x="1505597" y="94970"/>
                  </a:lnTo>
                  <a:lnTo>
                    <a:pt x="1509826" y="90754"/>
                  </a:lnTo>
                  <a:lnTo>
                    <a:pt x="1510563" y="89687"/>
                  </a:lnTo>
                  <a:lnTo>
                    <a:pt x="1514475" y="84035"/>
                  </a:lnTo>
                  <a:lnTo>
                    <a:pt x="1516557" y="76288"/>
                  </a:lnTo>
                  <a:lnTo>
                    <a:pt x="1516062" y="68237"/>
                  </a:lnTo>
                  <a:lnTo>
                    <a:pt x="1512989" y="60642"/>
                  </a:lnTo>
                  <a:lnTo>
                    <a:pt x="1513522" y="60109"/>
                  </a:lnTo>
                  <a:lnTo>
                    <a:pt x="1519859" y="53771"/>
                  </a:lnTo>
                  <a:lnTo>
                    <a:pt x="1537817" y="35814"/>
                  </a:lnTo>
                  <a:lnTo>
                    <a:pt x="1575269" y="65138"/>
                  </a:lnTo>
                  <a:lnTo>
                    <a:pt x="1604098" y="102831"/>
                  </a:lnTo>
                  <a:lnTo>
                    <a:pt x="1622640" y="147167"/>
                  </a:lnTo>
                  <a:lnTo>
                    <a:pt x="1629194" y="196405"/>
                  </a:lnTo>
                  <a:lnTo>
                    <a:pt x="1629194" y="136601"/>
                  </a:lnTo>
                  <a:lnTo>
                    <a:pt x="1619859" y="110528"/>
                  </a:lnTo>
                  <a:lnTo>
                    <a:pt x="1596758" y="74231"/>
                  </a:lnTo>
                  <a:lnTo>
                    <a:pt x="1566481" y="43942"/>
                  </a:lnTo>
                  <a:lnTo>
                    <a:pt x="1553705" y="35814"/>
                  </a:lnTo>
                  <a:lnTo>
                    <a:pt x="1530197" y="20840"/>
                  </a:lnTo>
                  <a:lnTo>
                    <a:pt x="1502664" y="10985"/>
                  </a:lnTo>
                  <a:lnTo>
                    <a:pt x="1489087" y="6121"/>
                  </a:lnTo>
                  <a:lnTo>
                    <a:pt x="1444332" y="939"/>
                  </a:lnTo>
                  <a:lnTo>
                    <a:pt x="1439049" y="939"/>
                  </a:lnTo>
                  <a:lnTo>
                    <a:pt x="1439049" y="391858"/>
                  </a:lnTo>
                  <a:lnTo>
                    <a:pt x="1444332" y="391858"/>
                  </a:lnTo>
                  <a:lnTo>
                    <a:pt x="1489087" y="386676"/>
                  </a:lnTo>
                  <a:lnTo>
                    <a:pt x="1530197" y="371957"/>
                  </a:lnTo>
                  <a:lnTo>
                    <a:pt x="1566481" y="348856"/>
                  </a:lnTo>
                  <a:lnTo>
                    <a:pt x="1596758" y="318566"/>
                  </a:lnTo>
                  <a:lnTo>
                    <a:pt x="1598866" y="315252"/>
                  </a:lnTo>
                  <a:lnTo>
                    <a:pt x="1619859" y="282270"/>
                  </a:lnTo>
                  <a:lnTo>
                    <a:pt x="1634578" y="241160"/>
                  </a:lnTo>
                  <a:lnTo>
                    <a:pt x="1639747" y="196405"/>
                  </a:lnTo>
                  <a:close/>
                </a:path>
                <a:path w="2024380" h="393700">
                  <a:moveTo>
                    <a:pt x="2024113" y="251460"/>
                  </a:moveTo>
                  <a:lnTo>
                    <a:pt x="2021649" y="238760"/>
                  </a:lnTo>
                  <a:lnTo>
                    <a:pt x="2015744" y="229870"/>
                  </a:lnTo>
                  <a:lnTo>
                    <a:pt x="2014893" y="228600"/>
                  </a:lnTo>
                  <a:lnTo>
                    <a:pt x="2013889" y="227977"/>
                  </a:lnTo>
                  <a:lnTo>
                    <a:pt x="2013889" y="251460"/>
                  </a:lnTo>
                  <a:lnTo>
                    <a:pt x="2012200" y="259080"/>
                  </a:lnTo>
                  <a:lnTo>
                    <a:pt x="2007628" y="265430"/>
                  </a:lnTo>
                  <a:lnTo>
                    <a:pt x="2000948" y="270510"/>
                  </a:lnTo>
                  <a:lnTo>
                    <a:pt x="2000440" y="270598"/>
                  </a:lnTo>
                  <a:lnTo>
                    <a:pt x="2000440" y="281940"/>
                  </a:lnTo>
                  <a:lnTo>
                    <a:pt x="2000440" y="288290"/>
                  </a:lnTo>
                  <a:lnTo>
                    <a:pt x="1999894" y="292100"/>
                  </a:lnTo>
                  <a:lnTo>
                    <a:pt x="1963623" y="312420"/>
                  </a:lnTo>
                  <a:lnTo>
                    <a:pt x="1947824" y="312420"/>
                  </a:lnTo>
                  <a:lnTo>
                    <a:pt x="1930222" y="311150"/>
                  </a:lnTo>
                  <a:lnTo>
                    <a:pt x="1911096" y="306070"/>
                  </a:lnTo>
                  <a:lnTo>
                    <a:pt x="1911756" y="303530"/>
                  </a:lnTo>
                  <a:lnTo>
                    <a:pt x="1914042" y="294640"/>
                  </a:lnTo>
                  <a:lnTo>
                    <a:pt x="1916480" y="280670"/>
                  </a:lnTo>
                  <a:lnTo>
                    <a:pt x="1918512" y="266700"/>
                  </a:lnTo>
                  <a:lnTo>
                    <a:pt x="1919300" y="260350"/>
                  </a:lnTo>
                  <a:lnTo>
                    <a:pt x="1920252" y="252730"/>
                  </a:lnTo>
                  <a:lnTo>
                    <a:pt x="1932051" y="243840"/>
                  </a:lnTo>
                  <a:lnTo>
                    <a:pt x="1938413" y="238760"/>
                  </a:lnTo>
                  <a:lnTo>
                    <a:pt x="1943188" y="234950"/>
                  </a:lnTo>
                  <a:lnTo>
                    <a:pt x="1953628" y="227330"/>
                  </a:lnTo>
                  <a:lnTo>
                    <a:pt x="1963305" y="218440"/>
                  </a:lnTo>
                  <a:lnTo>
                    <a:pt x="1966531" y="220980"/>
                  </a:lnTo>
                  <a:lnTo>
                    <a:pt x="1971916" y="227330"/>
                  </a:lnTo>
                  <a:lnTo>
                    <a:pt x="1967509" y="232410"/>
                  </a:lnTo>
                  <a:lnTo>
                    <a:pt x="1964105" y="237490"/>
                  </a:lnTo>
                  <a:lnTo>
                    <a:pt x="1961921" y="243840"/>
                  </a:lnTo>
                  <a:lnTo>
                    <a:pt x="1961146" y="251460"/>
                  </a:lnTo>
                  <a:lnTo>
                    <a:pt x="1963610" y="262890"/>
                  </a:lnTo>
                  <a:lnTo>
                    <a:pt x="1970366" y="273050"/>
                  </a:lnTo>
                  <a:lnTo>
                    <a:pt x="1980450" y="280670"/>
                  </a:lnTo>
                  <a:lnTo>
                    <a:pt x="1992896" y="283210"/>
                  </a:lnTo>
                  <a:lnTo>
                    <a:pt x="1995589" y="283210"/>
                  </a:lnTo>
                  <a:lnTo>
                    <a:pt x="1997748" y="281940"/>
                  </a:lnTo>
                  <a:lnTo>
                    <a:pt x="2000440" y="281940"/>
                  </a:lnTo>
                  <a:lnTo>
                    <a:pt x="2000440" y="270598"/>
                  </a:lnTo>
                  <a:lnTo>
                    <a:pt x="1992896" y="271780"/>
                  </a:lnTo>
                  <a:lnTo>
                    <a:pt x="1984629" y="270510"/>
                  </a:lnTo>
                  <a:lnTo>
                    <a:pt x="1977961" y="265430"/>
                  </a:lnTo>
                  <a:lnTo>
                    <a:pt x="1973529" y="259080"/>
                  </a:lnTo>
                  <a:lnTo>
                    <a:pt x="1971916" y="251460"/>
                  </a:lnTo>
                  <a:lnTo>
                    <a:pt x="1973605" y="242570"/>
                  </a:lnTo>
                  <a:lnTo>
                    <a:pt x="1978164" y="236220"/>
                  </a:lnTo>
                  <a:lnTo>
                    <a:pt x="1984857" y="232410"/>
                  </a:lnTo>
                  <a:lnTo>
                    <a:pt x="1992896" y="229870"/>
                  </a:lnTo>
                  <a:lnTo>
                    <a:pt x="2001177" y="232410"/>
                  </a:lnTo>
                  <a:lnTo>
                    <a:pt x="2007831" y="236220"/>
                  </a:lnTo>
                  <a:lnTo>
                    <a:pt x="2012276" y="242570"/>
                  </a:lnTo>
                  <a:lnTo>
                    <a:pt x="2013889" y="251460"/>
                  </a:lnTo>
                  <a:lnTo>
                    <a:pt x="2013889" y="227977"/>
                  </a:lnTo>
                  <a:lnTo>
                    <a:pt x="2004822" y="222250"/>
                  </a:lnTo>
                  <a:lnTo>
                    <a:pt x="1992363" y="219710"/>
                  </a:lnTo>
                  <a:lnTo>
                    <a:pt x="1988058" y="219710"/>
                  </a:lnTo>
                  <a:lnTo>
                    <a:pt x="1980526" y="222250"/>
                  </a:lnTo>
                  <a:lnTo>
                    <a:pt x="1977301" y="218440"/>
                  </a:lnTo>
                  <a:lnTo>
                    <a:pt x="1973529" y="214630"/>
                  </a:lnTo>
                  <a:lnTo>
                    <a:pt x="1970303" y="210820"/>
                  </a:lnTo>
                  <a:lnTo>
                    <a:pt x="1976513" y="203200"/>
                  </a:lnTo>
                  <a:lnTo>
                    <a:pt x="1992045" y="184150"/>
                  </a:lnTo>
                  <a:lnTo>
                    <a:pt x="2005888" y="160020"/>
                  </a:lnTo>
                  <a:lnTo>
                    <a:pt x="2010943" y="137160"/>
                  </a:lnTo>
                  <a:lnTo>
                    <a:pt x="2006358" y="118110"/>
                  </a:lnTo>
                  <a:lnTo>
                    <a:pt x="2000377" y="111328"/>
                  </a:lnTo>
                  <a:lnTo>
                    <a:pt x="2000377" y="139700"/>
                  </a:lnTo>
                  <a:lnTo>
                    <a:pt x="1995119" y="158750"/>
                  </a:lnTo>
                  <a:lnTo>
                    <a:pt x="1982292" y="180340"/>
                  </a:lnTo>
                  <a:lnTo>
                    <a:pt x="1962759" y="203200"/>
                  </a:lnTo>
                  <a:lnTo>
                    <a:pt x="1955761" y="196773"/>
                  </a:lnTo>
                  <a:lnTo>
                    <a:pt x="1955761" y="210820"/>
                  </a:lnTo>
                  <a:lnTo>
                    <a:pt x="1947887" y="217170"/>
                  </a:lnTo>
                  <a:lnTo>
                    <a:pt x="1939556" y="224790"/>
                  </a:lnTo>
                  <a:lnTo>
                    <a:pt x="1930717" y="232410"/>
                  </a:lnTo>
                  <a:lnTo>
                    <a:pt x="1921319" y="238760"/>
                  </a:lnTo>
                  <a:lnTo>
                    <a:pt x="1921725" y="232410"/>
                  </a:lnTo>
                  <a:lnTo>
                    <a:pt x="1922068" y="224790"/>
                  </a:lnTo>
                  <a:lnTo>
                    <a:pt x="1922221" y="219710"/>
                  </a:lnTo>
                  <a:lnTo>
                    <a:pt x="1922348" y="209550"/>
                  </a:lnTo>
                  <a:lnTo>
                    <a:pt x="1922081" y="203200"/>
                  </a:lnTo>
                  <a:lnTo>
                    <a:pt x="1921649" y="187960"/>
                  </a:lnTo>
                  <a:lnTo>
                    <a:pt x="1921319" y="181610"/>
                  </a:lnTo>
                  <a:lnTo>
                    <a:pt x="1930717" y="187960"/>
                  </a:lnTo>
                  <a:lnTo>
                    <a:pt x="1939556" y="195580"/>
                  </a:lnTo>
                  <a:lnTo>
                    <a:pt x="1947887" y="203200"/>
                  </a:lnTo>
                  <a:lnTo>
                    <a:pt x="1955761" y="210820"/>
                  </a:lnTo>
                  <a:lnTo>
                    <a:pt x="1955761" y="196773"/>
                  </a:lnTo>
                  <a:lnTo>
                    <a:pt x="1919706" y="167640"/>
                  </a:lnTo>
                  <a:lnTo>
                    <a:pt x="1918893" y="160020"/>
                  </a:lnTo>
                  <a:lnTo>
                    <a:pt x="1911908" y="116840"/>
                  </a:lnTo>
                  <a:lnTo>
                    <a:pt x="1911540" y="115125"/>
                  </a:lnTo>
                  <a:lnTo>
                    <a:pt x="1911540" y="200660"/>
                  </a:lnTo>
                  <a:lnTo>
                    <a:pt x="1911451" y="222250"/>
                  </a:lnTo>
                  <a:lnTo>
                    <a:pt x="1911172" y="229870"/>
                  </a:lnTo>
                  <a:lnTo>
                    <a:pt x="1910727" y="238760"/>
                  </a:lnTo>
                  <a:lnTo>
                    <a:pt x="1910029" y="247650"/>
                  </a:lnTo>
                  <a:lnTo>
                    <a:pt x="1908416" y="248767"/>
                  </a:lnTo>
                  <a:lnTo>
                    <a:pt x="1908416" y="260350"/>
                  </a:lnTo>
                  <a:lnTo>
                    <a:pt x="1907006" y="271780"/>
                  </a:lnTo>
                  <a:lnTo>
                    <a:pt x="1905254" y="283210"/>
                  </a:lnTo>
                  <a:lnTo>
                    <a:pt x="1903183" y="293370"/>
                  </a:lnTo>
                  <a:lnTo>
                    <a:pt x="1900872" y="303530"/>
                  </a:lnTo>
                  <a:lnTo>
                    <a:pt x="1897646" y="302729"/>
                  </a:lnTo>
                  <a:lnTo>
                    <a:pt x="1897646" y="313690"/>
                  </a:lnTo>
                  <a:lnTo>
                    <a:pt x="1887842" y="342900"/>
                  </a:lnTo>
                  <a:lnTo>
                    <a:pt x="1875713" y="364490"/>
                  </a:lnTo>
                  <a:lnTo>
                    <a:pt x="1861769" y="379730"/>
                  </a:lnTo>
                  <a:lnTo>
                    <a:pt x="1846516" y="383540"/>
                  </a:lnTo>
                  <a:lnTo>
                    <a:pt x="1839531" y="383540"/>
                  </a:lnTo>
                  <a:lnTo>
                    <a:pt x="1833067" y="381000"/>
                  </a:lnTo>
                  <a:lnTo>
                    <a:pt x="1827149" y="375920"/>
                  </a:lnTo>
                  <a:lnTo>
                    <a:pt x="1833600" y="369570"/>
                  </a:lnTo>
                  <a:lnTo>
                    <a:pt x="1837372" y="361950"/>
                  </a:lnTo>
                  <a:lnTo>
                    <a:pt x="1837372" y="351790"/>
                  </a:lnTo>
                  <a:lnTo>
                    <a:pt x="1834908" y="340360"/>
                  </a:lnTo>
                  <a:lnTo>
                    <a:pt x="1828152" y="330200"/>
                  </a:lnTo>
                  <a:lnTo>
                    <a:pt x="1818068" y="322580"/>
                  </a:lnTo>
                  <a:lnTo>
                    <a:pt x="1811845" y="321310"/>
                  </a:lnTo>
                  <a:lnTo>
                    <a:pt x="1805622" y="320040"/>
                  </a:lnTo>
                  <a:lnTo>
                    <a:pt x="1802930" y="320040"/>
                  </a:lnTo>
                  <a:lnTo>
                    <a:pt x="1799704" y="321310"/>
                  </a:lnTo>
                  <a:lnTo>
                    <a:pt x="1797011" y="321310"/>
                  </a:lnTo>
                  <a:lnTo>
                    <a:pt x="1795399" y="317500"/>
                  </a:lnTo>
                  <a:lnTo>
                    <a:pt x="1794852" y="313690"/>
                  </a:lnTo>
                  <a:lnTo>
                    <a:pt x="1820291" y="306070"/>
                  </a:lnTo>
                  <a:lnTo>
                    <a:pt x="1823542" y="304800"/>
                  </a:lnTo>
                  <a:lnTo>
                    <a:pt x="1833295" y="300990"/>
                  </a:lnTo>
                  <a:lnTo>
                    <a:pt x="1846516" y="294640"/>
                  </a:lnTo>
                  <a:lnTo>
                    <a:pt x="1859737" y="300990"/>
                  </a:lnTo>
                  <a:lnTo>
                    <a:pt x="1872691" y="306070"/>
                  </a:lnTo>
                  <a:lnTo>
                    <a:pt x="1897646" y="313690"/>
                  </a:lnTo>
                  <a:lnTo>
                    <a:pt x="1897646" y="302729"/>
                  </a:lnTo>
                  <a:lnTo>
                    <a:pt x="1890687" y="300990"/>
                  </a:lnTo>
                  <a:lnTo>
                    <a:pt x="1873402" y="294640"/>
                  </a:lnTo>
                  <a:lnTo>
                    <a:pt x="1869922" y="293370"/>
                  </a:lnTo>
                  <a:lnTo>
                    <a:pt x="1859432" y="288290"/>
                  </a:lnTo>
                  <a:lnTo>
                    <a:pt x="1869338" y="283210"/>
                  </a:lnTo>
                  <a:lnTo>
                    <a:pt x="1871814" y="281940"/>
                  </a:lnTo>
                  <a:lnTo>
                    <a:pt x="1878050" y="279400"/>
                  </a:lnTo>
                  <a:lnTo>
                    <a:pt x="1896706" y="267970"/>
                  </a:lnTo>
                  <a:lnTo>
                    <a:pt x="1902663" y="264160"/>
                  </a:lnTo>
                  <a:lnTo>
                    <a:pt x="1908416" y="260350"/>
                  </a:lnTo>
                  <a:lnTo>
                    <a:pt x="1908416" y="248767"/>
                  </a:lnTo>
                  <a:lnTo>
                    <a:pt x="1902650" y="252730"/>
                  </a:lnTo>
                  <a:lnTo>
                    <a:pt x="1895017" y="256540"/>
                  </a:lnTo>
                  <a:lnTo>
                    <a:pt x="1887093" y="261620"/>
                  </a:lnTo>
                  <a:lnTo>
                    <a:pt x="1878812" y="266700"/>
                  </a:lnTo>
                  <a:lnTo>
                    <a:pt x="1870748" y="271780"/>
                  </a:lnTo>
                  <a:lnTo>
                    <a:pt x="1854822" y="279400"/>
                  </a:lnTo>
                  <a:lnTo>
                    <a:pt x="1847062" y="283210"/>
                  </a:lnTo>
                  <a:lnTo>
                    <a:pt x="1834680" y="277469"/>
                  </a:lnTo>
                  <a:lnTo>
                    <a:pt x="1834680" y="288290"/>
                  </a:lnTo>
                  <a:lnTo>
                    <a:pt x="1823885" y="293370"/>
                  </a:lnTo>
                  <a:lnTo>
                    <a:pt x="1802892" y="300990"/>
                  </a:lnTo>
                  <a:lnTo>
                    <a:pt x="1792706" y="304800"/>
                  </a:lnTo>
                  <a:lnTo>
                    <a:pt x="1790382" y="294640"/>
                  </a:lnTo>
                  <a:lnTo>
                    <a:pt x="1788261" y="283210"/>
                  </a:lnTo>
                  <a:lnTo>
                    <a:pt x="1786343" y="271780"/>
                  </a:lnTo>
                  <a:lnTo>
                    <a:pt x="1784629" y="260350"/>
                  </a:lnTo>
                  <a:lnTo>
                    <a:pt x="1790458" y="264160"/>
                  </a:lnTo>
                  <a:lnTo>
                    <a:pt x="1808848" y="275590"/>
                  </a:lnTo>
                  <a:lnTo>
                    <a:pt x="1815312" y="279400"/>
                  </a:lnTo>
                  <a:lnTo>
                    <a:pt x="1821764" y="281940"/>
                  </a:lnTo>
                  <a:lnTo>
                    <a:pt x="1828228" y="285750"/>
                  </a:lnTo>
                  <a:lnTo>
                    <a:pt x="1834680" y="288290"/>
                  </a:lnTo>
                  <a:lnTo>
                    <a:pt x="1834680" y="277469"/>
                  </a:lnTo>
                  <a:lnTo>
                    <a:pt x="1830641" y="275590"/>
                  </a:lnTo>
                  <a:lnTo>
                    <a:pt x="1822386" y="270510"/>
                  </a:lnTo>
                  <a:lnTo>
                    <a:pt x="1814233" y="266700"/>
                  </a:lnTo>
                  <a:lnTo>
                    <a:pt x="1806257" y="261620"/>
                  </a:lnTo>
                  <a:lnTo>
                    <a:pt x="1804314" y="260350"/>
                  </a:lnTo>
                  <a:lnTo>
                    <a:pt x="1798485" y="256540"/>
                  </a:lnTo>
                  <a:lnTo>
                    <a:pt x="1790928" y="251460"/>
                  </a:lnTo>
                  <a:lnTo>
                    <a:pt x="1783549" y="246380"/>
                  </a:lnTo>
                  <a:lnTo>
                    <a:pt x="1782953" y="238760"/>
                  </a:lnTo>
                  <a:lnTo>
                    <a:pt x="1782851" y="237490"/>
                  </a:lnTo>
                  <a:lnTo>
                    <a:pt x="1782483" y="231000"/>
                  </a:lnTo>
                  <a:lnTo>
                    <a:pt x="1782483" y="307340"/>
                  </a:lnTo>
                  <a:lnTo>
                    <a:pt x="1758937" y="312420"/>
                  </a:lnTo>
                  <a:lnTo>
                    <a:pt x="1747964" y="313690"/>
                  </a:lnTo>
                  <a:lnTo>
                    <a:pt x="1737817" y="313690"/>
                  </a:lnTo>
                  <a:lnTo>
                    <a:pt x="1714195" y="311150"/>
                  </a:lnTo>
                  <a:lnTo>
                    <a:pt x="1703679" y="306070"/>
                  </a:lnTo>
                  <a:lnTo>
                    <a:pt x="1695831" y="297180"/>
                  </a:lnTo>
                  <a:lnTo>
                    <a:pt x="1692668" y="281940"/>
                  </a:lnTo>
                  <a:lnTo>
                    <a:pt x="1697990" y="262890"/>
                  </a:lnTo>
                  <a:lnTo>
                    <a:pt x="1710969" y="241300"/>
                  </a:lnTo>
                  <a:lnTo>
                    <a:pt x="1730819" y="218440"/>
                  </a:lnTo>
                  <a:lnTo>
                    <a:pt x="1740408" y="227330"/>
                  </a:lnTo>
                  <a:lnTo>
                    <a:pt x="1750656" y="234950"/>
                  </a:lnTo>
                  <a:lnTo>
                    <a:pt x="1761617" y="243840"/>
                  </a:lnTo>
                  <a:lnTo>
                    <a:pt x="1773326" y="252730"/>
                  </a:lnTo>
                  <a:lnTo>
                    <a:pt x="1774837" y="267970"/>
                  </a:lnTo>
                  <a:lnTo>
                    <a:pt x="1776895" y="281940"/>
                  </a:lnTo>
                  <a:lnTo>
                    <a:pt x="1779460" y="294640"/>
                  </a:lnTo>
                  <a:lnTo>
                    <a:pt x="1782483" y="307340"/>
                  </a:lnTo>
                  <a:lnTo>
                    <a:pt x="1782483" y="231000"/>
                  </a:lnTo>
                  <a:lnTo>
                    <a:pt x="1782419" y="229870"/>
                  </a:lnTo>
                  <a:lnTo>
                    <a:pt x="1782305" y="227330"/>
                  </a:lnTo>
                  <a:lnTo>
                    <a:pt x="1782127" y="222250"/>
                  </a:lnTo>
                  <a:lnTo>
                    <a:pt x="1782038" y="200660"/>
                  </a:lnTo>
                  <a:lnTo>
                    <a:pt x="1782343" y="191770"/>
                  </a:lnTo>
                  <a:lnTo>
                    <a:pt x="1782851" y="182880"/>
                  </a:lnTo>
                  <a:lnTo>
                    <a:pt x="1782953" y="181610"/>
                  </a:lnTo>
                  <a:lnTo>
                    <a:pt x="1783549" y="173990"/>
                  </a:lnTo>
                  <a:lnTo>
                    <a:pt x="1790928" y="168910"/>
                  </a:lnTo>
                  <a:lnTo>
                    <a:pt x="1798485" y="163830"/>
                  </a:lnTo>
                  <a:lnTo>
                    <a:pt x="1806257" y="160020"/>
                  </a:lnTo>
                  <a:lnTo>
                    <a:pt x="1822386" y="149860"/>
                  </a:lnTo>
                  <a:lnTo>
                    <a:pt x="1838896" y="142240"/>
                  </a:lnTo>
                  <a:lnTo>
                    <a:pt x="1847062" y="137160"/>
                  </a:lnTo>
                  <a:lnTo>
                    <a:pt x="1855127" y="140970"/>
                  </a:lnTo>
                  <a:lnTo>
                    <a:pt x="1863204" y="146050"/>
                  </a:lnTo>
                  <a:lnTo>
                    <a:pt x="1871281" y="149860"/>
                  </a:lnTo>
                  <a:lnTo>
                    <a:pt x="1879346" y="154940"/>
                  </a:lnTo>
                  <a:lnTo>
                    <a:pt x="1910727" y="182880"/>
                  </a:lnTo>
                  <a:lnTo>
                    <a:pt x="1911540" y="200660"/>
                  </a:lnTo>
                  <a:lnTo>
                    <a:pt x="1911540" y="115125"/>
                  </a:lnTo>
                  <a:lnTo>
                    <a:pt x="1911096" y="113030"/>
                  </a:lnTo>
                  <a:lnTo>
                    <a:pt x="1922995" y="110490"/>
                  </a:lnTo>
                  <a:lnTo>
                    <a:pt x="1945157" y="107950"/>
                  </a:lnTo>
                  <a:lnTo>
                    <a:pt x="1967014" y="107950"/>
                  </a:lnTo>
                  <a:lnTo>
                    <a:pt x="1978837" y="110490"/>
                  </a:lnTo>
                  <a:lnTo>
                    <a:pt x="1989366" y="115570"/>
                  </a:lnTo>
                  <a:lnTo>
                    <a:pt x="1997202" y="123190"/>
                  </a:lnTo>
                  <a:lnTo>
                    <a:pt x="2000377" y="139700"/>
                  </a:lnTo>
                  <a:lnTo>
                    <a:pt x="2000377" y="111328"/>
                  </a:lnTo>
                  <a:lnTo>
                    <a:pt x="1998522" y="109220"/>
                  </a:lnTo>
                  <a:lnTo>
                    <a:pt x="1996287" y="107950"/>
                  </a:lnTo>
                  <a:lnTo>
                    <a:pt x="1989556" y="104140"/>
                  </a:lnTo>
                  <a:lnTo>
                    <a:pt x="1987321" y="102870"/>
                  </a:lnTo>
                  <a:lnTo>
                    <a:pt x="1972983" y="99060"/>
                  </a:lnTo>
                  <a:lnTo>
                    <a:pt x="1955761" y="97790"/>
                  </a:lnTo>
                  <a:lnTo>
                    <a:pt x="1944890" y="97790"/>
                  </a:lnTo>
                  <a:lnTo>
                    <a:pt x="1921332" y="100330"/>
                  </a:lnTo>
                  <a:lnTo>
                    <a:pt x="1908949" y="104140"/>
                  </a:lnTo>
                  <a:lnTo>
                    <a:pt x="1908416" y="102489"/>
                  </a:lnTo>
                  <a:lnTo>
                    <a:pt x="1908416" y="160020"/>
                  </a:lnTo>
                  <a:lnTo>
                    <a:pt x="1878050" y="140970"/>
                  </a:lnTo>
                  <a:lnTo>
                    <a:pt x="1871814" y="138430"/>
                  </a:lnTo>
                  <a:lnTo>
                    <a:pt x="1869732" y="137160"/>
                  </a:lnTo>
                  <a:lnTo>
                    <a:pt x="1865579" y="134620"/>
                  </a:lnTo>
                  <a:lnTo>
                    <a:pt x="1859432" y="132080"/>
                  </a:lnTo>
                  <a:lnTo>
                    <a:pt x="1869922" y="127000"/>
                  </a:lnTo>
                  <a:lnTo>
                    <a:pt x="1873402" y="125730"/>
                  </a:lnTo>
                  <a:lnTo>
                    <a:pt x="1890687" y="119380"/>
                  </a:lnTo>
                  <a:lnTo>
                    <a:pt x="1908416" y="160020"/>
                  </a:lnTo>
                  <a:lnTo>
                    <a:pt x="1908416" y="102489"/>
                  </a:lnTo>
                  <a:lnTo>
                    <a:pt x="1902396" y="83820"/>
                  </a:lnTo>
                  <a:lnTo>
                    <a:pt x="1898726" y="75755"/>
                  </a:lnTo>
                  <a:lnTo>
                    <a:pt x="1898726" y="105410"/>
                  </a:lnTo>
                  <a:lnTo>
                    <a:pt x="1886115" y="109220"/>
                  </a:lnTo>
                  <a:lnTo>
                    <a:pt x="1860499" y="119380"/>
                  </a:lnTo>
                  <a:lnTo>
                    <a:pt x="1847596" y="125730"/>
                  </a:lnTo>
                  <a:lnTo>
                    <a:pt x="1835226" y="119824"/>
                  </a:lnTo>
                  <a:lnTo>
                    <a:pt x="1835226" y="132080"/>
                  </a:lnTo>
                  <a:lnTo>
                    <a:pt x="1828761" y="134620"/>
                  </a:lnTo>
                  <a:lnTo>
                    <a:pt x="1809394" y="146050"/>
                  </a:lnTo>
                  <a:lnTo>
                    <a:pt x="1802714" y="148590"/>
                  </a:lnTo>
                  <a:lnTo>
                    <a:pt x="1796402" y="152400"/>
                  </a:lnTo>
                  <a:lnTo>
                    <a:pt x="1790395" y="156210"/>
                  </a:lnTo>
                  <a:lnTo>
                    <a:pt x="1784629" y="160020"/>
                  </a:lnTo>
                  <a:lnTo>
                    <a:pt x="1786039" y="148590"/>
                  </a:lnTo>
                  <a:lnTo>
                    <a:pt x="1787855" y="137160"/>
                  </a:lnTo>
                  <a:lnTo>
                    <a:pt x="1790077" y="127000"/>
                  </a:lnTo>
                  <a:lnTo>
                    <a:pt x="1792706" y="115570"/>
                  </a:lnTo>
                  <a:lnTo>
                    <a:pt x="1802980" y="119380"/>
                  </a:lnTo>
                  <a:lnTo>
                    <a:pt x="1824342" y="127000"/>
                  </a:lnTo>
                  <a:lnTo>
                    <a:pt x="1835226" y="132080"/>
                  </a:lnTo>
                  <a:lnTo>
                    <a:pt x="1835226" y="119824"/>
                  </a:lnTo>
                  <a:lnTo>
                    <a:pt x="1834299" y="119380"/>
                  </a:lnTo>
                  <a:lnTo>
                    <a:pt x="1824393" y="115570"/>
                  </a:lnTo>
                  <a:lnTo>
                    <a:pt x="1808099" y="109220"/>
                  </a:lnTo>
                  <a:lnTo>
                    <a:pt x="1803857" y="107950"/>
                  </a:lnTo>
                  <a:lnTo>
                    <a:pt x="1795399" y="105410"/>
                  </a:lnTo>
                  <a:lnTo>
                    <a:pt x="1796211" y="102870"/>
                  </a:lnTo>
                  <a:lnTo>
                    <a:pt x="1800720" y="88900"/>
                  </a:lnTo>
                  <a:lnTo>
                    <a:pt x="1806968" y="73660"/>
                  </a:lnTo>
                  <a:lnTo>
                    <a:pt x="1814017" y="60960"/>
                  </a:lnTo>
                  <a:lnTo>
                    <a:pt x="1821764" y="49530"/>
                  </a:lnTo>
                  <a:lnTo>
                    <a:pt x="1826780" y="54610"/>
                  </a:lnTo>
                  <a:lnTo>
                    <a:pt x="1832800" y="58420"/>
                  </a:lnTo>
                  <a:lnTo>
                    <a:pt x="1839620" y="60960"/>
                  </a:lnTo>
                  <a:lnTo>
                    <a:pt x="1847062" y="62230"/>
                  </a:lnTo>
                  <a:lnTo>
                    <a:pt x="1854492" y="60960"/>
                  </a:lnTo>
                  <a:lnTo>
                    <a:pt x="1861324" y="58420"/>
                  </a:lnTo>
                  <a:lnTo>
                    <a:pt x="1867344" y="54610"/>
                  </a:lnTo>
                  <a:lnTo>
                    <a:pt x="1872348" y="49530"/>
                  </a:lnTo>
                  <a:lnTo>
                    <a:pt x="1880108" y="60960"/>
                  </a:lnTo>
                  <a:lnTo>
                    <a:pt x="1887156" y="73660"/>
                  </a:lnTo>
                  <a:lnTo>
                    <a:pt x="1893392" y="88900"/>
                  </a:lnTo>
                  <a:lnTo>
                    <a:pt x="1898726" y="105410"/>
                  </a:lnTo>
                  <a:lnTo>
                    <a:pt x="1898726" y="75755"/>
                  </a:lnTo>
                  <a:lnTo>
                    <a:pt x="1894890" y="67310"/>
                  </a:lnTo>
                  <a:lnTo>
                    <a:pt x="1886470" y="52070"/>
                  </a:lnTo>
                  <a:lnTo>
                    <a:pt x="1884413" y="49530"/>
                  </a:lnTo>
                  <a:lnTo>
                    <a:pt x="1877199" y="40640"/>
                  </a:lnTo>
                  <a:lnTo>
                    <a:pt x="1878279" y="38100"/>
                  </a:lnTo>
                  <a:lnTo>
                    <a:pt x="1878812" y="34290"/>
                  </a:lnTo>
                  <a:lnTo>
                    <a:pt x="1878812" y="30480"/>
                  </a:lnTo>
                  <a:lnTo>
                    <a:pt x="1876348" y="19050"/>
                  </a:lnTo>
                  <a:lnTo>
                    <a:pt x="1869592" y="8890"/>
                  </a:lnTo>
                  <a:lnTo>
                    <a:pt x="1859508" y="1270"/>
                  </a:lnTo>
                  <a:lnTo>
                    <a:pt x="1847062" y="0"/>
                  </a:lnTo>
                  <a:lnTo>
                    <a:pt x="1834603" y="1270"/>
                  </a:lnTo>
                  <a:lnTo>
                    <a:pt x="1824520" y="8890"/>
                  </a:lnTo>
                  <a:lnTo>
                    <a:pt x="1817776" y="19050"/>
                  </a:lnTo>
                  <a:lnTo>
                    <a:pt x="1815312" y="30480"/>
                  </a:lnTo>
                  <a:lnTo>
                    <a:pt x="1815312" y="34290"/>
                  </a:lnTo>
                  <a:lnTo>
                    <a:pt x="1815846" y="38100"/>
                  </a:lnTo>
                  <a:lnTo>
                    <a:pt x="1816925" y="40640"/>
                  </a:lnTo>
                  <a:lnTo>
                    <a:pt x="1807641" y="52070"/>
                  </a:lnTo>
                  <a:lnTo>
                    <a:pt x="1799234" y="67310"/>
                  </a:lnTo>
                  <a:lnTo>
                    <a:pt x="1791716" y="83820"/>
                  </a:lnTo>
                  <a:lnTo>
                    <a:pt x="1785175" y="102870"/>
                  </a:lnTo>
                  <a:lnTo>
                    <a:pt x="1782483" y="102374"/>
                  </a:lnTo>
                  <a:lnTo>
                    <a:pt x="1782483" y="113030"/>
                  </a:lnTo>
                  <a:lnTo>
                    <a:pt x="1779536" y="125730"/>
                  </a:lnTo>
                  <a:lnTo>
                    <a:pt x="1777098" y="139700"/>
                  </a:lnTo>
                  <a:lnTo>
                    <a:pt x="1775066" y="153670"/>
                  </a:lnTo>
                  <a:lnTo>
                    <a:pt x="1773326" y="168910"/>
                  </a:lnTo>
                  <a:lnTo>
                    <a:pt x="1772259" y="169608"/>
                  </a:lnTo>
                  <a:lnTo>
                    <a:pt x="1772259" y="181610"/>
                  </a:lnTo>
                  <a:lnTo>
                    <a:pt x="1771510" y="195580"/>
                  </a:lnTo>
                  <a:lnTo>
                    <a:pt x="1771269" y="203200"/>
                  </a:lnTo>
                  <a:lnTo>
                    <a:pt x="1771396" y="220980"/>
                  </a:lnTo>
                  <a:lnTo>
                    <a:pt x="1771510" y="224790"/>
                  </a:lnTo>
                  <a:lnTo>
                    <a:pt x="1771853" y="232410"/>
                  </a:lnTo>
                  <a:lnTo>
                    <a:pt x="1772259" y="238760"/>
                  </a:lnTo>
                  <a:lnTo>
                    <a:pt x="1763166" y="232410"/>
                  </a:lnTo>
                  <a:lnTo>
                    <a:pt x="1754492" y="224790"/>
                  </a:lnTo>
                  <a:lnTo>
                    <a:pt x="1747596" y="218440"/>
                  </a:lnTo>
                  <a:lnTo>
                    <a:pt x="1746224" y="217170"/>
                  </a:lnTo>
                  <a:lnTo>
                    <a:pt x="1738350" y="210820"/>
                  </a:lnTo>
                  <a:lnTo>
                    <a:pt x="1746224" y="203200"/>
                  </a:lnTo>
                  <a:lnTo>
                    <a:pt x="1754492" y="195580"/>
                  </a:lnTo>
                  <a:lnTo>
                    <a:pt x="1763166" y="189230"/>
                  </a:lnTo>
                  <a:lnTo>
                    <a:pt x="1772259" y="181610"/>
                  </a:lnTo>
                  <a:lnTo>
                    <a:pt x="1772259" y="169608"/>
                  </a:lnTo>
                  <a:lnTo>
                    <a:pt x="1761617" y="176530"/>
                  </a:lnTo>
                  <a:lnTo>
                    <a:pt x="1750656" y="185420"/>
                  </a:lnTo>
                  <a:lnTo>
                    <a:pt x="1740408" y="194310"/>
                  </a:lnTo>
                  <a:lnTo>
                    <a:pt x="1730819" y="203200"/>
                  </a:lnTo>
                  <a:lnTo>
                    <a:pt x="1711286" y="180340"/>
                  </a:lnTo>
                  <a:lnTo>
                    <a:pt x="1698459" y="158750"/>
                  </a:lnTo>
                  <a:lnTo>
                    <a:pt x="1693202" y="138430"/>
                  </a:lnTo>
                  <a:lnTo>
                    <a:pt x="1696377" y="123190"/>
                  </a:lnTo>
                  <a:lnTo>
                    <a:pt x="1700136" y="116840"/>
                  </a:lnTo>
                  <a:lnTo>
                    <a:pt x="1706600" y="111760"/>
                  </a:lnTo>
                  <a:lnTo>
                    <a:pt x="1716290" y="109220"/>
                  </a:lnTo>
                  <a:lnTo>
                    <a:pt x="1729955" y="107950"/>
                  </a:lnTo>
                  <a:lnTo>
                    <a:pt x="1745754" y="107950"/>
                  </a:lnTo>
                  <a:lnTo>
                    <a:pt x="1763356" y="109220"/>
                  </a:lnTo>
                  <a:lnTo>
                    <a:pt x="1782483" y="113030"/>
                  </a:lnTo>
                  <a:lnTo>
                    <a:pt x="1782483" y="102374"/>
                  </a:lnTo>
                  <a:lnTo>
                    <a:pt x="1764753" y="99060"/>
                  </a:lnTo>
                  <a:lnTo>
                    <a:pt x="1745754" y="96520"/>
                  </a:lnTo>
                  <a:lnTo>
                    <a:pt x="1728558" y="96520"/>
                  </a:lnTo>
                  <a:lnTo>
                    <a:pt x="1691881" y="111760"/>
                  </a:lnTo>
                  <a:lnTo>
                    <a:pt x="1682648" y="137160"/>
                  </a:lnTo>
                  <a:lnTo>
                    <a:pt x="1687690" y="158750"/>
                  </a:lnTo>
                  <a:lnTo>
                    <a:pt x="1701533" y="184150"/>
                  </a:lnTo>
                  <a:lnTo>
                    <a:pt x="1723275" y="209550"/>
                  </a:lnTo>
                  <a:lnTo>
                    <a:pt x="1701215" y="236220"/>
                  </a:lnTo>
                  <a:lnTo>
                    <a:pt x="1687220" y="260350"/>
                  </a:lnTo>
                  <a:lnTo>
                    <a:pt x="1682115" y="283210"/>
                  </a:lnTo>
                  <a:lnTo>
                    <a:pt x="1686687" y="302260"/>
                  </a:lnTo>
                  <a:lnTo>
                    <a:pt x="1694510" y="311150"/>
                  </a:lnTo>
                  <a:lnTo>
                    <a:pt x="1705724" y="317500"/>
                  </a:lnTo>
                  <a:lnTo>
                    <a:pt x="1720062" y="322580"/>
                  </a:lnTo>
                  <a:lnTo>
                    <a:pt x="1737271" y="323850"/>
                  </a:lnTo>
                  <a:lnTo>
                    <a:pt x="1771929" y="320040"/>
                  </a:lnTo>
                  <a:lnTo>
                    <a:pt x="1784629" y="317500"/>
                  </a:lnTo>
                  <a:lnTo>
                    <a:pt x="1785708" y="320040"/>
                  </a:lnTo>
                  <a:lnTo>
                    <a:pt x="1786242" y="322580"/>
                  </a:lnTo>
                  <a:lnTo>
                    <a:pt x="1787321" y="326390"/>
                  </a:lnTo>
                  <a:lnTo>
                    <a:pt x="1781810" y="331470"/>
                  </a:lnTo>
                  <a:lnTo>
                    <a:pt x="1777568" y="336550"/>
                  </a:lnTo>
                  <a:lnTo>
                    <a:pt x="1774837" y="344170"/>
                  </a:lnTo>
                  <a:lnTo>
                    <a:pt x="1773872" y="351790"/>
                  </a:lnTo>
                  <a:lnTo>
                    <a:pt x="1776336" y="364490"/>
                  </a:lnTo>
                  <a:lnTo>
                    <a:pt x="1783080" y="374650"/>
                  </a:lnTo>
                  <a:lnTo>
                    <a:pt x="1793163" y="381000"/>
                  </a:lnTo>
                  <a:lnTo>
                    <a:pt x="1805622" y="383540"/>
                  </a:lnTo>
                  <a:lnTo>
                    <a:pt x="1809927" y="383540"/>
                  </a:lnTo>
                  <a:lnTo>
                    <a:pt x="1814233" y="382270"/>
                  </a:lnTo>
                  <a:lnTo>
                    <a:pt x="1817992" y="381000"/>
                  </a:lnTo>
                  <a:lnTo>
                    <a:pt x="1824647" y="386080"/>
                  </a:lnTo>
                  <a:lnTo>
                    <a:pt x="1831657" y="391160"/>
                  </a:lnTo>
                  <a:lnTo>
                    <a:pt x="1846516" y="393700"/>
                  </a:lnTo>
                  <a:lnTo>
                    <a:pt x="1865198" y="388620"/>
                  </a:lnTo>
                  <a:lnTo>
                    <a:pt x="1870837" y="383540"/>
                  </a:lnTo>
                  <a:lnTo>
                    <a:pt x="1882101" y="373380"/>
                  </a:lnTo>
                  <a:lnTo>
                    <a:pt x="1896694" y="347980"/>
                  </a:lnTo>
                  <a:lnTo>
                    <a:pt x="1908416" y="316230"/>
                  </a:lnTo>
                  <a:lnTo>
                    <a:pt x="1921027" y="318770"/>
                  </a:lnTo>
                  <a:lnTo>
                    <a:pt x="1933028" y="321310"/>
                  </a:lnTo>
                  <a:lnTo>
                    <a:pt x="1944433" y="322580"/>
                  </a:lnTo>
                  <a:lnTo>
                    <a:pt x="1964372" y="322580"/>
                  </a:lnTo>
                  <a:lnTo>
                    <a:pt x="2001710" y="307340"/>
                  </a:lnTo>
                  <a:lnTo>
                    <a:pt x="2010676" y="281940"/>
                  </a:lnTo>
                  <a:lnTo>
                    <a:pt x="2010117" y="276860"/>
                  </a:lnTo>
                  <a:lnTo>
                    <a:pt x="2015947" y="271780"/>
                  </a:lnTo>
                  <a:lnTo>
                    <a:pt x="2020341" y="266700"/>
                  </a:lnTo>
                  <a:lnTo>
                    <a:pt x="2023135" y="259080"/>
                  </a:lnTo>
                  <a:lnTo>
                    <a:pt x="2024113" y="251460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13473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9441" y="1075130"/>
            <a:ext cx="5035550" cy="284480"/>
            <a:chOff x="3909441" y="1075130"/>
            <a:chExt cx="5035550" cy="284480"/>
          </a:xfrm>
        </p:grpSpPr>
        <p:sp>
          <p:nvSpPr>
            <p:cNvPr id="5" name="object 5"/>
            <p:cNvSpPr/>
            <p:nvPr/>
          </p:nvSpPr>
          <p:spPr>
            <a:xfrm>
              <a:off x="3918966" y="1084655"/>
              <a:ext cx="5016500" cy="265430"/>
            </a:xfrm>
            <a:custGeom>
              <a:avLst/>
              <a:gdLst/>
              <a:ahLst/>
              <a:cxnLst/>
              <a:rect l="l" t="t" r="r" b="b"/>
              <a:pathLst>
                <a:path w="5016500" h="265430">
                  <a:moveTo>
                    <a:pt x="5012464" y="265199"/>
                  </a:moveTo>
                  <a:lnTo>
                    <a:pt x="3524" y="265199"/>
                  </a:lnTo>
                  <a:lnTo>
                    <a:pt x="0" y="261679"/>
                  </a:lnTo>
                  <a:lnTo>
                    <a:pt x="0" y="3519"/>
                  </a:lnTo>
                  <a:lnTo>
                    <a:pt x="3524" y="0"/>
                  </a:lnTo>
                  <a:lnTo>
                    <a:pt x="5010214" y="0"/>
                  </a:lnTo>
                  <a:lnTo>
                    <a:pt x="5012214" y="827"/>
                  </a:lnTo>
                  <a:lnTo>
                    <a:pt x="5015164" y="3777"/>
                  </a:lnTo>
                  <a:lnTo>
                    <a:pt x="5015989" y="5777"/>
                  </a:lnTo>
                  <a:lnTo>
                    <a:pt x="5015989" y="261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3918966" y="1084655"/>
              <a:ext cx="5016500" cy="265430"/>
            </a:xfrm>
            <a:custGeom>
              <a:avLst/>
              <a:gdLst/>
              <a:ahLst/>
              <a:cxnLst/>
              <a:rect l="l" t="t" r="r" b="b"/>
              <a:pathLst>
                <a:path w="5016500" h="265430">
                  <a:moveTo>
                    <a:pt x="0" y="7862"/>
                  </a:moveTo>
                  <a:lnTo>
                    <a:pt x="0" y="3519"/>
                  </a:lnTo>
                  <a:lnTo>
                    <a:pt x="3524" y="0"/>
                  </a:lnTo>
                  <a:lnTo>
                    <a:pt x="7874" y="0"/>
                  </a:lnTo>
                  <a:lnTo>
                    <a:pt x="5008114" y="0"/>
                  </a:lnTo>
                  <a:lnTo>
                    <a:pt x="5010214" y="0"/>
                  </a:lnTo>
                  <a:lnTo>
                    <a:pt x="5012214" y="827"/>
                  </a:lnTo>
                  <a:lnTo>
                    <a:pt x="5013689" y="2302"/>
                  </a:lnTo>
                  <a:lnTo>
                    <a:pt x="5015164" y="3777"/>
                  </a:lnTo>
                  <a:lnTo>
                    <a:pt x="5015989" y="5777"/>
                  </a:lnTo>
                  <a:lnTo>
                    <a:pt x="5015989" y="7862"/>
                  </a:lnTo>
                  <a:lnTo>
                    <a:pt x="5015989" y="257336"/>
                  </a:lnTo>
                  <a:lnTo>
                    <a:pt x="5015989" y="261679"/>
                  </a:lnTo>
                  <a:lnTo>
                    <a:pt x="5012464" y="265199"/>
                  </a:lnTo>
                  <a:lnTo>
                    <a:pt x="5008114" y="265199"/>
                  </a:lnTo>
                  <a:lnTo>
                    <a:pt x="7874" y="265199"/>
                  </a:lnTo>
                  <a:lnTo>
                    <a:pt x="3524" y="265199"/>
                  </a:lnTo>
                  <a:lnTo>
                    <a:pt x="0" y="261679"/>
                  </a:lnTo>
                  <a:lnTo>
                    <a:pt x="0" y="257336"/>
                  </a:lnTo>
                  <a:lnTo>
                    <a:pt x="0" y="78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732521" y="1097248"/>
            <a:ext cx="13893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Management</a:t>
            </a:r>
            <a:r>
              <a:rPr dirty="0" sz="1100" spc="-4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Console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909441" y="1434669"/>
            <a:ext cx="903605" cy="327660"/>
            <a:chOff x="3909441" y="1434669"/>
            <a:chExt cx="903605" cy="327660"/>
          </a:xfrm>
        </p:grpSpPr>
        <p:sp>
          <p:nvSpPr>
            <p:cNvPr id="9" name="object 9"/>
            <p:cNvSpPr/>
            <p:nvPr/>
          </p:nvSpPr>
          <p:spPr>
            <a:xfrm>
              <a:off x="3918966" y="1444194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880248" y="308074"/>
                  </a:moveTo>
                  <a:lnTo>
                    <a:pt x="4099" y="308074"/>
                  </a:lnTo>
                  <a:lnTo>
                    <a:pt x="0" y="303984"/>
                  </a:lnTo>
                  <a:lnTo>
                    <a:pt x="0" y="4089"/>
                  </a:lnTo>
                  <a:lnTo>
                    <a:pt x="4099" y="0"/>
                  </a:lnTo>
                  <a:lnTo>
                    <a:pt x="877623" y="0"/>
                  </a:lnTo>
                  <a:lnTo>
                    <a:pt x="879948" y="962"/>
                  </a:lnTo>
                  <a:lnTo>
                    <a:pt x="881648" y="2674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3039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918966" y="1444194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0" y="9134"/>
                  </a:moveTo>
                  <a:lnTo>
                    <a:pt x="0" y="4089"/>
                  </a:lnTo>
                  <a:lnTo>
                    <a:pt x="4099" y="0"/>
                  </a:lnTo>
                  <a:lnTo>
                    <a:pt x="9149" y="0"/>
                  </a:lnTo>
                  <a:lnTo>
                    <a:pt x="875198" y="0"/>
                  </a:lnTo>
                  <a:lnTo>
                    <a:pt x="877623" y="0"/>
                  </a:lnTo>
                  <a:lnTo>
                    <a:pt x="879948" y="962"/>
                  </a:lnTo>
                  <a:lnTo>
                    <a:pt x="881648" y="2674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9134"/>
                  </a:lnTo>
                  <a:lnTo>
                    <a:pt x="884323" y="298939"/>
                  </a:lnTo>
                  <a:lnTo>
                    <a:pt x="884323" y="303984"/>
                  </a:lnTo>
                  <a:lnTo>
                    <a:pt x="880248" y="308074"/>
                  </a:lnTo>
                  <a:lnTo>
                    <a:pt x="875198" y="308074"/>
                  </a:lnTo>
                  <a:lnTo>
                    <a:pt x="9149" y="308074"/>
                  </a:lnTo>
                  <a:lnTo>
                    <a:pt x="4099" y="308074"/>
                  </a:lnTo>
                  <a:lnTo>
                    <a:pt x="0" y="303984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982990" y="1504255"/>
            <a:ext cx="7550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Data</a:t>
            </a:r>
            <a:r>
              <a:rPr dirty="0" sz="1000" spc="-4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09441" y="1814143"/>
            <a:ext cx="903605" cy="327660"/>
            <a:chOff x="3909441" y="1814143"/>
            <a:chExt cx="903605" cy="327660"/>
          </a:xfrm>
        </p:grpSpPr>
        <p:sp>
          <p:nvSpPr>
            <p:cNvPr id="13" name="object 13"/>
            <p:cNvSpPr/>
            <p:nvPr/>
          </p:nvSpPr>
          <p:spPr>
            <a:xfrm>
              <a:off x="3918966" y="182366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880223" y="308074"/>
                  </a:moveTo>
                  <a:lnTo>
                    <a:pt x="4099" y="308074"/>
                  </a:lnTo>
                  <a:lnTo>
                    <a:pt x="0" y="303984"/>
                  </a:lnTo>
                  <a:lnTo>
                    <a:pt x="0" y="4089"/>
                  </a:lnTo>
                  <a:lnTo>
                    <a:pt x="4099" y="0"/>
                  </a:lnTo>
                  <a:lnTo>
                    <a:pt x="877623" y="0"/>
                  </a:lnTo>
                  <a:lnTo>
                    <a:pt x="879923" y="962"/>
                  </a:lnTo>
                  <a:lnTo>
                    <a:pt x="881648" y="2674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30398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18966" y="182366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0" y="9134"/>
                  </a:moveTo>
                  <a:lnTo>
                    <a:pt x="0" y="4089"/>
                  </a:lnTo>
                  <a:lnTo>
                    <a:pt x="4099" y="0"/>
                  </a:lnTo>
                  <a:lnTo>
                    <a:pt x="9149" y="0"/>
                  </a:lnTo>
                  <a:lnTo>
                    <a:pt x="875198" y="0"/>
                  </a:lnTo>
                  <a:lnTo>
                    <a:pt x="877623" y="0"/>
                  </a:lnTo>
                  <a:lnTo>
                    <a:pt x="879923" y="962"/>
                  </a:lnTo>
                  <a:lnTo>
                    <a:pt x="881648" y="2674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9134"/>
                  </a:lnTo>
                  <a:lnTo>
                    <a:pt x="884323" y="298939"/>
                  </a:lnTo>
                  <a:lnTo>
                    <a:pt x="884323" y="303984"/>
                  </a:lnTo>
                  <a:lnTo>
                    <a:pt x="880223" y="308074"/>
                  </a:lnTo>
                  <a:lnTo>
                    <a:pt x="875198" y="308074"/>
                  </a:lnTo>
                  <a:lnTo>
                    <a:pt x="9149" y="308074"/>
                  </a:lnTo>
                  <a:lnTo>
                    <a:pt x="4099" y="308074"/>
                  </a:lnTo>
                  <a:lnTo>
                    <a:pt x="0" y="303984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3909441" y="2210105"/>
            <a:ext cx="903605" cy="327660"/>
            <a:chOff x="3909441" y="2210105"/>
            <a:chExt cx="903605" cy="327660"/>
          </a:xfrm>
        </p:grpSpPr>
        <p:sp>
          <p:nvSpPr>
            <p:cNvPr id="16" name="object 16"/>
            <p:cNvSpPr/>
            <p:nvPr/>
          </p:nvSpPr>
          <p:spPr>
            <a:xfrm>
              <a:off x="3918966" y="2219630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880223" y="308064"/>
                  </a:moveTo>
                  <a:lnTo>
                    <a:pt x="4099" y="308064"/>
                  </a:lnTo>
                  <a:lnTo>
                    <a:pt x="0" y="303989"/>
                  </a:lnTo>
                  <a:lnTo>
                    <a:pt x="0" y="4089"/>
                  </a:lnTo>
                  <a:lnTo>
                    <a:pt x="4099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48" y="2674"/>
                  </a:lnTo>
                  <a:lnTo>
                    <a:pt x="883348" y="4389"/>
                  </a:lnTo>
                  <a:lnTo>
                    <a:pt x="884323" y="6712"/>
                  </a:lnTo>
                  <a:lnTo>
                    <a:pt x="884323" y="3039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18966" y="2219630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10">
                  <a:moveTo>
                    <a:pt x="0" y="9134"/>
                  </a:moveTo>
                  <a:lnTo>
                    <a:pt x="0" y="4089"/>
                  </a:lnTo>
                  <a:lnTo>
                    <a:pt x="4099" y="0"/>
                  </a:lnTo>
                  <a:lnTo>
                    <a:pt x="9124" y="0"/>
                  </a:lnTo>
                  <a:lnTo>
                    <a:pt x="875173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48" y="2674"/>
                  </a:lnTo>
                  <a:lnTo>
                    <a:pt x="883348" y="4389"/>
                  </a:lnTo>
                  <a:lnTo>
                    <a:pt x="884323" y="6712"/>
                  </a:lnTo>
                  <a:lnTo>
                    <a:pt x="884323" y="9134"/>
                  </a:lnTo>
                  <a:lnTo>
                    <a:pt x="884323" y="298939"/>
                  </a:lnTo>
                  <a:lnTo>
                    <a:pt x="884323" y="303989"/>
                  </a:lnTo>
                  <a:lnTo>
                    <a:pt x="880223" y="308064"/>
                  </a:lnTo>
                  <a:lnTo>
                    <a:pt x="875173" y="308064"/>
                  </a:lnTo>
                  <a:lnTo>
                    <a:pt x="9124" y="308064"/>
                  </a:lnTo>
                  <a:lnTo>
                    <a:pt x="4099" y="308064"/>
                  </a:lnTo>
                  <a:lnTo>
                    <a:pt x="0" y="303989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034183" y="1807530"/>
            <a:ext cx="652145" cy="726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165" indent="-17145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solidFill>
                  <a:srgbClr val="2F5767"/>
                </a:solidFill>
                <a:latin typeface="Roboto"/>
                <a:cs typeface="Roboto"/>
              </a:rPr>
              <a:t>W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orkload  </a:t>
            </a: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Manager</a:t>
            </a:r>
            <a:endParaRPr sz="1000">
              <a:latin typeface="Roboto"/>
              <a:cs typeface="Roboto"/>
            </a:endParaRPr>
          </a:p>
          <a:p>
            <a:pPr marL="76200" marR="5080" indent="-64135">
              <a:lnSpc>
                <a:spcPct val="100000"/>
              </a:lnSpc>
              <a:spcBef>
                <a:spcPts val="715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Replication  </a:t>
            </a: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Manager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862615" y="1441279"/>
            <a:ext cx="4082415" cy="1202055"/>
            <a:chOff x="4862615" y="1441279"/>
            <a:chExt cx="4082415" cy="1202055"/>
          </a:xfrm>
        </p:grpSpPr>
        <p:sp>
          <p:nvSpPr>
            <p:cNvPr id="20" name="object 20"/>
            <p:cNvSpPr/>
            <p:nvPr/>
          </p:nvSpPr>
          <p:spPr>
            <a:xfrm>
              <a:off x="5890638" y="2317775"/>
              <a:ext cx="1891030" cy="316230"/>
            </a:xfrm>
            <a:custGeom>
              <a:avLst/>
              <a:gdLst/>
              <a:ahLst/>
              <a:cxnLst/>
              <a:rect l="l" t="t" r="r" b="b"/>
              <a:pathLst>
                <a:path w="1891029" h="316230">
                  <a:moveTo>
                    <a:pt x="0" y="9367"/>
                  </a:moveTo>
                  <a:lnTo>
                    <a:pt x="0" y="4194"/>
                  </a:lnTo>
                  <a:lnTo>
                    <a:pt x="4174" y="0"/>
                  </a:lnTo>
                  <a:lnTo>
                    <a:pt x="9349" y="0"/>
                  </a:lnTo>
                  <a:lnTo>
                    <a:pt x="1881521" y="0"/>
                  </a:lnTo>
                  <a:lnTo>
                    <a:pt x="1883996" y="0"/>
                  </a:lnTo>
                  <a:lnTo>
                    <a:pt x="1886396" y="987"/>
                  </a:lnTo>
                  <a:lnTo>
                    <a:pt x="1888146" y="2744"/>
                  </a:lnTo>
                  <a:lnTo>
                    <a:pt x="1889896" y="4499"/>
                  </a:lnTo>
                  <a:lnTo>
                    <a:pt x="1890896" y="6882"/>
                  </a:lnTo>
                  <a:lnTo>
                    <a:pt x="1890896" y="9367"/>
                  </a:lnTo>
                  <a:lnTo>
                    <a:pt x="1890896" y="306544"/>
                  </a:lnTo>
                  <a:lnTo>
                    <a:pt x="1890896" y="311719"/>
                  </a:lnTo>
                  <a:lnTo>
                    <a:pt x="1886696" y="315894"/>
                  </a:lnTo>
                  <a:lnTo>
                    <a:pt x="1881521" y="315894"/>
                  </a:lnTo>
                  <a:lnTo>
                    <a:pt x="9349" y="315894"/>
                  </a:lnTo>
                  <a:lnTo>
                    <a:pt x="4174" y="315894"/>
                  </a:lnTo>
                  <a:lnTo>
                    <a:pt x="0" y="311719"/>
                  </a:lnTo>
                  <a:lnTo>
                    <a:pt x="0" y="306544"/>
                  </a:lnTo>
                  <a:lnTo>
                    <a:pt x="0" y="936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72140" y="1450804"/>
              <a:ext cx="4063365" cy="1083945"/>
            </a:xfrm>
            <a:custGeom>
              <a:avLst/>
              <a:gdLst/>
              <a:ahLst/>
              <a:cxnLst/>
              <a:rect l="l" t="t" r="r" b="b"/>
              <a:pathLst>
                <a:path w="4063365" h="1083945">
                  <a:moveTo>
                    <a:pt x="4030766" y="1083590"/>
                  </a:moveTo>
                  <a:lnTo>
                    <a:pt x="32124" y="1083590"/>
                  </a:lnTo>
                  <a:lnTo>
                    <a:pt x="19617" y="1081066"/>
                  </a:lnTo>
                  <a:lnTo>
                    <a:pt x="9406" y="1074184"/>
                  </a:lnTo>
                  <a:lnTo>
                    <a:pt x="2523" y="1063973"/>
                  </a:lnTo>
                  <a:lnTo>
                    <a:pt x="0" y="1051465"/>
                  </a:lnTo>
                  <a:lnTo>
                    <a:pt x="0" y="32127"/>
                  </a:lnTo>
                  <a:lnTo>
                    <a:pt x="2523" y="19622"/>
                  </a:lnTo>
                  <a:lnTo>
                    <a:pt x="9406" y="9410"/>
                  </a:lnTo>
                  <a:lnTo>
                    <a:pt x="19617" y="2524"/>
                  </a:lnTo>
                  <a:lnTo>
                    <a:pt x="32124" y="0"/>
                  </a:lnTo>
                  <a:lnTo>
                    <a:pt x="4039291" y="0"/>
                  </a:lnTo>
                  <a:lnTo>
                    <a:pt x="4047466" y="3384"/>
                  </a:lnTo>
                  <a:lnTo>
                    <a:pt x="4059516" y="15434"/>
                  </a:lnTo>
                  <a:lnTo>
                    <a:pt x="4062891" y="23607"/>
                  </a:lnTo>
                  <a:lnTo>
                    <a:pt x="4062891" y="1051465"/>
                  </a:lnTo>
                  <a:lnTo>
                    <a:pt x="4060368" y="1063973"/>
                  </a:lnTo>
                  <a:lnTo>
                    <a:pt x="4053485" y="1074184"/>
                  </a:lnTo>
                  <a:lnTo>
                    <a:pt x="4043274" y="1081066"/>
                  </a:lnTo>
                  <a:lnTo>
                    <a:pt x="4030766" y="10835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872140" y="1450804"/>
              <a:ext cx="4063365" cy="1083945"/>
            </a:xfrm>
            <a:custGeom>
              <a:avLst/>
              <a:gdLst/>
              <a:ahLst/>
              <a:cxnLst/>
              <a:rect l="l" t="t" r="r" b="b"/>
              <a:pathLst>
                <a:path w="4063365" h="1083945">
                  <a:moveTo>
                    <a:pt x="0" y="32127"/>
                  </a:moveTo>
                  <a:lnTo>
                    <a:pt x="2523" y="19622"/>
                  </a:lnTo>
                  <a:lnTo>
                    <a:pt x="9406" y="9410"/>
                  </a:lnTo>
                  <a:lnTo>
                    <a:pt x="19617" y="2524"/>
                  </a:lnTo>
                  <a:lnTo>
                    <a:pt x="32124" y="0"/>
                  </a:lnTo>
                  <a:lnTo>
                    <a:pt x="4030766" y="0"/>
                  </a:lnTo>
                  <a:lnTo>
                    <a:pt x="4039291" y="0"/>
                  </a:lnTo>
                  <a:lnTo>
                    <a:pt x="4047466" y="3384"/>
                  </a:lnTo>
                  <a:lnTo>
                    <a:pt x="4053491" y="9409"/>
                  </a:lnTo>
                  <a:lnTo>
                    <a:pt x="4059516" y="15434"/>
                  </a:lnTo>
                  <a:lnTo>
                    <a:pt x="4062891" y="23607"/>
                  </a:lnTo>
                  <a:lnTo>
                    <a:pt x="4062891" y="32127"/>
                  </a:lnTo>
                  <a:lnTo>
                    <a:pt x="4062891" y="1051465"/>
                  </a:lnTo>
                  <a:lnTo>
                    <a:pt x="4060368" y="1063973"/>
                  </a:lnTo>
                  <a:lnTo>
                    <a:pt x="4053485" y="1074184"/>
                  </a:lnTo>
                  <a:lnTo>
                    <a:pt x="4043274" y="1081066"/>
                  </a:lnTo>
                  <a:lnTo>
                    <a:pt x="4030766" y="1083590"/>
                  </a:lnTo>
                  <a:lnTo>
                    <a:pt x="32124" y="1083590"/>
                  </a:lnTo>
                  <a:lnTo>
                    <a:pt x="19617" y="1081066"/>
                  </a:lnTo>
                  <a:lnTo>
                    <a:pt x="9406" y="1074184"/>
                  </a:lnTo>
                  <a:lnTo>
                    <a:pt x="2523" y="1063973"/>
                  </a:lnTo>
                  <a:lnTo>
                    <a:pt x="0" y="1051465"/>
                  </a:lnTo>
                  <a:lnTo>
                    <a:pt x="0" y="32127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6549376" y="1470504"/>
            <a:ext cx="7778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Experiences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990139" y="1771053"/>
            <a:ext cx="913765" cy="629920"/>
            <a:chOff x="4990139" y="1771053"/>
            <a:chExt cx="913765" cy="629920"/>
          </a:xfrm>
        </p:grpSpPr>
        <p:sp>
          <p:nvSpPr>
            <p:cNvPr id="25" name="object 25"/>
            <p:cNvSpPr/>
            <p:nvPr/>
          </p:nvSpPr>
          <p:spPr>
            <a:xfrm>
              <a:off x="5065314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10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065314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10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999664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10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999664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10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5156565" y="1936372"/>
            <a:ext cx="51562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Machine 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Learning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402710" y="3218093"/>
            <a:ext cx="1421765" cy="720725"/>
            <a:chOff x="7402710" y="3218093"/>
            <a:chExt cx="1421765" cy="720725"/>
          </a:xfrm>
        </p:grpSpPr>
        <p:sp>
          <p:nvSpPr>
            <p:cNvPr id="31" name="object 31"/>
            <p:cNvSpPr/>
            <p:nvPr/>
          </p:nvSpPr>
          <p:spPr>
            <a:xfrm>
              <a:off x="7412235" y="3227618"/>
              <a:ext cx="1402715" cy="701675"/>
            </a:xfrm>
            <a:custGeom>
              <a:avLst/>
              <a:gdLst/>
              <a:ahLst/>
              <a:cxnLst/>
              <a:rect l="l" t="t" r="r" b="b"/>
              <a:pathLst>
                <a:path w="1402715" h="701675">
                  <a:moveTo>
                    <a:pt x="701323" y="701098"/>
                  </a:moveTo>
                  <a:lnTo>
                    <a:pt x="624907" y="700412"/>
                  </a:lnTo>
                  <a:lnTo>
                    <a:pt x="550875" y="698403"/>
                  </a:lnTo>
                  <a:lnTo>
                    <a:pt x="479653" y="695140"/>
                  </a:lnTo>
                  <a:lnTo>
                    <a:pt x="411670" y="690696"/>
                  </a:lnTo>
                  <a:lnTo>
                    <a:pt x="347354" y="685143"/>
                  </a:lnTo>
                  <a:lnTo>
                    <a:pt x="287133" y="678550"/>
                  </a:lnTo>
                  <a:lnTo>
                    <a:pt x="231434" y="670990"/>
                  </a:lnTo>
                  <a:lnTo>
                    <a:pt x="180686" y="662535"/>
                  </a:lnTo>
                  <a:lnTo>
                    <a:pt x="135316" y="653254"/>
                  </a:lnTo>
                  <a:lnTo>
                    <a:pt x="95752" y="643220"/>
                  </a:lnTo>
                  <a:lnTo>
                    <a:pt x="35754" y="621178"/>
                  </a:lnTo>
                  <a:lnTo>
                    <a:pt x="4115" y="596979"/>
                  </a:lnTo>
                  <a:lnTo>
                    <a:pt x="0" y="584248"/>
                  </a:lnTo>
                  <a:lnTo>
                    <a:pt x="0" y="116849"/>
                  </a:lnTo>
                  <a:lnTo>
                    <a:pt x="35754" y="79910"/>
                  </a:lnTo>
                  <a:lnTo>
                    <a:pt x="95752" y="57866"/>
                  </a:lnTo>
                  <a:lnTo>
                    <a:pt x="135316" y="47833"/>
                  </a:lnTo>
                  <a:lnTo>
                    <a:pt x="180686" y="38553"/>
                  </a:lnTo>
                  <a:lnTo>
                    <a:pt x="231434" y="30099"/>
                  </a:lnTo>
                  <a:lnTo>
                    <a:pt x="287133" y="22540"/>
                  </a:lnTo>
                  <a:lnTo>
                    <a:pt x="347354" y="15949"/>
                  </a:lnTo>
                  <a:lnTo>
                    <a:pt x="411670" y="10397"/>
                  </a:lnTo>
                  <a:lnTo>
                    <a:pt x="479653" y="5955"/>
                  </a:lnTo>
                  <a:lnTo>
                    <a:pt x="550875" y="2694"/>
                  </a:lnTo>
                  <a:lnTo>
                    <a:pt x="624907" y="685"/>
                  </a:lnTo>
                  <a:lnTo>
                    <a:pt x="701323" y="0"/>
                  </a:lnTo>
                  <a:lnTo>
                    <a:pt x="777739" y="685"/>
                  </a:lnTo>
                  <a:lnTo>
                    <a:pt x="851772" y="2694"/>
                  </a:lnTo>
                  <a:lnTo>
                    <a:pt x="922993" y="5955"/>
                  </a:lnTo>
                  <a:lnTo>
                    <a:pt x="990976" y="10397"/>
                  </a:lnTo>
                  <a:lnTo>
                    <a:pt x="1055292" y="15949"/>
                  </a:lnTo>
                  <a:lnTo>
                    <a:pt x="1115513" y="22540"/>
                  </a:lnTo>
                  <a:lnTo>
                    <a:pt x="1171212" y="30099"/>
                  </a:lnTo>
                  <a:lnTo>
                    <a:pt x="1221960" y="38553"/>
                  </a:lnTo>
                  <a:lnTo>
                    <a:pt x="1267330" y="47833"/>
                  </a:lnTo>
                  <a:lnTo>
                    <a:pt x="1306894" y="57866"/>
                  </a:lnTo>
                  <a:lnTo>
                    <a:pt x="1366892" y="79910"/>
                  </a:lnTo>
                  <a:lnTo>
                    <a:pt x="1398531" y="104114"/>
                  </a:lnTo>
                  <a:lnTo>
                    <a:pt x="1402647" y="116849"/>
                  </a:lnTo>
                  <a:lnTo>
                    <a:pt x="1402647" y="584248"/>
                  </a:lnTo>
                  <a:lnTo>
                    <a:pt x="1366892" y="621178"/>
                  </a:lnTo>
                  <a:lnTo>
                    <a:pt x="1306894" y="643220"/>
                  </a:lnTo>
                  <a:lnTo>
                    <a:pt x="1267330" y="653254"/>
                  </a:lnTo>
                  <a:lnTo>
                    <a:pt x="1221960" y="662535"/>
                  </a:lnTo>
                  <a:lnTo>
                    <a:pt x="1171212" y="670990"/>
                  </a:lnTo>
                  <a:lnTo>
                    <a:pt x="1115513" y="678550"/>
                  </a:lnTo>
                  <a:lnTo>
                    <a:pt x="1055292" y="685143"/>
                  </a:lnTo>
                  <a:lnTo>
                    <a:pt x="990976" y="690696"/>
                  </a:lnTo>
                  <a:lnTo>
                    <a:pt x="922993" y="695140"/>
                  </a:lnTo>
                  <a:lnTo>
                    <a:pt x="851772" y="698403"/>
                  </a:lnTo>
                  <a:lnTo>
                    <a:pt x="777739" y="700412"/>
                  </a:lnTo>
                  <a:lnTo>
                    <a:pt x="701323" y="7010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412235" y="3227618"/>
              <a:ext cx="1402715" cy="701675"/>
            </a:xfrm>
            <a:custGeom>
              <a:avLst/>
              <a:gdLst/>
              <a:ahLst/>
              <a:cxnLst/>
              <a:rect l="l" t="t" r="r" b="b"/>
              <a:pathLst>
                <a:path w="1402715" h="701675">
                  <a:moveTo>
                    <a:pt x="1402647" y="116849"/>
                  </a:moveTo>
                  <a:lnTo>
                    <a:pt x="1398531" y="129580"/>
                  </a:lnTo>
                  <a:lnTo>
                    <a:pt x="1386471" y="141913"/>
                  </a:lnTo>
                  <a:lnTo>
                    <a:pt x="1340224" y="165106"/>
                  </a:lnTo>
                  <a:lnTo>
                    <a:pt x="1267330" y="185855"/>
                  </a:lnTo>
                  <a:lnTo>
                    <a:pt x="1221960" y="195136"/>
                  </a:lnTo>
                  <a:lnTo>
                    <a:pt x="1171212" y="203591"/>
                  </a:lnTo>
                  <a:lnTo>
                    <a:pt x="1115513" y="211151"/>
                  </a:lnTo>
                  <a:lnTo>
                    <a:pt x="1055292" y="217744"/>
                  </a:lnTo>
                  <a:lnTo>
                    <a:pt x="990976" y="223297"/>
                  </a:lnTo>
                  <a:lnTo>
                    <a:pt x="922993" y="227741"/>
                  </a:lnTo>
                  <a:lnTo>
                    <a:pt x="851772" y="231003"/>
                  </a:lnTo>
                  <a:lnTo>
                    <a:pt x="777739" y="233013"/>
                  </a:lnTo>
                  <a:lnTo>
                    <a:pt x="701323" y="233699"/>
                  </a:lnTo>
                  <a:lnTo>
                    <a:pt x="624907" y="233013"/>
                  </a:lnTo>
                  <a:lnTo>
                    <a:pt x="550875" y="231003"/>
                  </a:lnTo>
                  <a:lnTo>
                    <a:pt x="479653" y="227741"/>
                  </a:lnTo>
                  <a:lnTo>
                    <a:pt x="411670" y="223297"/>
                  </a:lnTo>
                  <a:lnTo>
                    <a:pt x="347354" y="217744"/>
                  </a:lnTo>
                  <a:lnTo>
                    <a:pt x="287133" y="211151"/>
                  </a:lnTo>
                  <a:lnTo>
                    <a:pt x="231434" y="203591"/>
                  </a:lnTo>
                  <a:lnTo>
                    <a:pt x="180686" y="195136"/>
                  </a:lnTo>
                  <a:lnTo>
                    <a:pt x="135316" y="185855"/>
                  </a:lnTo>
                  <a:lnTo>
                    <a:pt x="95752" y="175821"/>
                  </a:lnTo>
                  <a:lnTo>
                    <a:pt x="35754" y="153779"/>
                  </a:lnTo>
                  <a:lnTo>
                    <a:pt x="4115" y="129580"/>
                  </a:lnTo>
                  <a:lnTo>
                    <a:pt x="0" y="116849"/>
                  </a:lnTo>
                </a:path>
                <a:path w="1402715" h="701675">
                  <a:moveTo>
                    <a:pt x="0" y="116849"/>
                  </a:moveTo>
                  <a:lnTo>
                    <a:pt x="4115" y="104114"/>
                  </a:lnTo>
                  <a:lnTo>
                    <a:pt x="16176" y="91778"/>
                  </a:lnTo>
                  <a:lnTo>
                    <a:pt x="62422" y="68582"/>
                  </a:lnTo>
                  <a:lnTo>
                    <a:pt x="135316" y="47833"/>
                  </a:lnTo>
                  <a:lnTo>
                    <a:pt x="180686" y="38553"/>
                  </a:lnTo>
                  <a:lnTo>
                    <a:pt x="231434" y="30099"/>
                  </a:lnTo>
                  <a:lnTo>
                    <a:pt x="287133" y="22540"/>
                  </a:lnTo>
                  <a:lnTo>
                    <a:pt x="347354" y="15949"/>
                  </a:lnTo>
                  <a:lnTo>
                    <a:pt x="411670" y="10397"/>
                  </a:lnTo>
                  <a:lnTo>
                    <a:pt x="479653" y="5955"/>
                  </a:lnTo>
                  <a:lnTo>
                    <a:pt x="550875" y="2694"/>
                  </a:lnTo>
                  <a:lnTo>
                    <a:pt x="624907" y="685"/>
                  </a:lnTo>
                  <a:lnTo>
                    <a:pt x="701323" y="0"/>
                  </a:lnTo>
                  <a:lnTo>
                    <a:pt x="777739" y="685"/>
                  </a:lnTo>
                  <a:lnTo>
                    <a:pt x="851772" y="2694"/>
                  </a:lnTo>
                  <a:lnTo>
                    <a:pt x="922993" y="5955"/>
                  </a:lnTo>
                  <a:lnTo>
                    <a:pt x="990976" y="10397"/>
                  </a:lnTo>
                  <a:lnTo>
                    <a:pt x="1055292" y="15949"/>
                  </a:lnTo>
                  <a:lnTo>
                    <a:pt x="1115513" y="22540"/>
                  </a:lnTo>
                  <a:lnTo>
                    <a:pt x="1171212" y="30099"/>
                  </a:lnTo>
                  <a:lnTo>
                    <a:pt x="1221960" y="38553"/>
                  </a:lnTo>
                  <a:lnTo>
                    <a:pt x="1267330" y="47833"/>
                  </a:lnTo>
                  <a:lnTo>
                    <a:pt x="1306894" y="57866"/>
                  </a:lnTo>
                  <a:lnTo>
                    <a:pt x="1366892" y="79910"/>
                  </a:lnTo>
                  <a:lnTo>
                    <a:pt x="1398531" y="104114"/>
                  </a:lnTo>
                  <a:lnTo>
                    <a:pt x="1402647" y="116849"/>
                  </a:lnTo>
                  <a:lnTo>
                    <a:pt x="1402647" y="584248"/>
                  </a:lnTo>
                  <a:lnTo>
                    <a:pt x="1366892" y="621178"/>
                  </a:lnTo>
                  <a:lnTo>
                    <a:pt x="1306894" y="643220"/>
                  </a:lnTo>
                  <a:lnTo>
                    <a:pt x="1267330" y="653254"/>
                  </a:lnTo>
                  <a:lnTo>
                    <a:pt x="1221960" y="662535"/>
                  </a:lnTo>
                  <a:lnTo>
                    <a:pt x="1171212" y="670990"/>
                  </a:lnTo>
                  <a:lnTo>
                    <a:pt x="1115513" y="678550"/>
                  </a:lnTo>
                  <a:lnTo>
                    <a:pt x="1055292" y="685143"/>
                  </a:lnTo>
                  <a:lnTo>
                    <a:pt x="990976" y="690696"/>
                  </a:lnTo>
                  <a:lnTo>
                    <a:pt x="922993" y="695140"/>
                  </a:lnTo>
                  <a:lnTo>
                    <a:pt x="851772" y="698403"/>
                  </a:lnTo>
                  <a:lnTo>
                    <a:pt x="777739" y="700412"/>
                  </a:lnTo>
                  <a:lnTo>
                    <a:pt x="701323" y="701098"/>
                  </a:lnTo>
                  <a:lnTo>
                    <a:pt x="624907" y="700412"/>
                  </a:lnTo>
                  <a:lnTo>
                    <a:pt x="550875" y="698403"/>
                  </a:lnTo>
                  <a:lnTo>
                    <a:pt x="479653" y="695140"/>
                  </a:lnTo>
                  <a:lnTo>
                    <a:pt x="411670" y="690696"/>
                  </a:lnTo>
                  <a:lnTo>
                    <a:pt x="347354" y="685143"/>
                  </a:lnTo>
                  <a:lnTo>
                    <a:pt x="287133" y="678550"/>
                  </a:lnTo>
                  <a:lnTo>
                    <a:pt x="231434" y="670990"/>
                  </a:lnTo>
                  <a:lnTo>
                    <a:pt x="180686" y="662535"/>
                  </a:lnTo>
                  <a:lnTo>
                    <a:pt x="135316" y="653254"/>
                  </a:lnTo>
                  <a:lnTo>
                    <a:pt x="95752" y="643220"/>
                  </a:lnTo>
                  <a:lnTo>
                    <a:pt x="35754" y="621178"/>
                  </a:lnTo>
                  <a:lnTo>
                    <a:pt x="4115" y="596979"/>
                  </a:lnTo>
                  <a:lnTo>
                    <a:pt x="0" y="584248"/>
                  </a:lnTo>
                  <a:lnTo>
                    <a:pt x="0" y="116849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7721124" y="3550734"/>
            <a:ext cx="78486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0">
                <a:solidFill>
                  <a:srgbClr val="FF8300"/>
                </a:solidFill>
                <a:latin typeface="Arial"/>
                <a:cs typeface="Arial"/>
              </a:rPr>
              <a:t>HDFS </a:t>
            </a:r>
            <a:r>
              <a:rPr dirty="0" sz="900" spc="105">
                <a:solidFill>
                  <a:srgbClr val="FF8300"/>
                </a:solidFill>
                <a:latin typeface="Arial"/>
                <a:cs typeface="Arial"/>
              </a:rPr>
              <a:t>/</a:t>
            </a:r>
            <a:r>
              <a:rPr dirty="0" sz="900" spc="-80">
                <a:solidFill>
                  <a:srgbClr val="FF8300"/>
                </a:solidFill>
                <a:latin typeface="Arial"/>
                <a:cs typeface="Arial"/>
              </a:rPr>
              <a:t> </a:t>
            </a:r>
            <a:r>
              <a:rPr dirty="0" sz="900" spc="-65">
                <a:solidFill>
                  <a:srgbClr val="FF8300"/>
                </a:solidFill>
                <a:latin typeface="Arial"/>
                <a:cs typeface="Arial"/>
              </a:rPr>
              <a:t>OZONE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18966" y="2614069"/>
            <a:ext cx="5016500" cy="265430"/>
          </a:xfrm>
          <a:custGeom>
            <a:avLst/>
            <a:gdLst/>
            <a:ahLst/>
            <a:cxnLst/>
            <a:rect l="l" t="t" r="r" b="b"/>
            <a:pathLst>
              <a:path w="5016500" h="265430">
                <a:moveTo>
                  <a:pt x="5012464" y="265199"/>
                </a:moveTo>
                <a:lnTo>
                  <a:pt x="3524" y="265199"/>
                </a:lnTo>
                <a:lnTo>
                  <a:pt x="0" y="261674"/>
                </a:lnTo>
                <a:lnTo>
                  <a:pt x="0" y="3524"/>
                </a:lnTo>
                <a:lnTo>
                  <a:pt x="3524" y="0"/>
                </a:lnTo>
                <a:lnTo>
                  <a:pt x="5010214" y="0"/>
                </a:lnTo>
                <a:lnTo>
                  <a:pt x="5012214" y="824"/>
                </a:lnTo>
                <a:lnTo>
                  <a:pt x="5015164" y="3774"/>
                </a:lnTo>
                <a:lnTo>
                  <a:pt x="5015989" y="5774"/>
                </a:lnTo>
                <a:lnTo>
                  <a:pt x="5015989" y="2616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870166" y="2652696"/>
            <a:ext cx="1113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2F2F2"/>
                </a:solidFill>
                <a:latin typeface="Roboto"/>
                <a:cs typeface="Roboto"/>
              </a:rPr>
              <a:t>Container</a:t>
            </a:r>
            <a:r>
              <a:rPr dirty="0" sz="1000" spc="-45" b="1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1000" spc="-5" b="1">
                <a:solidFill>
                  <a:srgbClr val="F2F2F2"/>
                </a:solidFill>
                <a:latin typeface="Roboto"/>
                <a:cs typeface="Roboto"/>
              </a:rPr>
              <a:t>Platform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18966" y="4007866"/>
            <a:ext cx="4947285" cy="265430"/>
          </a:xfrm>
          <a:custGeom>
            <a:avLst/>
            <a:gdLst/>
            <a:ahLst/>
            <a:cxnLst/>
            <a:rect l="l" t="t" r="r" b="b"/>
            <a:pathLst>
              <a:path w="4947284" h="265429">
                <a:moveTo>
                  <a:pt x="4943465" y="265199"/>
                </a:moveTo>
                <a:lnTo>
                  <a:pt x="3524" y="265199"/>
                </a:lnTo>
                <a:lnTo>
                  <a:pt x="0" y="261674"/>
                </a:lnTo>
                <a:lnTo>
                  <a:pt x="0" y="3524"/>
                </a:lnTo>
                <a:lnTo>
                  <a:pt x="3524" y="0"/>
                </a:lnTo>
                <a:lnTo>
                  <a:pt x="4941215" y="0"/>
                </a:lnTo>
                <a:lnTo>
                  <a:pt x="4943215" y="824"/>
                </a:lnTo>
                <a:lnTo>
                  <a:pt x="4946165" y="3774"/>
                </a:lnTo>
                <a:lnTo>
                  <a:pt x="4946990" y="5774"/>
                </a:lnTo>
                <a:lnTo>
                  <a:pt x="4946990" y="26167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6086126" y="4046496"/>
            <a:ext cx="61214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F2F2F2"/>
                </a:solidFill>
                <a:latin typeface="Roboto"/>
                <a:cs typeface="Roboto"/>
              </a:rPr>
              <a:t>BareMetal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4716" y="1001815"/>
            <a:ext cx="3028950" cy="30403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96215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new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product offering,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CDP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Private 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Cloud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provides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the ability</a:t>
            </a:r>
            <a:r>
              <a:rPr dirty="0" sz="14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to: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950">
              <a:latin typeface="Roboto"/>
              <a:cs typeface="Roboto"/>
            </a:endParaRPr>
          </a:p>
          <a:p>
            <a:pPr marL="434975" marR="173990" indent="-25844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434975" algn="l"/>
                <a:tab pos="435609" algn="l"/>
              </a:tabLst>
            </a:pP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Extend compute capacity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from  </a:t>
            </a:r>
            <a:r>
              <a:rPr dirty="0" sz="1400" spc="-20">
                <a:solidFill>
                  <a:srgbClr val="D8D8D8"/>
                </a:solidFill>
                <a:latin typeface="Roboto"/>
                <a:cs typeface="Roboto"/>
              </a:rPr>
              <a:t>today’s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VM/Bare-metal based 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CM/CDH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deployments onto  Kubernetes infrastructure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Char char="•"/>
            </a:pPr>
            <a:endParaRPr sz="1950">
              <a:latin typeface="Roboto"/>
              <a:cs typeface="Roboto"/>
            </a:endParaRPr>
          </a:p>
          <a:p>
            <a:pPr marL="434975" marR="5080" indent="-258445">
              <a:lnSpc>
                <a:spcPct val="100000"/>
              </a:lnSpc>
              <a:buClr>
                <a:srgbClr val="FFFFFF"/>
              </a:buClr>
              <a:buFont typeface="Arial"/>
              <a:buChar char="•"/>
              <a:tabLst>
                <a:tab pos="434975" algn="l"/>
                <a:tab pos="435609" algn="l"/>
              </a:tabLst>
            </a:pP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Leverage Cloudera workloads 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(ML, Spark, Impala,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Hive etc.) 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that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they already leverage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in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CDP 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Public Cloud </a:t>
            </a:r>
            <a:r>
              <a:rPr dirty="0" sz="1400" spc="-20">
                <a:solidFill>
                  <a:srgbClr val="D8D8D8"/>
                </a:solidFill>
                <a:latin typeface="Roboto"/>
                <a:cs typeface="Roboto"/>
              </a:rPr>
              <a:t>(AWS </a:t>
            </a:r>
            <a:r>
              <a:rPr dirty="0" sz="1400" spc="-5">
                <a:solidFill>
                  <a:srgbClr val="D8D8D8"/>
                </a:solidFill>
                <a:latin typeface="Roboto"/>
                <a:cs typeface="Roboto"/>
              </a:rPr>
              <a:t>and </a:t>
            </a:r>
            <a:r>
              <a:rPr dirty="0" sz="1400" spc="-10">
                <a:solidFill>
                  <a:srgbClr val="D8D8D8"/>
                </a:solidFill>
                <a:latin typeface="Roboto"/>
                <a:cs typeface="Roboto"/>
              </a:rPr>
              <a:t>Azure)  on-premises.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980738" y="1771053"/>
            <a:ext cx="913765" cy="2139315"/>
            <a:chOff x="5980738" y="1771053"/>
            <a:chExt cx="913765" cy="2139315"/>
          </a:xfrm>
        </p:grpSpPr>
        <p:sp>
          <p:nvSpPr>
            <p:cNvPr id="40" name="object 40"/>
            <p:cNvSpPr/>
            <p:nvPr/>
          </p:nvSpPr>
          <p:spPr>
            <a:xfrm>
              <a:off x="6055912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55912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990263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990263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017212" y="3259418"/>
              <a:ext cx="829310" cy="641985"/>
            </a:xfrm>
            <a:custGeom>
              <a:avLst/>
              <a:gdLst/>
              <a:ahLst/>
              <a:cxnLst/>
              <a:rect l="l" t="t" r="r" b="b"/>
              <a:pathLst>
                <a:path w="829309" h="641985">
                  <a:moveTo>
                    <a:pt x="809873" y="641398"/>
                  </a:moveTo>
                  <a:lnTo>
                    <a:pt x="19024" y="641398"/>
                  </a:lnTo>
                  <a:lnTo>
                    <a:pt x="11612" y="639902"/>
                  </a:lnTo>
                  <a:lnTo>
                    <a:pt x="5565" y="635823"/>
                  </a:lnTo>
                  <a:lnTo>
                    <a:pt x="1492" y="629776"/>
                  </a:lnTo>
                  <a:lnTo>
                    <a:pt x="0" y="622373"/>
                  </a:lnTo>
                  <a:lnTo>
                    <a:pt x="0" y="18999"/>
                  </a:lnTo>
                  <a:lnTo>
                    <a:pt x="1492" y="11601"/>
                  </a:lnTo>
                  <a:lnTo>
                    <a:pt x="5565" y="5562"/>
                  </a:lnTo>
                  <a:lnTo>
                    <a:pt x="11612" y="1492"/>
                  </a:lnTo>
                  <a:lnTo>
                    <a:pt x="19024" y="0"/>
                  </a:lnTo>
                  <a:lnTo>
                    <a:pt x="814923" y="0"/>
                  </a:lnTo>
                  <a:lnTo>
                    <a:pt x="819748" y="1999"/>
                  </a:lnTo>
                  <a:lnTo>
                    <a:pt x="823323" y="5549"/>
                  </a:lnTo>
                  <a:lnTo>
                    <a:pt x="826898" y="9124"/>
                  </a:lnTo>
                  <a:lnTo>
                    <a:pt x="828898" y="13974"/>
                  </a:lnTo>
                  <a:lnTo>
                    <a:pt x="828898" y="622373"/>
                  </a:lnTo>
                  <a:lnTo>
                    <a:pt x="827402" y="629776"/>
                  </a:lnTo>
                  <a:lnTo>
                    <a:pt x="823323" y="635823"/>
                  </a:lnTo>
                  <a:lnTo>
                    <a:pt x="817275" y="639902"/>
                  </a:lnTo>
                  <a:lnTo>
                    <a:pt x="809873" y="6413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017212" y="3259418"/>
              <a:ext cx="829310" cy="641985"/>
            </a:xfrm>
            <a:custGeom>
              <a:avLst/>
              <a:gdLst/>
              <a:ahLst/>
              <a:cxnLst/>
              <a:rect l="l" t="t" r="r" b="b"/>
              <a:pathLst>
                <a:path w="829309" h="641985">
                  <a:moveTo>
                    <a:pt x="0" y="18999"/>
                  </a:moveTo>
                  <a:lnTo>
                    <a:pt x="1492" y="11601"/>
                  </a:lnTo>
                  <a:lnTo>
                    <a:pt x="5565" y="5562"/>
                  </a:lnTo>
                  <a:lnTo>
                    <a:pt x="11612" y="1492"/>
                  </a:lnTo>
                  <a:lnTo>
                    <a:pt x="19024" y="0"/>
                  </a:lnTo>
                  <a:lnTo>
                    <a:pt x="809873" y="0"/>
                  </a:lnTo>
                  <a:lnTo>
                    <a:pt x="814923" y="0"/>
                  </a:lnTo>
                  <a:lnTo>
                    <a:pt x="819748" y="1999"/>
                  </a:lnTo>
                  <a:lnTo>
                    <a:pt x="823323" y="5549"/>
                  </a:lnTo>
                  <a:lnTo>
                    <a:pt x="826898" y="9124"/>
                  </a:lnTo>
                  <a:lnTo>
                    <a:pt x="828898" y="13974"/>
                  </a:lnTo>
                  <a:lnTo>
                    <a:pt x="828898" y="18999"/>
                  </a:lnTo>
                  <a:lnTo>
                    <a:pt x="828898" y="622373"/>
                  </a:lnTo>
                  <a:lnTo>
                    <a:pt x="827402" y="629776"/>
                  </a:lnTo>
                  <a:lnTo>
                    <a:pt x="823323" y="635823"/>
                  </a:lnTo>
                  <a:lnTo>
                    <a:pt x="817275" y="639902"/>
                  </a:lnTo>
                  <a:lnTo>
                    <a:pt x="809873" y="641398"/>
                  </a:lnTo>
                  <a:lnTo>
                    <a:pt x="19024" y="641398"/>
                  </a:lnTo>
                  <a:lnTo>
                    <a:pt x="11612" y="639902"/>
                  </a:lnTo>
                  <a:lnTo>
                    <a:pt x="5565" y="635823"/>
                  </a:lnTo>
                  <a:lnTo>
                    <a:pt x="1492" y="629776"/>
                  </a:lnTo>
                  <a:lnTo>
                    <a:pt x="0" y="622373"/>
                  </a:lnTo>
                  <a:lnTo>
                    <a:pt x="0" y="1899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6075165" y="1936372"/>
            <a:ext cx="6591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542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Data  </a:t>
            </a:r>
            <a:r>
              <a:rPr dirty="0" sz="1000" spc="-20">
                <a:solidFill>
                  <a:srgbClr val="2F5767"/>
                </a:solidFill>
                <a:latin typeface="Roboto"/>
                <a:cs typeface="Roboto"/>
              </a:rPr>
              <a:t>W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a</a:t>
            </a:r>
            <a:r>
              <a:rPr dirty="0" sz="1000" spc="-15">
                <a:solidFill>
                  <a:srgbClr val="2F5767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ehouse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6971335" y="1771053"/>
            <a:ext cx="913765" cy="629920"/>
            <a:chOff x="6971335" y="1771053"/>
            <a:chExt cx="913765" cy="629920"/>
          </a:xfrm>
        </p:grpSpPr>
        <p:sp>
          <p:nvSpPr>
            <p:cNvPr id="48" name="object 48"/>
            <p:cNvSpPr/>
            <p:nvPr/>
          </p:nvSpPr>
          <p:spPr>
            <a:xfrm>
              <a:off x="7046510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46510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980860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980860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/>
          <p:nvPr/>
        </p:nvSpPr>
        <p:spPr>
          <a:xfrm>
            <a:off x="7050699" y="1936372"/>
            <a:ext cx="688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002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Data 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Engineering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961934" y="1771053"/>
            <a:ext cx="913765" cy="629920"/>
            <a:chOff x="7961934" y="1771053"/>
            <a:chExt cx="913765" cy="629920"/>
          </a:xfrm>
        </p:grpSpPr>
        <p:sp>
          <p:nvSpPr>
            <p:cNvPr id="54" name="object 54"/>
            <p:cNvSpPr/>
            <p:nvPr/>
          </p:nvSpPr>
          <p:spPr>
            <a:xfrm>
              <a:off x="8037109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8037109" y="1780578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971459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8213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56124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971459" y="1822153"/>
              <a:ext cx="829310" cy="568960"/>
            </a:xfrm>
            <a:custGeom>
              <a:avLst/>
              <a:gdLst/>
              <a:ahLst/>
              <a:cxnLst/>
              <a:rect l="l" t="t" r="r" b="b"/>
              <a:pathLst>
                <a:path w="829309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812023" y="0"/>
                  </a:lnTo>
                  <a:lnTo>
                    <a:pt x="816498" y="0"/>
                  </a:lnTo>
                  <a:lnTo>
                    <a:pt x="820798" y="1777"/>
                  </a:lnTo>
                  <a:lnTo>
                    <a:pt x="823948" y="4939"/>
                  </a:lnTo>
                  <a:lnTo>
                    <a:pt x="827123" y="8102"/>
                  </a:lnTo>
                  <a:lnTo>
                    <a:pt x="828898" y="12392"/>
                  </a:lnTo>
                  <a:lnTo>
                    <a:pt x="828898" y="16864"/>
                  </a:lnTo>
                  <a:lnTo>
                    <a:pt x="828898" y="551933"/>
                  </a:lnTo>
                  <a:lnTo>
                    <a:pt x="828898" y="561248"/>
                  </a:lnTo>
                  <a:lnTo>
                    <a:pt x="821348" y="568798"/>
                  </a:lnTo>
                  <a:lnTo>
                    <a:pt x="8120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8107407" y="2012571"/>
            <a:ext cx="5568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DataFlow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327114" y="3257532"/>
            <a:ext cx="207518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43510">
              <a:lnSpc>
                <a:spcPct val="1000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2F5767"/>
                </a:solidFill>
                <a:latin typeface="Roboto"/>
                <a:cs typeface="Roboto"/>
              </a:rPr>
              <a:t>SDX</a:t>
            </a:r>
            <a:endParaRPr sz="10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tabLst>
                <a:tab pos="661670" algn="l"/>
                <a:tab pos="882015" algn="l"/>
                <a:tab pos="1570990" algn="l"/>
                <a:tab pos="2061845" algn="l"/>
              </a:tabLst>
            </a:pPr>
            <a:r>
              <a:rPr dirty="0" u="sng" sz="1000">
                <a:solidFill>
                  <a:srgbClr val="2F5767"/>
                </a:solidFill>
                <a:uFill>
                  <a:solidFill>
                    <a:srgbClr val="6D9EEB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sz="1000">
                <a:solidFill>
                  <a:srgbClr val="2F5767"/>
                </a:solidFill>
                <a:latin typeface="Times New Roman"/>
                <a:cs typeface="Times New Roman"/>
              </a:rPr>
              <a:t>	</a:t>
            </a: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Security	</a:t>
            </a:r>
            <a:r>
              <a:rPr dirty="0" u="sng" sz="1000" spc="-5">
                <a:solidFill>
                  <a:srgbClr val="2F5767"/>
                </a:solidFill>
                <a:uFill>
                  <a:solidFill>
                    <a:srgbClr val="6D9EEB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  <a:p>
            <a:pPr algn="ctr" marL="773430" marR="622300">
              <a:lnSpc>
                <a:spcPct val="100000"/>
              </a:lnSpc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Metadata  G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ov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ernance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008866" y="3295718"/>
            <a:ext cx="1273810" cy="568960"/>
          </a:xfrm>
          <a:prstGeom prst="rect">
            <a:avLst/>
          </a:prstGeom>
          <a:solidFill>
            <a:srgbClr val="FFFFFF"/>
          </a:solidFill>
          <a:ln w="19049">
            <a:solidFill>
              <a:srgbClr val="2F5767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341630" marR="320675" indent="-4445">
              <a:lnSpc>
                <a:spcPct val="100000"/>
              </a:lnSpc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Bare</a:t>
            </a:r>
            <a:r>
              <a:rPr dirty="0" sz="1000" spc="-6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Metal  </a:t>
            </a:r>
            <a:r>
              <a:rPr dirty="0" sz="1000" spc="-20">
                <a:solidFill>
                  <a:srgbClr val="2F5767"/>
                </a:solidFill>
                <a:latin typeface="Roboto"/>
                <a:cs typeface="Roboto"/>
              </a:rPr>
              <a:t>W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orkloads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291826" y="2888431"/>
            <a:ext cx="2111375" cy="712470"/>
            <a:chOff x="5291826" y="2888431"/>
            <a:chExt cx="2111375" cy="712470"/>
          </a:xfrm>
        </p:grpSpPr>
        <p:sp>
          <p:nvSpPr>
            <p:cNvPr id="62" name="object 62"/>
            <p:cNvSpPr/>
            <p:nvPr/>
          </p:nvSpPr>
          <p:spPr>
            <a:xfrm>
              <a:off x="6427687" y="2936419"/>
              <a:ext cx="3810" cy="266065"/>
            </a:xfrm>
            <a:custGeom>
              <a:avLst/>
              <a:gdLst/>
              <a:ahLst/>
              <a:cxnLst/>
              <a:rect l="l" t="t" r="r" b="b"/>
              <a:pathLst>
                <a:path w="3810" h="266064">
                  <a:moveTo>
                    <a:pt x="0" y="0"/>
                  </a:moveTo>
                  <a:lnTo>
                    <a:pt x="3349" y="265799"/>
                  </a:lnTo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411962" y="28931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424"/>
                  </a:moveTo>
                  <a:lnTo>
                    <a:pt x="15174" y="0"/>
                  </a:lnTo>
                  <a:lnTo>
                    <a:pt x="31449" y="43024"/>
                  </a:lnTo>
                  <a:lnTo>
                    <a:pt x="0" y="43424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411962" y="289319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024"/>
                  </a:moveTo>
                  <a:lnTo>
                    <a:pt x="15174" y="0"/>
                  </a:lnTo>
                  <a:lnTo>
                    <a:pt x="0" y="43424"/>
                  </a:lnTo>
                  <a:lnTo>
                    <a:pt x="31449" y="43024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415312" y="32020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6274" y="43399"/>
                  </a:moveTo>
                  <a:lnTo>
                    <a:pt x="0" y="374"/>
                  </a:lnTo>
                  <a:lnTo>
                    <a:pt x="31449" y="0"/>
                  </a:lnTo>
                  <a:lnTo>
                    <a:pt x="16274" y="4339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415312" y="320204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374"/>
                  </a:moveTo>
                  <a:lnTo>
                    <a:pt x="16274" y="43399"/>
                  </a:lnTo>
                  <a:lnTo>
                    <a:pt x="31449" y="0"/>
                  </a:lnTo>
                  <a:lnTo>
                    <a:pt x="0" y="374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296589" y="3564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296589" y="3564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959913" y="3564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959913" y="35643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860036" y="3564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74" y="31474"/>
                  </a:moveTo>
                  <a:lnTo>
                    <a:pt x="0" y="15874"/>
                  </a:lnTo>
                  <a:lnTo>
                    <a:pt x="43174" y="0"/>
                  </a:lnTo>
                  <a:lnTo>
                    <a:pt x="43274" y="31474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860036" y="356419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174" y="0"/>
                  </a:moveTo>
                  <a:lnTo>
                    <a:pt x="0" y="15874"/>
                  </a:lnTo>
                  <a:lnTo>
                    <a:pt x="43274" y="31474"/>
                  </a:lnTo>
                  <a:lnTo>
                    <a:pt x="43174" y="0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355010" y="3562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49"/>
                  </a:moveTo>
                  <a:lnTo>
                    <a:pt x="0" y="0"/>
                  </a:lnTo>
                  <a:lnTo>
                    <a:pt x="43274" y="15574"/>
                  </a:lnTo>
                  <a:lnTo>
                    <a:pt x="99" y="31449"/>
                  </a:lnTo>
                  <a:close/>
                </a:path>
              </a:pathLst>
            </a:custGeom>
            <a:solidFill>
              <a:srgbClr val="6D9EE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355010" y="356276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99" y="31449"/>
                  </a:moveTo>
                  <a:lnTo>
                    <a:pt x="43274" y="15574"/>
                  </a:lnTo>
                  <a:lnTo>
                    <a:pt x="0" y="0"/>
                  </a:lnTo>
                  <a:lnTo>
                    <a:pt x="99" y="31449"/>
                  </a:lnTo>
                  <a:close/>
                </a:path>
              </a:pathLst>
            </a:custGeom>
            <a:ln w="9524">
              <a:solidFill>
                <a:srgbClr val="6D9EE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6" name="object 7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106668" y="4841529"/>
            <a:ext cx="139827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 reserved.</a:t>
            </a:r>
            <a:endParaRPr sz="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6973" y="4843386"/>
            <a:ext cx="6858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</a:t>
            </a:r>
            <a:endParaRPr sz="600">
              <a:latin typeface="Roboto"/>
              <a:cs typeface="Robo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272" y="589517"/>
            <a:ext cx="107823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35" b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dirty="0" sz="2000" spc="-5" b="0">
                <a:solidFill>
                  <a:srgbClr val="FFFFFF"/>
                </a:solidFill>
                <a:latin typeface="Lato"/>
                <a:cs typeface="Lato"/>
              </a:rPr>
              <a:t>GEN</a:t>
            </a:r>
            <a:r>
              <a:rPr dirty="0" sz="2000" spc="-45" b="0">
                <a:solidFill>
                  <a:srgbClr val="FFFFFF"/>
                </a:solidFill>
                <a:latin typeface="Lato"/>
                <a:cs typeface="Lato"/>
              </a:rPr>
              <a:t>D</a:t>
            </a:r>
            <a:r>
              <a:rPr dirty="0" sz="2000" spc="5" b="0">
                <a:solidFill>
                  <a:srgbClr val="FFFFFF"/>
                </a:solidFill>
                <a:latin typeface="Lato"/>
                <a:cs typeface="Lato"/>
              </a:rPr>
              <a:t>A</a:t>
            </a:r>
            <a:endParaRPr sz="20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59619" y="602306"/>
            <a:ext cx="5822950" cy="566420"/>
            <a:chOff x="2959619" y="602306"/>
            <a:chExt cx="5822950" cy="566420"/>
          </a:xfrm>
        </p:grpSpPr>
        <p:sp>
          <p:nvSpPr>
            <p:cNvPr id="8" name="object 8"/>
            <p:cNvSpPr/>
            <p:nvPr/>
          </p:nvSpPr>
          <p:spPr>
            <a:xfrm>
              <a:off x="2959619" y="640406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19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8"/>
                  </a:lnTo>
                  <a:lnTo>
                    <a:pt x="13231" y="438566"/>
                  </a:lnTo>
                  <a:lnTo>
                    <a:pt x="3549" y="424205"/>
                  </a:lnTo>
                  <a:lnTo>
                    <a:pt x="0" y="406619"/>
                  </a:lnTo>
                  <a:lnTo>
                    <a:pt x="0" y="45179"/>
                  </a:lnTo>
                  <a:lnTo>
                    <a:pt x="3549" y="27593"/>
                  </a:lnTo>
                  <a:lnTo>
                    <a:pt x="13231" y="13232"/>
                  </a:lnTo>
                  <a:lnTo>
                    <a:pt x="27590" y="3550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13"/>
                  </a:lnTo>
                  <a:lnTo>
                    <a:pt x="5765388" y="45179"/>
                  </a:lnTo>
                  <a:lnTo>
                    <a:pt x="5765388" y="406619"/>
                  </a:lnTo>
                  <a:lnTo>
                    <a:pt x="5761838" y="424205"/>
                  </a:lnTo>
                  <a:lnTo>
                    <a:pt x="5752157" y="438566"/>
                  </a:lnTo>
                  <a:lnTo>
                    <a:pt x="5737797" y="448248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3096268" y="742051"/>
              <a:ext cx="248399" cy="248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424243" y="602306"/>
              <a:ext cx="5357989" cy="5660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3516324" y="716243"/>
            <a:ext cx="20237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latin typeface="Arial"/>
                <a:cs typeface="Arial"/>
              </a:rPr>
              <a:t>- </a:t>
            </a:r>
            <a:r>
              <a:rPr dirty="0" sz="1600" spc="-5">
                <a:latin typeface="Arial"/>
                <a:cs typeface="Arial"/>
              </a:rPr>
              <a:t>Cloudera at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-9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glance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59619" y="1167002"/>
            <a:ext cx="5822950" cy="3389629"/>
            <a:chOff x="2959619" y="1167002"/>
            <a:chExt cx="5822950" cy="3389629"/>
          </a:xfrm>
        </p:grpSpPr>
        <p:sp>
          <p:nvSpPr>
            <p:cNvPr id="13" name="object 13"/>
            <p:cNvSpPr/>
            <p:nvPr/>
          </p:nvSpPr>
          <p:spPr>
            <a:xfrm>
              <a:off x="2959619" y="1205102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19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8"/>
                  </a:lnTo>
                  <a:lnTo>
                    <a:pt x="13231" y="438566"/>
                  </a:lnTo>
                  <a:lnTo>
                    <a:pt x="3549" y="424205"/>
                  </a:lnTo>
                  <a:lnTo>
                    <a:pt x="0" y="406619"/>
                  </a:lnTo>
                  <a:lnTo>
                    <a:pt x="0" y="45179"/>
                  </a:lnTo>
                  <a:lnTo>
                    <a:pt x="3549" y="27593"/>
                  </a:lnTo>
                  <a:lnTo>
                    <a:pt x="13231" y="13232"/>
                  </a:lnTo>
                  <a:lnTo>
                    <a:pt x="27590" y="3550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13"/>
                  </a:lnTo>
                  <a:lnTo>
                    <a:pt x="5765388" y="45179"/>
                  </a:lnTo>
                  <a:lnTo>
                    <a:pt x="5765388" y="406619"/>
                  </a:lnTo>
                  <a:lnTo>
                    <a:pt x="5761838" y="424205"/>
                  </a:lnTo>
                  <a:lnTo>
                    <a:pt x="5752157" y="438566"/>
                  </a:lnTo>
                  <a:lnTo>
                    <a:pt x="5737797" y="448248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096268" y="1306747"/>
              <a:ext cx="248399" cy="248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424243" y="1167002"/>
              <a:ext cx="5357989" cy="56609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959619" y="1769798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19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8"/>
                  </a:lnTo>
                  <a:lnTo>
                    <a:pt x="13231" y="438566"/>
                  </a:lnTo>
                  <a:lnTo>
                    <a:pt x="3549" y="424205"/>
                  </a:lnTo>
                  <a:lnTo>
                    <a:pt x="0" y="406619"/>
                  </a:lnTo>
                  <a:lnTo>
                    <a:pt x="0" y="45179"/>
                  </a:lnTo>
                  <a:lnTo>
                    <a:pt x="3549" y="27593"/>
                  </a:lnTo>
                  <a:lnTo>
                    <a:pt x="13231" y="13232"/>
                  </a:lnTo>
                  <a:lnTo>
                    <a:pt x="27590" y="3550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14"/>
                  </a:lnTo>
                  <a:lnTo>
                    <a:pt x="5765388" y="45179"/>
                  </a:lnTo>
                  <a:lnTo>
                    <a:pt x="5765388" y="406619"/>
                  </a:lnTo>
                  <a:lnTo>
                    <a:pt x="5761838" y="424205"/>
                  </a:lnTo>
                  <a:lnTo>
                    <a:pt x="5752157" y="438566"/>
                  </a:lnTo>
                  <a:lnTo>
                    <a:pt x="5737797" y="448248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096268" y="1871443"/>
              <a:ext cx="248399" cy="2483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424243" y="1731699"/>
              <a:ext cx="5357989" cy="566098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959619" y="2334495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19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9"/>
                  </a:lnTo>
                  <a:lnTo>
                    <a:pt x="13231" y="438567"/>
                  </a:lnTo>
                  <a:lnTo>
                    <a:pt x="3549" y="424208"/>
                  </a:lnTo>
                  <a:lnTo>
                    <a:pt x="0" y="406624"/>
                  </a:lnTo>
                  <a:lnTo>
                    <a:pt x="0" y="45179"/>
                  </a:lnTo>
                  <a:lnTo>
                    <a:pt x="3549" y="27593"/>
                  </a:lnTo>
                  <a:lnTo>
                    <a:pt x="13231" y="13232"/>
                  </a:lnTo>
                  <a:lnTo>
                    <a:pt x="27590" y="3550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13"/>
                  </a:lnTo>
                  <a:lnTo>
                    <a:pt x="5765388" y="45179"/>
                  </a:lnTo>
                  <a:lnTo>
                    <a:pt x="5765388" y="406624"/>
                  </a:lnTo>
                  <a:lnTo>
                    <a:pt x="5761838" y="424208"/>
                  </a:lnTo>
                  <a:lnTo>
                    <a:pt x="5752157" y="438567"/>
                  </a:lnTo>
                  <a:lnTo>
                    <a:pt x="5737797" y="448249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096268" y="2436145"/>
              <a:ext cx="248399" cy="2483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3424243" y="2296395"/>
              <a:ext cx="5357989" cy="56609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2959619" y="2899194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20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9"/>
                  </a:lnTo>
                  <a:lnTo>
                    <a:pt x="13231" y="438567"/>
                  </a:lnTo>
                  <a:lnTo>
                    <a:pt x="3549" y="424208"/>
                  </a:lnTo>
                  <a:lnTo>
                    <a:pt x="0" y="406624"/>
                  </a:lnTo>
                  <a:lnTo>
                    <a:pt x="0" y="45174"/>
                  </a:lnTo>
                  <a:lnTo>
                    <a:pt x="3549" y="27590"/>
                  </a:lnTo>
                  <a:lnTo>
                    <a:pt x="13240" y="13224"/>
                  </a:lnTo>
                  <a:lnTo>
                    <a:pt x="27590" y="3549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08"/>
                  </a:lnTo>
                  <a:lnTo>
                    <a:pt x="5765388" y="45174"/>
                  </a:lnTo>
                  <a:lnTo>
                    <a:pt x="5765388" y="406624"/>
                  </a:lnTo>
                  <a:lnTo>
                    <a:pt x="5761838" y="424208"/>
                  </a:lnTo>
                  <a:lnTo>
                    <a:pt x="5752157" y="438567"/>
                  </a:lnTo>
                  <a:lnTo>
                    <a:pt x="5737797" y="448249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096268" y="3000844"/>
              <a:ext cx="248399" cy="2483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424243" y="2861094"/>
              <a:ext cx="5357989" cy="56609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959619" y="3463893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20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9"/>
                  </a:lnTo>
                  <a:lnTo>
                    <a:pt x="13231" y="438567"/>
                  </a:lnTo>
                  <a:lnTo>
                    <a:pt x="3549" y="424208"/>
                  </a:lnTo>
                  <a:lnTo>
                    <a:pt x="0" y="406624"/>
                  </a:lnTo>
                  <a:lnTo>
                    <a:pt x="0" y="45174"/>
                  </a:lnTo>
                  <a:lnTo>
                    <a:pt x="3549" y="27590"/>
                  </a:lnTo>
                  <a:lnTo>
                    <a:pt x="13240" y="13224"/>
                  </a:lnTo>
                  <a:lnTo>
                    <a:pt x="27590" y="3549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08"/>
                  </a:lnTo>
                  <a:lnTo>
                    <a:pt x="5765388" y="45174"/>
                  </a:lnTo>
                  <a:lnTo>
                    <a:pt x="5765388" y="406624"/>
                  </a:lnTo>
                  <a:lnTo>
                    <a:pt x="5761838" y="424208"/>
                  </a:lnTo>
                  <a:lnTo>
                    <a:pt x="5752157" y="438567"/>
                  </a:lnTo>
                  <a:lnTo>
                    <a:pt x="5737797" y="448249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096268" y="3565542"/>
              <a:ext cx="248399" cy="2483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24243" y="3877592"/>
              <a:ext cx="5357989" cy="56609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24243" y="3425793"/>
              <a:ext cx="5357989" cy="56609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959619" y="4028591"/>
              <a:ext cx="5765800" cy="452120"/>
            </a:xfrm>
            <a:custGeom>
              <a:avLst/>
              <a:gdLst/>
              <a:ahLst/>
              <a:cxnLst/>
              <a:rect l="l" t="t" r="r" b="b"/>
              <a:pathLst>
                <a:path w="5765800" h="452120">
                  <a:moveTo>
                    <a:pt x="5720213" y="451799"/>
                  </a:moveTo>
                  <a:lnTo>
                    <a:pt x="45174" y="451799"/>
                  </a:lnTo>
                  <a:lnTo>
                    <a:pt x="27590" y="448249"/>
                  </a:lnTo>
                  <a:lnTo>
                    <a:pt x="13231" y="438567"/>
                  </a:lnTo>
                  <a:lnTo>
                    <a:pt x="3549" y="424208"/>
                  </a:lnTo>
                  <a:lnTo>
                    <a:pt x="0" y="406624"/>
                  </a:lnTo>
                  <a:lnTo>
                    <a:pt x="0" y="45174"/>
                  </a:lnTo>
                  <a:lnTo>
                    <a:pt x="3549" y="27590"/>
                  </a:lnTo>
                  <a:lnTo>
                    <a:pt x="13240" y="13224"/>
                  </a:lnTo>
                  <a:lnTo>
                    <a:pt x="27590" y="3549"/>
                  </a:lnTo>
                  <a:lnTo>
                    <a:pt x="45174" y="0"/>
                  </a:lnTo>
                  <a:lnTo>
                    <a:pt x="5720213" y="0"/>
                  </a:lnTo>
                  <a:lnTo>
                    <a:pt x="5757805" y="20108"/>
                  </a:lnTo>
                  <a:lnTo>
                    <a:pt x="5765388" y="45174"/>
                  </a:lnTo>
                  <a:lnTo>
                    <a:pt x="5765388" y="406624"/>
                  </a:lnTo>
                  <a:lnTo>
                    <a:pt x="5761838" y="424208"/>
                  </a:lnTo>
                  <a:lnTo>
                    <a:pt x="5752157" y="438567"/>
                  </a:lnTo>
                  <a:lnTo>
                    <a:pt x="5737797" y="448249"/>
                  </a:lnTo>
                  <a:lnTo>
                    <a:pt x="5720213" y="451799"/>
                  </a:lnTo>
                  <a:close/>
                </a:path>
              </a:pathLst>
            </a:custGeom>
            <a:solidFill>
              <a:srgbClr val="CA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096268" y="4130241"/>
              <a:ext cx="248399" cy="2483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3424243" y="3990491"/>
              <a:ext cx="5357989" cy="56609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3516324" y="1280937"/>
            <a:ext cx="3648075" cy="30930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6525" indent="-124460">
              <a:lnSpc>
                <a:spcPct val="100000"/>
              </a:lnSpc>
              <a:spcBef>
                <a:spcPts val="100"/>
              </a:spcBef>
              <a:buChar char="-"/>
              <a:tabLst>
                <a:tab pos="137160" algn="l"/>
              </a:tabLst>
            </a:pPr>
            <a:r>
              <a:rPr dirty="0" sz="1600" spc="-5">
                <a:latin typeface="Arial"/>
                <a:cs typeface="Arial"/>
              </a:rPr>
              <a:t>Enterprise Data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Cloud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-"/>
            </a:pPr>
            <a:endParaRPr sz="2150">
              <a:latin typeface="Arial"/>
              <a:cs typeface="Arial"/>
            </a:endParaRPr>
          </a:p>
          <a:p>
            <a:pPr marL="136525" indent="-124460">
              <a:lnSpc>
                <a:spcPct val="100000"/>
              </a:lnSpc>
              <a:spcBef>
                <a:spcPts val="5"/>
              </a:spcBef>
              <a:buChar char="-"/>
              <a:tabLst>
                <a:tab pos="137160" algn="l"/>
              </a:tabLst>
            </a:pPr>
            <a:r>
              <a:rPr dirty="0" sz="1600" spc="-5">
                <a:latin typeface="Arial"/>
                <a:cs typeface="Arial"/>
              </a:rPr>
              <a:t>Cloudera Data</a:t>
            </a:r>
            <a:r>
              <a:rPr dirty="0" sz="1600" spc="-15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Platform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"/>
              <a:buChar char="-"/>
            </a:pPr>
            <a:endParaRPr sz="2150">
              <a:latin typeface="Arial"/>
              <a:cs typeface="Arial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dirty="0" sz="1600" spc="-5">
                <a:latin typeface="Arial"/>
                <a:cs typeface="Arial"/>
              </a:rPr>
              <a:t>CDP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Demo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-"/>
            </a:pPr>
            <a:endParaRPr sz="2150">
              <a:latin typeface="Arial"/>
              <a:cs typeface="Arial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dirty="0" sz="1600">
                <a:latin typeface="Arial"/>
                <a:cs typeface="Arial"/>
              </a:rPr>
              <a:t>More </a:t>
            </a:r>
            <a:r>
              <a:rPr dirty="0" sz="1600" spc="-5">
                <a:latin typeface="Arial"/>
                <a:cs typeface="Arial"/>
              </a:rPr>
              <a:t>on CDP</a:t>
            </a:r>
            <a:r>
              <a:rPr dirty="0" sz="1600" spc="-75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Technicals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-"/>
            </a:pPr>
            <a:endParaRPr sz="2150">
              <a:latin typeface="Arial"/>
              <a:cs typeface="Arial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dirty="0" sz="1600" spc="-5">
                <a:latin typeface="Arial"/>
                <a:cs typeface="Arial"/>
              </a:rPr>
              <a:t>Packaging, Pricing </a:t>
            </a:r>
            <a:r>
              <a:rPr dirty="0" sz="1600">
                <a:latin typeface="Arial"/>
                <a:cs typeface="Arial"/>
              </a:rPr>
              <a:t>&amp; </a:t>
            </a:r>
            <a:r>
              <a:rPr dirty="0" sz="1600" spc="-30">
                <a:latin typeface="Arial"/>
                <a:cs typeface="Arial"/>
              </a:rPr>
              <a:t>Value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sz="1600" spc="-5">
                <a:latin typeface="Arial"/>
                <a:cs typeface="Arial"/>
              </a:rPr>
              <a:t>Proposition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Font typeface="Arial"/>
              <a:buChar char="-"/>
            </a:pPr>
            <a:endParaRPr sz="2150">
              <a:latin typeface="Arial"/>
              <a:cs typeface="Arial"/>
            </a:endParaRPr>
          </a:p>
          <a:p>
            <a:pPr marL="136525" indent="-124460">
              <a:lnSpc>
                <a:spcPct val="100000"/>
              </a:lnSpc>
              <a:buChar char="-"/>
              <a:tabLst>
                <a:tab pos="137160" algn="l"/>
              </a:tabLst>
            </a:pPr>
            <a:r>
              <a:rPr dirty="0" sz="1600" spc="-5">
                <a:latin typeface="Arial"/>
                <a:cs typeface="Arial"/>
              </a:rPr>
              <a:t>Q&amp;A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61061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WHY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43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 </a:t>
            </a:r>
            <a:r>
              <a:rPr dirty="0" sz="2200" spc="-35" b="0">
                <a:solidFill>
                  <a:srgbClr val="FFFFFF"/>
                </a:solidFill>
                <a:latin typeface="Lato"/>
                <a:cs typeface="Lato"/>
              </a:rPr>
              <a:t>CLOUD?</a:t>
            </a:r>
            <a:endParaRPr sz="2200">
              <a:latin typeface="Lato"/>
              <a:cs typeface="Lato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  <p:sp>
        <p:nvSpPr>
          <p:cNvPr id="4" name="object 4"/>
          <p:cNvSpPr txBox="1"/>
          <p:nvPr/>
        </p:nvSpPr>
        <p:spPr>
          <a:xfrm>
            <a:off x="423099" y="1309201"/>
            <a:ext cx="17151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8300"/>
                </a:solidFill>
                <a:latin typeface="Roboto"/>
                <a:cs typeface="Roboto"/>
              </a:rPr>
              <a:t>1. 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Workload</a:t>
            </a:r>
            <a:r>
              <a:rPr dirty="0" sz="1400" spc="-30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Isolation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836" y="1706457"/>
            <a:ext cx="22161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CDFE8"/>
                </a:solidFill>
                <a:latin typeface="Roboto"/>
                <a:cs typeface="Roboto"/>
              </a:rPr>
              <a:t>No Noisy</a:t>
            </a: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 Neighbours</a:t>
            </a:r>
            <a:endParaRPr sz="1200">
              <a:latin typeface="Roboto"/>
              <a:cs typeface="Roboto"/>
            </a:endParaRPr>
          </a:p>
          <a:p>
            <a:pPr marL="161290">
              <a:lnSpc>
                <a:spcPct val="100000"/>
              </a:lnSpc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Dedicated compute per</a:t>
            </a:r>
            <a:r>
              <a:rPr dirty="0" sz="1200" spc="-60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tenant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836" y="2255096"/>
            <a:ext cx="16770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CDFE8"/>
                </a:solidFill>
                <a:latin typeface="Roboto"/>
                <a:cs typeface="Roboto"/>
              </a:rPr>
              <a:t>Independent</a:t>
            </a:r>
            <a:r>
              <a:rPr dirty="0" sz="1200" spc="-25" b="1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Upgrades</a:t>
            </a:r>
            <a:endParaRPr sz="1200">
              <a:latin typeface="Roboto"/>
              <a:cs typeface="Roboto"/>
            </a:endParaRPr>
          </a:p>
          <a:p>
            <a:pPr marL="161290">
              <a:lnSpc>
                <a:spcPct val="100000"/>
              </a:lnSpc>
            </a:pP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Upgrade </a:t>
            </a: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when</a:t>
            </a:r>
            <a:r>
              <a:rPr dirty="0" sz="1200" spc="-40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needed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836" y="2803735"/>
            <a:ext cx="223647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CDFE8"/>
                </a:solidFill>
                <a:latin typeface="Roboto"/>
                <a:cs typeface="Roboto"/>
              </a:rPr>
              <a:t>Modern</a:t>
            </a: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 Standards</a:t>
            </a:r>
            <a:endParaRPr sz="1200">
              <a:latin typeface="Roboto"/>
              <a:cs typeface="Roboto"/>
            </a:endParaRPr>
          </a:p>
          <a:p>
            <a:pPr marL="161290">
              <a:lnSpc>
                <a:spcPct val="100000"/>
              </a:lnSpc>
            </a:pP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Container-based</a:t>
            </a:r>
            <a:r>
              <a:rPr dirty="0" sz="1200" spc="10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multi-tenancy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17097" y="1306469"/>
            <a:ext cx="2003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8300"/>
                </a:solidFill>
                <a:latin typeface="Roboto"/>
                <a:cs typeface="Roboto"/>
              </a:rPr>
              <a:t>2. Simpliﬁed</a:t>
            </a:r>
            <a:r>
              <a:rPr dirty="0" sz="1400" spc="-50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Onboarding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38354" y="1702709"/>
            <a:ext cx="2059939" cy="4229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CCDFE8"/>
                </a:solidFill>
                <a:latin typeface="Roboto"/>
                <a:cs typeface="Roboto"/>
              </a:rPr>
              <a:t>Push-button</a:t>
            </a:r>
            <a:r>
              <a:rPr dirty="0" sz="1400" spc="-35" b="1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CCDFE8"/>
                </a:solidFill>
                <a:latin typeface="Roboto"/>
                <a:cs typeface="Roboto"/>
              </a:rPr>
              <a:t>Provisioning</a:t>
            </a:r>
            <a:endParaRPr sz="1400">
              <a:latin typeface="Roboto"/>
              <a:cs typeface="Roboto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Up and running in</a:t>
            </a:r>
            <a:r>
              <a:rPr dirty="0" sz="1200" spc="-30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seconds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438458" y="2281827"/>
            <a:ext cx="2237105" cy="42290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CCDFE8"/>
                </a:solidFill>
                <a:latin typeface="Roboto"/>
                <a:cs typeface="Roboto"/>
              </a:rPr>
              <a:t>Redesigned User</a:t>
            </a:r>
            <a:r>
              <a:rPr dirty="0" sz="1400" spc="-70" b="1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400" spc="-5" b="1">
                <a:solidFill>
                  <a:srgbClr val="CCDFE8"/>
                </a:solidFill>
                <a:latin typeface="Roboto"/>
                <a:cs typeface="Roboto"/>
              </a:rPr>
              <a:t>Interfaces</a:t>
            </a:r>
            <a:endParaRPr sz="1400">
              <a:latin typeface="Roboto"/>
              <a:cs typeface="Roboto"/>
            </a:endParaRPr>
          </a:p>
          <a:p>
            <a:pPr marL="92075">
              <a:lnSpc>
                <a:spcPct val="100000"/>
              </a:lnSpc>
              <a:spcBef>
                <a:spcPts val="5"/>
              </a:spcBef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Use-case optimised</a:t>
            </a:r>
            <a:r>
              <a:rPr dirty="0" sz="1200" spc="-35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workﬂows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42060" y="1306469"/>
            <a:ext cx="27139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FF8300"/>
                </a:solidFill>
                <a:latin typeface="Roboto"/>
                <a:cs typeface="Roboto"/>
              </a:rPr>
              <a:t>3. Better 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Infrastructure</a:t>
            </a:r>
            <a:r>
              <a:rPr dirty="0" sz="1400" spc="-5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Utilisation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31816" y="1703725"/>
            <a:ext cx="2576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Auto-scale, Auto-suspend</a:t>
            </a:r>
            <a:endParaRPr sz="1200">
              <a:latin typeface="Roboto"/>
              <a:cs typeface="Roboto"/>
            </a:endParaRPr>
          </a:p>
          <a:p>
            <a:pPr marL="88265">
              <a:lnSpc>
                <a:spcPct val="100000"/>
              </a:lnSpc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Use what you need, when you need</a:t>
            </a:r>
            <a:r>
              <a:rPr dirty="0" sz="1200" spc="-75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it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131798" y="2252364"/>
            <a:ext cx="250825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Shared Kubernetes</a:t>
            </a:r>
            <a:endParaRPr sz="1200">
              <a:latin typeface="Roboto"/>
              <a:cs typeface="Roboto"/>
            </a:endParaRPr>
          </a:p>
          <a:p>
            <a:pPr marL="86360">
              <a:lnSpc>
                <a:spcPct val="100000"/>
              </a:lnSpc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All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experiences </a:t>
            </a: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on </a:t>
            </a:r>
            <a:r>
              <a:rPr dirty="0" sz="1200">
                <a:solidFill>
                  <a:srgbClr val="CCDFE8"/>
                </a:solidFill>
                <a:latin typeface="Roboto"/>
                <a:cs typeface="Roboto"/>
              </a:rPr>
              <a:t>a </a:t>
            </a: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single platform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31798" y="2801003"/>
            <a:ext cx="21494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CCDFE8"/>
                </a:solidFill>
                <a:latin typeface="Roboto"/>
                <a:cs typeface="Roboto"/>
              </a:rPr>
              <a:t>Quota</a:t>
            </a:r>
            <a:r>
              <a:rPr dirty="0" sz="1200" spc="-10" b="1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5" b="1">
                <a:solidFill>
                  <a:srgbClr val="CCDFE8"/>
                </a:solidFill>
                <a:latin typeface="Roboto"/>
                <a:cs typeface="Roboto"/>
              </a:rPr>
              <a:t>Management</a:t>
            </a:r>
            <a:endParaRPr sz="1200">
              <a:latin typeface="Roboto"/>
              <a:cs typeface="Roboto"/>
            </a:endParaRPr>
          </a:p>
          <a:p>
            <a:pPr marL="123825">
              <a:lnSpc>
                <a:spcPct val="100000"/>
              </a:lnSpc>
            </a:pPr>
            <a:r>
              <a:rPr dirty="0" sz="1200" spc="-5">
                <a:solidFill>
                  <a:srgbClr val="CCDFE8"/>
                </a:solidFill>
                <a:latin typeface="Roboto"/>
                <a:cs typeface="Roboto"/>
              </a:rPr>
              <a:t>Set mins and max per</a:t>
            </a:r>
            <a:r>
              <a:rPr dirty="0" sz="1200" spc="-55">
                <a:solidFill>
                  <a:srgbClr val="CCDFE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CCDFE8"/>
                </a:solidFill>
                <a:latin typeface="Roboto"/>
                <a:cs typeface="Roboto"/>
              </a:rPr>
              <a:t>tenants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5384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HUB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CLUSTERS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AND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SERVICES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2620"/>
            <a:ext cx="32232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What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are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the consumption</a:t>
            </a:r>
            <a:r>
              <a:rPr dirty="0" sz="1600" spc="-5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options?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171" y="2958313"/>
            <a:ext cx="7059295" cy="1328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93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5" b="1">
                <a:solidFill>
                  <a:srgbClr val="D8D8D8"/>
                </a:solidFill>
                <a:latin typeface="Roboto"/>
                <a:cs typeface="Roboto"/>
              </a:rPr>
              <a:t>Data Hub Cluster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is </a:t>
            </a: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customizable environment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that runs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like </a:t>
            </a: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traditional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Hadoop </a:t>
            </a:r>
            <a:r>
              <a:rPr dirty="0" sz="1800" spc="-20">
                <a:solidFill>
                  <a:srgbClr val="D8D8D8"/>
                </a:solidFill>
                <a:latin typeface="Roboto"/>
                <a:cs typeface="Roboto"/>
              </a:rPr>
              <a:t>cluster,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but is designed </a:t>
            </a:r>
            <a:r>
              <a:rPr dirty="0" sz="1800" spc="-15">
                <a:solidFill>
                  <a:srgbClr val="D8D8D8"/>
                </a:solidFill>
                <a:latin typeface="Roboto"/>
                <a:cs typeface="Roboto"/>
              </a:rPr>
              <a:t>to leverage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Cloud</a:t>
            </a:r>
            <a:r>
              <a:rPr dirty="0" sz="1800" spc="2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5">
                <a:solidFill>
                  <a:srgbClr val="D8D8D8"/>
                </a:solidFill>
                <a:latin typeface="Roboto"/>
                <a:cs typeface="Roboto"/>
              </a:rPr>
              <a:t>Storage.</a:t>
            </a:r>
            <a:endParaRPr sz="18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620"/>
              </a:spcBef>
            </a:pP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An </a:t>
            </a:r>
            <a:r>
              <a:rPr dirty="0" sz="1800" spc="-5" b="1">
                <a:solidFill>
                  <a:srgbClr val="D8D8D8"/>
                </a:solidFill>
                <a:latin typeface="Roboto"/>
                <a:cs typeface="Roboto"/>
              </a:rPr>
              <a:t>Experience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is </a:t>
            </a: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container-based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compute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environment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for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speciﬁc  purposes: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ML, </a:t>
            </a:r>
            <a:r>
              <a:rPr dirty="0" sz="1800" spc="-40">
                <a:solidFill>
                  <a:srgbClr val="D8D8D8"/>
                </a:solidFill>
                <a:latin typeface="Roboto"/>
                <a:cs typeface="Roboto"/>
              </a:rPr>
              <a:t>DW,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DE, </a:t>
            </a:r>
            <a:r>
              <a:rPr dirty="0" sz="1800" spc="-35">
                <a:solidFill>
                  <a:srgbClr val="D8D8D8"/>
                </a:solidFill>
                <a:latin typeface="Roboto"/>
                <a:cs typeface="Roboto"/>
              </a:rPr>
              <a:t>OD,</a:t>
            </a:r>
            <a:r>
              <a:rPr dirty="0" sz="1800" spc="4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DF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9269" y="1445474"/>
            <a:ext cx="8805432" cy="12735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723392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ENTERPRISE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26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COMPANY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0810"/>
            <a:ext cx="53949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Manage and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secure </a:t>
            </a: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the data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lifecycle </a:t>
            </a:r>
            <a:r>
              <a:rPr dirty="0" sz="1500" spc="-5">
                <a:solidFill>
                  <a:srgbClr val="00A3AE"/>
                </a:solidFill>
                <a:latin typeface="Roboto"/>
                <a:cs typeface="Roboto"/>
              </a:rPr>
              <a:t>in any cloud or</a:t>
            </a:r>
            <a:r>
              <a:rPr dirty="0" sz="1500" spc="2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500" spc="-10">
                <a:solidFill>
                  <a:srgbClr val="00A3AE"/>
                </a:solidFill>
                <a:latin typeface="Roboto"/>
                <a:cs typeface="Roboto"/>
              </a:rPr>
              <a:t>datacenter</a:t>
            </a:r>
            <a:endParaRPr sz="15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27257" y="2149579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51" y="2785685"/>
            <a:ext cx="8382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4388" y="2785685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3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787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8835" y="2785685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L="12065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9789" y="2149578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418" y="1932713"/>
            <a:ext cx="573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350" y="3185210"/>
            <a:ext cx="5187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Enrich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26120" y="1932713"/>
            <a:ext cx="5524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7050" y="3178609"/>
            <a:ext cx="466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5463" y="1961964"/>
            <a:ext cx="584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1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4" y="7199"/>
                  </a:lnTo>
                  <a:lnTo>
                    <a:pt x="477611" y="1999"/>
                  </a:lnTo>
                  <a:lnTo>
                    <a:pt x="554301" y="1999"/>
                  </a:lnTo>
                  <a:lnTo>
                    <a:pt x="554301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6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11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8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8" y="71724"/>
                  </a:lnTo>
                  <a:lnTo>
                    <a:pt x="554708" y="89899"/>
                  </a:lnTo>
                  <a:close/>
                </a:path>
                <a:path w="755015" h="92075">
                  <a:moveTo>
                    <a:pt x="214952" y="91899"/>
                  </a:moveTo>
                  <a:lnTo>
                    <a:pt x="196329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9" y="3589"/>
                  </a:lnTo>
                  <a:lnTo>
                    <a:pt x="214952" y="0"/>
                  </a:lnTo>
                  <a:lnTo>
                    <a:pt x="233574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52" y="18424"/>
                  </a:lnTo>
                  <a:lnTo>
                    <a:pt x="204761" y="20492"/>
                  </a:lnTo>
                  <a:lnTo>
                    <a:pt x="196763" y="26243"/>
                  </a:lnTo>
                  <a:lnTo>
                    <a:pt x="191539" y="35004"/>
                  </a:lnTo>
                  <a:lnTo>
                    <a:pt x="189669" y="46099"/>
                  </a:lnTo>
                  <a:lnTo>
                    <a:pt x="191539" y="57137"/>
                  </a:lnTo>
                  <a:lnTo>
                    <a:pt x="196763" y="65796"/>
                  </a:lnTo>
                  <a:lnTo>
                    <a:pt x="204761" y="71451"/>
                  </a:lnTo>
                  <a:lnTo>
                    <a:pt x="214952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4" y="88354"/>
                  </a:lnTo>
                  <a:lnTo>
                    <a:pt x="214952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52" y="73474"/>
                  </a:lnTo>
                  <a:lnTo>
                    <a:pt x="225143" y="71426"/>
                  </a:lnTo>
                  <a:lnTo>
                    <a:pt x="233145" y="65731"/>
                  </a:lnTo>
                  <a:lnTo>
                    <a:pt x="238374" y="57063"/>
                  </a:lnTo>
                  <a:lnTo>
                    <a:pt x="240247" y="46099"/>
                  </a:lnTo>
                  <a:lnTo>
                    <a:pt x="238374" y="35004"/>
                  </a:lnTo>
                  <a:lnTo>
                    <a:pt x="233145" y="26243"/>
                  </a:lnTo>
                  <a:lnTo>
                    <a:pt x="225143" y="20492"/>
                  </a:lnTo>
                  <a:lnTo>
                    <a:pt x="214952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9" y="1999"/>
                  </a:lnTo>
                  <a:lnTo>
                    <a:pt x="440088" y="5172"/>
                  </a:lnTo>
                  <a:lnTo>
                    <a:pt x="455605" y="14121"/>
                  </a:lnTo>
                  <a:lnTo>
                    <a:pt x="459578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9" y="72324"/>
                  </a:lnTo>
                  <a:lnTo>
                    <a:pt x="456030" y="77777"/>
                  </a:lnTo>
                  <a:lnTo>
                    <a:pt x="440804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9" y="72324"/>
                  </a:moveTo>
                  <a:lnTo>
                    <a:pt x="419671" y="72324"/>
                  </a:lnTo>
                  <a:lnTo>
                    <a:pt x="431328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8" y="21463"/>
                  </a:lnTo>
                  <a:lnTo>
                    <a:pt x="419671" y="19574"/>
                  </a:lnTo>
                  <a:lnTo>
                    <a:pt x="459578" y="19574"/>
                  </a:lnTo>
                  <a:lnTo>
                    <a:pt x="465716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9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9" y="3421"/>
                  </a:lnTo>
                  <a:lnTo>
                    <a:pt x="72082" y="7498"/>
                  </a:lnTo>
                  <a:lnTo>
                    <a:pt x="78599" y="12974"/>
                  </a:lnTo>
                  <a:lnTo>
                    <a:pt x="73002" y="18574"/>
                  </a:lnTo>
                  <a:lnTo>
                    <a:pt x="47049" y="18574"/>
                  </a:lnTo>
                  <a:lnTo>
                    <a:pt x="36656" y="20665"/>
                  </a:lnTo>
                  <a:lnTo>
                    <a:pt x="28446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6" y="65456"/>
                  </a:lnTo>
                  <a:lnTo>
                    <a:pt x="36656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9" y="26099"/>
                  </a:moveTo>
                  <a:lnTo>
                    <a:pt x="60259" y="21149"/>
                  </a:lnTo>
                  <a:lnTo>
                    <a:pt x="54274" y="18574"/>
                  </a:lnTo>
                  <a:lnTo>
                    <a:pt x="73002" y="18574"/>
                  </a:lnTo>
                  <a:lnTo>
                    <a:pt x="65479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7" y="73324"/>
                  </a:lnTo>
                  <a:lnTo>
                    <a:pt x="61547" y="70199"/>
                  </a:lnTo>
                  <a:lnTo>
                    <a:pt x="66807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4" y="89899"/>
                  </a:moveTo>
                  <a:lnTo>
                    <a:pt x="99517" y="89899"/>
                  </a:lnTo>
                  <a:lnTo>
                    <a:pt x="99517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4" y="71999"/>
                  </a:lnTo>
                  <a:lnTo>
                    <a:pt x="161094" y="89899"/>
                  </a:lnTo>
                  <a:close/>
                </a:path>
                <a:path w="755015" h="92075">
                  <a:moveTo>
                    <a:pt x="598496" y="89899"/>
                  </a:moveTo>
                  <a:lnTo>
                    <a:pt x="578548" y="89899"/>
                  </a:lnTo>
                  <a:lnTo>
                    <a:pt x="578548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6" y="19174"/>
                  </a:lnTo>
                  <a:lnTo>
                    <a:pt x="598496" y="45574"/>
                  </a:lnTo>
                  <a:lnTo>
                    <a:pt x="650827" y="45574"/>
                  </a:lnTo>
                  <a:lnTo>
                    <a:pt x="649374" y="48846"/>
                  </a:lnTo>
                  <a:lnTo>
                    <a:pt x="642508" y="55625"/>
                  </a:lnTo>
                  <a:lnTo>
                    <a:pt x="631678" y="60324"/>
                  </a:lnTo>
                  <a:lnTo>
                    <a:pt x="633226" y="62149"/>
                  </a:lnTo>
                  <a:lnTo>
                    <a:pt x="598496" y="62149"/>
                  </a:lnTo>
                  <a:lnTo>
                    <a:pt x="598496" y="89899"/>
                  </a:lnTo>
                  <a:close/>
                </a:path>
                <a:path w="755015" h="92075">
                  <a:moveTo>
                    <a:pt x="650827" y="45574"/>
                  </a:moveTo>
                  <a:lnTo>
                    <a:pt x="623241" y="45574"/>
                  </a:lnTo>
                  <a:lnTo>
                    <a:pt x="626956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81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7" y="45574"/>
                  </a:lnTo>
                  <a:close/>
                </a:path>
                <a:path w="755015" h="92075">
                  <a:moveTo>
                    <a:pt x="656756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6" y="62149"/>
                  </a:lnTo>
                  <a:lnTo>
                    <a:pt x="656756" y="89899"/>
                  </a:lnTo>
                  <a:close/>
                </a:path>
                <a:path w="755015" h="92075">
                  <a:moveTo>
                    <a:pt x="682166" y="89899"/>
                  </a:moveTo>
                  <a:lnTo>
                    <a:pt x="661581" y="89899"/>
                  </a:lnTo>
                  <a:lnTo>
                    <a:pt x="698681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71" y="55649"/>
                  </a:lnTo>
                  <a:lnTo>
                    <a:pt x="739810" y="55649"/>
                  </a:lnTo>
                  <a:lnTo>
                    <a:pt x="746766" y="71949"/>
                  </a:lnTo>
                  <a:lnTo>
                    <a:pt x="689298" y="71949"/>
                  </a:lnTo>
                  <a:lnTo>
                    <a:pt x="682166" y="89899"/>
                  </a:lnTo>
                  <a:close/>
                </a:path>
                <a:path w="755015" h="92075">
                  <a:moveTo>
                    <a:pt x="739810" y="55649"/>
                  </a:moveTo>
                  <a:lnTo>
                    <a:pt x="720236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10" y="55649"/>
                  </a:lnTo>
                  <a:close/>
                </a:path>
                <a:path w="755015" h="92075">
                  <a:moveTo>
                    <a:pt x="754426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6" y="71949"/>
                  </a:lnTo>
                  <a:lnTo>
                    <a:pt x="754426" y="89899"/>
                  </a:lnTo>
                  <a:close/>
                </a:path>
                <a:path w="755015" h="92075">
                  <a:moveTo>
                    <a:pt x="320929" y="91899"/>
                  </a:moveTo>
                  <a:lnTo>
                    <a:pt x="304783" y="88990"/>
                  </a:lnTo>
                  <a:lnTo>
                    <a:pt x="292280" y="80681"/>
                  </a:lnTo>
                  <a:lnTo>
                    <a:pt x="284205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4" y="1999"/>
                  </a:lnTo>
                  <a:lnTo>
                    <a:pt x="301684" y="51149"/>
                  </a:lnTo>
                  <a:lnTo>
                    <a:pt x="303112" y="60512"/>
                  </a:lnTo>
                  <a:lnTo>
                    <a:pt x="307095" y="67534"/>
                  </a:lnTo>
                  <a:lnTo>
                    <a:pt x="313184" y="71944"/>
                  </a:lnTo>
                  <a:lnTo>
                    <a:pt x="320929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5" y="88990"/>
                  </a:lnTo>
                  <a:lnTo>
                    <a:pt x="320929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9" y="73474"/>
                  </a:lnTo>
                  <a:lnTo>
                    <a:pt x="328672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87324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5" b="0">
                <a:latin typeface="Lato"/>
                <a:cs typeface="Lato"/>
              </a:rPr>
              <a:t>...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A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b="0">
                <a:latin typeface="Lato"/>
                <a:cs typeface="Lato"/>
              </a:rPr>
              <a:t>RUNTIME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10" b="0">
                <a:latin typeface="Lato"/>
                <a:cs typeface="Lato"/>
              </a:rPr>
              <a:t>FOR</a:t>
            </a:r>
            <a:r>
              <a:rPr dirty="0" sz="2200" spc="-13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THE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10" b="0">
                <a:latin typeface="Lato"/>
                <a:cs typeface="Lato"/>
              </a:rPr>
              <a:t>ENTERPRISE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-90" b="0">
                <a:latin typeface="Lato"/>
                <a:cs typeface="Lato"/>
              </a:rPr>
              <a:t>DATA</a:t>
            </a:r>
            <a:r>
              <a:rPr dirty="0" sz="2200" spc="-135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9730"/>
            <a:ext cx="75037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What is the </a:t>
            </a:r>
            <a:r>
              <a:rPr dirty="0" sz="1600" spc="-15">
                <a:solidFill>
                  <a:srgbClr val="00A3AE"/>
                </a:solidFill>
                <a:latin typeface="Roboto"/>
                <a:cs typeface="Roboto"/>
              </a:rPr>
              <a:t>industry’s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best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enterprise-grade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blend of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management</a:t>
            </a:r>
            <a:r>
              <a:rPr dirty="0" sz="1600" spc="8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framework?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106822" y="2161748"/>
            <a:ext cx="7482205" cy="1061085"/>
            <a:chOff x="1106822" y="2161748"/>
            <a:chExt cx="7482205" cy="1061085"/>
          </a:xfrm>
        </p:grpSpPr>
        <p:sp>
          <p:nvSpPr>
            <p:cNvPr id="9" name="object 9"/>
            <p:cNvSpPr/>
            <p:nvPr/>
          </p:nvSpPr>
          <p:spPr>
            <a:xfrm>
              <a:off x="1116347" y="2340867"/>
              <a:ext cx="7463155" cy="872490"/>
            </a:xfrm>
            <a:custGeom>
              <a:avLst/>
              <a:gdLst/>
              <a:ahLst/>
              <a:cxnLst/>
              <a:rect l="l" t="t" r="r" b="b"/>
              <a:pathLst>
                <a:path w="7463155" h="872489">
                  <a:moveTo>
                    <a:pt x="0" y="710376"/>
                  </a:moveTo>
                  <a:lnTo>
                    <a:pt x="50017" y="689167"/>
                  </a:lnTo>
                  <a:lnTo>
                    <a:pt x="108804" y="661602"/>
                  </a:lnTo>
                  <a:lnTo>
                    <a:pt x="175615" y="628488"/>
                  </a:lnTo>
                  <a:lnTo>
                    <a:pt x="211796" y="610102"/>
                  </a:lnTo>
                  <a:lnTo>
                    <a:pt x="249703" y="590633"/>
                  </a:lnTo>
                  <a:lnTo>
                    <a:pt x="289242" y="570180"/>
                  </a:lnTo>
                  <a:lnTo>
                    <a:pt x="330320" y="548846"/>
                  </a:lnTo>
                  <a:lnTo>
                    <a:pt x="372844" y="526731"/>
                  </a:lnTo>
                  <a:lnTo>
                    <a:pt x="416720" y="503936"/>
                  </a:lnTo>
                  <a:lnTo>
                    <a:pt x="461855" y="480563"/>
                  </a:lnTo>
                  <a:lnTo>
                    <a:pt x="508156" y="456711"/>
                  </a:lnTo>
                  <a:lnTo>
                    <a:pt x="555529" y="432483"/>
                  </a:lnTo>
                  <a:lnTo>
                    <a:pt x="603881" y="407980"/>
                  </a:lnTo>
                  <a:lnTo>
                    <a:pt x="653118" y="383302"/>
                  </a:lnTo>
                  <a:lnTo>
                    <a:pt x="703147" y="358551"/>
                  </a:lnTo>
                  <a:lnTo>
                    <a:pt x="753876" y="333827"/>
                  </a:lnTo>
                  <a:lnTo>
                    <a:pt x="805209" y="309232"/>
                  </a:lnTo>
                  <a:lnTo>
                    <a:pt x="857055" y="284867"/>
                  </a:lnTo>
                  <a:lnTo>
                    <a:pt x="909320" y="260833"/>
                  </a:lnTo>
                  <a:lnTo>
                    <a:pt x="961909" y="237230"/>
                  </a:lnTo>
                  <a:lnTo>
                    <a:pt x="1014731" y="214161"/>
                  </a:lnTo>
                  <a:lnTo>
                    <a:pt x="1067692" y="191726"/>
                  </a:lnTo>
                  <a:lnTo>
                    <a:pt x="1120697" y="170025"/>
                  </a:lnTo>
                  <a:lnTo>
                    <a:pt x="1173655" y="149161"/>
                  </a:lnTo>
                  <a:lnTo>
                    <a:pt x="1226471" y="129234"/>
                  </a:lnTo>
                  <a:lnTo>
                    <a:pt x="1279052" y="110345"/>
                  </a:lnTo>
                  <a:lnTo>
                    <a:pt x="1331305" y="92596"/>
                  </a:lnTo>
                  <a:lnTo>
                    <a:pt x="1383137" y="76087"/>
                  </a:lnTo>
                  <a:lnTo>
                    <a:pt x="1434453" y="60920"/>
                  </a:lnTo>
                  <a:lnTo>
                    <a:pt x="1485162" y="47195"/>
                  </a:lnTo>
                  <a:lnTo>
                    <a:pt x="1535168" y="35013"/>
                  </a:lnTo>
                  <a:lnTo>
                    <a:pt x="1584380" y="24476"/>
                  </a:lnTo>
                  <a:lnTo>
                    <a:pt x="1632703" y="15685"/>
                  </a:lnTo>
                  <a:lnTo>
                    <a:pt x="1680045" y="8741"/>
                  </a:lnTo>
                  <a:lnTo>
                    <a:pt x="1726312" y="3745"/>
                  </a:lnTo>
                  <a:lnTo>
                    <a:pt x="1771410" y="797"/>
                  </a:lnTo>
                  <a:lnTo>
                    <a:pt x="1815246" y="0"/>
                  </a:lnTo>
                  <a:lnTo>
                    <a:pt x="1858282" y="1643"/>
                  </a:lnTo>
                  <a:lnTo>
                    <a:pt x="1901047" y="5863"/>
                  </a:lnTo>
                  <a:lnTo>
                    <a:pt x="1943554" y="12521"/>
                  </a:lnTo>
                  <a:lnTo>
                    <a:pt x="1985817" y="21484"/>
                  </a:lnTo>
                  <a:lnTo>
                    <a:pt x="2027848" y="32616"/>
                  </a:lnTo>
                  <a:lnTo>
                    <a:pt x="2069661" y="45781"/>
                  </a:lnTo>
                  <a:lnTo>
                    <a:pt x="2111267" y="60843"/>
                  </a:lnTo>
                  <a:lnTo>
                    <a:pt x="2152682" y="77667"/>
                  </a:lnTo>
                  <a:lnTo>
                    <a:pt x="2193916" y="96118"/>
                  </a:lnTo>
                  <a:lnTo>
                    <a:pt x="2234984" y="116060"/>
                  </a:lnTo>
                  <a:lnTo>
                    <a:pt x="2275898" y="137357"/>
                  </a:lnTo>
                  <a:lnTo>
                    <a:pt x="2316671" y="159874"/>
                  </a:lnTo>
                  <a:lnTo>
                    <a:pt x="2357317" y="183475"/>
                  </a:lnTo>
                  <a:lnTo>
                    <a:pt x="2397848" y="208025"/>
                  </a:lnTo>
                  <a:lnTo>
                    <a:pt x="2438277" y="233388"/>
                  </a:lnTo>
                  <a:lnTo>
                    <a:pt x="2478618" y="259429"/>
                  </a:lnTo>
                  <a:lnTo>
                    <a:pt x="2518883" y="286012"/>
                  </a:lnTo>
                  <a:lnTo>
                    <a:pt x="2559085" y="313002"/>
                  </a:lnTo>
                  <a:lnTo>
                    <a:pt x="2599238" y="340262"/>
                  </a:lnTo>
                  <a:lnTo>
                    <a:pt x="2639354" y="367658"/>
                  </a:lnTo>
                  <a:lnTo>
                    <a:pt x="2679446" y="395055"/>
                  </a:lnTo>
                  <a:lnTo>
                    <a:pt x="2719527" y="422315"/>
                  </a:lnTo>
                  <a:lnTo>
                    <a:pt x="2759611" y="449304"/>
                  </a:lnTo>
                  <a:lnTo>
                    <a:pt x="2799711" y="475887"/>
                  </a:lnTo>
                  <a:lnTo>
                    <a:pt x="2839838" y="501928"/>
                  </a:lnTo>
                  <a:lnTo>
                    <a:pt x="2880007" y="527290"/>
                  </a:lnTo>
                  <a:lnTo>
                    <a:pt x="2920230" y="551840"/>
                  </a:lnTo>
                  <a:lnTo>
                    <a:pt x="2960521" y="575440"/>
                  </a:lnTo>
                  <a:lnTo>
                    <a:pt x="3000892" y="597956"/>
                  </a:lnTo>
                  <a:lnTo>
                    <a:pt x="3041356" y="619253"/>
                  </a:lnTo>
                  <a:lnTo>
                    <a:pt x="3081927" y="639194"/>
                  </a:lnTo>
                  <a:lnTo>
                    <a:pt x="3122617" y="657643"/>
                  </a:lnTo>
                  <a:lnTo>
                    <a:pt x="3163439" y="674467"/>
                  </a:lnTo>
                  <a:lnTo>
                    <a:pt x="3204407" y="689528"/>
                  </a:lnTo>
                  <a:lnTo>
                    <a:pt x="3245533" y="702691"/>
                  </a:lnTo>
                  <a:lnTo>
                    <a:pt x="3286830" y="713822"/>
                  </a:lnTo>
                  <a:lnTo>
                    <a:pt x="3328312" y="722783"/>
                  </a:lnTo>
                  <a:lnTo>
                    <a:pt x="3369991" y="729441"/>
                  </a:lnTo>
                  <a:lnTo>
                    <a:pt x="3411880" y="733658"/>
                  </a:lnTo>
                  <a:lnTo>
                    <a:pt x="3453993" y="735301"/>
                  </a:lnTo>
                  <a:lnTo>
                    <a:pt x="3494122" y="734356"/>
                  </a:lnTo>
                  <a:lnTo>
                    <a:pt x="3534083" y="731011"/>
                  </a:lnTo>
                  <a:lnTo>
                    <a:pt x="3573893" y="725387"/>
                  </a:lnTo>
                  <a:lnTo>
                    <a:pt x="3613570" y="717606"/>
                  </a:lnTo>
                  <a:lnTo>
                    <a:pt x="3653129" y="707788"/>
                  </a:lnTo>
                  <a:lnTo>
                    <a:pt x="3692590" y="696057"/>
                  </a:lnTo>
                  <a:lnTo>
                    <a:pt x="3731970" y="682533"/>
                  </a:lnTo>
                  <a:lnTo>
                    <a:pt x="3771284" y="667339"/>
                  </a:lnTo>
                  <a:lnTo>
                    <a:pt x="3810552" y="650595"/>
                  </a:lnTo>
                  <a:lnTo>
                    <a:pt x="3849791" y="632423"/>
                  </a:lnTo>
                  <a:lnTo>
                    <a:pt x="3889017" y="612945"/>
                  </a:lnTo>
                  <a:lnTo>
                    <a:pt x="3928248" y="592283"/>
                  </a:lnTo>
                  <a:lnTo>
                    <a:pt x="3967502" y="570558"/>
                  </a:lnTo>
                  <a:lnTo>
                    <a:pt x="4006795" y="547892"/>
                  </a:lnTo>
                  <a:lnTo>
                    <a:pt x="4046146" y="524407"/>
                  </a:lnTo>
                  <a:lnTo>
                    <a:pt x="4085571" y="500223"/>
                  </a:lnTo>
                  <a:lnTo>
                    <a:pt x="4125088" y="475464"/>
                  </a:lnTo>
                  <a:lnTo>
                    <a:pt x="4164714" y="450249"/>
                  </a:lnTo>
                  <a:lnTo>
                    <a:pt x="4204467" y="424702"/>
                  </a:lnTo>
                  <a:lnTo>
                    <a:pt x="4244364" y="398943"/>
                  </a:lnTo>
                  <a:lnTo>
                    <a:pt x="4284422" y="373094"/>
                  </a:lnTo>
                  <a:lnTo>
                    <a:pt x="4324659" y="347277"/>
                  </a:lnTo>
                  <a:lnTo>
                    <a:pt x="4365092" y="321614"/>
                  </a:lnTo>
                  <a:lnTo>
                    <a:pt x="4405738" y="296225"/>
                  </a:lnTo>
                  <a:lnTo>
                    <a:pt x="4446615" y="271233"/>
                  </a:lnTo>
                  <a:lnTo>
                    <a:pt x="4487740" y="246760"/>
                  </a:lnTo>
                  <a:lnTo>
                    <a:pt x="4529130" y="222926"/>
                  </a:lnTo>
                  <a:lnTo>
                    <a:pt x="4570803" y="199854"/>
                  </a:lnTo>
                  <a:lnTo>
                    <a:pt x="4612777" y="177665"/>
                  </a:lnTo>
                  <a:lnTo>
                    <a:pt x="4655067" y="156481"/>
                  </a:lnTo>
                  <a:lnTo>
                    <a:pt x="4697693" y="136423"/>
                  </a:lnTo>
                  <a:lnTo>
                    <a:pt x="4740671" y="117614"/>
                  </a:lnTo>
                  <a:lnTo>
                    <a:pt x="4784018" y="100174"/>
                  </a:lnTo>
                  <a:lnTo>
                    <a:pt x="4827753" y="84225"/>
                  </a:lnTo>
                  <a:lnTo>
                    <a:pt x="4871891" y="69889"/>
                  </a:lnTo>
                  <a:lnTo>
                    <a:pt x="4916452" y="57288"/>
                  </a:lnTo>
                  <a:lnTo>
                    <a:pt x="4961451" y="46542"/>
                  </a:lnTo>
                  <a:lnTo>
                    <a:pt x="5006906" y="37775"/>
                  </a:lnTo>
                  <a:lnTo>
                    <a:pt x="5052836" y="31107"/>
                  </a:lnTo>
                  <a:lnTo>
                    <a:pt x="5099256" y="26659"/>
                  </a:lnTo>
                  <a:lnTo>
                    <a:pt x="5146185" y="24555"/>
                  </a:lnTo>
                  <a:lnTo>
                    <a:pt x="5193639" y="24914"/>
                  </a:lnTo>
                  <a:lnTo>
                    <a:pt x="5235226" y="27129"/>
                  </a:lnTo>
                  <a:lnTo>
                    <a:pt x="5278127" y="30932"/>
                  </a:lnTo>
                  <a:lnTo>
                    <a:pt x="5322271" y="36264"/>
                  </a:lnTo>
                  <a:lnTo>
                    <a:pt x="5367588" y="43062"/>
                  </a:lnTo>
                  <a:lnTo>
                    <a:pt x="5414005" y="51266"/>
                  </a:lnTo>
                  <a:lnTo>
                    <a:pt x="5461451" y="60814"/>
                  </a:lnTo>
                  <a:lnTo>
                    <a:pt x="5509855" y="71644"/>
                  </a:lnTo>
                  <a:lnTo>
                    <a:pt x="5559146" y="83696"/>
                  </a:lnTo>
                  <a:lnTo>
                    <a:pt x="5609251" y="96907"/>
                  </a:lnTo>
                  <a:lnTo>
                    <a:pt x="5660100" y="111218"/>
                  </a:lnTo>
                  <a:lnTo>
                    <a:pt x="5711622" y="126565"/>
                  </a:lnTo>
                  <a:lnTo>
                    <a:pt x="5763745" y="142889"/>
                  </a:lnTo>
                  <a:lnTo>
                    <a:pt x="5816398" y="160127"/>
                  </a:lnTo>
                  <a:lnTo>
                    <a:pt x="5869508" y="178219"/>
                  </a:lnTo>
                  <a:lnTo>
                    <a:pt x="5923006" y="197102"/>
                  </a:lnTo>
                  <a:lnTo>
                    <a:pt x="5976820" y="216717"/>
                  </a:lnTo>
                  <a:lnTo>
                    <a:pt x="6030877" y="237000"/>
                  </a:lnTo>
                  <a:lnTo>
                    <a:pt x="6085108" y="257891"/>
                  </a:lnTo>
                  <a:lnTo>
                    <a:pt x="6139440" y="279329"/>
                  </a:lnTo>
                  <a:lnTo>
                    <a:pt x="6193802" y="301253"/>
                  </a:lnTo>
                  <a:lnTo>
                    <a:pt x="6248123" y="323600"/>
                  </a:lnTo>
                  <a:lnTo>
                    <a:pt x="6302332" y="346310"/>
                  </a:lnTo>
                  <a:lnTo>
                    <a:pt x="6356357" y="369321"/>
                  </a:lnTo>
                  <a:lnTo>
                    <a:pt x="6410126" y="392571"/>
                  </a:lnTo>
                  <a:lnTo>
                    <a:pt x="6463569" y="416001"/>
                  </a:lnTo>
                  <a:lnTo>
                    <a:pt x="6516614" y="439548"/>
                  </a:lnTo>
                  <a:lnTo>
                    <a:pt x="6569189" y="463150"/>
                  </a:lnTo>
                  <a:lnTo>
                    <a:pt x="6621224" y="486748"/>
                  </a:lnTo>
                  <a:lnTo>
                    <a:pt x="6672647" y="510278"/>
                  </a:lnTo>
                  <a:lnTo>
                    <a:pt x="6723386" y="533680"/>
                  </a:lnTo>
                  <a:lnTo>
                    <a:pt x="6773371" y="556893"/>
                  </a:lnTo>
                  <a:lnTo>
                    <a:pt x="6822530" y="579855"/>
                  </a:lnTo>
                  <a:lnTo>
                    <a:pt x="6870791" y="602505"/>
                  </a:lnTo>
                  <a:lnTo>
                    <a:pt x="6918083" y="624781"/>
                  </a:lnTo>
                  <a:lnTo>
                    <a:pt x="6964335" y="646623"/>
                  </a:lnTo>
                  <a:lnTo>
                    <a:pt x="7009476" y="667968"/>
                  </a:lnTo>
                  <a:lnTo>
                    <a:pt x="7053433" y="688756"/>
                  </a:lnTo>
                  <a:lnTo>
                    <a:pt x="7096137" y="708926"/>
                  </a:lnTo>
                  <a:lnTo>
                    <a:pt x="7137515" y="728414"/>
                  </a:lnTo>
                  <a:lnTo>
                    <a:pt x="7177495" y="747162"/>
                  </a:lnTo>
                  <a:lnTo>
                    <a:pt x="7216008" y="765107"/>
                  </a:lnTo>
                  <a:lnTo>
                    <a:pt x="7252981" y="782187"/>
                  </a:lnTo>
                  <a:lnTo>
                    <a:pt x="7288342" y="798342"/>
                  </a:lnTo>
                  <a:lnTo>
                    <a:pt x="7353947" y="827630"/>
                  </a:lnTo>
                  <a:lnTo>
                    <a:pt x="7412251" y="852479"/>
                  </a:lnTo>
                  <a:lnTo>
                    <a:pt x="7438488" y="863087"/>
                  </a:lnTo>
                  <a:lnTo>
                    <a:pt x="7462684" y="872400"/>
                  </a:lnTo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6050237" y="2161748"/>
              <a:ext cx="539750" cy="391795"/>
            </a:xfrm>
            <a:custGeom>
              <a:avLst/>
              <a:gdLst/>
              <a:ahLst/>
              <a:cxnLst/>
              <a:rect l="l" t="t" r="r" b="b"/>
              <a:pathLst>
                <a:path w="539750" h="391794">
                  <a:moveTo>
                    <a:pt x="539398" y="391196"/>
                  </a:moveTo>
                  <a:lnTo>
                    <a:pt x="0" y="391196"/>
                  </a:lnTo>
                  <a:lnTo>
                    <a:pt x="0" y="0"/>
                  </a:lnTo>
                  <a:lnTo>
                    <a:pt x="539398" y="0"/>
                  </a:lnTo>
                  <a:lnTo>
                    <a:pt x="539398" y="3911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6136086" y="2149579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3276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2" y="0"/>
                </a:moveTo>
                <a:lnTo>
                  <a:pt x="1010420" y="0"/>
                </a:lnTo>
                <a:lnTo>
                  <a:pt x="1054839" y="5515"/>
                </a:lnTo>
                <a:lnTo>
                  <a:pt x="1095614" y="21225"/>
                </a:lnTo>
                <a:lnTo>
                  <a:pt x="1131583" y="45876"/>
                </a:lnTo>
                <a:lnTo>
                  <a:pt x="1161584" y="78213"/>
                </a:lnTo>
                <a:lnTo>
                  <a:pt x="1184452" y="116982"/>
                </a:lnTo>
                <a:lnTo>
                  <a:pt x="1199026" y="160929"/>
                </a:lnTo>
                <a:lnTo>
                  <a:pt x="1204142" y="208799"/>
                </a:lnTo>
                <a:lnTo>
                  <a:pt x="1199026" y="256677"/>
                </a:lnTo>
                <a:lnTo>
                  <a:pt x="1184452" y="300627"/>
                </a:lnTo>
                <a:lnTo>
                  <a:pt x="1161584" y="339396"/>
                </a:lnTo>
                <a:lnTo>
                  <a:pt x="1131583" y="371730"/>
                </a:lnTo>
                <a:lnTo>
                  <a:pt x="1095614" y="396377"/>
                </a:lnTo>
                <a:lnTo>
                  <a:pt x="1054839" y="412085"/>
                </a:lnTo>
                <a:lnTo>
                  <a:pt x="1010420" y="417599"/>
                </a:lnTo>
                <a:lnTo>
                  <a:pt x="193722" y="417599"/>
                </a:lnTo>
                <a:lnTo>
                  <a:pt x="149303" y="412085"/>
                </a:lnTo>
                <a:lnTo>
                  <a:pt x="108528" y="396377"/>
                </a:lnTo>
                <a:lnTo>
                  <a:pt x="72558" y="371730"/>
                </a:lnTo>
                <a:lnTo>
                  <a:pt x="42558" y="339396"/>
                </a:lnTo>
                <a:lnTo>
                  <a:pt x="19690" y="300627"/>
                </a:lnTo>
                <a:lnTo>
                  <a:pt x="5116" y="256677"/>
                </a:lnTo>
                <a:lnTo>
                  <a:pt x="0" y="208799"/>
                </a:lnTo>
                <a:lnTo>
                  <a:pt x="5116" y="160929"/>
                </a:lnTo>
                <a:lnTo>
                  <a:pt x="19690" y="116982"/>
                </a:lnTo>
                <a:lnTo>
                  <a:pt x="42558" y="78213"/>
                </a:lnTo>
                <a:lnTo>
                  <a:pt x="72558" y="45876"/>
                </a:lnTo>
                <a:lnTo>
                  <a:pt x="108528" y="21225"/>
                </a:lnTo>
                <a:lnTo>
                  <a:pt x="149303" y="5515"/>
                </a:lnTo>
                <a:lnTo>
                  <a:pt x="193722" y="0"/>
                </a:lnTo>
                <a:close/>
              </a:path>
            </a:pathLst>
          </a:custGeom>
          <a:ln w="1904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706351" y="3341714"/>
            <a:ext cx="8382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4455" marR="5080" indent="-72390">
              <a:lnSpc>
                <a:spcPct val="100000"/>
              </a:lnSpc>
              <a:spcBef>
                <a:spcPts val="100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8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91572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2" y="0"/>
                </a:moveTo>
                <a:lnTo>
                  <a:pt x="1010420" y="0"/>
                </a:lnTo>
                <a:lnTo>
                  <a:pt x="1054842" y="5514"/>
                </a:lnTo>
                <a:lnTo>
                  <a:pt x="1095619" y="21221"/>
                </a:lnTo>
                <a:lnTo>
                  <a:pt x="1131588" y="45869"/>
                </a:lnTo>
                <a:lnTo>
                  <a:pt x="1161588" y="78202"/>
                </a:lnTo>
                <a:lnTo>
                  <a:pt x="1184456" y="116969"/>
                </a:lnTo>
                <a:lnTo>
                  <a:pt x="1199029" y="160916"/>
                </a:lnTo>
                <a:lnTo>
                  <a:pt x="1204145" y="208789"/>
                </a:lnTo>
                <a:lnTo>
                  <a:pt x="1199029" y="256663"/>
                </a:lnTo>
                <a:lnTo>
                  <a:pt x="1184456" y="300610"/>
                </a:lnTo>
                <a:lnTo>
                  <a:pt x="1161588" y="339378"/>
                </a:lnTo>
                <a:lnTo>
                  <a:pt x="1131588" y="371712"/>
                </a:lnTo>
                <a:lnTo>
                  <a:pt x="1095619" y="396359"/>
                </a:lnTo>
                <a:lnTo>
                  <a:pt x="1054842" y="412067"/>
                </a:lnTo>
                <a:lnTo>
                  <a:pt x="1010420" y="417581"/>
                </a:lnTo>
                <a:lnTo>
                  <a:pt x="193722" y="417581"/>
                </a:lnTo>
                <a:lnTo>
                  <a:pt x="149303" y="412067"/>
                </a:lnTo>
                <a:lnTo>
                  <a:pt x="108528" y="396359"/>
                </a:lnTo>
                <a:lnTo>
                  <a:pt x="72558" y="371712"/>
                </a:lnTo>
                <a:lnTo>
                  <a:pt x="42558" y="339378"/>
                </a:lnTo>
                <a:lnTo>
                  <a:pt x="19690" y="300610"/>
                </a:lnTo>
                <a:lnTo>
                  <a:pt x="5116" y="256663"/>
                </a:lnTo>
                <a:lnTo>
                  <a:pt x="0" y="208789"/>
                </a:lnTo>
                <a:lnTo>
                  <a:pt x="5116" y="160916"/>
                </a:lnTo>
                <a:lnTo>
                  <a:pt x="19690" y="116969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467" y="330309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19049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208943" y="2785685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17863" y="1664531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4" y="0"/>
                </a:moveTo>
                <a:lnTo>
                  <a:pt x="1010422" y="0"/>
                </a:lnTo>
                <a:lnTo>
                  <a:pt x="1054844" y="5514"/>
                </a:lnTo>
                <a:lnTo>
                  <a:pt x="1095621" y="21221"/>
                </a:lnTo>
                <a:lnTo>
                  <a:pt x="1131591" y="45869"/>
                </a:lnTo>
                <a:lnTo>
                  <a:pt x="1161591" y="78202"/>
                </a:lnTo>
                <a:lnTo>
                  <a:pt x="1184458" y="116969"/>
                </a:lnTo>
                <a:lnTo>
                  <a:pt x="1199031" y="160916"/>
                </a:lnTo>
                <a:lnTo>
                  <a:pt x="1204147" y="208789"/>
                </a:lnTo>
                <a:lnTo>
                  <a:pt x="1199031" y="256663"/>
                </a:lnTo>
                <a:lnTo>
                  <a:pt x="1184458" y="300610"/>
                </a:lnTo>
                <a:lnTo>
                  <a:pt x="1161591" y="339378"/>
                </a:lnTo>
                <a:lnTo>
                  <a:pt x="1131591" y="371712"/>
                </a:lnTo>
                <a:lnTo>
                  <a:pt x="1095621" y="396359"/>
                </a:lnTo>
                <a:lnTo>
                  <a:pt x="1054844" y="412067"/>
                </a:lnTo>
                <a:lnTo>
                  <a:pt x="1010422" y="417581"/>
                </a:lnTo>
                <a:lnTo>
                  <a:pt x="193724" y="417581"/>
                </a:lnTo>
                <a:lnTo>
                  <a:pt x="149302" y="412067"/>
                </a:lnTo>
                <a:lnTo>
                  <a:pt x="108525" y="396359"/>
                </a:lnTo>
                <a:lnTo>
                  <a:pt x="72556" y="371712"/>
                </a:lnTo>
                <a:lnTo>
                  <a:pt x="42556" y="339378"/>
                </a:lnTo>
                <a:lnTo>
                  <a:pt x="19688" y="300610"/>
                </a:lnTo>
                <a:lnTo>
                  <a:pt x="5115" y="256663"/>
                </a:lnTo>
                <a:lnTo>
                  <a:pt x="0" y="208789"/>
                </a:lnTo>
                <a:lnTo>
                  <a:pt x="5115" y="160916"/>
                </a:lnTo>
                <a:lnTo>
                  <a:pt x="19688" y="116969"/>
                </a:lnTo>
                <a:lnTo>
                  <a:pt x="42556" y="78202"/>
                </a:lnTo>
                <a:lnTo>
                  <a:pt x="72556" y="45869"/>
                </a:lnTo>
                <a:lnTo>
                  <a:pt x="108525" y="21221"/>
                </a:lnTo>
                <a:lnTo>
                  <a:pt x="149302" y="5514"/>
                </a:lnTo>
                <a:lnTo>
                  <a:pt x="193724" y="0"/>
                </a:lnTo>
                <a:close/>
              </a:path>
            </a:pathLst>
          </a:custGeom>
          <a:ln w="19049">
            <a:solidFill>
              <a:srgbClr val="A3D6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89669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90059" y="3345043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4" y="0"/>
                </a:moveTo>
                <a:lnTo>
                  <a:pt x="1010422" y="0"/>
                </a:lnTo>
                <a:lnTo>
                  <a:pt x="1054844" y="5515"/>
                </a:lnTo>
                <a:lnTo>
                  <a:pt x="1095621" y="21225"/>
                </a:lnTo>
                <a:lnTo>
                  <a:pt x="1131591" y="45876"/>
                </a:lnTo>
                <a:lnTo>
                  <a:pt x="1161591" y="78213"/>
                </a:lnTo>
                <a:lnTo>
                  <a:pt x="1184458" y="116982"/>
                </a:lnTo>
                <a:lnTo>
                  <a:pt x="1199031" y="160929"/>
                </a:lnTo>
                <a:lnTo>
                  <a:pt x="1204147" y="208799"/>
                </a:lnTo>
                <a:lnTo>
                  <a:pt x="1199031" y="256677"/>
                </a:lnTo>
                <a:lnTo>
                  <a:pt x="1184458" y="300627"/>
                </a:lnTo>
                <a:lnTo>
                  <a:pt x="1161591" y="339396"/>
                </a:lnTo>
                <a:lnTo>
                  <a:pt x="1131591" y="371730"/>
                </a:lnTo>
                <a:lnTo>
                  <a:pt x="1095621" y="396377"/>
                </a:lnTo>
                <a:lnTo>
                  <a:pt x="1054844" y="412085"/>
                </a:lnTo>
                <a:lnTo>
                  <a:pt x="1010422" y="417599"/>
                </a:lnTo>
                <a:lnTo>
                  <a:pt x="193724" y="417599"/>
                </a:lnTo>
                <a:lnTo>
                  <a:pt x="149302" y="412085"/>
                </a:lnTo>
                <a:lnTo>
                  <a:pt x="108525" y="396377"/>
                </a:lnTo>
                <a:lnTo>
                  <a:pt x="72556" y="371730"/>
                </a:lnTo>
                <a:lnTo>
                  <a:pt x="42556" y="339396"/>
                </a:lnTo>
                <a:lnTo>
                  <a:pt x="19688" y="300627"/>
                </a:lnTo>
                <a:lnTo>
                  <a:pt x="5115" y="256677"/>
                </a:lnTo>
                <a:lnTo>
                  <a:pt x="0" y="208799"/>
                </a:lnTo>
                <a:lnTo>
                  <a:pt x="5115" y="160929"/>
                </a:lnTo>
                <a:lnTo>
                  <a:pt x="19688" y="116982"/>
                </a:lnTo>
                <a:lnTo>
                  <a:pt x="42556" y="78213"/>
                </a:lnTo>
                <a:lnTo>
                  <a:pt x="72556" y="45876"/>
                </a:lnTo>
                <a:lnTo>
                  <a:pt x="108525" y="21225"/>
                </a:lnTo>
                <a:lnTo>
                  <a:pt x="149302" y="5515"/>
                </a:lnTo>
                <a:lnTo>
                  <a:pt x="193724" y="0"/>
                </a:lnTo>
                <a:close/>
              </a:path>
            </a:pathLst>
          </a:custGeom>
          <a:ln w="19049">
            <a:solidFill>
              <a:srgbClr val="F0C13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653085" y="2785685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L="12700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0C131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0C131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0C131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23944" y="2148548"/>
            <a:ext cx="539750" cy="417830"/>
          </a:xfrm>
          <a:custGeom>
            <a:avLst/>
            <a:gdLst/>
            <a:ahLst/>
            <a:cxnLst/>
            <a:rect l="l" t="t" r="r" b="b"/>
            <a:pathLst>
              <a:path w="539750" h="417830">
                <a:moveTo>
                  <a:pt x="539398" y="417596"/>
                </a:moveTo>
                <a:lnTo>
                  <a:pt x="0" y="417596"/>
                </a:lnTo>
                <a:lnTo>
                  <a:pt x="0" y="0"/>
                </a:lnTo>
                <a:lnTo>
                  <a:pt x="539398" y="0"/>
                </a:lnTo>
                <a:lnTo>
                  <a:pt x="539398" y="4175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709789" y="2149578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12707" y="1477537"/>
            <a:ext cx="42545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10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Collect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701088" y="2730044"/>
            <a:ext cx="385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10" b="1">
                <a:solidFill>
                  <a:srgbClr val="00A3AE"/>
                </a:solidFill>
                <a:uFill>
                  <a:solidFill>
                    <a:srgbClr val="00A3AE"/>
                  </a:solidFill>
                </a:uFill>
                <a:latin typeface="Roboto"/>
                <a:cs typeface="Roboto"/>
              </a:rPr>
              <a:t>Enrich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391244" y="1477537"/>
            <a:ext cx="4108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5" b="1">
                <a:solidFill>
                  <a:srgbClr val="008CFF"/>
                </a:solidFill>
                <a:uFill>
                  <a:solidFill>
                    <a:srgbClr val="008CFF"/>
                  </a:solidFill>
                </a:uFill>
                <a:latin typeface="Roboto"/>
                <a:cs typeface="Roboto"/>
              </a:rPr>
              <a:t>Report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144205" y="2723443"/>
            <a:ext cx="3517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10" b="1">
                <a:solidFill>
                  <a:srgbClr val="A3D65D"/>
                </a:solidFill>
                <a:uFill>
                  <a:solidFill>
                    <a:srgbClr val="A3D65D"/>
                  </a:solidFill>
                </a:uFill>
                <a:latin typeface="Roboto"/>
                <a:cs typeface="Roboto"/>
              </a:rPr>
              <a:t>Se</a:t>
            </a:r>
            <a:r>
              <a:rPr dirty="0" u="sng" sz="1000" b="1">
                <a:solidFill>
                  <a:srgbClr val="A3D65D"/>
                </a:solidFill>
                <a:uFill>
                  <a:solidFill>
                    <a:srgbClr val="A3D65D"/>
                  </a:solidFill>
                </a:uFill>
                <a:latin typeface="Roboto"/>
                <a:cs typeface="Roboto"/>
              </a:rPr>
              <a:t>r</a:t>
            </a:r>
            <a:r>
              <a:rPr dirty="0" u="sng" sz="1000" spc="-15" b="1">
                <a:solidFill>
                  <a:srgbClr val="A3D65D"/>
                </a:solidFill>
                <a:uFill>
                  <a:solidFill>
                    <a:srgbClr val="A3D65D"/>
                  </a:solidFill>
                </a:uFill>
                <a:latin typeface="Roboto"/>
                <a:cs typeface="Roboto"/>
              </a:rPr>
              <a:t>v</a:t>
            </a:r>
            <a:r>
              <a:rPr dirty="0" u="sng" sz="1000" b="1">
                <a:solidFill>
                  <a:srgbClr val="A3D65D"/>
                </a:solidFill>
                <a:uFill>
                  <a:solidFill>
                    <a:srgbClr val="A3D65D"/>
                  </a:solidFill>
                </a:uFill>
                <a:latin typeface="Roboto"/>
                <a:cs typeface="Roboto"/>
              </a:rPr>
              <a:t>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850077" y="1521466"/>
            <a:ext cx="435609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000" spc="-10" b="1">
                <a:solidFill>
                  <a:srgbClr val="F0C131"/>
                </a:solidFill>
                <a:uFill>
                  <a:solidFill>
                    <a:srgbClr val="F0C131"/>
                  </a:solidFill>
                </a:uFill>
                <a:latin typeface="Roboto"/>
                <a:cs typeface="Roboto"/>
              </a:rPr>
              <a:t>Predict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53215" y="4160775"/>
            <a:ext cx="50685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SECURITY </a:t>
            </a: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| GOVERNANCE | </a:t>
            </a: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LINEAGE </a:t>
            </a: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| MANAGEMENT |</a:t>
            </a:r>
            <a:r>
              <a:rPr dirty="0" sz="1200" spc="4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200" spc="-15">
                <a:solidFill>
                  <a:srgbClr val="2F5767"/>
                </a:solidFill>
                <a:latin typeface="Roboto"/>
                <a:cs typeface="Roboto"/>
              </a:rPr>
              <a:t>AUTOMATION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61819" y="3510567"/>
            <a:ext cx="539398" cy="28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55648" y="2797844"/>
            <a:ext cx="539750" cy="391795"/>
          </a:xfrm>
          <a:custGeom>
            <a:avLst/>
            <a:gdLst/>
            <a:ahLst/>
            <a:cxnLst/>
            <a:rect l="l" t="t" r="r" b="b"/>
            <a:pathLst>
              <a:path w="539750" h="391794">
                <a:moveTo>
                  <a:pt x="539398" y="391199"/>
                </a:moveTo>
                <a:lnTo>
                  <a:pt x="0" y="391199"/>
                </a:lnTo>
                <a:lnTo>
                  <a:pt x="0" y="0"/>
                </a:lnTo>
                <a:lnTo>
                  <a:pt x="539398" y="0"/>
                </a:lnTo>
                <a:lnTo>
                  <a:pt x="539398" y="3911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941495" y="2785685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526176" y="2519382"/>
            <a:ext cx="1588135" cy="1588135"/>
            <a:chOff x="5526176" y="2519382"/>
            <a:chExt cx="1588135" cy="1588135"/>
          </a:xfrm>
        </p:grpSpPr>
        <p:sp>
          <p:nvSpPr>
            <p:cNvPr id="34" name="object 34"/>
            <p:cNvSpPr/>
            <p:nvPr/>
          </p:nvSpPr>
          <p:spPr>
            <a:xfrm>
              <a:off x="5530938" y="2524144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09" h="1578610">
                  <a:moveTo>
                    <a:pt x="0" y="788998"/>
                  </a:moveTo>
                  <a:lnTo>
                    <a:pt x="1439" y="740935"/>
                  </a:lnTo>
                  <a:lnTo>
                    <a:pt x="5704" y="693633"/>
                  </a:lnTo>
                  <a:lnTo>
                    <a:pt x="12711" y="647175"/>
                  </a:lnTo>
                  <a:lnTo>
                    <a:pt x="22378" y="601644"/>
                  </a:lnTo>
                  <a:lnTo>
                    <a:pt x="34623" y="557122"/>
                  </a:lnTo>
                  <a:lnTo>
                    <a:pt x="49362" y="513692"/>
                  </a:lnTo>
                  <a:lnTo>
                    <a:pt x="66513" y="471436"/>
                  </a:lnTo>
                  <a:lnTo>
                    <a:pt x="85994" y="430437"/>
                  </a:lnTo>
                  <a:lnTo>
                    <a:pt x="107722" y="390776"/>
                  </a:lnTo>
                  <a:lnTo>
                    <a:pt x="131614" y="352538"/>
                  </a:lnTo>
                  <a:lnTo>
                    <a:pt x="157589" y="315804"/>
                  </a:lnTo>
                  <a:lnTo>
                    <a:pt x="185563" y="280657"/>
                  </a:lnTo>
                  <a:lnTo>
                    <a:pt x="215454" y="247180"/>
                  </a:lnTo>
                  <a:lnTo>
                    <a:pt x="247180" y="215454"/>
                  </a:lnTo>
                  <a:lnTo>
                    <a:pt x="280657" y="185563"/>
                  </a:lnTo>
                  <a:lnTo>
                    <a:pt x="315804" y="157589"/>
                  </a:lnTo>
                  <a:lnTo>
                    <a:pt x="352538" y="131614"/>
                  </a:lnTo>
                  <a:lnTo>
                    <a:pt x="390776" y="107722"/>
                  </a:lnTo>
                  <a:lnTo>
                    <a:pt x="430437" y="85994"/>
                  </a:lnTo>
                  <a:lnTo>
                    <a:pt x="471436" y="66513"/>
                  </a:lnTo>
                  <a:lnTo>
                    <a:pt x="513692" y="49362"/>
                  </a:lnTo>
                  <a:lnTo>
                    <a:pt x="557122" y="34623"/>
                  </a:lnTo>
                  <a:lnTo>
                    <a:pt x="601644" y="22378"/>
                  </a:lnTo>
                  <a:lnTo>
                    <a:pt x="647175" y="12711"/>
                  </a:lnTo>
                  <a:lnTo>
                    <a:pt x="693633" y="5704"/>
                  </a:lnTo>
                  <a:lnTo>
                    <a:pt x="740935" y="1439"/>
                  </a:lnTo>
                  <a:lnTo>
                    <a:pt x="788998" y="0"/>
                  </a:lnTo>
                  <a:lnTo>
                    <a:pt x="837114" y="1467"/>
                  </a:lnTo>
                  <a:lnTo>
                    <a:pt x="884807" y="5835"/>
                  </a:lnTo>
                  <a:lnTo>
                    <a:pt x="931954" y="13055"/>
                  </a:lnTo>
                  <a:lnTo>
                    <a:pt x="978435" y="23077"/>
                  </a:lnTo>
                  <a:lnTo>
                    <a:pt x="1024131" y="35849"/>
                  </a:lnTo>
                  <a:lnTo>
                    <a:pt x="1068919" y="51324"/>
                  </a:lnTo>
                  <a:lnTo>
                    <a:pt x="1112679" y="69450"/>
                  </a:lnTo>
                  <a:lnTo>
                    <a:pt x="1155291" y="90178"/>
                  </a:lnTo>
                  <a:lnTo>
                    <a:pt x="1196633" y="113458"/>
                  </a:lnTo>
                  <a:lnTo>
                    <a:pt x="1236586" y="139240"/>
                  </a:lnTo>
                  <a:lnTo>
                    <a:pt x="1275028" y="167474"/>
                  </a:lnTo>
                  <a:lnTo>
                    <a:pt x="1311838" y="198111"/>
                  </a:lnTo>
                  <a:lnTo>
                    <a:pt x="1346897" y="231099"/>
                  </a:lnTo>
                  <a:lnTo>
                    <a:pt x="1379885" y="266158"/>
                  </a:lnTo>
                  <a:lnTo>
                    <a:pt x="1410522" y="302968"/>
                  </a:lnTo>
                  <a:lnTo>
                    <a:pt x="1438756" y="341410"/>
                  </a:lnTo>
                  <a:lnTo>
                    <a:pt x="1464538" y="381363"/>
                  </a:lnTo>
                  <a:lnTo>
                    <a:pt x="1487818" y="422705"/>
                  </a:lnTo>
                  <a:lnTo>
                    <a:pt x="1508546" y="465317"/>
                  </a:lnTo>
                  <a:lnTo>
                    <a:pt x="1526672" y="509077"/>
                  </a:lnTo>
                  <a:lnTo>
                    <a:pt x="1542146" y="553865"/>
                  </a:lnTo>
                  <a:lnTo>
                    <a:pt x="1554919" y="599560"/>
                  </a:lnTo>
                  <a:lnTo>
                    <a:pt x="1564941" y="646042"/>
                  </a:lnTo>
                  <a:lnTo>
                    <a:pt x="1572161" y="693189"/>
                  </a:lnTo>
                  <a:lnTo>
                    <a:pt x="1576529" y="740881"/>
                  </a:lnTo>
                  <a:lnTo>
                    <a:pt x="1577996" y="788998"/>
                  </a:lnTo>
                  <a:lnTo>
                    <a:pt x="1576556" y="837061"/>
                  </a:lnTo>
                  <a:lnTo>
                    <a:pt x="1572292" y="884363"/>
                  </a:lnTo>
                  <a:lnTo>
                    <a:pt x="1565284" y="930821"/>
                  </a:lnTo>
                  <a:lnTo>
                    <a:pt x="1555617" y="976352"/>
                  </a:lnTo>
                  <a:lnTo>
                    <a:pt x="1543373" y="1020874"/>
                  </a:lnTo>
                  <a:lnTo>
                    <a:pt x="1528634" y="1064304"/>
                  </a:lnTo>
                  <a:lnTo>
                    <a:pt x="1511483" y="1106560"/>
                  </a:lnTo>
                  <a:lnTo>
                    <a:pt x="1492002" y="1147559"/>
                  </a:lnTo>
                  <a:lnTo>
                    <a:pt x="1470274" y="1187219"/>
                  </a:lnTo>
                  <a:lnTo>
                    <a:pt x="1446382" y="1225458"/>
                  </a:lnTo>
                  <a:lnTo>
                    <a:pt x="1420407" y="1262191"/>
                  </a:lnTo>
                  <a:lnTo>
                    <a:pt x="1392433" y="1297338"/>
                  </a:lnTo>
                  <a:lnTo>
                    <a:pt x="1362542" y="1330816"/>
                  </a:lnTo>
                  <a:lnTo>
                    <a:pt x="1330816" y="1362542"/>
                  </a:lnTo>
                  <a:lnTo>
                    <a:pt x="1297338" y="1392433"/>
                  </a:lnTo>
                  <a:lnTo>
                    <a:pt x="1262191" y="1420407"/>
                  </a:lnTo>
                  <a:lnTo>
                    <a:pt x="1225458" y="1446382"/>
                  </a:lnTo>
                  <a:lnTo>
                    <a:pt x="1187219" y="1470274"/>
                  </a:lnTo>
                  <a:lnTo>
                    <a:pt x="1147559" y="1492002"/>
                  </a:lnTo>
                  <a:lnTo>
                    <a:pt x="1106560" y="1511483"/>
                  </a:lnTo>
                  <a:lnTo>
                    <a:pt x="1064304" y="1528634"/>
                  </a:lnTo>
                  <a:lnTo>
                    <a:pt x="1020874" y="1543373"/>
                  </a:lnTo>
                  <a:lnTo>
                    <a:pt x="976352" y="1555617"/>
                  </a:lnTo>
                  <a:lnTo>
                    <a:pt x="930821" y="1565284"/>
                  </a:lnTo>
                  <a:lnTo>
                    <a:pt x="884363" y="1572292"/>
                  </a:lnTo>
                  <a:lnTo>
                    <a:pt x="837061" y="1576556"/>
                  </a:lnTo>
                  <a:lnTo>
                    <a:pt x="788998" y="1577996"/>
                  </a:lnTo>
                  <a:lnTo>
                    <a:pt x="740935" y="1576556"/>
                  </a:lnTo>
                  <a:lnTo>
                    <a:pt x="693633" y="1572292"/>
                  </a:lnTo>
                  <a:lnTo>
                    <a:pt x="647175" y="1565284"/>
                  </a:lnTo>
                  <a:lnTo>
                    <a:pt x="601644" y="1555617"/>
                  </a:lnTo>
                  <a:lnTo>
                    <a:pt x="557122" y="1543373"/>
                  </a:lnTo>
                  <a:lnTo>
                    <a:pt x="513692" y="1528634"/>
                  </a:lnTo>
                  <a:lnTo>
                    <a:pt x="471436" y="1511483"/>
                  </a:lnTo>
                  <a:lnTo>
                    <a:pt x="430437" y="1492002"/>
                  </a:lnTo>
                  <a:lnTo>
                    <a:pt x="390776" y="1470274"/>
                  </a:lnTo>
                  <a:lnTo>
                    <a:pt x="352538" y="1446382"/>
                  </a:lnTo>
                  <a:lnTo>
                    <a:pt x="315804" y="1420407"/>
                  </a:lnTo>
                  <a:lnTo>
                    <a:pt x="280657" y="1392433"/>
                  </a:lnTo>
                  <a:lnTo>
                    <a:pt x="247180" y="1362542"/>
                  </a:lnTo>
                  <a:lnTo>
                    <a:pt x="215454" y="1330816"/>
                  </a:lnTo>
                  <a:lnTo>
                    <a:pt x="185563" y="1297338"/>
                  </a:lnTo>
                  <a:lnTo>
                    <a:pt x="157589" y="1262191"/>
                  </a:lnTo>
                  <a:lnTo>
                    <a:pt x="131614" y="1225458"/>
                  </a:lnTo>
                  <a:lnTo>
                    <a:pt x="107722" y="1187219"/>
                  </a:lnTo>
                  <a:lnTo>
                    <a:pt x="85994" y="1147559"/>
                  </a:lnTo>
                  <a:lnTo>
                    <a:pt x="66513" y="1106560"/>
                  </a:lnTo>
                  <a:lnTo>
                    <a:pt x="49362" y="1064304"/>
                  </a:lnTo>
                  <a:lnTo>
                    <a:pt x="34623" y="1020874"/>
                  </a:lnTo>
                  <a:lnTo>
                    <a:pt x="22378" y="976352"/>
                  </a:lnTo>
                  <a:lnTo>
                    <a:pt x="12711" y="930821"/>
                  </a:lnTo>
                  <a:lnTo>
                    <a:pt x="5704" y="884363"/>
                  </a:lnTo>
                  <a:lnTo>
                    <a:pt x="1439" y="837061"/>
                  </a:lnTo>
                  <a:lnTo>
                    <a:pt x="0" y="788998"/>
                  </a:lnTo>
                  <a:close/>
                </a:path>
                <a:path w="1578609" h="1578610">
                  <a:moveTo>
                    <a:pt x="178274" y="788998"/>
                  </a:moveTo>
                  <a:lnTo>
                    <a:pt x="180112" y="836726"/>
                  </a:lnTo>
                  <a:lnTo>
                    <a:pt x="185533" y="883450"/>
                  </a:lnTo>
                  <a:lnTo>
                    <a:pt x="194403" y="929033"/>
                  </a:lnTo>
                  <a:lnTo>
                    <a:pt x="206586" y="973340"/>
                  </a:lnTo>
                  <a:lnTo>
                    <a:pt x="221947" y="1016235"/>
                  </a:lnTo>
                  <a:lnTo>
                    <a:pt x="240348" y="1057581"/>
                  </a:lnTo>
                  <a:lnTo>
                    <a:pt x="261655" y="1097245"/>
                  </a:lnTo>
                  <a:lnTo>
                    <a:pt x="285731" y="1135088"/>
                  </a:lnTo>
                  <a:lnTo>
                    <a:pt x="312441" y="1170977"/>
                  </a:lnTo>
                  <a:lnTo>
                    <a:pt x="341650" y="1204775"/>
                  </a:lnTo>
                  <a:lnTo>
                    <a:pt x="373221" y="1236346"/>
                  </a:lnTo>
                  <a:lnTo>
                    <a:pt x="407019" y="1265554"/>
                  </a:lnTo>
                  <a:lnTo>
                    <a:pt x="442908" y="1292265"/>
                  </a:lnTo>
                  <a:lnTo>
                    <a:pt x="480751" y="1316341"/>
                  </a:lnTo>
                  <a:lnTo>
                    <a:pt x="520414" y="1337648"/>
                  </a:lnTo>
                  <a:lnTo>
                    <a:pt x="561761" y="1356049"/>
                  </a:lnTo>
                  <a:lnTo>
                    <a:pt x="604656" y="1371409"/>
                  </a:lnTo>
                  <a:lnTo>
                    <a:pt x="648963" y="1383592"/>
                  </a:lnTo>
                  <a:lnTo>
                    <a:pt x="694546" y="1392463"/>
                  </a:lnTo>
                  <a:lnTo>
                    <a:pt x="741269" y="1397884"/>
                  </a:lnTo>
                  <a:lnTo>
                    <a:pt x="788998" y="1399722"/>
                  </a:lnTo>
                  <a:lnTo>
                    <a:pt x="836726" y="1397884"/>
                  </a:lnTo>
                  <a:lnTo>
                    <a:pt x="883450" y="1392463"/>
                  </a:lnTo>
                  <a:lnTo>
                    <a:pt x="929033" y="1383592"/>
                  </a:lnTo>
                  <a:lnTo>
                    <a:pt x="973340" y="1371409"/>
                  </a:lnTo>
                  <a:lnTo>
                    <a:pt x="1016235" y="1356049"/>
                  </a:lnTo>
                  <a:lnTo>
                    <a:pt x="1057581" y="1337648"/>
                  </a:lnTo>
                  <a:lnTo>
                    <a:pt x="1097245" y="1316341"/>
                  </a:lnTo>
                  <a:lnTo>
                    <a:pt x="1135088" y="1292265"/>
                  </a:lnTo>
                  <a:lnTo>
                    <a:pt x="1170977" y="1265554"/>
                  </a:lnTo>
                  <a:lnTo>
                    <a:pt x="1204775" y="1236346"/>
                  </a:lnTo>
                  <a:lnTo>
                    <a:pt x="1236346" y="1204775"/>
                  </a:lnTo>
                  <a:lnTo>
                    <a:pt x="1265554" y="1170977"/>
                  </a:lnTo>
                  <a:lnTo>
                    <a:pt x="1292265" y="1135088"/>
                  </a:lnTo>
                  <a:lnTo>
                    <a:pt x="1316341" y="1097245"/>
                  </a:lnTo>
                  <a:lnTo>
                    <a:pt x="1337648" y="1057581"/>
                  </a:lnTo>
                  <a:lnTo>
                    <a:pt x="1356049" y="1016235"/>
                  </a:lnTo>
                  <a:lnTo>
                    <a:pt x="1371409" y="973340"/>
                  </a:lnTo>
                  <a:lnTo>
                    <a:pt x="1383592" y="929033"/>
                  </a:lnTo>
                  <a:lnTo>
                    <a:pt x="1392463" y="883450"/>
                  </a:lnTo>
                  <a:lnTo>
                    <a:pt x="1397884" y="836726"/>
                  </a:lnTo>
                  <a:lnTo>
                    <a:pt x="1399722" y="788998"/>
                  </a:lnTo>
                  <a:lnTo>
                    <a:pt x="1397884" y="741269"/>
                  </a:lnTo>
                  <a:lnTo>
                    <a:pt x="1392463" y="694546"/>
                  </a:lnTo>
                  <a:lnTo>
                    <a:pt x="1383592" y="648963"/>
                  </a:lnTo>
                  <a:lnTo>
                    <a:pt x="1371409" y="604656"/>
                  </a:lnTo>
                  <a:lnTo>
                    <a:pt x="1356049" y="561761"/>
                  </a:lnTo>
                  <a:lnTo>
                    <a:pt x="1337648" y="520414"/>
                  </a:lnTo>
                  <a:lnTo>
                    <a:pt x="1316341" y="480751"/>
                  </a:lnTo>
                  <a:lnTo>
                    <a:pt x="1292265" y="442908"/>
                  </a:lnTo>
                  <a:lnTo>
                    <a:pt x="1265554" y="407019"/>
                  </a:lnTo>
                  <a:lnTo>
                    <a:pt x="1236346" y="373221"/>
                  </a:lnTo>
                  <a:lnTo>
                    <a:pt x="1204775" y="341650"/>
                  </a:lnTo>
                  <a:lnTo>
                    <a:pt x="1170977" y="312441"/>
                  </a:lnTo>
                  <a:lnTo>
                    <a:pt x="1135088" y="285731"/>
                  </a:lnTo>
                  <a:lnTo>
                    <a:pt x="1097245" y="261655"/>
                  </a:lnTo>
                  <a:lnTo>
                    <a:pt x="1057581" y="240348"/>
                  </a:lnTo>
                  <a:lnTo>
                    <a:pt x="1016235" y="221947"/>
                  </a:lnTo>
                  <a:lnTo>
                    <a:pt x="973340" y="206586"/>
                  </a:lnTo>
                  <a:lnTo>
                    <a:pt x="929033" y="194403"/>
                  </a:lnTo>
                  <a:lnTo>
                    <a:pt x="883450" y="185533"/>
                  </a:lnTo>
                  <a:lnTo>
                    <a:pt x="836726" y="180112"/>
                  </a:lnTo>
                  <a:lnTo>
                    <a:pt x="788998" y="178274"/>
                  </a:lnTo>
                  <a:lnTo>
                    <a:pt x="741269" y="180112"/>
                  </a:lnTo>
                  <a:lnTo>
                    <a:pt x="694546" y="185533"/>
                  </a:lnTo>
                  <a:lnTo>
                    <a:pt x="648963" y="194403"/>
                  </a:lnTo>
                  <a:lnTo>
                    <a:pt x="604656" y="206586"/>
                  </a:lnTo>
                  <a:lnTo>
                    <a:pt x="561761" y="221947"/>
                  </a:lnTo>
                  <a:lnTo>
                    <a:pt x="520414" y="240348"/>
                  </a:lnTo>
                  <a:lnTo>
                    <a:pt x="480751" y="261655"/>
                  </a:lnTo>
                  <a:lnTo>
                    <a:pt x="442908" y="285731"/>
                  </a:lnTo>
                  <a:lnTo>
                    <a:pt x="407019" y="312441"/>
                  </a:lnTo>
                  <a:lnTo>
                    <a:pt x="373221" y="341650"/>
                  </a:lnTo>
                  <a:lnTo>
                    <a:pt x="341650" y="373221"/>
                  </a:lnTo>
                  <a:lnTo>
                    <a:pt x="312441" y="407019"/>
                  </a:lnTo>
                  <a:lnTo>
                    <a:pt x="285731" y="442908"/>
                  </a:lnTo>
                  <a:lnTo>
                    <a:pt x="261655" y="480751"/>
                  </a:lnTo>
                  <a:lnTo>
                    <a:pt x="240348" y="520414"/>
                  </a:lnTo>
                  <a:lnTo>
                    <a:pt x="221947" y="561761"/>
                  </a:lnTo>
                  <a:lnTo>
                    <a:pt x="206586" y="604656"/>
                  </a:lnTo>
                  <a:lnTo>
                    <a:pt x="194403" y="648963"/>
                  </a:lnTo>
                  <a:lnTo>
                    <a:pt x="185533" y="694546"/>
                  </a:lnTo>
                  <a:lnTo>
                    <a:pt x="180112" y="741269"/>
                  </a:lnTo>
                  <a:lnTo>
                    <a:pt x="178274" y="788998"/>
                  </a:lnTo>
                  <a:close/>
                </a:path>
              </a:pathLst>
            </a:custGeom>
            <a:ln w="9524">
              <a:solidFill>
                <a:srgbClr val="A3D65D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232412" y="3580213"/>
              <a:ext cx="480823" cy="24307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26638" y="2970200"/>
              <a:ext cx="786598" cy="2119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812988" y="3281168"/>
              <a:ext cx="830193" cy="2119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2099870" y="2524607"/>
            <a:ext cx="1588135" cy="1588135"/>
            <a:chOff x="2099870" y="2524607"/>
            <a:chExt cx="1588135" cy="1588135"/>
          </a:xfrm>
        </p:grpSpPr>
        <p:sp>
          <p:nvSpPr>
            <p:cNvPr id="39" name="object 39"/>
            <p:cNvSpPr/>
            <p:nvPr/>
          </p:nvSpPr>
          <p:spPr>
            <a:xfrm>
              <a:off x="2104633" y="2529369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10" h="1578610">
                  <a:moveTo>
                    <a:pt x="0" y="788998"/>
                  </a:moveTo>
                  <a:lnTo>
                    <a:pt x="1439" y="740935"/>
                  </a:lnTo>
                  <a:lnTo>
                    <a:pt x="5704" y="693633"/>
                  </a:lnTo>
                  <a:lnTo>
                    <a:pt x="12711" y="647175"/>
                  </a:lnTo>
                  <a:lnTo>
                    <a:pt x="22378" y="601644"/>
                  </a:lnTo>
                  <a:lnTo>
                    <a:pt x="34622" y="557122"/>
                  </a:lnTo>
                  <a:lnTo>
                    <a:pt x="49361" y="513692"/>
                  </a:lnTo>
                  <a:lnTo>
                    <a:pt x="66513" y="471436"/>
                  </a:lnTo>
                  <a:lnTo>
                    <a:pt x="85993" y="430437"/>
                  </a:lnTo>
                  <a:lnTo>
                    <a:pt x="107721" y="390776"/>
                  </a:lnTo>
                  <a:lnTo>
                    <a:pt x="131614" y="352538"/>
                  </a:lnTo>
                  <a:lnTo>
                    <a:pt x="157589" y="315804"/>
                  </a:lnTo>
                  <a:lnTo>
                    <a:pt x="185563" y="280657"/>
                  </a:lnTo>
                  <a:lnTo>
                    <a:pt x="215455" y="247180"/>
                  </a:lnTo>
                  <a:lnTo>
                    <a:pt x="247181" y="215454"/>
                  </a:lnTo>
                  <a:lnTo>
                    <a:pt x="280658" y="185563"/>
                  </a:lnTo>
                  <a:lnTo>
                    <a:pt x="315806" y="157589"/>
                  </a:lnTo>
                  <a:lnTo>
                    <a:pt x="352540" y="131614"/>
                  </a:lnTo>
                  <a:lnTo>
                    <a:pt x="390779" y="107722"/>
                  </a:lnTo>
                  <a:lnTo>
                    <a:pt x="430440" y="85994"/>
                  </a:lnTo>
                  <a:lnTo>
                    <a:pt x="471440" y="66513"/>
                  </a:lnTo>
                  <a:lnTo>
                    <a:pt x="513697" y="49362"/>
                  </a:lnTo>
                  <a:lnTo>
                    <a:pt x="557128" y="34623"/>
                  </a:lnTo>
                  <a:lnTo>
                    <a:pt x="601651" y="22378"/>
                  </a:lnTo>
                  <a:lnTo>
                    <a:pt x="647183" y="12711"/>
                  </a:lnTo>
                  <a:lnTo>
                    <a:pt x="693642" y="5704"/>
                  </a:lnTo>
                  <a:lnTo>
                    <a:pt x="740946" y="1439"/>
                  </a:lnTo>
                  <a:lnTo>
                    <a:pt x="789010" y="0"/>
                  </a:lnTo>
                  <a:lnTo>
                    <a:pt x="837126" y="1467"/>
                  </a:lnTo>
                  <a:lnTo>
                    <a:pt x="884818" y="5835"/>
                  </a:lnTo>
                  <a:lnTo>
                    <a:pt x="931963" y="13055"/>
                  </a:lnTo>
                  <a:lnTo>
                    <a:pt x="978443" y="23077"/>
                  </a:lnTo>
                  <a:lnTo>
                    <a:pt x="1024136" y="35849"/>
                  </a:lnTo>
                  <a:lnTo>
                    <a:pt x="1068923" y="51324"/>
                  </a:lnTo>
                  <a:lnTo>
                    <a:pt x="1112681" y="69450"/>
                  </a:lnTo>
                  <a:lnTo>
                    <a:pt x="1155292" y="90178"/>
                  </a:lnTo>
                  <a:lnTo>
                    <a:pt x="1196635" y="113458"/>
                  </a:lnTo>
                  <a:lnTo>
                    <a:pt x="1236588" y="139240"/>
                  </a:lnTo>
                  <a:lnTo>
                    <a:pt x="1275032" y="167474"/>
                  </a:lnTo>
                  <a:lnTo>
                    <a:pt x="1311846" y="198111"/>
                  </a:lnTo>
                  <a:lnTo>
                    <a:pt x="1346909" y="231099"/>
                  </a:lnTo>
                  <a:lnTo>
                    <a:pt x="1379893" y="266158"/>
                  </a:lnTo>
                  <a:lnTo>
                    <a:pt x="1410526" y="302968"/>
                  </a:lnTo>
                  <a:lnTo>
                    <a:pt x="1438758" y="341410"/>
                  </a:lnTo>
                  <a:lnTo>
                    <a:pt x="1464539" y="381363"/>
                  </a:lnTo>
                  <a:lnTo>
                    <a:pt x="1487819" y="422705"/>
                  </a:lnTo>
                  <a:lnTo>
                    <a:pt x="1508548" y="465317"/>
                  </a:lnTo>
                  <a:lnTo>
                    <a:pt x="1526676" y="509077"/>
                  </a:lnTo>
                  <a:lnTo>
                    <a:pt x="1542152" y="553865"/>
                  </a:lnTo>
                  <a:lnTo>
                    <a:pt x="1554927" y="599560"/>
                  </a:lnTo>
                  <a:lnTo>
                    <a:pt x="1564950" y="646042"/>
                  </a:lnTo>
                  <a:lnTo>
                    <a:pt x="1572172" y="693189"/>
                  </a:lnTo>
                  <a:lnTo>
                    <a:pt x="1576541" y="740881"/>
                  </a:lnTo>
                  <a:lnTo>
                    <a:pt x="1578009" y="788998"/>
                  </a:lnTo>
                  <a:lnTo>
                    <a:pt x="1576569" y="837061"/>
                  </a:lnTo>
                  <a:lnTo>
                    <a:pt x="1572304" y="884363"/>
                  </a:lnTo>
                  <a:lnTo>
                    <a:pt x="1565297" y="930821"/>
                  </a:lnTo>
                  <a:lnTo>
                    <a:pt x="1555630" y="976352"/>
                  </a:lnTo>
                  <a:lnTo>
                    <a:pt x="1543386" y="1020874"/>
                  </a:lnTo>
                  <a:lnTo>
                    <a:pt x="1528647" y="1064304"/>
                  </a:lnTo>
                  <a:lnTo>
                    <a:pt x="1511496" y="1106560"/>
                  </a:lnTo>
                  <a:lnTo>
                    <a:pt x="1492015" y="1147559"/>
                  </a:lnTo>
                  <a:lnTo>
                    <a:pt x="1470287" y="1187219"/>
                  </a:lnTo>
                  <a:lnTo>
                    <a:pt x="1446394" y="1225458"/>
                  </a:lnTo>
                  <a:lnTo>
                    <a:pt x="1420420" y="1262191"/>
                  </a:lnTo>
                  <a:lnTo>
                    <a:pt x="1392445" y="1297338"/>
                  </a:lnTo>
                  <a:lnTo>
                    <a:pt x="1362554" y="1330816"/>
                  </a:lnTo>
                  <a:lnTo>
                    <a:pt x="1330829" y="1362542"/>
                  </a:lnTo>
                  <a:lnTo>
                    <a:pt x="1297351" y="1392433"/>
                  </a:lnTo>
                  <a:lnTo>
                    <a:pt x="1262204" y="1420407"/>
                  </a:lnTo>
                  <a:lnTo>
                    <a:pt x="1225470" y="1446382"/>
                  </a:lnTo>
                  <a:lnTo>
                    <a:pt x="1187232" y="1470274"/>
                  </a:lnTo>
                  <a:lnTo>
                    <a:pt x="1147572" y="1492002"/>
                  </a:lnTo>
                  <a:lnTo>
                    <a:pt x="1106572" y="1511483"/>
                  </a:lnTo>
                  <a:lnTo>
                    <a:pt x="1064316" y="1528634"/>
                  </a:lnTo>
                  <a:lnTo>
                    <a:pt x="1020886" y="1543373"/>
                  </a:lnTo>
                  <a:lnTo>
                    <a:pt x="976364" y="1555617"/>
                  </a:lnTo>
                  <a:lnTo>
                    <a:pt x="930833" y="1565284"/>
                  </a:lnTo>
                  <a:lnTo>
                    <a:pt x="884375" y="1572292"/>
                  </a:lnTo>
                  <a:lnTo>
                    <a:pt x="837074" y="1576556"/>
                  </a:lnTo>
                  <a:lnTo>
                    <a:pt x="789010" y="1577996"/>
                  </a:lnTo>
                  <a:lnTo>
                    <a:pt x="740946" y="1576556"/>
                  </a:lnTo>
                  <a:lnTo>
                    <a:pt x="693642" y="1572292"/>
                  </a:lnTo>
                  <a:lnTo>
                    <a:pt x="647183" y="1565284"/>
                  </a:lnTo>
                  <a:lnTo>
                    <a:pt x="601651" y="1555617"/>
                  </a:lnTo>
                  <a:lnTo>
                    <a:pt x="557128" y="1543373"/>
                  </a:lnTo>
                  <a:lnTo>
                    <a:pt x="513697" y="1528634"/>
                  </a:lnTo>
                  <a:lnTo>
                    <a:pt x="471440" y="1511483"/>
                  </a:lnTo>
                  <a:lnTo>
                    <a:pt x="430440" y="1492002"/>
                  </a:lnTo>
                  <a:lnTo>
                    <a:pt x="390779" y="1470274"/>
                  </a:lnTo>
                  <a:lnTo>
                    <a:pt x="352540" y="1446382"/>
                  </a:lnTo>
                  <a:lnTo>
                    <a:pt x="315806" y="1420407"/>
                  </a:lnTo>
                  <a:lnTo>
                    <a:pt x="280658" y="1392433"/>
                  </a:lnTo>
                  <a:lnTo>
                    <a:pt x="247181" y="1362542"/>
                  </a:lnTo>
                  <a:lnTo>
                    <a:pt x="215455" y="1330816"/>
                  </a:lnTo>
                  <a:lnTo>
                    <a:pt x="185563" y="1297338"/>
                  </a:lnTo>
                  <a:lnTo>
                    <a:pt x="157589" y="1262191"/>
                  </a:lnTo>
                  <a:lnTo>
                    <a:pt x="131614" y="1225458"/>
                  </a:lnTo>
                  <a:lnTo>
                    <a:pt x="107721" y="1187219"/>
                  </a:lnTo>
                  <a:lnTo>
                    <a:pt x="85993" y="1147559"/>
                  </a:lnTo>
                  <a:lnTo>
                    <a:pt x="66513" y="1106560"/>
                  </a:lnTo>
                  <a:lnTo>
                    <a:pt x="49361" y="1064304"/>
                  </a:lnTo>
                  <a:lnTo>
                    <a:pt x="34622" y="1020874"/>
                  </a:lnTo>
                  <a:lnTo>
                    <a:pt x="22378" y="976352"/>
                  </a:lnTo>
                  <a:lnTo>
                    <a:pt x="12711" y="930821"/>
                  </a:lnTo>
                  <a:lnTo>
                    <a:pt x="5704" y="884363"/>
                  </a:lnTo>
                  <a:lnTo>
                    <a:pt x="1439" y="837061"/>
                  </a:lnTo>
                  <a:lnTo>
                    <a:pt x="0" y="788998"/>
                  </a:lnTo>
                  <a:close/>
                </a:path>
                <a:path w="1578610" h="1578610">
                  <a:moveTo>
                    <a:pt x="178267" y="788998"/>
                  </a:moveTo>
                  <a:lnTo>
                    <a:pt x="180104" y="836726"/>
                  </a:lnTo>
                  <a:lnTo>
                    <a:pt x="185526" y="883450"/>
                  </a:lnTo>
                  <a:lnTo>
                    <a:pt x="194397" y="929033"/>
                  </a:lnTo>
                  <a:lnTo>
                    <a:pt x="206581" y="973340"/>
                  </a:lnTo>
                  <a:lnTo>
                    <a:pt x="221942" y="1016235"/>
                  </a:lnTo>
                  <a:lnTo>
                    <a:pt x="240344" y="1057581"/>
                  </a:lnTo>
                  <a:lnTo>
                    <a:pt x="261652" y="1097245"/>
                  </a:lnTo>
                  <a:lnTo>
                    <a:pt x="285730" y="1135088"/>
                  </a:lnTo>
                  <a:lnTo>
                    <a:pt x="312442" y="1170977"/>
                  </a:lnTo>
                  <a:lnTo>
                    <a:pt x="341652" y="1204775"/>
                  </a:lnTo>
                  <a:lnTo>
                    <a:pt x="373224" y="1236346"/>
                  </a:lnTo>
                  <a:lnTo>
                    <a:pt x="407023" y="1265554"/>
                  </a:lnTo>
                  <a:lnTo>
                    <a:pt x="442914" y="1292265"/>
                  </a:lnTo>
                  <a:lnTo>
                    <a:pt x="480759" y="1316341"/>
                  </a:lnTo>
                  <a:lnTo>
                    <a:pt x="520423" y="1337648"/>
                  </a:lnTo>
                  <a:lnTo>
                    <a:pt x="561771" y="1356049"/>
                  </a:lnTo>
                  <a:lnTo>
                    <a:pt x="604667" y="1371409"/>
                  </a:lnTo>
                  <a:lnTo>
                    <a:pt x="648974" y="1383592"/>
                  </a:lnTo>
                  <a:lnTo>
                    <a:pt x="694558" y="1392463"/>
                  </a:lnTo>
                  <a:lnTo>
                    <a:pt x="741282" y="1397884"/>
                  </a:lnTo>
                  <a:lnTo>
                    <a:pt x="789010" y="1399722"/>
                  </a:lnTo>
                  <a:lnTo>
                    <a:pt x="836736" y="1397884"/>
                  </a:lnTo>
                  <a:lnTo>
                    <a:pt x="883457" y="1392463"/>
                  </a:lnTo>
                  <a:lnTo>
                    <a:pt x="929038" y="1383592"/>
                  </a:lnTo>
                  <a:lnTo>
                    <a:pt x="973343" y="1371409"/>
                  </a:lnTo>
                  <a:lnTo>
                    <a:pt x="1016237" y="1356049"/>
                  </a:lnTo>
                  <a:lnTo>
                    <a:pt x="1057583" y="1337648"/>
                  </a:lnTo>
                  <a:lnTo>
                    <a:pt x="1097246" y="1316341"/>
                  </a:lnTo>
                  <a:lnTo>
                    <a:pt x="1135090" y="1292265"/>
                  </a:lnTo>
                  <a:lnTo>
                    <a:pt x="1170979" y="1265554"/>
                  </a:lnTo>
                  <a:lnTo>
                    <a:pt x="1204777" y="1236346"/>
                  </a:lnTo>
                  <a:lnTo>
                    <a:pt x="1236349" y="1204775"/>
                  </a:lnTo>
                  <a:lnTo>
                    <a:pt x="1265559" y="1170977"/>
                  </a:lnTo>
                  <a:lnTo>
                    <a:pt x="1292271" y="1135088"/>
                  </a:lnTo>
                  <a:lnTo>
                    <a:pt x="1316348" y="1097245"/>
                  </a:lnTo>
                  <a:lnTo>
                    <a:pt x="1337656" y="1057581"/>
                  </a:lnTo>
                  <a:lnTo>
                    <a:pt x="1356059" y="1016235"/>
                  </a:lnTo>
                  <a:lnTo>
                    <a:pt x="1371420" y="973340"/>
                  </a:lnTo>
                  <a:lnTo>
                    <a:pt x="1383604" y="929033"/>
                  </a:lnTo>
                  <a:lnTo>
                    <a:pt x="1392474" y="883450"/>
                  </a:lnTo>
                  <a:lnTo>
                    <a:pt x="1397897" y="836726"/>
                  </a:lnTo>
                  <a:lnTo>
                    <a:pt x="1399734" y="788998"/>
                  </a:lnTo>
                  <a:lnTo>
                    <a:pt x="1397897" y="741269"/>
                  </a:lnTo>
                  <a:lnTo>
                    <a:pt x="1392474" y="694546"/>
                  </a:lnTo>
                  <a:lnTo>
                    <a:pt x="1383604" y="648963"/>
                  </a:lnTo>
                  <a:lnTo>
                    <a:pt x="1371420" y="604656"/>
                  </a:lnTo>
                  <a:lnTo>
                    <a:pt x="1356059" y="561761"/>
                  </a:lnTo>
                  <a:lnTo>
                    <a:pt x="1337656" y="520414"/>
                  </a:lnTo>
                  <a:lnTo>
                    <a:pt x="1316348" y="480751"/>
                  </a:lnTo>
                  <a:lnTo>
                    <a:pt x="1292271" y="442908"/>
                  </a:lnTo>
                  <a:lnTo>
                    <a:pt x="1265559" y="407019"/>
                  </a:lnTo>
                  <a:lnTo>
                    <a:pt x="1236349" y="373221"/>
                  </a:lnTo>
                  <a:lnTo>
                    <a:pt x="1204777" y="341650"/>
                  </a:lnTo>
                  <a:lnTo>
                    <a:pt x="1170979" y="312441"/>
                  </a:lnTo>
                  <a:lnTo>
                    <a:pt x="1135090" y="285731"/>
                  </a:lnTo>
                  <a:lnTo>
                    <a:pt x="1097246" y="261655"/>
                  </a:lnTo>
                  <a:lnTo>
                    <a:pt x="1057583" y="240348"/>
                  </a:lnTo>
                  <a:lnTo>
                    <a:pt x="1016237" y="221947"/>
                  </a:lnTo>
                  <a:lnTo>
                    <a:pt x="973343" y="206586"/>
                  </a:lnTo>
                  <a:lnTo>
                    <a:pt x="929038" y="194403"/>
                  </a:lnTo>
                  <a:lnTo>
                    <a:pt x="883457" y="185533"/>
                  </a:lnTo>
                  <a:lnTo>
                    <a:pt x="836736" y="180112"/>
                  </a:lnTo>
                  <a:lnTo>
                    <a:pt x="789010" y="178274"/>
                  </a:lnTo>
                  <a:lnTo>
                    <a:pt x="741282" y="180112"/>
                  </a:lnTo>
                  <a:lnTo>
                    <a:pt x="694558" y="185533"/>
                  </a:lnTo>
                  <a:lnTo>
                    <a:pt x="648974" y="194403"/>
                  </a:lnTo>
                  <a:lnTo>
                    <a:pt x="604667" y="206586"/>
                  </a:lnTo>
                  <a:lnTo>
                    <a:pt x="561771" y="221947"/>
                  </a:lnTo>
                  <a:lnTo>
                    <a:pt x="520423" y="240348"/>
                  </a:lnTo>
                  <a:lnTo>
                    <a:pt x="480759" y="261655"/>
                  </a:lnTo>
                  <a:lnTo>
                    <a:pt x="442914" y="285731"/>
                  </a:lnTo>
                  <a:lnTo>
                    <a:pt x="407023" y="312441"/>
                  </a:lnTo>
                  <a:lnTo>
                    <a:pt x="373224" y="341650"/>
                  </a:lnTo>
                  <a:lnTo>
                    <a:pt x="341652" y="373221"/>
                  </a:lnTo>
                  <a:lnTo>
                    <a:pt x="312442" y="407019"/>
                  </a:lnTo>
                  <a:lnTo>
                    <a:pt x="285730" y="442908"/>
                  </a:lnTo>
                  <a:lnTo>
                    <a:pt x="261652" y="480751"/>
                  </a:lnTo>
                  <a:lnTo>
                    <a:pt x="240344" y="520414"/>
                  </a:lnTo>
                  <a:lnTo>
                    <a:pt x="221942" y="561761"/>
                  </a:lnTo>
                  <a:lnTo>
                    <a:pt x="206581" y="604656"/>
                  </a:lnTo>
                  <a:lnTo>
                    <a:pt x="194397" y="648963"/>
                  </a:lnTo>
                  <a:lnTo>
                    <a:pt x="185526" y="694546"/>
                  </a:lnTo>
                  <a:lnTo>
                    <a:pt x="180104" y="741269"/>
                  </a:lnTo>
                  <a:lnTo>
                    <a:pt x="178267" y="788998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2402270" y="3099168"/>
              <a:ext cx="873773" cy="4175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2730169" y="2970193"/>
              <a:ext cx="629248" cy="24307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3272893" y="4413641"/>
            <a:ext cx="2293620" cy="243204"/>
            <a:chOff x="3272893" y="4413641"/>
            <a:chExt cx="2293620" cy="243204"/>
          </a:xfrm>
        </p:grpSpPr>
        <p:sp>
          <p:nvSpPr>
            <p:cNvPr id="43" name="object 43"/>
            <p:cNvSpPr/>
            <p:nvPr/>
          </p:nvSpPr>
          <p:spPr>
            <a:xfrm>
              <a:off x="3272893" y="4413641"/>
              <a:ext cx="1145660" cy="24307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456716" y="4433941"/>
              <a:ext cx="1109562" cy="2024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5" name="object 45"/>
          <p:cNvGrpSpPr/>
          <p:nvPr/>
        </p:nvGrpSpPr>
        <p:grpSpPr>
          <a:xfrm>
            <a:off x="3802779" y="1257334"/>
            <a:ext cx="1588135" cy="1588135"/>
            <a:chOff x="3802779" y="1257334"/>
            <a:chExt cx="1588135" cy="1588135"/>
          </a:xfrm>
        </p:grpSpPr>
        <p:sp>
          <p:nvSpPr>
            <p:cNvPr id="46" name="object 46"/>
            <p:cNvSpPr/>
            <p:nvPr/>
          </p:nvSpPr>
          <p:spPr>
            <a:xfrm>
              <a:off x="4758015" y="1687596"/>
              <a:ext cx="440599" cy="4175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3807542" y="1262097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10" h="1578610">
                  <a:moveTo>
                    <a:pt x="0" y="788998"/>
                  </a:moveTo>
                  <a:lnTo>
                    <a:pt x="1439" y="740934"/>
                  </a:lnTo>
                  <a:lnTo>
                    <a:pt x="5704" y="693632"/>
                  </a:lnTo>
                  <a:lnTo>
                    <a:pt x="12711" y="647174"/>
                  </a:lnTo>
                  <a:lnTo>
                    <a:pt x="22378" y="601643"/>
                  </a:lnTo>
                  <a:lnTo>
                    <a:pt x="34623" y="557121"/>
                  </a:lnTo>
                  <a:lnTo>
                    <a:pt x="49362" y="513691"/>
                  </a:lnTo>
                  <a:lnTo>
                    <a:pt x="66513" y="471435"/>
                  </a:lnTo>
                  <a:lnTo>
                    <a:pt x="85994" y="430435"/>
                  </a:lnTo>
                  <a:lnTo>
                    <a:pt x="107722" y="390775"/>
                  </a:lnTo>
                  <a:lnTo>
                    <a:pt x="131614" y="352537"/>
                  </a:lnTo>
                  <a:lnTo>
                    <a:pt x="157589" y="315803"/>
                  </a:lnTo>
                  <a:lnTo>
                    <a:pt x="185563" y="280656"/>
                  </a:lnTo>
                  <a:lnTo>
                    <a:pt x="215454" y="247179"/>
                  </a:lnTo>
                  <a:lnTo>
                    <a:pt x="247180" y="215453"/>
                  </a:lnTo>
                  <a:lnTo>
                    <a:pt x="280657" y="185562"/>
                  </a:lnTo>
                  <a:lnTo>
                    <a:pt x="315804" y="157588"/>
                  </a:lnTo>
                  <a:lnTo>
                    <a:pt x="352538" y="131613"/>
                  </a:lnTo>
                  <a:lnTo>
                    <a:pt x="390776" y="107721"/>
                  </a:lnTo>
                  <a:lnTo>
                    <a:pt x="430437" y="85993"/>
                  </a:lnTo>
                  <a:lnTo>
                    <a:pt x="471436" y="66512"/>
                  </a:lnTo>
                  <a:lnTo>
                    <a:pt x="513692" y="49361"/>
                  </a:lnTo>
                  <a:lnTo>
                    <a:pt x="557122" y="34622"/>
                  </a:lnTo>
                  <a:lnTo>
                    <a:pt x="601644" y="22378"/>
                  </a:lnTo>
                  <a:lnTo>
                    <a:pt x="647175" y="12711"/>
                  </a:lnTo>
                  <a:lnTo>
                    <a:pt x="693633" y="5704"/>
                  </a:lnTo>
                  <a:lnTo>
                    <a:pt x="740935" y="1439"/>
                  </a:lnTo>
                  <a:lnTo>
                    <a:pt x="788998" y="0"/>
                  </a:lnTo>
                  <a:lnTo>
                    <a:pt x="837114" y="1467"/>
                  </a:lnTo>
                  <a:lnTo>
                    <a:pt x="884807" y="5835"/>
                  </a:lnTo>
                  <a:lnTo>
                    <a:pt x="931954" y="13055"/>
                  </a:lnTo>
                  <a:lnTo>
                    <a:pt x="978435" y="23076"/>
                  </a:lnTo>
                  <a:lnTo>
                    <a:pt x="1024131" y="35849"/>
                  </a:lnTo>
                  <a:lnTo>
                    <a:pt x="1068919" y="51323"/>
                  </a:lnTo>
                  <a:lnTo>
                    <a:pt x="1112679" y="69449"/>
                  </a:lnTo>
                  <a:lnTo>
                    <a:pt x="1155291" y="90177"/>
                  </a:lnTo>
                  <a:lnTo>
                    <a:pt x="1196633" y="113456"/>
                  </a:lnTo>
                  <a:lnTo>
                    <a:pt x="1236586" y="139237"/>
                  </a:lnTo>
                  <a:lnTo>
                    <a:pt x="1275028" y="167470"/>
                  </a:lnTo>
                  <a:lnTo>
                    <a:pt x="1311838" y="198105"/>
                  </a:lnTo>
                  <a:lnTo>
                    <a:pt x="1346897" y="231092"/>
                  </a:lnTo>
                  <a:lnTo>
                    <a:pt x="1379885" y="266153"/>
                  </a:lnTo>
                  <a:lnTo>
                    <a:pt x="1410522" y="302966"/>
                  </a:lnTo>
                  <a:lnTo>
                    <a:pt x="1438756" y="341409"/>
                  </a:lnTo>
                  <a:lnTo>
                    <a:pt x="1464538" y="381362"/>
                  </a:lnTo>
                  <a:lnTo>
                    <a:pt x="1487818" y="422705"/>
                  </a:lnTo>
                  <a:lnTo>
                    <a:pt x="1508546" y="465316"/>
                  </a:lnTo>
                  <a:lnTo>
                    <a:pt x="1526672" y="509076"/>
                  </a:lnTo>
                  <a:lnTo>
                    <a:pt x="1542146" y="553864"/>
                  </a:lnTo>
                  <a:lnTo>
                    <a:pt x="1554919" y="599558"/>
                  </a:lnTo>
                  <a:lnTo>
                    <a:pt x="1564941" y="646040"/>
                  </a:lnTo>
                  <a:lnTo>
                    <a:pt x="1572161" y="693187"/>
                  </a:lnTo>
                  <a:lnTo>
                    <a:pt x="1576529" y="740880"/>
                  </a:lnTo>
                  <a:lnTo>
                    <a:pt x="1577996" y="788998"/>
                  </a:lnTo>
                  <a:lnTo>
                    <a:pt x="1576556" y="837061"/>
                  </a:lnTo>
                  <a:lnTo>
                    <a:pt x="1572292" y="884363"/>
                  </a:lnTo>
                  <a:lnTo>
                    <a:pt x="1565284" y="930821"/>
                  </a:lnTo>
                  <a:lnTo>
                    <a:pt x="1555617" y="976353"/>
                  </a:lnTo>
                  <a:lnTo>
                    <a:pt x="1543373" y="1020875"/>
                  </a:lnTo>
                  <a:lnTo>
                    <a:pt x="1528634" y="1064305"/>
                  </a:lnTo>
                  <a:lnTo>
                    <a:pt x="1511483" y="1106561"/>
                  </a:lnTo>
                  <a:lnTo>
                    <a:pt x="1492002" y="1147560"/>
                  </a:lnTo>
                  <a:lnTo>
                    <a:pt x="1470274" y="1187220"/>
                  </a:lnTo>
                  <a:lnTo>
                    <a:pt x="1446382" y="1225459"/>
                  </a:lnTo>
                  <a:lnTo>
                    <a:pt x="1420407" y="1262193"/>
                  </a:lnTo>
                  <a:lnTo>
                    <a:pt x="1392433" y="1297339"/>
                  </a:lnTo>
                  <a:lnTo>
                    <a:pt x="1362542" y="1330817"/>
                  </a:lnTo>
                  <a:lnTo>
                    <a:pt x="1330816" y="1362543"/>
                  </a:lnTo>
                  <a:lnTo>
                    <a:pt x="1297338" y="1392434"/>
                  </a:lnTo>
                  <a:lnTo>
                    <a:pt x="1262191" y="1420408"/>
                  </a:lnTo>
                  <a:lnTo>
                    <a:pt x="1225458" y="1446382"/>
                  </a:lnTo>
                  <a:lnTo>
                    <a:pt x="1187219" y="1470275"/>
                  </a:lnTo>
                  <a:lnTo>
                    <a:pt x="1147559" y="1492003"/>
                  </a:lnTo>
                  <a:lnTo>
                    <a:pt x="1106560" y="1511483"/>
                  </a:lnTo>
                  <a:lnTo>
                    <a:pt x="1064304" y="1528635"/>
                  </a:lnTo>
                  <a:lnTo>
                    <a:pt x="1020874" y="1543373"/>
                  </a:lnTo>
                  <a:lnTo>
                    <a:pt x="976352" y="1555618"/>
                  </a:lnTo>
                  <a:lnTo>
                    <a:pt x="930821" y="1565284"/>
                  </a:lnTo>
                  <a:lnTo>
                    <a:pt x="884363" y="1572292"/>
                  </a:lnTo>
                  <a:lnTo>
                    <a:pt x="837061" y="1576556"/>
                  </a:lnTo>
                  <a:lnTo>
                    <a:pt x="788998" y="1577996"/>
                  </a:lnTo>
                  <a:lnTo>
                    <a:pt x="740935" y="1576556"/>
                  </a:lnTo>
                  <a:lnTo>
                    <a:pt x="693633" y="1572292"/>
                  </a:lnTo>
                  <a:lnTo>
                    <a:pt x="647175" y="1565284"/>
                  </a:lnTo>
                  <a:lnTo>
                    <a:pt x="601644" y="1555618"/>
                  </a:lnTo>
                  <a:lnTo>
                    <a:pt x="557122" y="1543373"/>
                  </a:lnTo>
                  <a:lnTo>
                    <a:pt x="513692" y="1528635"/>
                  </a:lnTo>
                  <a:lnTo>
                    <a:pt x="471436" y="1511483"/>
                  </a:lnTo>
                  <a:lnTo>
                    <a:pt x="430437" y="1492003"/>
                  </a:lnTo>
                  <a:lnTo>
                    <a:pt x="390776" y="1470275"/>
                  </a:lnTo>
                  <a:lnTo>
                    <a:pt x="352538" y="1446382"/>
                  </a:lnTo>
                  <a:lnTo>
                    <a:pt x="315804" y="1420408"/>
                  </a:lnTo>
                  <a:lnTo>
                    <a:pt x="280657" y="1392434"/>
                  </a:lnTo>
                  <a:lnTo>
                    <a:pt x="247180" y="1362543"/>
                  </a:lnTo>
                  <a:lnTo>
                    <a:pt x="215454" y="1330817"/>
                  </a:lnTo>
                  <a:lnTo>
                    <a:pt x="185563" y="1297339"/>
                  </a:lnTo>
                  <a:lnTo>
                    <a:pt x="157589" y="1262193"/>
                  </a:lnTo>
                  <a:lnTo>
                    <a:pt x="131614" y="1225459"/>
                  </a:lnTo>
                  <a:lnTo>
                    <a:pt x="107722" y="1187220"/>
                  </a:lnTo>
                  <a:lnTo>
                    <a:pt x="85994" y="1147560"/>
                  </a:lnTo>
                  <a:lnTo>
                    <a:pt x="66513" y="1106561"/>
                  </a:lnTo>
                  <a:lnTo>
                    <a:pt x="49362" y="1064305"/>
                  </a:lnTo>
                  <a:lnTo>
                    <a:pt x="34623" y="1020875"/>
                  </a:lnTo>
                  <a:lnTo>
                    <a:pt x="22378" y="976353"/>
                  </a:lnTo>
                  <a:lnTo>
                    <a:pt x="12711" y="930821"/>
                  </a:lnTo>
                  <a:lnTo>
                    <a:pt x="5704" y="884363"/>
                  </a:lnTo>
                  <a:lnTo>
                    <a:pt x="1439" y="837061"/>
                  </a:lnTo>
                  <a:lnTo>
                    <a:pt x="0" y="788998"/>
                  </a:lnTo>
                  <a:close/>
                </a:path>
                <a:path w="1578610" h="1578610">
                  <a:moveTo>
                    <a:pt x="178274" y="788998"/>
                  </a:moveTo>
                  <a:lnTo>
                    <a:pt x="180112" y="836726"/>
                  </a:lnTo>
                  <a:lnTo>
                    <a:pt x="185533" y="883449"/>
                  </a:lnTo>
                  <a:lnTo>
                    <a:pt x="194403" y="929032"/>
                  </a:lnTo>
                  <a:lnTo>
                    <a:pt x="206586" y="973339"/>
                  </a:lnTo>
                  <a:lnTo>
                    <a:pt x="221947" y="1016233"/>
                  </a:lnTo>
                  <a:lnTo>
                    <a:pt x="240348" y="1057580"/>
                  </a:lnTo>
                  <a:lnTo>
                    <a:pt x="261655" y="1097243"/>
                  </a:lnTo>
                  <a:lnTo>
                    <a:pt x="285731" y="1135087"/>
                  </a:lnTo>
                  <a:lnTo>
                    <a:pt x="312441" y="1170976"/>
                  </a:lnTo>
                  <a:lnTo>
                    <a:pt x="341650" y="1204774"/>
                  </a:lnTo>
                  <a:lnTo>
                    <a:pt x="373221" y="1236345"/>
                  </a:lnTo>
                  <a:lnTo>
                    <a:pt x="407019" y="1265554"/>
                  </a:lnTo>
                  <a:lnTo>
                    <a:pt x="442908" y="1292264"/>
                  </a:lnTo>
                  <a:lnTo>
                    <a:pt x="480751" y="1316341"/>
                  </a:lnTo>
                  <a:lnTo>
                    <a:pt x="520414" y="1337648"/>
                  </a:lnTo>
                  <a:lnTo>
                    <a:pt x="561761" y="1356049"/>
                  </a:lnTo>
                  <a:lnTo>
                    <a:pt x="604656" y="1371409"/>
                  </a:lnTo>
                  <a:lnTo>
                    <a:pt x="648963" y="1383592"/>
                  </a:lnTo>
                  <a:lnTo>
                    <a:pt x="694546" y="1392463"/>
                  </a:lnTo>
                  <a:lnTo>
                    <a:pt x="741269" y="1397884"/>
                  </a:lnTo>
                  <a:lnTo>
                    <a:pt x="788998" y="1399722"/>
                  </a:lnTo>
                  <a:lnTo>
                    <a:pt x="836726" y="1397884"/>
                  </a:lnTo>
                  <a:lnTo>
                    <a:pt x="883450" y="1392463"/>
                  </a:lnTo>
                  <a:lnTo>
                    <a:pt x="929033" y="1383592"/>
                  </a:lnTo>
                  <a:lnTo>
                    <a:pt x="973340" y="1371409"/>
                  </a:lnTo>
                  <a:lnTo>
                    <a:pt x="1016235" y="1356049"/>
                  </a:lnTo>
                  <a:lnTo>
                    <a:pt x="1057581" y="1337648"/>
                  </a:lnTo>
                  <a:lnTo>
                    <a:pt x="1097245" y="1316341"/>
                  </a:lnTo>
                  <a:lnTo>
                    <a:pt x="1135088" y="1292264"/>
                  </a:lnTo>
                  <a:lnTo>
                    <a:pt x="1170977" y="1265554"/>
                  </a:lnTo>
                  <a:lnTo>
                    <a:pt x="1204775" y="1236345"/>
                  </a:lnTo>
                  <a:lnTo>
                    <a:pt x="1236346" y="1204774"/>
                  </a:lnTo>
                  <a:lnTo>
                    <a:pt x="1265554" y="1170976"/>
                  </a:lnTo>
                  <a:lnTo>
                    <a:pt x="1292265" y="1135087"/>
                  </a:lnTo>
                  <a:lnTo>
                    <a:pt x="1316341" y="1097243"/>
                  </a:lnTo>
                  <a:lnTo>
                    <a:pt x="1337648" y="1057580"/>
                  </a:lnTo>
                  <a:lnTo>
                    <a:pt x="1356049" y="1016233"/>
                  </a:lnTo>
                  <a:lnTo>
                    <a:pt x="1371409" y="973339"/>
                  </a:lnTo>
                  <a:lnTo>
                    <a:pt x="1383592" y="929032"/>
                  </a:lnTo>
                  <a:lnTo>
                    <a:pt x="1392463" y="883449"/>
                  </a:lnTo>
                  <a:lnTo>
                    <a:pt x="1397884" y="836726"/>
                  </a:lnTo>
                  <a:lnTo>
                    <a:pt x="1399722" y="788998"/>
                  </a:lnTo>
                  <a:lnTo>
                    <a:pt x="1397884" y="741269"/>
                  </a:lnTo>
                  <a:lnTo>
                    <a:pt x="1392463" y="694546"/>
                  </a:lnTo>
                  <a:lnTo>
                    <a:pt x="1383592" y="648962"/>
                  </a:lnTo>
                  <a:lnTo>
                    <a:pt x="1371409" y="604655"/>
                  </a:lnTo>
                  <a:lnTo>
                    <a:pt x="1356049" y="561760"/>
                  </a:lnTo>
                  <a:lnTo>
                    <a:pt x="1337648" y="520413"/>
                  </a:lnTo>
                  <a:lnTo>
                    <a:pt x="1316341" y="480749"/>
                  </a:lnTo>
                  <a:lnTo>
                    <a:pt x="1292265" y="442904"/>
                  </a:lnTo>
                  <a:lnTo>
                    <a:pt x="1265554" y="407015"/>
                  </a:lnTo>
                  <a:lnTo>
                    <a:pt x="1236346" y="373216"/>
                  </a:lnTo>
                  <a:lnTo>
                    <a:pt x="1204775" y="341645"/>
                  </a:lnTo>
                  <a:lnTo>
                    <a:pt x="1170977" y="312435"/>
                  </a:lnTo>
                  <a:lnTo>
                    <a:pt x="1135088" y="285724"/>
                  </a:lnTo>
                  <a:lnTo>
                    <a:pt x="1097245" y="261647"/>
                  </a:lnTo>
                  <a:lnTo>
                    <a:pt x="1057581" y="240340"/>
                  </a:lnTo>
                  <a:lnTo>
                    <a:pt x="1016235" y="221938"/>
                  </a:lnTo>
                  <a:lnTo>
                    <a:pt x="973340" y="206577"/>
                  </a:lnTo>
                  <a:lnTo>
                    <a:pt x="929033" y="194394"/>
                  </a:lnTo>
                  <a:lnTo>
                    <a:pt x="883450" y="185523"/>
                  </a:lnTo>
                  <a:lnTo>
                    <a:pt x="836726" y="180102"/>
                  </a:lnTo>
                  <a:lnTo>
                    <a:pt x="788998" y="178264"/>
                  </a:lnTo>
                  <a:lnTo>
                    <a:pt x="741269" y="180102"/>
                  </a:lnTo>
                  <a:lnTo>
                    <a:pt x="694546" y="185523"/>
                  </a:lnTo>
                  <a:lnTo>
                    <a:pt x="648963" y="194394"/>
                  </a:lnTo>
                  <a:lnTo>
                    <a:pt x="604656" y="206577"/>
                  </a:lnTo>
                  <a:lnTo>
                    <a:pt x="561761" y="221938"/>
                  </a:lnTo>
                  <a:lnTo>
                    <a:pt x="520414" y="240340"/>
                  </a:lnTo>
                  <a:lnTo>
                    <a:pt x="480751" y="261647"/>
                  </a:lnTo>
                  <a:lnTo>
                    <a:pt x="442908" y="285724"/>
                  </a:lnTo>
                  <a:lnTo>
                    <a:pt x="407019" y="312435"/>
                  </a:lnTo>
                  <a:lnTo>
                    <a:pt x="373221" y="341645"/>
                  </a:lnTo>
                  <a:lnTo>
                    <a:pt x="341650" y="373216"/>
                  </a:lnTo>
                  <a:lnTo>
                    <a:pt x="312441" y="407015"/>
                  </a:lnTo>
                  <a:lnTo>
                    <a:pt x="285731" y="442904"/>
                  </a:lnTo>
                  <a:lnTo>
                    <a:pt x="261655" y="480749"/>
                  </a:lnTo>
                  <a:lnTo>
                    <a:pt x="240348" y="520413"/>
                  </a:lnTo>
                  <a:lnTo>
                    <a:pt x="221947" y="561760"/>
                  </a:lnTo>
                  <a:lnTo>
                    <a:pt x="206586" y="604655"/>
                  </a:lnTo>
                  <a:lnTo>
                    <a:pt x="194403" y="648962"/>
                  </a:lnTo>
                  <a:lnTo>
                    <a:pt x="185533" y="694546"/>
                  </a:lnTo>
                  <a:lnTo>
                    <a:pt x="180112" y="741269"/>
                  </a:lnTo>
                  <a:lnTo>
                    <a:pt x="178274" y="788998"/>
                  </a:lnTo>
                  <a:close/>
                </a:path>
              </a:pathLst>
            </a:custGeom>
            <a:ln w="952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126741" y="1687589"/>
              <a:ext cx="412749" cy="37146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302291" y="2162690"/>
              <a:ext cx="539398" cy="38930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7298373" y="1257334"/>
            <a:ext cx="1588135" cy="1588135"/>
            <a:chOff x="7298373" y="1257334"/>
            <a:chExt cx="1588135" cy="1588135"/>
          </a:xfrm>
        </p:grpSpPr>
        <p:sp>
          <p:nvSpPr>
            <p:cNvPr id="51" name="object 51"/>
            <p:cNvSpPr/>
            <p:nvPr/>
          </p:nvSpPr>
          <p:spPr>
            <a:xfrm>
              <a:off x="7798184" y="2254545"/>
              <a:ext cx="629246" cy="35719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7769986" y="1717696"/>
              <a:ext cx="656199" cy="38698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737909" y="2129922"/>
              <a:ext cx="749798" cy="15252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303135" y="1262097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09" h="1578610">
                  <a:moveTo>
                    <a:pt x="0" y="788998"/>
                  </a:moveTo>
                  <a:lnTo>
                    <a:pt x="1439" y="740934"/>
                  </a:lnTo>
                  <a:lnTo>
                    <a:pt x="5704" y="693632"/>
                  </a:lnTo>
                  <a:lnTo>
                    <a:pt x="12711" y="647174"/>
                  </a:lnTo>
                  <a:lnTo>
                    <a:pt x="22378" y="601643"/>
                  </a:lnTo>
                  <a:lnTo>
                    <a:pt x="34623" y="557121"/>
                  </a:lnTo>
                  <a:lnTo>
                    <a:pt x="49362" y="513691"/>
                  </a:lnTo>
                  <a:lnTo>
                    <a:pt x="66513" y="471435"/>
                  </a:lnTo>
                  <a:lnTo>
                    <a:pt x="85994" y="430435"/>
                  </a:lnTo>
                  <a:lnTo>
                    <a:pt x="107722" y="390775"/>
                  </a:lnTo>
                  <a:lnTo>
                    <a:pt x="131614" y="352537"/>
                  </a:lnTo>
                  <a:lnTo>
                    <a:pt x="157589" y="315803"/>
                  </a:lnTo>
                  <a:lnTo>
                    <a:pt x="185563" y="280656"/>
                  </a:lnTo>
                  <a:lnTo>
                    <a:pt x="215454" y="247179"/>
                  </a:lnTo>
                  <a:lnTo>
                    <a:pt x="247180" y="215453"/>
                  </a:lnTo>
                  <a:lnTo>
                    <a:pt x="280657" y="185562"/>
                  </a:lnTo>
                  <a:lnTo>
                    <a:pt x="315804" y="157588"/>
                  </a:lnTo>
                  <a:lnTo>
                    <a:pt x="352538" y="131613"/>
                  </a:lnTo>
                  <a:lnTo>
                    <a:pt x="390776" y="107721"/>
                  </a:lnTo>
                  <a:lnTo>
                    <a:pt x="430437" y="85993"/>
                  </a:lnTo>
                  <a:lnTo>
                    <a:pt x="471436" y="66512"/>
                  </a:lnTo>
                  <a:lnTo>
                    <a:pt x="513692" y="49361"/>
                  </a:lnTo>
                  <a:lnTo>
                    <a:pt x="557122" y="34622"/>
                  </a:lnTo>
                  <a:lnTo>
                    <a:pt x="601644" y="22378"/>
                  </a:lnTo>
                  <a:lnTo>
                    <a:pt x="647175" y="12711"/>
                  </a:lnTo>
                  <a:lnTo>
                    <a:pt x="693633" y="5704"/>
                  </a:lnTo>
                  <a:lnTo>
                    <a:pt x="740935" y="1439"/>
                  </a:lnTo>
                  <a:lnTo>
                    <a:pt x="788998" y="0"/>
                  </a:lnTo>
                  <a:lnTo>
                    <a:pt x="837114" y="1467"/>
                  </a:lnTo>
                  <a:lnTo>
                    <a:pt x="884807" y="5835"/>
                  </a:lnTo>
                  <a:lnTo>
                    <a:pt x="931954" y="13055"/>
                  </a:lnTo>
                  <a:lnTo>
                    <a:pt x="978435" y="23076"/>
                  </a:lnTo>
                  <a:lnTo>
                    <a:pt x="1024131" y="35849"/>
                  </a:lnTo>
                  <a:lnTo>
                    <a:pt x="1068919" y="51323"/>
                  </a:lnTo>
                  <a:lnTo>
                    <a:pt x="1112679" y="69449"/>
                  </a:lnTo>
                  <a:lnTo>
                    <a:pt x="1155291" y="90177"/>
                  </a:lnTo>
                  <a:lnTo>
                    <a:pt x="1196633" y="113456"/>
                  </a:lnTo>
                  <a:lnTo>
                    <a:pt x="1236586" y="139237"/>
                  </a:lnTo>
                  <a:lnTo>
                    <a:pt x="1275028" y="167470"/>
                  </a:lnTo>
                  <a:lnTo>
                    <a:pt x="1311838" y="198105"/>
                  </a:lnTo>
                  <a:lnTo>
                    <a:pt x="1346897" y="231092"/>
                  </a:lnTo>
                  <a:lnTo>
                    <a:pt x="1379885" y="266153"/>
                  </a:lnTo>
                  <a:lnTo>
                    <a:pt x="1410522" y="302966"/>
                  </a:lnTo>
                  <a:lnTo>
                    <a:pt x="1438756" y="341409"/>
                  </a:lnTo>
                  <a:lnTo>
                    <a:pt x="1464538" y="381362"/>
                  </a:lnTo>
                  <a:lnTo>
                    <a:pt x="1487818" y="422705"/>
                  </a:lnTo>
                  <a:lnTo>
                    <a:pt x="1508546" y="465316"/>
                  </a:lnTo>
                  <a:lnTo>
                    <a:pt x="1526672" y="509076"/>
                  </a:lnTo>
                  <a:lnTo>
                    <a:pt x="1542146" y="553864"/>
                  </a:lnTo>
                  <a:lnTo>
                    <a:pt x="1554919" y="599558"/>
                  </a:lnTo>
                  <a:lnTo>
                    <a:pt x="1564941" y="646040"/>
                  </a:lnTo>
                  <a:lnTo>
                    <a:pt x="1572161" y="693187"/>
                  </a:lnTo>
                  <a:lnTo>
                    <a:pt x="1576529" y="740880"/>
                  </a:lnTo>
                  <a:lnTo>
                    <a:pt x="1577996" y="788998"/>
                  </a:lnTo>
                  <a:lnTo>
                    <a:pt x="1576556" y="837061"/>
                  </a:lnTo>
                  <a:lnTo>
                    <a:pt x="1572292" y="884363"/>
                  </a:lnTo>
                  <a:lnTo>
                    <a:pt x="1565284" y="930821"/>
                  </a:lnTo>
                  <a:lnTo>
                    <a:pt x="1555617" y="976353"/>
                  </a:lnTo>
                  <a:lnTo>
                    <a:pt x="1543373" y="1020875"/>
                  </a:lnTo>
                  <a:lnTo>
                    <a:pt x="1528634" y="1064305"/>
                  </a:lnTo>
                  <a:lnTo>
                    <a:pt x="1511483" y="1106561"/>
                  </a:lnTo>
                  <a:lnTo>
                    <a:pt x="1492002" y="1147560"/>
                  </a:lnTo>
                  <a:lnTo>
                    <a:pt x="1470274" y="1187220"/>
                  </a:lnTo>
                  <a:lnTo>
                    <a:pt x="1446382" y="1225459"/>
                  </a:lnTo>
                  <a:lnTo>
                    <a:pt x="1420407" y="1262193"/>
                  </a:lnTo>
                  <a:lnTo>
                    <a:pt x="1392433" y="1297339"/>
                  </a:lnTo>
                  <a:lnTo>
                    <a:pt x="1362542" y="1330817"/>
                  </a:lnTo>
                  <a:lnTo>
                    <a:pt x="1330816" y="1362543"/>
                  </a:lnTo>
                  <a:lnTo>
                    <a:pt x="1297338" y="1392434"/>
                  </a:lnTo>
                  <a:lnTo>
                    <a:pt x="1262191" y="1420408"/>
                  </a:lnTo>
                  <a:lnTo>
                    <a:pt x="1225458" y="1446382"/>
                  </a:lnTo>
                  <a:lnTo>
                    <a:pt x="1187219" y="1470275"/>
                  </a:lnTo>
                  <a:lnTo>
                    <a:pt x="1147559" y="1492003"/>
                  </a:lnTo>
                  <a:lnTo>
                    <a:pt x="1106560" y="1511483"/>
                  </a:lnTo>
                  <a:lnTo>
                    <a:pt x="1064304" y="1528635"/>
                  </a:lnTo>
                  <a:lnTo>
                    <a:pt x="1020874" y="1543373"/>
                  </a:lnTo>
                  <a:lnTo>
                    <a:pt x="976352" y="1555618"/>
                  </a:lnTo>
                  <a:lnTo>
                    <a:pt x="930821" y="1565284"/>
                  </a:lnTo>
                  <a:lnTo>
                    <a:pt x="884363" y="1572292"/>
                  </a:lnTo>
                  <a:lnTo>
                    <a:pt x="837061" y="1576556"/>
                  </a:lnTo>
                  <a:lnTo>
                    <a:pt x="788998" y="1577996"/>
                  </a:lnTo>
                  <a:lnTo>
                    <a:pt x="740935" y="1576556"/>
                  </a:lnTo>
                  <a:lnTo>
                    <a:pt x="693633" y="1572292"/>
                  </a:lnTo>
                  <a:lnTo>
                    <a:pt x="647175" y="1565284"/>
                  </a:lnTo>
                  <a:lnTo>
                    <a:pt x="601644" y="1555618"/>
                  </a:lnTo>
                  <a:lnTo>
                    <a:pt x="557122" y="1543373"/>
                  </a:lnTo>
                  <a:lnTo>
                    <a:pt x="513692" y="1528635"/>
                  </a:lnTo>
                  <a:lnTo>
                    <a:pt x="471436" y="1511483"/>
                  </a:lnTo>
                  <a:lnTo>
                    <a:pt x="430437" y="1492003"/>
                  </a:lnTo>
                  <a:lnTo>
                    <a:pt x="390776" y="1470275"/>
                  </a:lnTo>
                  <a:lnTo>
                    <a:pt x="352538" y="1446382"/>
                  </a:lnTo>
                  <a:lnTo>
                    <a:pt x="315804" y="1420408"/>
                  </a:lnTo>
                  <a:lnTo>
                    <a:pt x="280657" y="1392434"/>
                  </a:lnTo>
                  <a:lnTo>
                    <a:pt x="247180" y="1362543"/>
                  </a:lnTo>
                  <a:lnTo>
                    <a:pt x="215454" y="1330817"/>
                  </a:lnTo>
                  <a:lnTo>
                    <a:pt x="185563" y="1297339"/>
                  </a:lnTo>
                  <a:lnTo>
                    <a:pt x="157589" y="1262193"/>
                  </a:lnTo>
                  <a:lnTo>
                    <a:pt x="131614" y="1225459"/>
                  </a:lnTo>
                  <a:lnTo>
                    <a:pt x="107722" y="1187220"/>
                  </a:lnTo>
                  <a:lnTo>
                    <a:pt x="85994" y="1147560"/>
                  </a:lnTo>
                  <a:lnTo>
                    <a:pt x="66513" y="1106561"/>
                  </a:lnTo>
                  <a:lnTo>
                    <a:pt x="49362" y="1064305"/>
                  </a:lnTo>
                  <a:lnTo>
                    <a:pt x="34623" y="1020875"/>
                  </a:lnTo>
                  <a:lnTo>
                    <a:pt x="22378" y="976353"/>
                  </a:lnTo>
                  <a:lnTo>
                    <a:pt x="12711" y="930821"/>
                  </a:lnTo>
                  <a:lnTo>
                    <a:pt x="5704" y="884363"/>
                  </a:lnTo>
                  <a:lnTo>
                    <a:pt x="1439" y="837061"/>
                  </a:lnTo>
                  <a:lnTo>
                    <a:pt x="0" y="788998"/>
                  </a:lnTo>
                  <a:close/>
                </a:path>
                <a:path w="1578609" h="1578610">
                  <a:moveTo>
                    <a:pt x="178274" y="788998"/>
                  </a:moveTo>
                  <a:lnTo>
                    <a:pt x="180112" y="836726"/>
                  </a:lnTo>
                  <a:lnTo>
                    <a:pt x="185533" y="883449"/>
                  </a:lnTo>
                  <a:lnTo>
                    <a:pt x="194403" y="929032"/>
                  </a:lnTo>
                  <a:lnTo>
                    <a:pt x="206586" y="973339"/>
                  </a:lnTo>
                  <a:lnTo>
                    <a:pt x="221947" y="1016233"/>
                  </a:lnTo>
                  <a:lnTo>
                    <a:pt x="240348" y="1057580"/>
                  </a:lnTo>
                  <a:lnTo>
                    <a:pt x="261655" y="1097243"/>
                  </a:lnTo>
                  <a:lnTo>
                    <a:pt x="285731" y="1135087"/>
                  </a:lnTo>
                  <a:lnTo>
                    <a:pt x="312441" y="1170976"/>
                  </a:lnTo>
                  <a:lnTo>
                    <a:pt x="341650" y="1204774"/>
                  </a:lnTo>
                  <a:lnTo>
                    <a:pt x="373221" y="1236345"/>
                  </a:lnTo>
                  <a:lnTo>
                    <a:pt x="407019" y="1265554"/>
                  </a:lnTo>
                  <a:lnTo>
                    <a:pt x="442908" y="1292264"/>
                  </a:lnTo>
                  <a:lnTo>
                    <a:pt x="480751" y="1316341"/>
                  </a:lnTo>
                  <a:lnTo>
                    <a:pt x="520414" y="1337648"/>
                  </a:lnTo>
                  <a:lnTo>
                    <a:pt x="561761" y="1356049"/>
                  </a:lnTo>
                  <a:lnTo>
                    <a:pt x="604656" y="1371409"/>
                  </a:lnTo>
                  <a:lnTo>
                    <a:pt x="648963" y="1383592"/>
                  </a:lnTo>
                  <a:lnTo>
                    <a:pt x="694546" y="1392463"/>
                  </a:lnTo>
                  <a:lnTo>
                    <a:pt x="741269" y="1397884"/>
                  </a:lnTo>
                  <a:lnTo>
                    <a:pt x="788998" y="1399722"/>
                  </a:lnTo>
                  <a:lnTo>
                    <a:pt x="836726" y="1397884"/>
                  </a:lnTo>
                  <a:lnTo>
                    <a:pt x="883450" y="1392463"/>
                  </a:lnTo>
                  <a:lnTo>
                    <a:pt x="929033" y="1383592"/>
                  </a:lnTo>
                  <a:lnTo>
                    <a:pt x="973340" y="1371409"/>
                  </a:lnTo>
                  <a:lnTo>
                    <a:pt x="1016235" y="1356049"/>
                  </a:lnTo>
                  <a:lnTo>
                    <a:pt x="1057581" y="1337648"/>
                  </a:lnTo>
                  <a:lnTo>
                    <a:pt x="1097245" y="1316341"/>
                  </a:lnTo>
                  <a:lnTo>
                    <a:pt x="1135088" y="1292264"/>
                  </a:lnTo>
                  <a:lnTo>
                    <a:pt x="1170977" y="1265554"/>
                  </a:lnTo>
                  <a:lnTo>
                    <a:pt x="1204775" y="1236345"/>
                  </a:lnTo>
                  <a:lnTo>
                    <a:pt x="1236346" y="1204774"/>
                  </a:lnTo>
                  <a:lnTo>
                    <a:pt x="1265554" y="1170976"/>
                  </a:lnTo>
                  <a:lnTo>
                    <a:pt x="1292265" y="1135087"/>
                  </a:lnTo>
                  <a:lnTo>
                    <a:pt x="1316341" y="1097243"/>
                  </a:lnTo>
                  <a:lnTo>
                    <a:pt x="1337648" y="1057580"/>
                  </a:lnTo>
                  <a:lnTo>
                    <a:pt x="1356049" y="1016233"/>
                  </a:lnTo>
                  <a:lnTo>
                    <a:pt x="1371409" y="973339"/>
                  </a:lnTo>
                  <a:lnTo>
                    <a:pt x="1383592" y="929032"/>
                  </a:lnTo>
                  <a:lnTo>
                    <a:pt x="1392463" y="883449"/>
                  </a:lnTo>
                  <a:lnTo>
                    <a:pt x="1397884" y="836726"/>
                  </a:lnTo>
                  <a:lnTo>
                    <a:pt x="1399722" y="788998"/>
                  </a:lnTo>
                  <a:lnTo>
                    <a:pt x="1397884" y="741269"/>
                  </a:lnTo>
                  <a:lnTo>
                    <a:pt x="1392463" y="694546"/>
                  </a:lnTo>
                  <a:lnTo>
                    <a:pt x="1383592" y="648962"/>
                  </a:lnTo>
                  <a:lnTo>
                    <a:pt x="1371409" y="604655"/>
                  </a:lnTo>
                  <a:lnTo>
                    <a:pt x="1356049" y="561760"/>
                  </a:lnTo>
                  <a:lnTo>
                    <a:pt x="1337648" y="520413"/>
                  </a:lnTo>
                  <a:lnTo>
                    <a:pt x="1316341" y="480749"/>
                  </a:lnTo>
                  <a:lnTo>
                    <a:pt x="1292265" y="442904"/>
                  </a:lnTo>
                  <a:lnTo>
                    <a:pt x="1265554" y="407015"/>
                  </a:lnTo>
                  <a:lnTo>
                    <a:pt x="1236346" y="373216"/>
                  </a:lnTo>
                  <a:lnTo>
                    <a:pt x="1204775" y="341645"/>
                  </a:lnTo>
                  <a:lnTo>
                    <a:pt x="1170977" y="312435"/>
                  </a:lnTo>
                  <a:lnTo>
                    <a:pt x="1135088" y="285724"/>
                  </a:lnTo>
                  <a:lnTo>
                    <a:pt x="1097245" y="261647"/>
                  </a:lnTo>
                  <a:lnTo>
                    <a:pt x="1057581" y="240340"/>
                  </a:lnTo>
                  <a:lnTo>
                    <a:pt x="1016235" y="221938"/>
                  </a:lnTo>
                  <a:lnTo>
                    <a:pt x="973340" y="206577"/>
                  </a:lnTo>
                  <a:lnTo>
                    <a:pt x="929033" y="194394"/>
                  </a:lnTo>
                  <a:lnTo>
                    <a:pt x="883450" y="185523"/>
                  </a:lnTo>
                  <a:lnTo>
                    <a:pt x="836726" y="180102"/>
                  </a:lnTo>
                  <a:lnTo>
                    <a:pt x="788998" y="178264"/>
                  </a:lnTo>
                  <a:lnTo>
                    <a:pt x="741269" y="180102"/>
                  </a:lnTo>
                  <a:lnTo>
                    <a:pt x="694546" y="185523"/>
                  </a:lnTo>
                  <a:lnTo>
                    <a:pt x="648963" y="194394"/>
                  </a:lnTo>
                  <a:lnTo>
                    <a:pt x="604656" y="206577"/>
                  </a:lnTo>
                  <a:lnTo>
                    <a:pt x="561761" y="221938"/>
                  </a:lnTo>
                  <a:lnTo>
                    <a:pt x="520414" y="240340"/>
                  </a:lnTo>
                  <a:lnTo>
                    <a:pt x="480751" y="261647"/>
                  </a:lnTo>
                  <a:lnTo>
                    <a:pt x="442908" y="285724"/>
                  </a:lnTo>
                  <a:lnTo>
                    <a:pt x="407019" y="312435"/>
                  </a:lnTo>
                  <a:lnTo>
                    <a:pt x="373221" y="341645"/>
                  </a:lnTo>
                  <a:lnTo>
                    <a:pt x="341650" y="373216"/>
                  </a:lnTo>
                  <a:lnTo>
                    <a:pt x="312441" y="407015"/>
                  </a:lnTo>
                  <a:lnTo>
                    <a:pt x="285731" y="442904"/>
                  </a:lnTo>
                  <a:lnTo>
                    <a:pt x="261655" y="480749"/>
                  </a:lnTo>
                  <a:lnTo>
                    <a:pt x="240348" y="520413"/>
                  </a:lnTo>
                  <a:lnTo>
                    <a:pt x="221947" y="561760"/>
                  </a:lnTo>
                  <a:lnTo>
                    <a:pt x="206586" y="604655"/>
                  </a:lnTo>
                  <a:lnTo>
                    <a:pt x="194403" y="648962"/>
                  </a:lnTo>
                  <a:lnTo>
                    <a:pt x="185533" y="694546"/>
                  </a:lnTo>
                  <a:lnTo>
                    <a:pt x="180112" y="741269"/>
                  </a:lnTo>
                  <a:lnTo>
                    <a:pt x="178274" y="788998"/>
                  </a:lnTo>
                  <a:close/>
                </a:path>
              </a:pathLst>
            </a:custGeom>
            <a:ln w="9524">
              <a:solidFill>
                <a:srgbClr val="F0C13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5" name="object 55"/>
          <p:cNvGrpSpPr/>
          <p:nvPr/>
        </p:nvGrpSpPr>
        <p:grpSpPr>
          <a:xfrm>
            <a:off x="331586" y="1257334"/>
            <a:ext cx="1588135" cy="1588135"/>
            <a:chOff x="331586" y="1257334"/>
            <a:chExt cx="1588135" cy="1588135"/>
          </a:xfrm>
        </p:grpSpPr>
        <p:sp>
          <p:nvSpPr>
            <p:cNvPr id="56" name="object 56"/>
            <p:cNvSpPr/>
            <p:nvPr/>
          </p:nvSpPr>
          <p:spPr>
            <a:xfrm>
              <a:off x="732038" y="1715546"/>
              <a:ext cx="579773" cy="24157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336349" y="1262097"/>
              <a:ext cx="1578610" cy="1578610"/>
            </a:xfrm>
            <a:custGeom>
              <a:avLst/>
              <a:gdLst/>
              <a:ahLst/>
              <a:cxnLst/>
              <a:rect l="l" t="t" r="r" b="b"/>
              <a:pathLst>
                <a:path w="1578610" h="1578610">
                  <a:moveTo>
                    <a:pt x="0" y="788998"/>
                  </a:moveTo>
                  <a:lnTo>
                    <a:pt x="1439" y="740934"/>
                  </a:lnTo>
                  <a:lnTo>
                    <a:pt x="5704" y="693632"/>
                  </a:lnTo>
                  <a:lnTo>
                    <a:pt x="12711" y="647174"/>
                  </a:lnTo>
                  <a:lnTo>
                    <a:pt x="22378" y="601643"/>
                  </a:lnTo>
                  <a:lnTo>
                    <a:pt x="34622" y="557121"/>
                  </a:lnTo>
                  <a:lnTo>
                    <a:pt x="49361" y="513691"/>
                  </a:lnTo>
                  <a:lnTo>
                    <a:pt x="66512" y="471435"/>
                  </a:lnTo>
                  <a:lnTo>
                    <a:pt x="85993" y="430435"/>
                  </a:lnTo>
                  <a:lnTo>
                    <a:pt x="107721" y="390775"/>
                  </a:lnTo>
                  <a:lnTo>
                    <a:pt x="131613" y="352537"/>
                  </a:lnTo>
                  <a:lnTo>
                    <a:pt x="157588" y="315803"/>
                  </a:lnTo>
                  <a:lnTo>
                    <a:pt x="185562" y="280656"/>
                  </a:lnTo>
                  <a:lnTo>
                    <a:pt x="215453" y="247179"/>
                  </a:lnTo>
                  <a:lnTo>
                    <a:pt x="247179" y="215453"/>
                  </a:lnTo>
                  <a:lnTo>
                    <a:pt x="280656" y="185562"/>
                  </a:lnTo>
                  <a:lnTo>
                    <a:pt x="315803" y="157588"/>
                  </a:lnTo>
                  <a:lnTo>
                    <a:pt x="352537" y="131613"/>
                  </a:lnTo>
                  <a:lnTo>
                    <a:pt x="390775" y="107721"/>
                  </a:lnTo>
                  <a:lnTo>
                    <a:pt x="430435" y="85993"/>
                  </a:lnTo>
                  <a:lnTo>
                    <a:pt x="471435" y="66512"/>
                  </a:lnTo>
                  <a:lnTo>
                    <a:pt x="513691" y="49361"/>
                  </a:lnTo>
                  <a:lnTo>
                    <a:pt x="557121" y="34622"/>
                  </a:lnTo>
                  <a:lnTo>
                    <a:pt x="601643" y="22378"/>
                  </a:lnTo>
                  <a:lnTo>
                    <a:pt x="647174" y="12711"/>
                  </a:lnTo>
                  <a:lnTo>
                    <a:pt x="693632" y="5704"/>
                  </a:lnTo>
                  <a:lnTo>
                    <a:pt x="740934" y="1439"/>
                  </a:lnTo>
                  <a:lnTo>
                    <a:pt x="788998" y="0"/>
                  </a:lnTo>
                  <a:lnTo>
                    <a:pt x="837115" y="1467"/>
                  </a:lnTo>
                  <a:lnTo>
                    <a:pt x="884808" y="5835"/>
                  </a:lnTo>
                  <a:lnTo>
                    <a:pt x="931955" y="13055"/>
                  </a:lnTo>
                  <a:lnTo>
                    <a:pt x="978436" y="23076"/>
                  </a:lnTo>
                  <a:lnTo>
                    <a:pt x="1024130" y="35849"/>
                  </a:lnTo>
                  <a:lnTo>
                    <a:pt x="1068918" y="51323"/>
                  </a:lnTo>
                  <a:lnTo>
                    <a:pt x="1112678" y="69449"/>
                  </a:lnTo>
                  <a:lnTo>
                    <a:pt x="1155289" y="90177"/>
                  </a:lnTo>
                  <a:lnTo>
                    <a:pt x="1196632" y="113456"/>
                  </a:lnTo>
                  <a:lnTo>
                    <a:pt x="1236586" y="139237"/>
                  </a:lnTo>
                  <a:lnTo>
                    <a:pt x="1275029" y="167470"/>
                  </a:lnTo>
                  <a:lnTo>
                    <a:pt x="1311842" y="198105"/>
                  </a:lnTo>
                  <a:lnTo>
                    <a:pt x="1346904" y="231092"/>
                  </a:lnTo>
                  <a:lnTo>
                    <a:pt x="1379891" y="266153"/>
                  </a:lnTo>
                  <a:lnTo>
                    <a:pt x="1410525" y="302966"/>
                  </a:lnTo>
                  <a:lnTo>
                    <a:pt x="1438758" y="341409"/>
                  </a:lnTo>
                  <a:lnTo>
                    <a:pt x="1464539" y="381362"/>
                  </a:lnTo>
                  <a:lnTo>
                    <a:pt x="1487818" y="422705"/>
                  </a:lnTo>
                  <a:lnTo>
                    <a:pt x="1508546" y="465316"/>
                  </a:lnTo>
                  <a:lnTo>
                    <a:pt x="1526672" y="509076"/>
                  </a:lnTo>
                  <a:lnTo>
                    <a:pt x="1542146" y="553864"/>
                  </a:lnTo>
                  <a:lnTo>
                    <a:pt x="1554919" y="599558"/>
                  </a:lnTo>
                  <a:lnTo>
                    <a:pt x="1564940" y="646040"/>
                  </a:lnTo>
                  <a:lnTo>
                    <a:pt x="1572160" y="693187"/>
                  </a:lnTo>
                  <a:lnTo>
                    <a:pt x="1576529" y="740880"/>
                  </a:lnTo>
                  <a:lnTo>
                    <a:pt x="1577996" y="788998"/>
                  </a:lnTo>
                  <a:lnTo>
                    <a:pt x="1576556" y="837061"/>
                  </a:lnTo>
                  <a:lnTo>
                    <a:pt x="1572292" y="884363"/>
                  </a:lnTo>
                  <a:lnTo>
                    <a:pt x="1565284" y="930821"/>
                  </a:lnTo>
                  <a:lnTo>
                    <a:pt x="1555618" y="976353"/>
                  </a:lnTo>
                  <a:lnTo>
                    <a:pt x="1543373" y="1020875"/>
                  </a:lnTo>
                  <a:lnTo>
                    <a:pt x="1528635" y="1064305"/>
                  </a:lnTo>
                  <a:lnTo>
                    <a:pt x="1511483" y="1106561"/>
                  </a:lnTo>
                  <a:lnTo>
                    <a:pt x="1492003" y="1147560"/>
                  </a:lnTo>
                  <a:lnTo>
                    <a:pt x="1470275" y="1187220"/>
                  </a:lnTo>
                  <a:lnTo>
                    <a:pt x="1446382" y="1225459"/>
                  </a:lnTo>
                  <a:lnTo>
                    <a:pt x="1420408" y="1262193"/>
                  </a:lnTo>
                  <a:lnTo>
                    <a:pt x="1392434" y="1297339"/>
                  </a:lnTo>
                  <a:lnTo>
                    <a:pt x="1362543" y="1330817"/>
                  </a:lnTo>
                  <a:lnTo>
                    <a:pt x="1330817" y="1362543"/>
                  </a:lnTo>
                  <a:lnTo>
                    <a:pt x="1297339" y="1392434"/>
                  </a:lnTo>
                  <a:lnTo>
                    <a:pt x="1262193" y="1420408"/>
                  </a:lnTo>
                  <a:lnTo>
                    <a:pt x="1225459" y="1446382"/>
                  </a:lnTo>
                  <a:lnTo>
                    <a:pt x="1187220" y="1470275"/>
                  </a:lnTo>
                  <a:lnTo>
                    <a:pt x="1147560" y="1492003"/>
                  </a:lnTo>
                  <a:lnTo>
                    <a:pt x="1106561" y="1511483"/>
                  </a:lnTo>
                  <a:lnTo>
                    <a:pt x="1064305" y="1528635"/>
                  </a:lnTo>
                  <a:lnTo>
                    <a:pt x="1020875" y="1543373"/>
                  </a:lnTo>
                  <a:lnTo>
                    <a:pt x="976353" y="1555618"/>
                  </a:lnTo>
                  <a:lnTo>
                    <a:pt x="930821" y="1565284"/>
                  </a:lnTo>
                  <a:lnTo>
                    <a:pt x="884363" y="1572292"/>
                  </a:lnTo>
                  <a:lnTo>
                    <a:pt x="837061" y="1576556"/>
                  </a:lnTo>
                  <a:lnTo>
                    <a:pt x="788998" y="1577996"/>
                  </a:lnTo>
                  <a:lnTo>
                    <a:pt x="740934" y="1576556"/>
                  </a:lnTo>
                  <a:lnTo>
                    <a:pt x="693632" y="1572292"/>
                  </a:lnTo>
                  <a:lnTo>
                    <a:pt x="647174" y="1565284"/>
                  </a:lnTo>
                  <a:lnTo>
                    <a:pt x="601643" y="1555618"/>
                  </a:lnTo>
                  <a:lnTo>
                    <a:pt x="557121" y="1543373"/>
                  </a:lnTo>
                  <a:lnTo>
                    <a:pt x="513691" y="1528635"/>
                  </a:lnTo>
                  <a:lnTo>
                    <a:pt x="471435" y="1511483"/>
                  </a:lnTo>
                  <a:lnTo>
                    <a:pt x="430435" y="1492003"/>
                  </a:lnTo>
                  <a:lnTo>
                    <a:pt x="390775" y="1470275"/>
                  </a:lnTo>
                  <a:lnTo>
                    <a:pt x="352537" y="1446382"/>
                  </a:lnTo>
                  <a:lnTo>
                    <a:pt x="315803" y="1420408"/>
                  </a:lnTo>
                  <a:lnTo>
                    <a:pt x="280656" y="1392434"/>
                  </a:lnTo>
                  <a:lnTo>
                    <a:pt x="247179" y="1362543"/>
                  </a:lnTo>
                  <a:lnTo>
                    <a:pt x="215453" y="1330817"/>
                  </a:lnTo>
                  <a:lnTo>
                    <a:pt x="185562" y="1297339"/>
                  </a:lnTo>
                  <a:lnTo>
                    <a:pt x="157588" y="1262193"/>
                  </a:lnTo>
                  <a:lnTo>
                    <a:pt x="131613" y="1225459"/>
                  </a:lnTo>
                  <a:lnTo>
                    <a:pt x="107721" y="1187220"/>
                  </a:lnTo>
                  <a:lnTo>
                    <a:pt x="85993" y="1147560"/>
                  </a:lnTo>
                  <a:lnTo>
                    <a:pt x="66512" y="1106561"/>
                  </a:lnTo>
                  <a:lnTo>
                    <a:pt x="49361" y="1064305"/>
                  </a:lnTo>
                  <a:lnTo>
                    <a:pt x="34622" y="1020875"/>
                  </a:lnTo>
                  <a:lnTo>
                    <a:pt x="22378" y="976353"/>
                  </a:lnTo>
                  <a:lnTo>
                    <a:pt x="12711" y="930821"/>
                  </a:lnTo>
                  <a:lnTo>
                    <a:pt x="5704" y="884363"/>
                  </a:lnTo>
                  <a:lnTo>
                    <a:pt x="1439" y="837061"/>
                  </a:lnTo>
                  <a:lnTo>
                    <a:pt x="0" y="788998"/>
                  </a:lnTo>
                  <a:close/>
                </a:path>
                <a:path w="1578610" h="1578610">
                  <a:moveTo>
                    <a:pt x="178267" y="788998"/>
                  </a:moveTo>
                  <a:lnTo>
                    <a:pt x="180104" y="836726"/>
                  </a:lnTo>
                  <a:lnTo>
                    <a:pt x="185526" y="883449"/>
                  </a:lnTo>
                  <a:lnTo>
                    <a:pt x="194396" y="929032"/>
                  </a:lnTo>
                  <a:lnTo>
                    <a:pt x="206580" y="973339"/>
                  </a:lnTo>
                  <a:lnTo>
                    <a:pt x="221940" y="1016233"/>
                  </a:lnTo>
                  <a:lnTo>
                    <a:pt x="240342" y="1057580"/>
                  </a:lnTo>
                  <a:lnTo>
                    <a:pt x="261649" y="1097243"/>
                  </a:lnTo>
                  <a:lnTo>
                    <a:pt x="285726" y="1135087"/>
                  </a:lnTo>
                  <a:lnTo>
                    <a:pt x="312437" y="1170976"/>
                  </a:lnTo>
                  <a:lnTo>
                    <a:pt x="341646" y="1204774"/>
                  </a:lnTo>
                  <a:lnTo>
                    <a:pt x="373218" y="1236345"/>
                  </a:lnTo>
                  <a:lnTo>
                    <a:pt x="407016" y="1265554"/>
                  </a:lnTo>
                  <a:lnTo>
                    <a:pt x="442905" y="1292264"/>
                  </a:lnTo>
                  <a:lnTo>
                    <a:pt x="480749" y="1316341"/>
                  </a:lnTo>
                  <a:lnTo>
                    <a:pt x="520413" y="1337648"/>
                  </a:lnTo>
                  <a:lnTo>
                    <a:pt x="561760" y="1356049"/>
                  </a:lnTo>
                  <a:lnTo>
                    <a:pt x="604655" y="1371409"/>
                  </a:lnTo>
                  <a:lnTo>
                    <a:pt x="648962" y="1383592"/>
                  </a:lnTo>
                  <a:lnTo>
                    <a:pt x="694546" y="1392463"/>
                  </a:lnTo>
                  <a:lnTo>
                    <a:pt x="741269" y="1397884"/>
                  </a:lnTo>
                  <a:lnTo>
                    <a:pt x="788998" y="1399722"/>
                  </a:lnTo>
                  <a:lnTo>
                    <a:pt x="836726" y="1397884"/>
                  </a:lnTo>
                  <a:lnTo>
                    <a:pt x="883450" y="1392463"/>
                  </a:lnTo>
                  <a:lnTo>
                    <a:pt x="929034" y="1383592"/>
                  </a:lnTo>
                  <a:lnTo>
                    <a:pt x="973341" y="1371409"/>
                  </a:lnTo>
                  <a:lnTo>
                    <a:pt x="1016236" y="1356049"/>
                  </a:lnTo>
                  <a:lnTo>
                    <a:pt x="1057583" y="1337648"/>
                  </a:lnTo>
                  <a:lnTo>
                    <a:pt x="1097246" y="1316341"/>
                  </a:lnTo>
                  <a:lnTo>
                    <a:pt x="1135091" y="1292264"/>
                  </a:lnTo>
                  <a:lnTo>
                    <a:pt x="1170980" y="1265554"/>
                  </a:lnTo>
                  <a:lnTo>
                    <a:pt x="1204778" y="1236345"/>
                  </a:lnTo>
                  <a:lnTo>
                    <a:pt x="1236350" y="1204774"/>
                  </a:lnTo>
                  <a:lnTo>
                    <a:pt x="1265559" y="1170976"/>
                  </a:lnTo>
                  <a:lnTo>
                    <a:pt x="1292270" y="1135087"/>
                  </a:lnTo>
                  <a:lnTo>
                    <a:pt x="1316347" y="1097243"/>
                  </a:lnTo>
                  <a:lnTo>
                    <a:pt x="1337654" y="1057580"/>
                  </a:lnTo>
                  <a:lnTo>
                    <a:pt x="1356056" y="1016233"/>
                  </a:lnTo>
                  <a:lnTo>
                    <a:pt x="1371416" y="973339"/>
                  </a:lnTo>
                  <a:lnTo>
                    <a:pt x="1383599" y="929032"/>
                  </a:lnTo>
                  <a:lnTo>
                    <a:pt x="1392470" y="883449"/>
                  </a:lnTo>
                  <a:lnTo>
                    <a:pt x="1397892" y="836726"/>
                  </a:lnTo>
                  <a:lnTo>
                    <a:pt x="1399729" y="788998"/>
                  </a:lnTo>
                  <a:lnTo>
                    <a:pt x="1397892" y="741269"/>
                  </a:lnTo>
                  <a:lnTo>
                    <a:pt x="1392470" y="694546"/>
                  </a:lnTo>
                  <a:lnTo>
                    <a:pt x="1383599" y="648962"/>
                  </a:lnTo>
                  <a:lnTo>
                    <a:pt x="1371416" y="604655"/>
                  </a:lnTo>
                  <a:lnTo>
                    <a:pt x="1356056" y="561760"/>
                  </a:lnTo>
                  <a:lnTo>
                    <a:pt x="1337654" y="520413"/>
                  </a:lnTo>
                  <a:lnTo>
                    <a:pt x="1316347" y="480749"/>
                  </a:lnTo>
                  <a:lnTo>
                    <a:pt x="1292270" y="442904"/>
                  </a:lnTo>
                  <a:lnTo>
                    <a:pt x="1265559" y="407015"/>
                  </a:lnTo>
                  <a:lnTo>
                    <a:pt x="1236350" y="373216"/>
                  </a:lnTo>
                  <a:lnTo>
                    <a:pt x="1204778" y="341645"/>
                  </a:lnTo>
                  <a:lnTo>
                    <a:pt x="1170980" y="312435"/>
                  </a:lnTo>
                  <a:lnTo>
                    <a:pt x="1135091" y="285724"/>
                  </a:lnTo>
                  <a:lnTo>
                    <a:pt x="1097246" y="261647"/>
                  </a:lnTo>
                  <a:lnTo>
                    <a:pt x="1057583" y="240340"/>
                  </a:lnTo>
                  <a:lnTo>
                    <a:pt x="1016236" y="221938"/>
                  </a:lnTo>
                  <a:lnTo>
                    <a:pt x="973341" y="206577"/>
                  </a:lnTo>
                  <a:lnTo>
                    <a:pt x="929034" y="194394"/>
                  </a:lnTo>
                  <a:lnTo>
                    <a:pt x="883450" y="185523"/>
                  </a:lnTo>
                  <a:lnTo>
                    <a:pt x="836726" y="180102"/>
                  </a:lnTo>
                  <a:lnTo>
                    <a:pt x="788998" y="178264"/>
                  </a:lnTo>
                  <a:lnTo>
                    <a:pt x="741269" y="180102"/>
                  </a:lnTo>
                  <a:lnTo>
                    <a:pt x="694546" y="185523"/>
                  </a:lnTo>
                  <a:lnTo>
                    <a:pt x="648962" y="194394"/>
                  </a:lnTo>
                  <a:lnTo>
                    <a:pt x="604655" y="206577"/>
                  </a:lnTo>
                  <a:lnTo>
                    <a:pt x="561760" y="221938"/>
                  </a:lnTo>
                  <a:lnTo>
                    <a:pt x="520413" y="240340"/>
                  </a:lnTo>
                  <a:lnTo>
                    <a:pt x="480749" y="261647"/>
                  </a:lnTo>
                  <a:lnTo>
                    <a:pt x="442905" y="285724"/>
                  </a:lnTo>
                  <a:lnTo>
                    <a:pt x="407016" y="312435"/>
                  </a:lnTo>
                  <a:lnTo>
                    <a:pt x="373218" y="341645"/>
                  </a:lnTo>
                  <a:lnTo>
                    <a:pt x="341646" y="373216"/>
                  </a:lnTo>
                  <a:lnTo>
                    <a:pt x="312437" y="407015"/>
                  </a:lnTo>
                  <a:lnTo>
                    <a:pt x="285726" y="442904"/>
                  </a:lnTo>
                  <a:lnTo>
                    <a:pt x="261649" y="480749"/>
                  </a:lnTo>
                  <a:lnTo>
                    <a:pt x="240342" y="520413"/>
                  </a:lnTo>
                  <a:lnTo>
                    <a:pt x="221940" y="561760"/>
                  </a:lnTo>
                  <a:lnTo>
                    <a:pt x="206580" y="604655"/>
                  </a:lnTo>
                  <a:lnTo>
                    <a:pt x="194396" y="648962"/>
                  </a:lnTo>
                  <a:lnTo>
                    <a:pt x="185526" y="694546"/>
                  </a:lnTo>
                  <a:lnTo>
                    <a:pt x="180104" y="741269"/>
                  </a:lnTo>
                  <a:lnTo>
                    <a:pt x="178267" y="788998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910748" y="1967826"/>
              <a:ext cx="749798" cy="39411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64973" y="2343639"/>
              <a:ext cx="480824" cy="179005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9730"/>
            <a:ext cx="59283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Starting 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 journey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- solving the “ﬁrst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mile”</a:t>
            </a:r>
            <a:r>
              <a:rPr dirty="0" sz="1600" spc="4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problem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6351" y="2785685"/>
            <a:ext cx="8382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89272" y="1725019"/>
            <a:ext cx="6003925" cy="1981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52095">
              <a:lnSpc>
                <a:spcPts val="1130"/>
              </a:lnSpc>
              <a:tabLst>
                <a:tab pos="3411220" algn="l"/>
              </a:tabLst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	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OPERATIONAL</a:t>
            </a:r>
            <a:endParaRPr sz="1000">
              <a:latin typeface="Roboto Light"/>
              <a:cs typeface="Roboto Light"/>
            </a:endParaRPr>
          </a:p>
          <a:p>
            <a:pPr>
              <a:lnSpc>
                <a:spcPts val="1019"/>
              </a:lnSpc>
              <a:tabLst>
                <a:tab pos="3517265" algn="l"/>
              </a:tabLst>
            </a:pPr>
            <a:r>
              <a:rPr dirty="0" sz="1000" spc="-5" b="0">
                <a:solidFill>
                  <a:srgbClr val="00A3AE"/>
                </a:solidFill>
                <a:latin typeface="Roboto Light"/>
                <a:cs typeface="Roboto Light"/>
              </a:rPr>
              <a:t>ENGINEERING	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  <a:p>
            <a:pPr algn="ctr" marL="1672589">
              <a:lnSpc>
                <a:spcPts val="1400"/>
              </a:lnSpc>
              <a:tabLst>
                <a:tab pos="5152390" algn="l"/>
              </a:tabLst>
            </a:pPr>
            <a:r>
              <a:rPr dirty="0" baseline="9920" sz="2100">
                <a:solidFill>
                  <a:srgbClr val="FFFFFF"/>
                </a:solidFill>
                <a:latin typeface="Roboto"/>
                <a:cs typeface="Roboto"/>
              </a:rPr>
              <a:t>Report	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endParaRPr sz="1400">
              <a:latin typeface="Roboto"/>
              <a:cs typeface="Roboto"/>
            </a:endParaRPr>
          </a:p>
          <a:p>
            <a:pPr marL="233045">
              <a:lnSpc>
                <a:spcPts val="2780"/>
              </a:lnSpc>
              <a:tabLst>
                <a:tab pos="3650615" algn="l"/>
              </a:tabLst>
            </a:pPr>
            <a:r>
              <a:rPr dirty="0" sz="2400" spc="-5">
                <a:solidFill>
                  <a:srgbClr val="00A3AE"/>
                </a:solidFill>
                <a:latin typeface="Roboto"/>
                <a:cs typeface="Roboto"/>
              </a:rPr>
              <a:t>02	</a:t>
            </a: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  <a:p>
            <a:pPr algn="ctr" marL="1639570">
              <a:lnSpc>
                <a:spcPct val="100000"/>
              </a:lnSpc>
              <a:spcBef>
                <a:spcPts val="2125"/>
              </a:spcBef>
              <a:tabLst>
                <a:tab pos="5153025" algn="l"/>
              </a:tabLst>
            </a:pPr>
            <a:r>
              <a:rPr dirty="0" sz="2400" spc="-5">
                <a:solidFill>
                  <a:srgbClr val="008CFF"/>
                </a:solidFill>
                <a:latin typeface="Roboto"/>
                <a:cs typeface="Roboto"/>
              </a:rPr>
              <a:t>03	</a:t>
            </a: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marL="157480">
              <a:lnSpc>
                <a:spcPts val="1620"/>
              </a:lnSpc>
              <a:spcBef>
                <a:spcPts val="270"/>
              </a:spcBef>
              <a:tabLst>
                <a:tab pos="3609975" algn="l"/>
              </a:tabLst>
            </a:pP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Enrich	</a:t>
            </a:r>
            <a:r>
              <a:rPr dirty="0" baseline="1984" sz="2100" spc="-7">
                <a:solidFill>
                  <a:srgbClr val="FFFFFF"/>
                </a:solidFill>
                <a:latin typeface="Roboto"/>
                <a:cs typeface="Roboto"/>
              </a:rPr>
              <a:t>Serve</a:t>
            </a:r>
            <a:endParaRPr baseline="1984" sz="2100">
              <a:latin typeface="Roboto"/>
              <a:cs typeface="Roboto"/>
            </a:endParaRPr>
          </a:p>
          <a:p>
            <a:pPr marL="1931035">
              <a:lnSpc>
                <a:spcPts val="1140"/>
              </a:lnSpc>
              <a:tabLst>
                <a:tab pos="5299075" algn="l"/>
              </a:tabLst>
            </a:pPr>
            <a:r>
              <a:rPr dirty="0" baseline="19444" sz="1500" spc="-52" b="0">
                <a:solidFill>
                  <a:srgbClr val="008CFF"/>
                </a:solidFill>
                <a:latin typeface="Roboto Light"/>
                <a:cs typeface="Roboto Light"/>
              </a:rPr>
              <a:t>DATA	</a:t>
            </a: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</a:t>
            </a:r>
            <a:endParaRPr sz="1000">
              <a:latin typeface="Roboto Light"/>
              <a:cs typeface="Roboto Light"/>
            </a:endParaRPr>
          </a:p>
          <a:p>
            <a:pPr algn="ctr" marL="1707514">
              <a:lnSpc>
                <a:spcPct val="100000"/>
              </a:lnSpc>
              <a:tabLst>
                <a:tab pos="5151755" algn="l"/>
              </a:tabLst>
            </a:pPr>
            <a:r>
              <a:rPr dirty="0" baseline="19444" sz="1500" spc="-15" b="0">
                <a:solidFill>
                  <a:srgbClr val="008CFF"/>
                </a:solidFill>
                <a:latin typeface="Roboto Light"/>
                <a:cs typeface="Roboto Light"/>
              </a:rPr>
              <a:t>WAREHOUSE	</a:t>
            </a: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093370" y="1385472"/>
            <a:ext cx="6787515" cy="2682240"/>
          </a:xfrm>
          <a:custGeom>
            <a:avLst/>
            <a:gdLst/>
            <a:ahLst/>
            <a:cxnLst/>
            <a:rect l="l" t="t" r="r" b="b"/>
            <a:pathLst>
              <a:path w="6787515" h="2682240">
                <a:moveTo>
                  <a:pt x="6787486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6787486" y="0"/>
                </a:lnTo>
                <a:lnTo>
                  <a:pt x="6787486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9279" y="1892505"/>
            <a:ext cx="5918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Roboto"/>
                <a:cs typeface="Roboto"/>
              </a:rPr>
              <a:t>CDF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1624" y="408253"/>
            <a:ext cx="7007859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DATAFLOW </a:t>
            </a:r>
            <a:r>
              <a:rPr dirty="0" sz="2200" spc="-45" b="0">
                <a:solidFill>
                  <a:srgbClr val="FF8300"/>
                </a:solidFill>
                <a:latin typeface="Lato"/>
                <a:cs typeface="Lato"/>
              </a:rPr>
              <a:t>DATA-IN-MOTION</a:t>
            </a:r>
            <a:r>
              <a:rPr dirty="0" sz="2200" spc="-375" b="0">
                <a:solidFill>
                  <a:srgbClr val="FF8300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8300"/>
                </a:solidFill>
                <a:latin typeface="Lato"/>
                <a:cs typeface="Lato"/>
              </a:rPr>
              <a:t>PLATFORM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504270" y="924853"/>
            <a:ext cx="4135754" cy="2931795"/>
            <a:chOff x="2504270" y="924853"/>
            <a:chExt cx="4135754" cy="2931795"/>
          </a:xfrm>
        </p:grpSpPr>
        <p:sp>
          <p:nvSpPr>
            <p:cNvPr id="9" name="object 9"/>
            <p:cNvSpPr/>
            <p:nvPr/>
          </p:nvSpPr>
          <p:spPr>
            <a:xfrm>
              <a:off x="2504270" y="924853"/>
              <a:ext cx="2193090" cy="218916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504270" y="3114023"/>
              <a:ext cx="4135466" cy="7425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/>
          <p:nvPr/>
        </p:nvSpPr>
        <p:spPr>
          <a:xfrm>
            <a:off x="4447240" y="925153"/>
            <a:ext cx="2192488" cy="21859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504245" y="3904917"/>
            <a:ext cx="4135516" cy="7425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8893"/>
            <a:ext cx="701294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DATAFLOW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SERVICE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“EXPERIENCE”</a:t>
            </a:r>
            <a:r>
              <a:rPr dirty="0" sz="2200" spc="-10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(CDF)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2620"/>
            <a:ext cx="62941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00A3AE"/>
                </a:solidFill>
                <a:latin typeface="Roboto"/>
                <a:cs typeface="Roboto"/>
              </a:rPr>
              <a:t>A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complete </a:t>
            </a:r>
            <a:r>
              <a:rPr dirty="0" sz="1600" spc="-20">
                <a:solidFill>
                  <a:srgbClr val="00A3AE"/>
                </a:solidFill>
                <a:latin typeface="Roboto"/>
                <a:cs typeface="Roboto"/>
              </a:rPr>
              <a:t>SDLC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experience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for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pipelines from dev through</a:t>
            </a:r>
            <a:r>
              <a:rPr dirty="0" sz="1600" spc="8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prod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0534" y="3214356"/>
            <a:ext cx="6910705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871219">
              <a:lnSpc>
                <a:spcPct val="100000"/>
              </a:lnSpc>
              <a:spcBef>
                <a:spcPts val="100"/>
              </a:spcBef>
            </a:pP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Data</a:t>
            </a:r>
            <a:r>
              <a:rPr dirty="0" sz="1400" spc="-6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Pipelines</a:t>
            </a:r>
            <a:endParaRPr sz="1400">
              <a:latin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5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</a:pPr>
            <a:r>
              <a:rPr dirty="0" sz="1600" spc="-10" b="0">
                <a:solidFill>
                  <a:srgbClr val="FFFFFF"/>
                </a:solidFill>
                <a:latin typeface="Roboto Light"/>
                <a:cs typeface="Roboto Light"/>
              </a:rPr>
              <a:t>Simpliﬁes </a:t>
            </a:r>
            <a:r>
              <a:rPr dirty="0" sz="1600" spc="-5" b="0">
                <a:solidFill>
                  <a:srgbClr val="FFFFFF"/>
                </a:solidFill>
                <a:latin typeface="Roboto Light"/>
                <a:cs typeface="Roboto Light"/>
              </a:rPr>
              <a:t>app </a:t>
            </a:r>
            <a:r>
              <a:rPr dirty="0" sz="1600" spc="-10" b="0">
                <a:solidFill>
                  <a:srgbClr val="FFFFFF"/>
                </a:solidFill>
                <a:latin typeface="Roboto Light"/>
                <a:cs typeface="Roboto Light"/>
              </a:rPr>
              <a:t>development by enabling developers to </a:t>
            </a:r>
            <a:r>
              <a:rPr dirty="0" sz="1600" spc="-5" b="0">
                <a:solidFill>
                  <a:srgbClr val="FFFFFF"/>
                </a:solidFill>
                <a:latin typeface="Roboto Light"/>
                <a:cs typeface="Roboto Light"/>
              </a:rPr>
              <a:t>focus on business</a:t>
            </a:r>
            <a:r>
              <a:rPr dirty="0" sz="1600" spc="10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600" spc="-10" b="0">
                <a:solidFill>
                  <a:srgbClr val="FFFFFF"/>
                </a:solidFill>
                <a:latin typeface="Roboto Light"/>
                <a:cs typeface="Roboto Light"/>
              </a:rPr>
              <a:t>logic</a:t>
            </a:r>
            <a:endParaRPr sz="1600">
              <a:latin typeface="Roboto Light"/>
              <a:cs typeface="Roboto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663352" y="2586207"/>
            <a:ext cx="579120" cy="494665"/>
            <a:chOff x="4663352" y="2586207"/>
            <a:chExt cx="579120" cy="494665"/>
          </a:xfrm>
        </p:grpSpPr>
        <p:sp>
          <p:nvSpPr>
            <p:cNvPr id="7" name="object 7"/>
            <p:cNvSpPr/>
            <p:nvPr/>
          </p:nvSpPr>
          <p:spPr>
            <a:xfrm>
              <a:off x="4668115" y="2590969"/>
              <a:ext cx="569595" cy="485140"/>
            </a:xfrm>
            <a:custGeom>
              <a:avLst/>
              <a:gdLst/>
              <a:ahLst/>
              <a:cxnLst/>
              <a:rect l="l" t="t" r="r" b="b"/>
              <a:pathLst>
                <a:path w="569595" h="485139">
                  <a:moveTo>
                    <a:pt x="569248" y="96924"/>
                  </a:moveTo>
                  <a:lnTo>
                    <a:pt x="142299" y="96924"/>
                  </a:lnTo>
                  <a:lnTo>
                    <a:pt x="197697" y="93116"/>
                  </a:lnTo>
                  <a:lnTo>
                    <a:pt x="242937" y="82731"/>
                  </a:lnTo>
                  <a:lnTo>
                    <a:pt x="273439" y="67330"/>
                  </a:lnTo>
                  <a:lnTo>
                    <a:pt x="295809" y="29605"/>
                  </a:lnTo>
                  <a:lnTo>
                    <a:pt x="326311" y="14196"/>
                  </a:lnTo>
                  <a:lnTo>
                    <a:pt x="371551" y="3808"/>
                  </a:lnTo>
                  <a:lnTo>
                    <a:pt x="426949" y="0"/>
                  </a:lnTo>
                  <a:lnTo>
                    <a:pt x="482332" y="3808"/>
                  </a:lnTo>
                  <a:lnTo>
                    <a:pt x="527564" y="14196"/>
                  </a:lnTo>
                  <a:lnTo>
                    <a:pt x="558064" y="29605"/>
                  </a:lnTo>
                  <a:lnTo>
                    <a:pt x="569248" y="48474"/>
                  </a:lnTo>
                  <a:lnTo>
                    <a:pt x="569248" y="96924"/>
                  </a:lnTo>
                  <a:close/>
                </a:path>
                <a:path w="569595" h="485139">
                  <a:moveTo>
                    <a:pt x="142299" y="484649"/>
                  </a:moveTo>
                  <a:lnTo>
                    <a:pt x="86916" y="480840"/>
                  </a:lnTo>
                  <a:lnTo>
                    <a:pt x="41684" y="470452"/>
                  </a:lnTo>
                  <a:lnTo>
                    <a:pt x="11184" y="455044"/>
                  </a:lnTo>
                  <a:lnTo>
                    <a:pt x="0" y="436174"/>
                  </a:lnTo>
                  <a:lnTo>
                    <a:pt x="0" y="48474"/>
                  </a:lnTo>
                  <a:lnTo>
                    <a:pt x="11184" y="67330"/>
                  </a:lnTo>
                  <a:lnTo>
                    <a:pt x="41684" y="82731"/>
                  </a:lnTo>
                  <a:lnTo>
                    <a:pt x="86916" y="93116"/>
                  </a:lnTo>
                  <a:lnTo>
                    <a:pt x="142299" y="96924"/>
                  </a:lnTo>
                  <a:lnTo>
                    <a:pt x="569248" y="96924"/>
                  </a:lnTo>
                  <a:lnTo>
                    <a:pt x="569248" y="387724"/>
                  </a:lnTo>
                  <a:lnTo>
                    <a:pt x="426949" y="387724"/>
                  </a:lnTo>
                  <a:lnTo>
                    <a:pt x="371551" y="391529"/>
                  </a:lnTo>
                  <a:lnTo>
                    <a:pt x="326311" y="401908"/>
                  </a:lnTo>
                  <a:lnTo>
                    <a:pt x="295809" y="417308"/>
                  </a:lnTo>
                  <a:lnTo>
                    <a:pt x="273439" y="455044"/>
                  </a:lnTo>
                  <a:lnTo>
                    <a:pt x="242937" y="470452"/>
                  </a:lnTo>
                  <a:lnTo>
                    <a:pt x="197697" y="480840"/>
                  </a:lnTo>
                  <a:lnTo>
                    <a:pt x="142299" y="484649"/>
                  </a:lnTo>
                  <a:close/>
                </a:path>
                <a:path w="569595" h="485139">
                  <a:moveTo>
                    <a:pt x="569248" y="436174"/>
                  </a:moveTo>
                  <a:lnTo>
                    <a:pt x="558064" y="417308"/>
                  </a:lnTo>
                  <a:lnTo>
                    <a:pt x="527564" y="401908"/>
                  </a:lnTo>
                  <a:lnTo>
                    <a:pt x="482332" y="391529"/>
                  </a:lnTo>
                  <a:lnTo>
                    <a:pt x="426949" y="387724"/>
                  </a:lnTo>
                  <a:lnTo>
                    <a:pt x="569248" y="387724"/>
                  </a:lnTo>
                  <a:lnTo>
                    <a:pt x="569248" y="436174"/>
                  </a:lnTo>
                  <a:close/>
                </a:path>
              </a:pathLst>
            </a:custGeom>
            <a:solidFill>
              <a:srgbClr val="283B46">
                <a:alpha val="79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668115" y="2590969"/>
              <a:ext cx="569595" cy="485140"/>
            </a:xfrm>
            <a:custGeom>
              <a:avLst/>
              <a:gdLst/>
              <a:ahLst/>
              <a:cxnLst/>
              <a:rect l="l" t="t" r="r" b="b"/>
              <a:pathLst>
                <a:path w="569595" h="485139">
                  <a:moveTo>
                    <a:pt x="0" y="48474"/>
                  </a:moveTo>
                  <a:lnTo>
                    <a:pt x="11184" y="67330"/>
                  </a:lnTo>
                  <a:lnTo>
                    <a:pt x="41684" y="82731"/>
                  </a:lnTo>
                  <a:lnTo>
                    <a:pt x="86916" y="93116"/>
                  </a:lnTo>
                  <a:lnTo>
                    <a:pt x="142299" y="96924"/>
                  </a:lnTo>
                  <a:lnTo>
                    <a:pt x="197697" y="93116"/>
                  </a:lnTo>
                  <a:lnTo>
                    <a:pt x="242937" y="82731"/>
                  </a:lnTo>
                  <a:lnTo>
                    <a:pt x="273439" y="67330"/>
                  </a:lnTo>
                  <a:lnTo>
                    <a:pt x="284624" y="48474"/>
                  </a:lnTo>
                  <a:lnTo>
                    <a:pt x="295809" y="29605"/>
                  </a:lnTo>
                  <a:lnTo>
                    <a:pt x="326311" y="14196"/>
                  </a:lnTo>
                  <a:lnTo>
                    <a:pt x="371551" y="3808"/>
                  </a:lnTo>
                  <a:lnTo>
                    <a:pt x="426949" y="0"/>
                  </a:lnTo>
                  <a:lnTo>
                    <a:pt x="482332" y="3808"/>
                  </a:lnTo>
                  <a:lnTo>
                    <a:pt x="527564" y="14196"/>
                  </a:lnTo>
                  <a:lnTo>
                    <a:pt x="558064" y="29605"/>
                  </a:lnTo>
                  <a:lnTo>
                    <a:pt x="569248" y="48474"/>
                  </a:lnTo>
                  <a:lnTo>
                    <a:pt x="569248" y="436174"/>
                  </a:lnTo>
                  <a:lnTo>
                    <a:pt x="558064" y="417308"/>
                  </a:lnTo>
                  <a:lnTo>
                    <a:pt x="527564" y="401908"/>
                  </a:lnTo>
                  <a:lnTo>
                    <a:pt x="482332" y="391529"/>
                  </a:lnTo>
                  <a:lnTo>
                    <a:pt x="426949" y="387724"/>
                  </a:lnTo>
                  <a:lnTo>
                    <a:pt x="371551" y="391529"/>
                  </a:lnTo>
                  <a:lnTo>
                    <a:pt x="326311" y="401908"/>
                  </a:lnTo>
                  <a:lnTo>
                    <a:pt x="295809" y="417308"/>
                  </a:lnTo>
                  <a:lnTo>
                    <a:pt x="284624" y="436174"/>
                  </a:lnTo>
                  <a:lnTo>
                    <a:pt x="273439" y="455044"/>
                  </a:lnTo>
                  <a:lnTo>
                    <a:pt x="242937" y="470452"/>
                  </a:lnTo>
                  <a:lnTo>
                    <a:pt x="197697" y="480840"/>
                  </a:lnTo>
                  <a:lnTo>
                    <a:pt x="142299" y="484649"/>
                  </a:lnTo>
                  <a:lnTo>
                    <a:pt x="86916" y="480840"/>
                  </a:lnTo>
                  <a:lnTo>
                    <a:pt x="41684" y="470452"/>
                  </a:lnTo>
                  <a:lnTo>
                    <a:pt x="11184" y="455044"/>
                  </a:lnTo>
                  <a:lnTo>
                    <a:pt x="0" y="436174"/>
                  </a:lnTo>
                  <a:lnTo>
                    <a:pt x="0" y="4847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522404" y="1907152"/>
            <a:ext cx="930910" cy="5016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7785">
              <a:lnSpc>
                <a:spcPct val="100000"/>
              </a:lnSpc>
              <a:spcBef>
                <a:spcPts val="605"/>
              </a:spcBef>
            </a:pPr>
            <a:r>
              <a:rPr dirty="0" sz="1400" spc="-5">
                <a:solidFill>
                  <a:srgbClr val="00A3AE"/>
                </a:solidFill>
                <a:latin typeface="Roboto"/>
                <a:cs typeface="Roboto"/>
              </a:rPr>
              <a:t>Flows</a:t>
            </a:r>
            <a:r>
              <a:rPr dirty="0" sz="1400" spc="-6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(H1)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-5" b="0">
                <a:solidFill>
                  <a:srgbClr val="FFFFFF"/>
                </a:solidFill>
                <a:latin typeface="Roboto Light"/>
                <a:cs typeface="Roboto Light"/>
              </a:rPr>
              <a:t>Schema</a:t>
            </a:r>
            <a:r>
              <a:rPr dirty="0" sz="1000" spc="-3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FFFF"/>
                </a:solidFill>
                <a:latin typeface="Roboto Light"/>
                <a:cs typeface="Roboto Light"/>
              </a:rPr>
              <a:t>Aware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1312" y="2584169"/>
            <a:ext cx="585470" cy="498475"/>
          </a:xfrm>
          <a:custGeom>
            <a:avLst/>
            <a:gdLst/>
            <a:ahLst/>
            <a:cxnLst/>
            <a:rect l="l" t="t" r="r" b="b"/>
            <a:pathLst>
              <a:path w="585470" h="498475">
                <a:moveTo>
                  <a:pt x="487674" y="498223"/>
                </a:moveTo>
                <a:lnTo>
                  <a:pt x="461752" y="489325"/>
                </a:lnTo>
                <a:lnTo>
                  <a:pt x="438456" y="464214"/>
                </a:lnTo>
                <a:lnTo>
                  <a:pt x="418717" y="425264"/>
                </a:lnTo>
                <a:lnTo>
                  <a:pt x="403466" y="374850"/>
                </a:lnTo>
                <a:lnTo>
                  <a:pt x="393633" y="315345"/>
                </a:lnTo>
                <a:lnTo>
                  <a:pt x="390149" y="249124"/>
                </a:lnTo>
                <a:lnTo>
                  <a:pt x="393633" y="182901"/>
                </a:lnTo>
                <a:lnTo>
                  <a:pt x="403466" y="123392"/>
                </a:lnTo>
                <a:lnTo>
                  <a:pt x="418717" y="72971"/>
                </a:lnTo>
                <a:lnTo>
                  <a:pt x="438456" y="34015"/>
                </a:lnTo>
                <a:lnTo>
                  <a:pt x="461752" y="8899"/>
                </a:lnTo>
                <a:lnTo>
                  <a:pt x="487674" y="0"/>
                </a:lnTo>
              </a:path>
              <a:path w="585470" h="498475">
                <a:moveTo>
                  <a:pt x="487674" y="0"/>
                </a:moveTo>
                <a:lnTo>
                  <a:pt x="513606" y="8899"/>
                </a:lnTo>
                <a:lnTo>
                  <a:pt x="536909" y="34015"/>
                </a:lnTo>
                <a:lnTo>
                  <a:pt x="556652" y="72971"/>
                </a:lnTo>
                <a:lnTo>
                  <a:pt x="571905" y="123392"/>
                </a:lnTo>
                <a:lnTo>
                  <a:pt x="581739" y="182901"/>
                </a:lnTo>
                <a:lnTo>
                  <a:pt x="585223" y="249124"/>
                </a:lnTo>
                <a:lnTo>
                  <a:pt x="581739" y="315345"/>
                </a:lnTo>
                <a:lnTo>
                  <a:pt x="571905" y="374850"/>
                </a:lnTo>
                <a:lnTo>
                  <a:pt x="556652" y="425264"/>
                </a:lnTo>
                <a:lnTo>
                  <a:pt x="536909" y="464214"/>
                </a:lnTo>
                <a:lnTo>
                  <a:pt x="487674" y="498223"/>
                </a:lnTo>
                <a:lnTo>
                  <a:pt x="97549" y="498223"/>
                </a:lnTo>
                <a:lnTo>
                  <a:pt x="48314" y="464214"/>
                </a:lnTo>
                <a:lnTo>
                  <a:pt x="28571" y="425264"/>
                </a:lnTo>
                <a:lnTo>
                  <a:pt x="13318" y="374850"/>
                </a:lnTo>
                <a:lnTo>
                  <a:pt x="3484" y="315345"/>
                </a:lnTo>
                <a:lnTo>
                  <a:pt x="0" y="249124"/>
                </a:lnTo>
                <a:lnTo>
                  <a:pt x="3484" y="182901"/>
                </a:lnTo>
                <a:lnTo>
                  <a:pt x="13318" y="123392"/>
                </a:lnTo>
                <a:lnTo>
                  <a:pt x="28571" y="72971"/>
                </a:lnTo>
                <a:lnTo>
                  <a:pt x="48314" y="34015"/>
                </a:lnTo>
                <a:lnTo>
                  <a:pt x="97549" y="0"/>
                </a:lnTo>
                <a:lnTo>
                  <a:pt x="487674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923586" y="1907152"/>
            <a:ext cx="986155" cy="5016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54610">
              <a:lnSpc>
                <a:spcPct val="100000"/>
              </a:lnSpc>
              <a:spcBef>
                <a:spcPts val="605"/>
              </a:spcBef>
            </a:pPr>
            <a:r>
              <a:rPr dirty="0" sz="1400" spc="-20">
                <a:solidFill>
                  <a:srgbClr val="00A3AE"/>
                </a:solidFill>
                <a:latin typeface="Roboto"/>
                <a:cs typeface="Roboto"/>
              </a:rPr>
              <a:t>Topics</a:t>
            </a:r>
            <a:r>
              <a:rPr dirty="0" sz="1400" spc="-4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(H2)</a:t>
            </a:r>
            <a:endParaRPr sz="14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000" spc="-5" b="0">
                <a:solidFill>
                  <a:srgbClr val="FFFFFF"/>
                </a:solidFill>
                <a:latin typeface="Roboto Light"/>
                <a:cs typeface="Roboto Light"/>
              </a:rPr>
              <a:t>Schema</a:t>
            </a:r>
            <a:r>
              <a:rPr dirty="0" sz="1000" spc="-2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FFFF"/>
                </a:solidFill>
                <a:latin typeface="Roboto Light"/>
                <a:cs typeface="Roboto Light"/>
              </a:rPr>
              <a:t>Aware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04638" y="2720094"/>
            <a:ext cx="260350" cy="226695"/>
          </a:xfrm>
          <a:custGeom>
            <a:avLst/>
            <a:gdLst/>
            <a:ahLst/>
            <a:cxnLst/>
            <a:rect l="l" t="t" r="r" b="b"/>
            <a:pathLst>
              <a:path w="260350" h="226694">
                <a:moveTo>
                  <a:pt x="0" y="76974"/>
                </a:moveTo>
                <a:lnTo>
                  <a:pt x="93724" y="76974"/>
                </a:lnTo>
                <a:lnTo>
                  <a:pt x="93724" y="0"/>
                </a:lnTo>
                <a:lnTo>
                  <a:pt x="166199" y="0"/>
                </a:lnTo>
                <a:lnTo>
                  <a:pt x="166199" y="76974"/>
                </a:lnTo>
                <a:lnTo>
                  <a:pt x="259924" y="76974"/>
                </a:lnTo>
                <a:lnTo>
                  <a:pt x="259924" y="149424"/>
                </a:lnTo>
                <a:lnTo>
                  <a:pt x="166199" y="149424"/>
                </a:lnTo>
                <a:lnTo>
                  <a:pt x="166199" y="226399"/>
                </a:lnTo>
                <a:lnTo>
                  <a:pt x="93724" y="226399"/>
                </a:lnTo>
                <a:lnTo>
                  <a:pt x="93724" y="149424"/>
                </a:lnTo>
                <a:lnTo>
                  <a:pt x="0" y="149424"/>
                </a:lnTo>
                <a:lnTo>
                  <a:pt x="0" y="76974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935661" y="2720094"/>
            <a:ext cx="260350" cy="226695"/>
          </a:xfrm>
          <a:custGeom>
            <a:avLst/>
            <a:gdLst/>
            <a:ahLst/>
            <a:cxnLst/>
            <a:rect l="l" t="t" r="r" b="b"/>
            <a:pathLst>
              <a:path w="260350" h="226694">
                <a:moveTo>
                  <a:pt x="0" y="76974"/>
                </a:moveTo>
                <a:lnTo>
                  <a:pt x="93724" y="76974"/>
                </a:lnTo>
                <a:lnTo>
                  <a:pt x="93724" y="0"/>
                </a:lnTo>
                <a:lnTo>
                  <a:pt x="166199" y="0"/>
                </a:lnTo>
                <a:lnTo>
                  <a:pt x="166199" y="76974"/>
                </a:lnTo>
                <a:lnTo>
                  <a:pt x="259924" y="76974"/>
                </a:lnTo>
                <a:lnTo>
                  <a:pt x="259924" y="149424"/>
                </a:lnTo>
                <a:lnTo>
                  <a:pt x="166199" y="149424"/>
                </a:lnTo>
                <a:lnTo>
                  <a:pt x="166199" y="226399"/>
                </a:lnTo>
                <a:lnTo>
                  <a:pt x="93724" y="226399"/>
                </a:lnTo>
                <a:lnTo>
                  <a:pt x="93724" y="149424"/>
                </a:lnTo>
                <a:lnTo>
                  <a:pt x="0" y="149424"/>
                </a:lnTo>
                <a:lnTo>
                  <a:pt x="0" y="76974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210359" y="1907152"/>
            <a:ext cx="1437005" cy="501650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Stream </a:t>
            </a:r>
            <a:r>
              <a:rPr dirty="0" sz="1400" spc="-5">
                <a:solidFill>
                  <a:srgbClr val="00A3AE"/>
                </a:solidFill>
                <a:latin typeface="Roboto"/>
                <a:cs typeface="Roboto"/>
              </a:rPr>
              <a:t>Apps</a:t>
            </a:r>
            <a:r>
              <a:rPr dirty="0" sz="1400" spc="-5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(H2)</a:t>
            </a:r>
            <a:endParaRPr sz="1400">
              <a:latin typeface="Roboto"/>
              <a:cs typeface="Roboto"/>
            </a:endParaRPr>
          </a:p>
          <a:p>
            <a:pPr marL="234315">
              <a:lnSpc>
                <a:spcPct val="100000"/>
              </a:lnSpc>
              <a:spcBef>
                <a:spcPts val="360"/>
              </a:spcBef>
            </a:pPr>
            <a:r>
              <a:rPr dirty="0" sz="1000" spc="-5" b="0">
                <a:solidFill>
                  <a:srgbClr val="FFFFFF"/>
                </a:solidFill>
                <a:latin typeface="Roboto Light"/>
                <a:cs typeface="Roboto Light"/>
              </a:rPr>
              <a:t>Schema</a:t>
            </a:r>
            <a:r>
              <a:rPr dirty="0" sz="1000" spc="-1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FFFF"/>
                </a:solidFill>
                <a:latin typeface="Roboto Light"/>
                <a:cs typeface="Roboto Light"/>
              </a:rPr>
              <a:t>Aware</a:t>
            </a:r>
            <a:endParaRPr sz="1000">
              <a:latin typeface="Roboto Light"/>
              <a:cs typeface="Roboto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33647" y="2577082"/>
            <a:ext cx="657860" cy="512445"/>
            <a:chOff x="7533647" y="2577082"/>
            <a:chExt cx="657860" cy="512445"/>
          </a:xfrm>
        </p:grpSpPr>
        <p:sp>
          <p:nvSpPr>
            <p:cNvPr id="16" name="object 16"/>
            <p:cNvSpPr/>
            <p:nvPr/>
          </p:nvSpPr>
          <p:spPr>
            <a:xfrm>
              <a:off x="7538409" y="2581844"/>
              <a:ext cx="648335" cy="502920"/>
            </a:xfrm>
            <a:custGeom>
              <a:avLst/>
              <a:gdLst/>
              <a:ahLst/>
              <a:cxnLst/>
              <a:rect l="l" t="t" r="r" b="b"/>
              <a:pathLst>
                <a:path w="648334" h="502919">
                  <a:moveTo>
                    <a:pt x="334474" y="154149"/>
                  </a:moveTo>
                  <a:lnTo>
                    <a:pt x="313724" y="154149"/>
                  </a:lnTo>
                  <a:lnTo>
                    <a:pt x="313724" y="116249"/>
                  </a:lnTo>
                  <a:lnTo>
                    <a:pt x="293588" y="109301"/>
                  </a:lnTo>
                  <a:lnTo>
                    <a:pt x="277102" y="96665"/>
                  </a:lnTo>
                  <a:lnTo>
                    <a:pt x="265964" y="79290"/>
                  </a:lnTo>
                  <a:lnTo>
                    <a:pt x="261874" y="58124"/>
                  </a:lnTo>
                  <a:lnTo>
                    <a:pt x="266858" y="35173"/>
                  </a:lnTo>
                  <a:lnTo>
                    <a:pt x="280349" y="16734"/>
                  </a:lnTo>
                  <a:lnTo>
                    <a:pt x="300159" y="4458"/>
                  </a:lnTo>
                  <a:lnTo>
                    <a:pt x="324099" y="0"/>
                  </a:lnTo>
                  <a:lnTo>
                    <a:pt x="347632" y="4458"/>
                  </a:lnTo>
                  <a:lnTo>
                    <a:pt x="366549" y="16734"/>
                  </a:lnTo>
                  <a:lnTo>
                    <a:pt x="367191" y="17674"/>
                  </a:lnTo>
                  <a:lnTo>
                    <a:pt x="324099" y="17674"/>
                  </a:lnTo>
                  <a:lnTo>
                    <a:pt x="307778" y="20796"/>
                  </a:lnTo>
                  <a:lnTo>
                    <a:pt x="294615" y="29368"/>
                  </a:lnTo>
                  <a:lnTo>
                    <a:pt x="285824" y="42206"/>
                  </a:lnTo>
                  <a:lnTo>
                    <a:pt x="282624" y="58124"/>
                  </a:lnTo>
                  <a:lnTo>
                    <a:pt x="285824" y="74028"/>
                  </a:lnTo>
                  <a:lnTo>
                    <a:pt x="294615" y="86859"/>
                  </a:lnTo>
                  <a:lnTo>
                    <a:pt x="307778" y="95429"/>
                  </a:lnTo>
                  <a:lnTo>
                    <a:pt x="324099" y="98549"/>
                  </a:lnTo>
                  <a:lnTo>
                    <a:pt x="367470" y="98549"/>
                  </a:lnTo>
                  <a:lnTo>
                    <a:pt x="354203" y="109301"/>
                  </a:lnTo>
                  <a:lnTo>
                    <a:pt x="334474" y="116249"/>
                  </a:lnTo>
                  <a:lnTo>
                    <a:pt x="334474" y="154149"/>
                  </a:lnTo>
                  <a:close/>
                </a:path>
                <a:path w="648334" h="502919">
                  <a:moveTo>
                    <a:pt x="367470" y="98549"/>
                  </a:moveTo>
                  <a:lnTo>
                    <a:pt x="324099" y="98549"/>
                  </a:lnTo>
                  <a:lnTo>
                    <a:pt x="340420" y="95429"/>
                  </a:lnTo>
                  <a:lnTo>
                    <a:pt x="353583" y="86859"/>
                  </a:lnTo>
                  <a:lnTo>
                    <a:pt x="362373" y="74028"/>
                  </a:lnTo>
                  <a:lnTo>
                    <a:pt x="365574" y="58124"/>
                  </a:lnTo>
                  <a:lnTo>
                    <a:pt x="362373" y="42206"/>
                  </a:lnTo>
                  <a:lnTo>
                    <a:pt x="353583" y="29368"/>
                  </a:lnTo>
                  <a:lnTo>
                    <a:pt x="340420" y="20796"/>
                  </a:lnTo>
                  <a:lnTo>
                    <a:pt x="324099" y="17674"/>
                  </a:lnTo>
                  <a:lnTo>
                    <a:pt x="367191" y="17674"/>
                  </a:lnTo>
                  <a:lnTo>
                    <a:pt x="379146" y="35173"/>
                  </a:lnTo>
                  <a:lnTo>
                    <a:pt x="383724" y="58124"/>
                  </a:lnTo>
                  <a:lnTo>
                    <a:pt x="380040" y="79290"/>
                  </a:lnTo>
                  <a:lnTo>
                    <a:pt x="369796" y="96665"/>
                  </a:lnTo>
                  <a:lnTo>
                    <a:pt x="367470" y="98549"/>
                  </a:lnTo>
                  <a:close/>
                </a:path>
                <a:path w="648334" h="502919">
                  <a:moveTo>
                    <a:pt x="202224" y="336099"/>
                  </a:moveTo>
                  <a:lnTo>
                    <a:pt x="181499" y="336099"/>
                  </a:lnTo>
                  <a:lnTo>
                    <a:pt x="181499" y="308299"/>
                  </a:lnTo>
                  <a:lnTo>
                    <a:pt x="161766" y="301351"/>
                  </a:lnTo>
                  <a:lnTo>
                    <a:pt x="146165" y="288715"/>
                  </a:lnTo>
                  <a:lnTo>
                    <a:pt x="135912" y="271339"/>
                  </a:lnTo>
                  <a:lnTo>
                    <a:pt x="132224" y="250174"/>
                  </a:lnTo>
                  <a:lnTo>
                    <a:pt x="135912" y="229012"/>
                  </a:lnTo>
                  <a:lnTo>
                    <a:pt x="146165" y="211643"/>
                  </a:lnTo>
                  <a:lnTo>
                    <a:pt x="161766" y="199008"/>
                  </a:lnTo>
                  <a:lnTo>
                    <a:pt x="181499" y="192049"/>
                  </a:lnTo>
                  <a:lnTo>
                    <a:pt x="181499" y="154149"/>
                  </a:lnTo>
                  <a:lnTo>
                    <a:pt x="461524" y="154149"/>
                  </a:lnTo>
                  <a:lnTo>
                    <a:pt x="461524" y="174374"/>
                  </a:lnTo>
                  <a:lnTo>
                    <a:pt x="202224" y="174374"/>
                  </a:lnTo>
                  <a:lnTo>
                    <a:pt x="202224" y="192049"/>
                  </a:lnTo>
                  <a:lnTo>
                    <a:pt x="222364" y="199008"/>
                  </a:lnTo>
                  <a:lnTo>
                    <a:pt x="236386" y="209749"/>
                  </a:lnTo>
                  <a:lnTo>
                    <a:pt x="191874" y="209749"/>
                  </a:lnTo>
                  <a:lnTo>
                    <a:pt x="175539" y="212870"/>
                  </a:lnTo>
                  <a:lnTo>
                    <a:pt x="162368" y="221440"/>
                  </a:lnTo>
                  <a:lnTo>
                    <a:pt x="153575" y="234271"/>
                  </a:lnTo>
                  <a:lnTo>
                    <a:pt x="150374" y="250174"/>
                  </a:lnTo>
                  <a:lnTo>
                    <a:pt x="153575" y="266092"/>
                  </a:lnTo>
                  <a:lnTo>
                    <a:pt x="162368" y="278930"/>
                  </a:lnTo>
                  <a:lnTo>
                    <a:pt x="175539" y="287503"/>
                  </a:lnTo>
                  <a:lnTo>
                    <a:pt x="191874" y="290624"/>
                  </a:lnTo>
                  <a:lnTo>
                    <a:pt x="236366" y="290624"/>
                  </a:lnTo>
                  <a:lnTo>
                    <a:pt x="222364" y="301351"/>
                  </a:lnTo>
                  <a:lnTo>
                    <a:pt x="202224" y="308299"/>
                  </a:lnTo>
                  <a:lnTo>
                    <a:pt x="202224" y="336099"/>
                  </a:lnTo>
                  <a:close/>
                </a:path>
                <a:path w="648334" h="502919">
                  <a:moveTo>
                    <a:pt x="588573" y="502899"/>
                  </a:moveTo>
                  <a:lnTo>
                    <a:pt x="564623" y="498041"/>
                  </a:lnTo>
                  <a:lnTo>
                    <a:pt x="544814" y="484892"/>
                  </a:lnTo>
                  <a:lnTo>
                    <a:pt x="531329" y="465584"/>
                  </a:lnTo>
                  <a:lnTo>
                    <a:pt x="526348" y="442249"/>
                  </a:lnTo>
                  <a:lnTo>
                    <a:pt x="530032" y="422149"/>
                  </a:lnTo>
                  <a:lnTo>
                    <a:pt x="540277" y="404655"/>
                  </a:lnTo>
                  <a:lnTo>
                    <a:pt x="555869" y="391427"/>
                  </a:lnTo>
                  <a:lnTo>
                    <a:pt x="575598" y="384124"/>
                  </a:lnTo>
                  <a:lnTo>
                    <a:pt x="575598" y="356324"/>
                  </a:lnTo>
                  <a:lnTo>
                    <a:pt x="440774" y="356324"/>
                  </a:lnTo>
                  <a:lnTo>
                    <a:pt x="440774" y="308299"/>
                  </a:lnTo>
                  <a:lnTo>
                    <a:pt x="422544" y="300996"/>
                  </a:lnTo>
                  <a:lnTo>
                    <a:pt x="407714" y="287768"/>
                  </a:lnTo>
                  <a:lnTo>
                    <a:pt x="397746" y="270274"/>
                  </a:lnTo>
                  <a:lnTo>
                    <a:pt x="394099" y="250174"/>
                  </a:lnTo>
                  <a:lnTo>
                    <a:pt x="397746" y="230078"/>
                  </a:lnTo>
                  <a:lnTo>
                    <a:pt x="407714" y="212590"/>
                  </a:lnTo>
                  <a:lnTo>
                    <a:pt x="422544" y="199363"/>
                  </a:lnTo>
                  <a:lnTo>
                    <a:pt x="440774" y="192049"/>
                  </a:lnTo>
                  <a:lnTo>
                    <a:pt x="440774" y="174374"/>
                  </a:lnTo>
                  <a:lnTo>
                    <a:pt x="461524" y="174374"/>
                  </a:lnTo>
                  <a:lnTo>
                    <a:pt x="461524" y="192049"/>
                  </a:lnTo>
                  <a:lnTo>
                    <a:pt x="483152" y="197932"/>
                  </a:lnTo>
                  <a:lnTo>
                    <a:pt x="500411" y="210687"/>
                  </a:lnTo>
                  <a:lnTo>
                    <a:pt x="511839" y="228654"/>
                  </a:lnTo>
                  <a:lnTo>
                    <a:pt x="515973" y="250174"/>
                  </a:lnTo>
                  <a:lnTo>
                    <a:pt x="511839" y="271694"/>
                  </a:lnTo>
                  <a:lnTo>
                    <a:pt x="500411" y="289661"/>
                  </a:lnTo>
                  <a:lnTo>
                    <a:pt x="483152" y="302416"/>
                  </a:lnTo>
                  <a:lnTo>
                    <a:pt x="461524" y="308299"/>
                  </a:lnTo>
                  <a:lnTo>
                    <a:pt x="461524" y="336099"/>
                  </a:lnTo>
                  <a:lnTo>
                    <a:pt x="596348" y="336099"/>
                  </a:lnTo>
                  <a:lnTo>
                    <a:pt x="596348" y="384124"/>
                  </a:lnTo>
                  <a:lnTo>
                    <a:pt x="617570" y="391072"/>
                  </a:lnTo>
                  <a:lnTo>
                    <a:pt x="631495" y="401824"/>
                  </a:lnTo>
                  <a:lnTo>
                    <a:pt x="588573" y="401824"/>
                  </a:lnTo>
                  <a:lnTo>
                    <a:pt x="572238" y="404941"/>
                  </a:lnTo>
                  <a:lnTo>
                    <a:pt x="559067" y="413505"/>
                  </a:lnTo>
                  <a:lnTo>
                    <a:pt x="550274" y="426335"/>
                  </a:lnTo>
                  <a:lnTo>
                    <a:pt x="547073" y="442249"/>
                  </a:lnTo>
                  <a:lnTo>
                    <a:pt x="550274" y="458167"/>
                  </a:lnTo>
                  <a:lnTo>
                    <a:pt x="559067" y="471005"/>
                  </a:lnTo>
                  <a:lnTo>
                    <a:pt x="572238" y="479577"/>
                  </a:lnTo>
                  <a:lnTo>
                    <a:pt x="588573" y="482699"/>
                  </a:lnTo>
                  <a:lnTo>
                    <a:pt x="632455" y="482699"/>
                  </a:lnTo>
                  <a:lnTo>
                    <a:pt x="631023" y="484892"/>
                  </a:lnTo>
                  <a:lnTo>
                    <a:pt x="612107" y="498041"/>
                  </a:lnTo>
                  <a:lnTo>
                    <a:pt x="588573" y="502899"/>
                  </a:lnTo>
                  <a:close/>
                </a:path>
                <a:path w="648334" h="502919">
                  <a:moveTo>
                    <a:pt x="236366" y="290624"/>
                  </a:moveTo>
                  <a:lnTo>
                    <a:pt x="191874" y="290624"/>
                  </a:lnTo>
                  <a:lnTo>
                    <a:pt x="208195" y="287503"/>
                  </a:lnTo>
                  <a:lnTo>
                    <a:pt x="221358" y="278930"/>
                  </a:lnTo>
                  <a:lnTo>
                    <a:pt x="230149" y="266092"/>
                  </a:lnTo>
                  <a:lnTo>
                    <a:pt x="233349" y="250174"/>
                  </a:lnTo>
                  <a:lnTo>
                    <a:pt x="230149" y="234271"/>
                  </a:lnTo>
                  <a:lnTo>
                    <a:pt x="221358" y="221440"/>
                  </a:lnTo>
                  <a:lnTo>
                    <a:pt x="208195" y="212870"/>
                  </a:lnTo>
                  <a:lnTo>
                    <a:pt x="191874" y="209749"/>
                  </a:lnTo>
                  <a:lnTo>
                    <a:pt x="236386" y="209749"/>
                  </a:lnTo>
                  <a:lnTo>
                    <a:pt x="238858" y="211643"/>
                  </a:lnTo>
                  <a:lnTo>
                    <a:pt x="250005" y="229012"/>
                  </a:lnTo>
                  <a:lnTo>
                    <a:pt x="254099" y="250174"/>
                  </a:lnTo>
                  <a:lnTo>
                    <a:pt x="250005" y="271339"/>
                  </a:lnTo>
                  <a:lnTo>
                    <a:pt x="238858" y="288715"/>
                  </a:lnTo>
                  <a:lnTo>
                    <a:pt x="236366" y="290624"/>
                  </a:lnTo>
                  <a:close/>
                </a:path>
                <a:path w="648334" h="502919">
                  <a:moveTo>
                    <a:pt x="59624" y="502899"/>
                  </a:moveTo>
                  <a:lnTo>
                    <a:pt x="36091" y="498041"/>
                  </a:lnTo>
                  <a:lnTo>
                    <a:pt x="17174" y="484892"/>
                  </a:lnTo>
                  <a:lnTo>
                    <a:pt x="4577" y="465584"/>
                  </a:lnTo>
                  <a:lnTo>
                    <a:pt x="0" y="442249"/>
                  </a:lnTo>
                  <a:lnTo>
                    <a:pt x="3687" y="421083"/>
                  </a:lnTo>
                  <a:lnTo>
                    <a:pt x="13937" y="403708"/>
                  </a:lnTo>
                  <a:lnTo>
                    <a:pt x="29531" y="391072"/>
                  </a:lnTo>
                  <a:lnTo>
                    <a:pt x="49249" y="384124"/>
                  </a:lnTo>
                  <a:lnTo>
                    <a:pt x="49249" y="336099"/>
                  </a:lnTo>
                  <a:lnTo>
                    <a:pt x="334474" y="336099"/>
                  </a:lnTo>
                  <a:lnTo>
                    <a:pt x="334474" y="356324"/>
                  </a:lnTo>
                  <a:lnTo>
                    <a:pt x="69999" y="356324"/>
                  </a:lnTo>
                  <a:lnTo>
                    <a:pt x="69999" y="384124"/>
                  </a:lnTo>
                  <a:lnTo>
                    <a:pt x="90135" y="391072"/>
                  </a:lnTo>
                  <a:lnTo>
                    <a:pt x="104163" y="401824"/>
                  </a:lnTo>
                  <a:lnTo>
                    <a:pt x="59624" y="401824"/>
                  </a:lnTo>
                  <a:lnTo>
                    <a:pt x="44807" y="404941"/>
                  </a:lnTo>
                  <a:lnTo>
                    <a:pt x="32415" y="413505"/>
                  </a:lnTo>
                  <a:lnTo>
                    <a:pt x="23909" y="426335"/>
                  </a:lnTo>
                  <a:lnTo>
                    <a:pt x="20749" y="442249"/>
                  </a:lnTo>
                  <a:lnTo>
                    <a:pt x="23909" y="458167"/>
                  </a:lnTo>
                  <a:lnTo>
                    <a:pt x="32415" y="471005"/>
                  </a:lnTo>
                  <a:lnTo>
                    <a:pt x="44807" y="479577"/>
                  </a:lnTo>
                  <a:lnTo>
                    <a:pt x="59624" y="482699"/>
                  </a:lnTo>
                  <a:lnTo>
                    <a:pt x="104916" y="482699"/>
                  </a:lnTo>
                  <a:lnTo>
                    <a:pt x="103384" y="484892"/>
                  </a:lnTo>
                  <a:lnTo>
                    <a:pt x="83575" y="498041"/>
                  </a:lnTo>
                  <a:lnTo>
                    <a:pt x="59624" y="502899"/>
                  </a:lnTo>
                  <a:close/>
                </a:path>
                <a:path w="648334" h="502919">
                  <a:moveTo>
                    <a:pt x="324099" y="502899"/>
                  </a:moveTo>
                  <a:lnTo>
                    <a:pt x="300159" y="498041"/>
                  </a:lnTo>
                  <a:lnTo>
                    <a:pt x="280349" y="484892"/>
                  </a:lnTo>
                  <a:lnTo>
                    <a:pt x="266858" y="465584"/>
                  </a:lnTo>
                  <a:lnTo>
                    <a:pt x="261874" y="442249"/>
                  </a:lnTo>
                  <a:lnTo>
                    <a:pt x="265964" y="422149"/>
                  </a:lnTo>
                  <a:lnTo>
                    <a:pt x="277102" y="404655"/>
                  </a:lnTo>
                  <a:lnTo>
                    <a:pt x="293588" y="391427"/>
                  </a:lnTo>
                  <a:lnTo>
                    <a:pt x="313724" y="384124"/>
                  </a:lnTo>
                  <a:lnTo>
                    <a:pt x="313724" y="356324"/>
                  </a:lnTo>
                  <a:lnTo>
                    <a:pt x="334474" y="356324"/>
                  </a:lnTo>
                  <a:lnTo>
                    <a:pt x="334474" y="384124"/>
                  </a:lnTo>
                  <a:lnTo>
                    <a:pt x="354203" y="391072"/>
                  </a:lnTo>
                  <a:lnTo>
                    <a:pt x="369796" y="403708"/>
                  </a:lnTo>
                  <a:lnTo>
                    <a:pt x="380040" y="421083"/>
                  </a:lnTo>
                  <a:lnTo>
                    <a:pt x="383724" y="442249"/>
                  </a:lnTo>
                  <a:lnTo>
                    <a:pt x="379146" y="465584"/>
                  </a:lnTo>
                  <a:lnTo>
                    <a:pt x="366549" y="484892"/>
                  </a:lnTo>
                  <a:lnTo>
                    <a:pt x="347632" y="498041"/>
                  </a:lnTo>
                  <a:lnTo>
                    <a:pt x="324099" y="502899"/>
                  </a:lnTo>
                  <a:close/>
                </a:path>
                <a:path w="648334" h="502919">
                  <a:moveTo>
                    <a:pt x="104916" y="482699"/>
                  </a:moveTo>
                  <a:lnTo>
                    <a:pt x="59624" y="482699"/>
                  </a:lnTo>
                  <a:lnTo>
                    <a:pt x="75960" y="479577"/>
                  </a:lnTo>
                  <a:lnTo>
                    <a:pt x="89131" y="471005"/>
                  </a:lnTo>
                  <a:lnTo>
                    <a:pt x="97924" y="458167"/>
                  </a:lnTo>
                  <a:lnTo>
                    <a:pt x="101124" y="442249"/>
                  </a:lnTo>
                  <a:lnTo>
                    <a:pt x="97924" y="426335"/>
                  </a:lnTo>
                  <a:lnTo>
                    <a:pt x="89131" y="413505"/>
                  </a:lnTo>
                  <a:lnTo>
                    <a:pt x="75960" y="404941"/>
                  </a:lnTo>
                  <a:lnTo>
                    <a:pt x="59624" y="401824"/>
                  </a:lnTo>
                  <a:lnTo>
                    <a:pt x="104163" y="401824"/>
                  </a:lnTo>
                  <a:lnTo>
                    <a:pt x="106621" y="403708"/>
                  </a:lnTo>
                  <a:lnTo>
                    <a:pt x="117759" y="421083"/>
                  </a:lnTo>
                  <a:lnTo>
                    <a:pt x="121849" y="442249"/>
                  </a:lnTo>
                  <a:lnTo>
                    <a:pt x="116869" y="465584"/>
                  </a:lnTo>
                  <a:lnTo>
                    <a:pt x="104916" y="482699"/>
                  </a:lnTo>
                  <a:close/>
                </a:path>
                <a:path w="648334" h="502919">
                  <a:moveTo>
                    <a:pt x="632455" y="482699"/>
                  </a:moveTo>
                  <a:lnTo>
                    <a:pt x="588573" y="482699"/>
                  </a:lnTo>
                  <a:lnTo>
                    <a:pt x="603391" y="479577"/>
                  </a:lnTo>
                  <a:lnTo>
                    <a:pt x="615783" y="471005"/>
                  </a:lnTo>
                  <a:lnTo>
                    <a:pt x="624288" y="458167"/>
                  </a:lnTo>
                  <a:lnTo>
                    <a:pt x="627448" y="442249"/>
                  </a:lnTo>
                  <a:lnTo>
                    <a:pt x="624288" y="426335"/>
                  </a:lnTo>
                  <a:lnTo>
                    <a:pt x="615783" y="413505"/>
                  </a:lnTo>
                  <a:lnTo>
                    <a:pt x="603391" y="404941"/>
                  </a:lnTo>
                  <a:lnTo>
                    <a:pt x="588573" y="401824"/>
                  </a:lnTo>
                  <a:lnTo>
                    <a:pt x="631495" y="401824"/>
                  </a:lnTo>
                  <a:lnTo>
                    <a:pt x="633936" y="403708"/>
                  </a:lnTo>
                  <a:lnTo>
                    <a:pt x="644470" y="421083"/>
                  </a:lnTo>
                  <a:lnTo>
                    <a:pt x="648198" y="442249"/>
                  </a:lnTo>
                  <a:lnTo>
                    <a:pt x="643621" y="465584"/>
                  </a:lnTo>
                  <a:lnTo>
                    <a:pt x="632455" y="482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38409" y="2581844"/>
              <a:ext cx="648335" cy="502920"/>
            </a:xfrm>
            <a:custGeom>
              <a:avLst/>
              <a:gdLst/>
              <a:ahLst/>
              <a:cxnLst/>
              <a:rect l="l" t="t" r="r" b="b"/>
              <a:pathLst>
                <a:path w="648334" h="502919">
                  <a:moveTo>
                    <a:pt x="596348" y="384124"/>
                  </a:moveTo>
                  <a:lnTo>
                    <a:pt x="596348" y="356359"/>
                  </a:lnTo>
                  <a:lnTo>
                    <a:pt x="596348" y="342102"/>
                  </a:lnTo>
                  <a:lnTo>
                    <a:pt x="596348" y="336849"/>
                  </a:lnTo>
                  <a:lnTo>
                    <a:pt x="596348" y="336099"/>
                  </a:lnTo>
                  <a:lnTo>
                    <a:pt x="518403" y="336099"/>
                  </a:lnTo>
                  <a:lnTo>
                    <a:pt x="478377" y="336099"/>
                  </a:lnTo>
                  <a:lnTo>
                    <a:pt x="463630" y="336099"/>
                  </a:lnTo>
                  <a:lnTo>
                    <a:pt x="461524" y="336099"/>
                  </a:lnTo>
                  <a:lnTo>
                    <a:pt x="461524" y="320027"/>
                  </a:lnTo>
                  <a:lnTo>
                    <a:pt x="461524" y="311774"/>
                  </a:lnTo>
                  <a:lnTo>
                    <a:pt x="461524" y="308733"/>
                  </a:lnTo>
                  <a:lnTo>
                    <a:pt x="461524" y="308299"/>
                  </a:lnTo>
                  <a:lnTo>
                    <a:pt x="483152" y="302416"/>
                  </a:lnTo>
                  <a:lnTo>
                    <a:pt x="500411" y="289661"/>
                  </a:lnTo>
                  <a:lnTo>
                    <a:pt x="511839" y="271694"/>
                  </a:lnTo>
                  <a:lnTo>
                    <a:pt x="515973" y="250174"/>
                  </a:lnTo>
                  <a:lnTo>
                    <a:pt x="511839" y="228654"/>
                  </a:lnTo>
                  <a:lnTo>
                    <a:pt x="500411" y="210687"/>
                  </a:lnTo>
                  <a:lnTo>
                    <a:pt x="483152" y="197932"/>
                  </a:lnTo>
                  <a:lnTo>
                    <a:pt x="461524" y="192049"/>
                  </a:lnTo>
                  <a:lnTo>
                    <a:pt x="461524" y="170138"/>
                  </a:lnTo>
                  <a:lnTo>
                    <a:pt x="461524" y="158887"/>
                  </a:lnTo>
                  <a:lnTo>
                    <a:pt x="461524" y="154741"/>
                  </a:lnTo>
                  <a:lnTo>
                    <a:pt x="461524" y="154149"/>
                  </a:lnTo>
                  <a:lnTo>
                    <a:pt x="388073" y="154149"/>
                  </a:lnTo>
                  <a:lnTo>
                    <a:pt x="350355" y="154149"/>
                  </a:lnTo>
                  <a:lnTo>
                    <a:pt x="336459" y="154149"/>
                  </a:lnTo>
                  <a:lnTo>
                    <a:pt x="334474" y="154149"/>
                  </a:lnTo>
                  <a:lnTo>
                    <a:pt x="334474" y="132238"/>
                  </a:lnTo>
                  <a:lnTo>
                    <a:pt x="334474" y="120987"/>
                  </a:lnTo>
                  <a:lnTo>
                    <a:pt x="334474" y="116841"/>
                  </a:lnTo>
                  <a:lnTo>
                    <a:pt x="334474" y="116249"/>
                  </a:lnTo>
                  <a:lnTo>
                    <a:pt x="354203" y="109301"/>
                  </a:lnTo>
                  <a:lnTo>
                    <a:pt x="369796" y="96665"/>
                  </a:lnTo>
                  <a:lnTo>
                    <a:pt x="380040" y="79290"/>
                  </a:lnTo>
                  <a:lnTo>
                    <a:pt x="383724" y="58124"/>
                  </a:lnTo>
                  <a:lnTo>
                    <a:pt x="379146" y="35173"/>
                  </a:lnTo>
                  <a:lnTo>
                    <a:pt x="366549" y="16734"/>
                  </a:lnTo>
                  <a:lnTo>
                    <a:pt x="347632" y="4458"/>
                  </a:lnTo>
                  <a:lnTo>
                    <a:pt x="324099" y="0"/>
                  </a:lnTo>
                  <a:lnTo>
                    <a:pt x="300159" y="4458"/>
                  </a:lnTo>
                  <a:lnTo>
                    <a:pt x="280349" y="16734"/>
                  </a:lnTo>
                  <a:lnTo>
                    <a:pt x="266858" y="35173"/>
                  </a:lnTo>
                  <a:lnTo>
                    <a:pt x="261874" y="58124"/>
                  </a:lnTo>
                  <a:lnTo>
                    <a:pt x="265964" y="79290"/>
                  </a:lnTo>
                  <a:lnTo>
                    <a:pt x="277102" y="96665"/>
                  </a:lnTo>
                  <a:lnTo>
                    <a:pt x="293588" y="109301"/>
                  </a:lnTo>
                  <a:lnTo>
                    <a:pt x="313724" y="116249"/>
                  </a:lnTo>
                  <a:lnTo>
                    <a:pt x="313724" y="138160"/>
                  </a:lnTo>
                  <a:lnTo>
                    <a:pt x="313724" y="149412"/>
                  </a:lnTo>
                  <a:lnTo>
                    <a:pt x="313724" y="153557"/>
                  </a:lnTo>
                  <a:lnTo>
                    <a:pt x="313724" y="154149"/>
                  </a:lnTo>
                  <a:lnTo>
                    <a:pt x="237281" y="154149"/>
                  </a:lnTo>
                  <a:lnTo>
                    <a:pt x="198027" y="154149"/>
                  </a:lnTo>
                  <a:lnTo>
                    <a:pt x="183565" y="154149"/>
                  </a:lnTo>
                  <a:lnTo>
                    <a:pt x="181499" y="154149"/>
                  </a:lnTo>
                  <a:lnTo>
                    <a:pt x="181499" y="176060"/>
                  </a:lnTo>
                  <a:lnTo>
                    <a:pt x="181499" y="187312"/>
                  </a:lnTo>
                  <a:lnTo>
                    <a:pt x="181499" y="191457"/>
                  </a:lnTo>
                  <a:lnTo>
                    <a:pt x="181499" y="192049"/>
                  </a:lnTo>
                  <a:lnTo>
                    <a:pt x="161766" y="199008"/>
                  </a:lnTo>
                  <a:lnTo>
                    <a:pt x="146165" y="211643"/>
                  </a:lnTo>
                  <a:lnTo>
                    <a:pt x="135912" y="229012"/>
                  </a:lnTo>
                  <a:lnTo>
                    <a:pt x="132224" y="250174"/>
                  </a:lnTo>
                  <a:lnTo>
                    <a:pt x="135912" y="271339"/>
                  </a:lnTo>
                  <a:lnTo>
                    <a:pt x="146165" y="288715"/>
                  </a:lnTo>
                  <a:lnTo>
                    <a:pt x="161766" y="301351"/>
                  </a:lnTo>
                  <a:lnTo>
                    <a:pt x="181499" y="308299"/>
                  </a:lnTo>
                  <a:lnTo>
                    <a:pt x="181499" y="324371"/>
                  </a:lnTo>
                  <a:lnTo>
                    <a:pt x="181499" y="332624"/>
                  </a:lnTo>
                  <a:lnTo>
                    <a:pt x="181499" y="335664"/>
                  </a:lnTo>
                  <a:lnTo>
                    <a:pt x="181499" y="336099"/>
                  </a:lnTo>
                  <a:lnTo>
                    <a:pt x="105042" y="336099"/>
                  </a:lnTo>
                  <a:lnTo>
                    <a:pt x="65781" y="336099"/>
                  </a:lnTo>
                  <a:lnTo>
                    <a:pt x="51316" y="336099"/>
                  </a:lnTo>
                  <a:lnTo>
                    <a:pt x="49249" y="336099"/>
                  </a:lnTo>
                  <a:lnTo>
                    <a:pt x="49249" y="363863"/>
                  </a:lnTo>
                  <a:lnTo>
                    <a:pt x="49249" y="378121"/>
                  </a:lnTo>
                  <a:lnTo>
                    <a:pt x="49249" y="383373"/>
                  </a:lnTo>
                  <a:lnTo>
                    <a:pt x="49249" y="384124"/>
                  </a:lnTo>
                  <a:lnTo>
                    <a:pt x="29531" y="391072"/>
                  </a:lnTo>
                  <a:lnTo>
                    <a:pt x="13937" y="403708"/>
                  </a:lnTo>
                  <a:lnTo>
                    <a:pt x="3687" y="421083"/>
                  </a:lnTo>
                  <a:lnTo>
                    <a:pt x="0" y="442249"/>
                  </a:lnTo>
                  <a:lnTo>
                    <a:pt x="4577" y="465584"/>
                  </a:lnTo>
                  <a:lnTo>
                    <a:pt x="17174" y="484892"/>
                  </a:lnTo>
                  <a:lnTo>
                    <a:pt x="36091" y="498041"/>
                  </a:lnTo>
                  <a:lnTo>
                    <a:pt x="59624" y="502898"/>
                  </a:lnTo>
                  <a:lnTo>
                    <a:pt x="83575" y="498041"/>
                  </a:lnTo>
                  <a:lnTo>
                    <a:pt x="103384" y="484892"/>
                  </a:lnTo>
                  <a:lnTo>
                    <a:pt x="116869" y="465584"/>
                  </a:lnTo>
                  <a:lnTo>
                    <a:pt x="121849" y="442249"/>
                  </a:lnTo>
                  <a:lnTo>
                    <a:pt x="117759" y="421083"/>
                  </a:lnTo>
                  <a:lnTo>
                    <a:pt x="106621" y="403708"/>
                  </a:lnTo>
                  <a:lnTo>
                    <a:pt x="90135" y="391072"/>
                  </a:lnTo>
                  <a:lnTo>
                    <a:pt x="69999" y="384124"/>
                  </a:lnTo>
                  <a:lnTo>
                    <a:pt x="69999" y="368052"/>
                  </a:lnTo>
                  <a:lnTo>
                    <a:pt x="69999" y="359799"/>
                  </a:lnTo>
                  <a:lnTo>
                    <a:pt x="69999" y="356758"/>
                  </a:lnTo>
                  <a:lnTo>
                    <a:pt x="69999" y="356324"/>
                  </a:lnTo>
                  <a:lnTo>
                    <a:pt x="210903" y="356324"/>
                  </a:lnTo>
                  <a:lnTo>
                    <a:pt x="283258" y="356324"/>
                  </a:lnTo>
                  <a:lnTo>
                    <a:pt x="309916" y="356324"/>
                  </a:lnTo>
                  <a:lnTo>
                    <a:pt x="313724" y="356324"/>
                  </a:lnTo>
                  <a:lnTo>
                    <a:pt x="313724" y="372396"/>
                  </a:lnTo>
                  <a:lnTo>
                    <a:pt x="313724" y="380649"/>
                  </a:lnTo>
                  <a:lnTo>
                    <a:pt x="313724" y="383689"/>
                  </a:lnTo>
                  <a:lnTo>
                    <a:pt x="313724" y="384124"/>
                  </a:lnTo>
                  <a:lnTo>
                    <a:pt x="293588" y="391427"/>
                  </a:lnTo>
                  <a:lnTo>
                    <a:pt x="277102" y="404655"/>
                  </a:lnTo>
                  <a:lnTo>
                    <a:pt x="265964" y="422149"/>
                  </a:lnTo>
                  <a:lnTo>
                    <a:pt x="261874" y="442249"/>
                  </a:lnTo>
                  <a:lnTo>
                    <a:pt x="266858" y="465584"/>
                  </a:lnTo>
                  <a:lnTo>
                    <a:pt x="280349" y="484892"/>
                  </a:lnTo>
                  <a:lnTo>
                    <a:pt x="300159" y="498041"/>
                  </a:lnTo>
                  <a:lnTo>
                    <a:pt x="324099" y="502898"/>
                  </a:lnTo>
                  <a:lnTo>
                    <a:pt x="347632" y="498041"/>
                  </a:lnTo>
                  <a:lnTo>
                    <a:pt x="366549" y="484892"/>
                  </a:lnTo>
                  <a:lnTo>
                    <a:pt x="379146" y="465584"/>
                  </a:lnTo>
                  <a:lnTo>
                    <a:pt x="383724" y="442249"/>
                  </a:lnTo>
                  <a:lnTo>
                    <a:pt x="380040" y="421083"/>
                  </a:lnTo>
                  <a:lnTo>
                    <a:pt x="369796" y="403708"/>
                  </a:lnTo>
                  <a:lnTo>
                    <a:pt x="354203" y="391072"/>
                  </a:lnTo>
                  <a:lnTo>
                    <a:pt x="334474" y="384124"/>
                  </a:lnTo>
                  <a:lnTo>
                    <a:pt x="334474" y="356359"/>
                  </a:lnTo>
                  <a:lnTo>
                    <a:pt x="334474" y="342102"/>
                  </a:lnTo>
                  <a:lnTo>
                    <a:pt x="334474" y="336849"/>
                  </a:lnTo>
                  <a:lnTo>
                    <a:pt x="334474" y="336099"/>
                  </a:lnTo>
                  <a:lnTo>
                    <a:pt x="258017" y="336099"/>
                  </a:lnTo>
                  <a:lnTo>
                    <a:pt x="218755" y="336099"/>
                  </a:lnTo>
                  <a:lnTo>
                    <a:pt x="204290" y="336099"/>
                  </a:lnTo>
                  <a:lnTo>
                    <a:pt x="202224" y="336099"/>
                  </a:lnTo>
                  <a:lnTo>
                    <a:pt x="202224" y="320027"/>
                  </a:lnTo>
                  <a:lnTo>
                    <a:pt x="202224" y="311774"/>
                  </a:lnTo>
                  <a:lnTo>
                    <a:pt x="202224" y="308733"/>
                  </a:lnTo>
                  <a:lnTo>
                    <a:pt x="202224" y="308299"/>
                  </a:lnTo>
                  <a:lnTo>
                    <a:pt x="222364" y="301351"/>
                  </a:lnTo>
                  <a:lnTo>
                    <a:pt x="238858" y="288715"/>
                  </a:lnTo>
                  <a:lnTo>
                    <a:pt x="250005" y="271339"/>
                  </a:lnTo>
                  <a:lnTo>
                    <a:pt x="254099" y="250174"/>
                  </a:lnTo>
                  <a:lnTo>
                    <a:pt x="250005" y="229012"/>
                  </a:lnTo>
                  <a:lnTo>
                    <a:pt x="238858" y="211643"/>
                  </a:lnTo>
                  <a:lnTo>
                    <a:pt x="222364" y="199008"/>
                  </a:lnTo>
                  <a:lnTo>
                    <a:pt x="202224" y="192049"/>
                  </a:lnTo>
                  <a:lnTo>
                    <a:pt x="202224" y="174374"/>
                  </a:lnTo>
                  <a:lnTo>
                    <a:pt x="340136" y="174374"/>
                  </a:lnTo>
                  <a:lnTo>
                    <a:pt x="410955" y="174374"/>
                  </a:lnTo>
                  <a:lnTo>
                    <a:pt x="437046" y="174374"/>
                  </a:lnTo>
                  <a:lnTo>
                    <a:pt x="440774" y="174374"/>
                  </a:lnTo>
                  <a:lnTo>
                    <a:pt x="440774" y="192049"/>
                  </a:lnTo>
                  <a:lnTo>
                    <a:pt x="422544" y="199363"/>
                  </a:lnTo>
                  <a:lnTo>
                    <a:pt x="407714" y="212590"/>
                  </a:lnTo>
                  <a:lnTo>
                    <a:pt x="397746" y="230078"/>
                  </a:lnTo>
                  <a:lnTo>
                    <a:pt x="394099" y="250174"/>
                  </a:lnTo>
                  <a:lnTo>
                    <a:pt x="397746" y="270274"/>
                  </a:lnTo>
                  <a:lnTo>
                    <a:pt x="407714" y="287768"/>
                  </a:lnTo>
                  <a:lnTo>
                    <a:pt x="422544" y="300996"/>
                  </a:lnTo>
                  <a:lnTo>
                    <a:pt x="440774" y="308299"/>
                  </a:lnTo>
                  <a:lnTo>
                    <a:pt x="440774" y="336063"/>
                  </a:lnTo>
                  <a:lnTo>
                    <a:pt x="440774" y="350321"/>
                  </a:lnTo>
                  <a:lnTo>
                    <a:pt x="440774" y="355573"/>
                  </a:lnTo>
                  <a:lnTo>
                    <a:pt x="440774" y="356324"/>
                  </a:lnTo>
                  <a:lnTo>
                    <a:pt x="518719" y="356324"/>
                  </a:lnTo>
                  <a:lnTo>
                    <a:pt x="558745" y="356324"/>
                  </a:lnTo>
                  <a:lnTo>
                    <a:pt x="573492" y="356324"/>
                  </a:lnTo>
                  <a:lnTo>
                    <a:pt x="575598" y="356324"/>
                  </a:lnTo>
                  <a:lnTo>
                    <a:pt x="575598" y="372396"/>
                  </a:lnTo>
                  <a:lnTo>
                    <a:pt x="575598" y="380649"/>
                  </a:lnTo>
                  <a:lnTo>
                    <a:pt x="575598" y="383689"/>
                  </a:lnTo>
                  <a:lnTo>
                    <a:pt x="575598" y="384124"/>
                  </a:lnTo>
                  <a:lnTo>
                    <a:pt x="555869" y="391427"/>
                  </a:lnTo>
                  <a:lnTo>
                    <a:pt x="540277" y="404655"/>
                  </a:lnTo>
                  <a:lnTo>
                    <a:pt x="530032" y="422149"/>
                  </a:lnTo>
                  <a:lnTo>
                    <a:pt x="526348" y="442249"/>
                  </a:lnTo>
                  <a:lnTo>
                    <a:pt x="531329" y="465584"/>
                  </a:lnTo>
                  <a:lnTo>
                    <a:pt x="544814" y="484892"/>
                  </a:lnTo>
                  <a:lnTo>
                    <a:pt x="564623" y="498041"/>
                  </a:lnTo>
                  <a:lnTo>
                    <a:pt x="588573" y="502898"/>
                  </a:lnTo>
                  <a:lnTo>
                    <a:pt x="612107" y="498041"/>
                  </a:lnTo>
                  <a:lnTo>
                    <a:pt x="631023" y="484892"/>
                  </a:lnTo>
                  <a:lnTo>
                    <a:pt x="643621" y="465584"/>
                  </a:lnTo>
                  <a:lnTo>
                    <a:pt x="648198" y="442249"/>
                  </a:lnTo>
                  <a:lnTo>
                    <a:pt x="644470" y="421083"/>
                  </a:lnTo>
                  <a:lnTo>
                    <a:pt x="633936" y="403708"/>
                  </a:lnTo>
                  <a:lnTo>
                    <a:pt x="617570" y="391072"/>
                  </a:lnTo>
                  <a:lnTo>
                    <a:pt x="596348" y="384124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816271" y="2594757"/>
              <a:ext cx="92474" cy="903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554397" y="2978906"/>
              <a:ext cx="89899" cy="90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684021" y="2786831"/>
              <a:ext cx="92499" cy="90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80721" y="2978906"/>
              <a:ext cx="89899" cy="903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2" name="object 22"/>
          <p:cNvGrpSpPr/>
          <p:nvPr/>
        </p:nvGrpSpPr>
        <p:grpSpPr>
          <a:xfrm>
            <a:off x="7223485" y="3339155"/>
            <a:ext cx="1081405" cy="41275"/>
            <a:chOff x="7223485" y="3339155"/>
            <a:chExt cx="1081405" cy="41275"/>
          </a:xfrm>
        </p:grpSpPr>
        <p:sp>
          <p:nvSpPr>
            <p:cNvPr id="23" name="object 23"/>
            <p:cNvSpPr/>
            <p:nvPr/>
          </p:nvSpPr>
          <p:spPr>
            <a:xfrm>
              <a:off x="7223485" y="3359643"/>
              <a:ext cx="1033780" cy="0"/>
            </a:xfrm>
            <a:custGeom>
              <a:avLst/>
              <a:gdLst/>
              <a:ahLst/>
              <a:cxnLst/>
              <a:rect l="l" t="t" r="r" b="b"/>
              <a:pathLst>
                <a:path w="1033779" h="0">
                  <a:moveTo>
                    <a:pt x="0" y="0"/>
                  </a:moveTo>
                  <a:lnTo>
                    <a:pt x="103334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8256833" y="3343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256833" y="334391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4634528" y="3334505"/>
            <a:ext cx="1289050" cy="41275"/>
            <a:chOff x="4634528" y="3334505"/>
            <a:chExt cx="1289050" cy="41275"/>
          </a:xfrm>
        </p:grpSpPr>
        <p:sp>
          <p:nvSpPr>
            <p:cNvPr id="27" name="object 27"/>
            <p:cNvSpPr/>
            <p:nvPr/>
          </p:nvSpPr>
          <p:spPr>
            <a:xfrm>
              <a:off x="4682515" y="3346118"/>
              <a:ext cx="1236345" cy="8890"/>
            </a:xfrm>
            <a:custGeom>
              <a:avLst/>
              <a:gdLst/>
              <a:ahLst/>
              <a:cxnLst/>
              <a:rect l="l" t="t" r="r" b="b"/>
              <a:pathLst>
                <a:path w="1236345" h="8889">
                  <a:moveTo>
                    <a:pt x="1236147" y="0"/>
                  </a:moveTo>
                  <a:lnTo>
                    <a:pt x="0" y="8874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639290" y="33392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324" y="31449"/>
                  </a:moveTo>
                  <a:lnTo>
                    <a:pt x="0" y="16049"/>
                  </a:lnTo>
                  <a:lnTo>
                    <a:pt x="43099" y="0"/>
                  </a:lnTo>
                  <a:lnTo>
                    <a:pt x="43324" y="314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639290" y="333926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099" y="0"/>
                  </a:moveTo>
                  <a:lnTo>
                    <a:pt x="0" y="16049"/>
                  </a:lnTo>
                  <a:lnTo>
                    <a:pt x="43324" y="31449"/>
                  </a:lnTo>
                  <a:lnTo>
                    <a:pt x="43099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897968" y="1625482"/>
            <a:ext cx="31121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FF8300"/>
                </a:solidFill>
                <a:latin typeface="Roboto"/>
                <a:cs typeface="Roboto"/>
              </a:rPr>
              <a:t>Cloudera </a:t>
            </a:r>
            <a:r>
              <a:rPr dirty="0" sz="1800" spc="-5">
                <a:solidFill>
                  <a:srgbClr val="FF8300"/>
                </a:solidFill>
                <a:latin typeface="Roboto"/>
                <a:cs typeface="Roboto"/>
              </a:rPr>
              <a:t>DataFlow</a:t>
            </a:r>
            <a:r>
              <a:rPr dirty="0" sz="1800" spc="-4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8300"/>
                </a:solidFill>
                <a:latin typeface="Roboto"/>
                <a:cs typeface="Roboto"/>
              </a:rPr>
              <a:t>Experience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799131" y="2804306"/>
            <a:ext cx="1340485" cy="41275"/>
            <a:chOff x="2799131" y="2804306"/>
            <a:chExt cx="1340485" cy="41275"/>
          </a:xfrm>
        </p:grpSpPr>
        <p:sp>
          <p:nvSpPr>
            <p:cNvPr id="32" name="object 32"/>
            <p:cNvSpPr/>
            <p:nvPr/>
          </p:nvSpPr>
          <p:spPr>
            <a:xfrm>
              <a:off x="2803894" y="2824819"/>
              <a:ext cx="1287145" cy="1905"/>
            </a:xfrm>
            <a:custGeom>
              <a:avLst/>
              <a:gdLst/>
              <a:ahLst/>
              <a:cxnLst/>
              <a:rect l="l" t="t" r="r" b="b"/>
              <a:pathLst>
                <a:path w="1287145" h="1905">
                  <a:moveTo>
                    <a:pt x="0" y="1424"/>
                  </a:moveTo>
                  <a:lnTo>
                    <a:pt x="1287147" y="0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091016" y="2809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9" y="31474"/>
                  </a:moveTo>
                  <a:lnTo>
                    <a:pt x="0" y="0"/>
                  </a:lnTo>
                  <a:lnTo>
                    <a:pt x="43249" y="15699"/>
                  </a:lnTo>
                  <a:lnTo>
                    <a:pt x="49" y="314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91016" y="2809069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9" y="31474"/>
                  </a:moveTo>
                  <a:lnTo>
                    <a:pt x="43249" y="15699"/>
                  </a:lnTo>
                  <a:lnTo>
                    <a:pt x="0" y="0"/>
                  </a:lnTo>
                  <a:lnTo>
                    <a:pt x="49" y="3147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/>
          <p:nvPr/>
        </p:nvSpPr>
        <p:spPr>
          <a:xfrm>
            <a:off x="1131557" y="2606052"/>
            <a:ext cx="356870" cy="673735"/>
          </a:xfrm>
          <a:custGeom>
            <a:avLst/>
            <a:gdLst/>
            <a:ahLst/>
            <a:cxnLst/>
            <a:rect l="l" t="t" r="r" b="b"/>
            <a:pathLst>
              <a:path w="356869" h="673735">
                <a:moveTo>
                  <a:pt x="112128" y="527443"/>
                </a:moveTo>
                <a:lnTo>
                  <a:pt x="109905" y="518718"/>
                </a:lnTo>
                <a:lnTo>
                  <a:pt x="103873" y="511695"/>
                </a:lnTo>
                <a:lnTo>
                  <a:pt x="94996" y="507022"/>
                </a:lnTo>
                <a:lnTo>
                  <a:pt x="84251" y="505320"/>
                </a:lnTo>
                <a:lnTo>
                  <a:pt x="73507" y="507022"/>
                </a:lnTo>
                <a:lnTo>
                  <a:pt x="64630" y="511695"/>
                </a:lnTo>
                <a:lnTo>
                  <a:pt x="58597" y="518718"/>
                </a:lnTo>
                <a:lnTo>
                  <a:pt x="56375" y="527443"/>
                </a:lnTo>
                <a:lnTo>
                  <a:pt x="58508" y="536194"/>
                </a:lnTo>
                <a:lnTo>
                  <a:pt x="64401" y="543217"/>
                </a:lnTo>
                <a:lnTo>
                  <a:pt x="73240" y="547903"/>
                </a:lnTo>
                <a:lnTo>
                  <a:pt x="84251" y="549592"/>
                </a:lnTo>
                <a:lnTo>
                  <a:pt x="95262" y="547903"/>
                </a:lnTo>
                <a:lnTo>
                  <a:pt x="104101" y="543217"/>
                </a:lnTo>
                <a:lnTo>
                  <a:pt x="109994" y="536194"/>
                </a:lnTo>
                <a:lnTo>
                  <a:pt x="112128" y="527443"/>
                </a:lnTo>
                <a:close/>
              </a:path>
              <a:path w="356869" h="673735">
                <a:moveTo>
                  <a:pt x="217297" y="238874"/>
                </a:moveTo>
                <a:lnTo>
                  <a:pt x="56692" y="238874"/>
                </a:lnTo>
                <a:lnTo>
                  <a:pt x="56692" y="247700"/>
                </a:lnTo>
                <a:lnTo>
                  <a:pt x="217297" y="247700"/>
                </a:lnTo>
                <a:lnTo>
                  <a:pt x="217297" y="238874"/>
                </a:lnTo>
                <a:close/>
              </a:path>
              <a:path w="356869" h="673735">
                <a:moveTo>
                  <a:pt x="217297" y="143294"/>
                </a:moveTo>
                <a:lnTo>
                  <a:pt x="56692" y="143294"/>
                </a:lnTo>
                <a:lnTo>
                  <a:pt x="56692" y="152120"/>
                </a:lnTo>
                <a:lnTo>
                  <a:pt x="217297" y="152120"/>
                </a:lnTo>
                <a:lnTo>
                  <a:pt x="217297" y="143294"/>
                </a:lnTo>
                <a:close/>
              </a:path>
              <a:path w="356869" h="673735">
                <a:moveTo>
                  <a:pt x="217297" y="48653"/>
                </a:moveTo>
                <a:lnTo>
                  <a:pt x="56692" y="48653"/>
                </a:lnTo>
                <a:lnTo>
                  <a:pt x="56692" y="57467"/>
                </a:lnTo>
                <a:lnTo>
                  <a:pt x="217297" y="57467"/>
                </a:lnTo>
                <a:lnTo>
                  <a:pt x="217297" y="48653"/>
                </a:lnTo>
                <a:close/>
              </a:path>
              <a:path w="356869" h="673735">
                <a:moveTo>
                  <a:pt x="297319" y="243052"/>
                </a:moveTo>
                <a:lnTo>
                  <a:pt x="295249" y="234886"/>
                </a:lnTo>
                <a:lnTo>
                  <a:pt x="291922" y="231000"/>
                </a:lnTo>
                <a:lnTo>
                  <a:pt x="289585" y="228257"/>
                </a:lnTo>
                <a:lnTo>
                  <a:pt x="286219" y="226504"/>
                </a:lnTo>
                <a:lnTo>
                  <a:pt x="286219" y="236093"/>
                </a:lnTo>
                <a:lnTo>
                  <a:pt x="286219" y="250024"/>
                </a:lnTo>
                <a:lnTo>
                  <a:pt x="279209" y="255574"/>
                </a:lnTo>
                <a:lnTo>
                  <a:pt x="262267" y="255574"/>
                </a:lnTo>
                <a:lnTo>
                  <a:pt x="255270" y="250024"/>
                </a:lnTo>
                <a:lnTo>
                  <a:pt x="255270" y="236093"/>
                </a:lnTo>
                <a:lnTo>
                  <a:pt x="261696" y="231000"/>
                </a:lnTo>
                <a:lnTo>
                  <a:pt x="279209" y="231000"/>
                </a:lnTo>
                <a:lnTo>
                  <a:pt x="286219" y="236093"/>
                </a:lnTo>
                <a:lnTo>
                  <a:pt x="286219" y="226504"/>
                </a:lnTo>
                <a:lnTo>
                  <a:pt x="281051" y="223799"/>
                </a:lnTo>
                <a:lnTo>
                  <a:pt x="270446" y="222173"/>
                </a:lnTo>
                <a:lnTo>
                  <a:pt x="260184" y="223799"/>
                </a:lnTo>
                <a:lnTo>
                  <a:pt x="251841" y="228257"/>
                </a:lnTo>
                <a:lnTo>
                  <a:pt x="246227" y="234886"/>
                </a:lnTo>
                <a:lnTo>
                  <a:pt x="244170" y="243052"/>
                </a:lnTo>
                <a:lnTo>
                  <a:pt x="246227" y="251282"/>
                </a:lnTo>
                <a:lnTo>
                  <a:pt x="251841" y="258076"/>
                </a:lnTo>
                <a:lnTo>
                  <a:pt x="260184" y="262699"/>
                </a:lnTo>
                <a:lnTo>
                  <a:pt x="270446" y="264401"/>
                </a:lnTo>
                <a:lnTo>
                  <a:pt x="280809" y="262699"/>
                </a:lnTo>
                <a:lnTo>
                  <a:pt x="289356" y="258076"/>
                </a:lnTo>
                <a:lnTo>
                  <a:pt x="291503" y="255574"/>
                </a:lnTo>
                <a:lnTo>
                  <a:pt x="295173" y="251282"/>
                </a:lnTo>
                <a:lnTo>
                  <a:pt x="297319" y="243052"/>
                </a:lnTo>
                <a:close/>
              </a:path>
              <a:path w="356869" h="673735">
                <a:moveTo>
                  <a:pt x="297319" y="147027"/>
                </a:moveTo>
                <a:lnTo>
                  <a:pt x="295249" y="138861"/>
                </a:lnTo>
                <a:lnTo>
                  <a:pt x="289585" y="132232"/>
                </a:lnTo>
                <a:lnTo>
                  <a:pt x="281051" y="127774"/>
                </a:lnTo>
                <a:lnTo>
                  <a:pt x="270446" y="126149"/>
                </a:lnTo>
                <a:lnTo>
                  <a:pt x="260184" y="127774"/>
                </a:lnTo>
                <a:lnTo>
                  <a:pt x="251841" y="132232"/>
                </a:lnTo>
                <a:lnTo>
                  <a:pt x="246227" y="138861"/>
                </a:lnTo>
                <a:lnTo>
                  <a:pt x="244170" y="147027"/>
                </a:lnTo>
                <a:lnTo>
                  <a:pt x="246227" y="155244"/>
                </a:lnTo>
                <a:lnTo>
                  <a:pt x="251841" y="162039"/>
                </a:lnTo>
                <a:lnTo>
                  <a:pt x="260184" y="166649"/>
                </a:lnTo>
                <a:lnTo>
                  <a:pt x="270446" y="168351"/>
                </a:lnTo>
                <a:lnTo>
                  <a:pt x="280809" y="166649"/>
                </a:lnTo>
                <a:lnTo>
                  <a:pt x="289356" y="162039"/>
                </a:lnTo>
                <a:lnTo>
                  <a:pt x="295173" y="155244"/>
                </a:lnTo>
                <a:lnTo>
                  <a:pt x="297319" y="147027"/>
                </a:lnTo>
                <a:close/>
              </a:path>
              <a:path w="356869" h="673735">
                <a:moveTo>
                  <a:pt x="297319" y="52819"/>
                </a:moveTo>
                <a:lnTo>
                  <a:pt x="295249" y="44665"/>
                </a:lnTo>
                <a:lnTo>
                  <a:pt x="291922" y="40779"/>
                </a:lnTo>
                <a:lnTo>
                  <a:pt x="289585" y="38036"/>
                </a:lnTo>
                <a:lnTo>
                  <a:pt x="286219" y="36283"/>
                </a:lnTo>
                <a:lnTo>
                  <a:pt x="286219" y="45872"/>
                </a:lnTo>
                <a:lnTo>
                  <a:pt x="286219" y="59804"/>
                </a:lnTo>
                <a:lnTo>
                  <a:pt x="279209" y="65354"/>
                </a:lnTo>
                <a:lnTo>
                  <a:pt x="262267" y="65354"/>
                </a:lnTo>
                <a:lnTo>
                  <a:pt x="255270" y="59804"/>
                </a:lnTo>
                <a:lnTo>
                  <a:pt x="255270" y="45872"/>
                </a:lnTo>
                <a:lnTo>
                  <a:pt x="261696" y="40779"/>
                </a:lnTo>
                <a:lnTo>
                  <a:pt x="279209" y="40779"/>
                </a:lnTo>
                <a:lnTo>
                  <a:pt x="286219" y="45872"/>
                </a:lnTo>
                <a:lnTo>
                  <a:pt x="286219" y="36283"/>
                </a:lnTo>
                <a:lnTo>
                  <a:pt x="281051" y="33578"/>
                </a:lnTo>
                <a:lnTo>
                  <a:pt x="270446" y="31953"/>
                </a:lnTo>
                <a:lnTo>
                  <a:pt x="260184" y="33578"/>
                </a:lnTo>
                <a:lnTo>
                  <a:pt x="251841" y="38036"/>
                </a:lnTo>
                <a:lnTo>
                  <a:pt x="246227" y="44665"/>
                </a:lnTo>
                <a:lnTo>
                  <a:pt x="244170" y="52819"/>
                </a:lnTo>
                <a:lnTo>
                  <a:pt x="246227" y="61252"/>
                </a:lnTo>
                <a:lnTo>
                  <a:pt x="251841" y="68021"/>
                </a:lnTo>
                <a:lnTo>
                  <a:pt x="260184" y="72529"/>
                </a:lnTo>
                <a:lnTo>
                  <a:pt x="270446" y="74168"/>
                </a:lnTo>
                <a:lnTo>
                  <a:pt x="280809" y="72466"/>
                </a:lnTo>
                <a:lnTo>
                  <a:pt x="289356" y="67843"/>
                </a:lnTo>
                <a:lnTo>
                  <a:pt x="291503" y="65354"/>
                </a:lnTo>
                <a:lnTo>
                  <a:pt x="295173" y="61048"/>
                </a:lnTo>
                <a:lnTo>
                  <a:pt x="297319" y="52819"/>
                </a:lnTo>
                <a:close/>
              </a:path>
              <a:path w="356869" h="673735">
                <a:moveTo>
                  <a:pt x="300024" y="527443"/>
                </a:moveTo>
                <a:lnTo>
                  <a:pt x="297802" y="518718"/>
                </a:lnTo>
                <a:lnTo>
                  <a:pt x="291769" y="511695"/>
                </a:lnTo>
                <a:lnTo>
                  <a:pt x="282892" y="507022"/>
                </a:lnTo>
                <a:lnTo>
                  <a:pt x="272148" y="505320"/>
                </a:lnTo>
                <a:lnTo>
                  <a:pt x="261391" y="507022"/>
                </a:lnTo>
                <a:lnTo>
                  <a:pt x="252526" y="511695"/>
                </a:lnTo>
                <a:lnTo>
                  <a:pt x="246494" y="518718"/>
                </a:lnTo>
                <a:lnTo>
                  <a:pt x="244271" y="527443"/>
                </a:lnTo>
                <a:lnTo>
                  <a:pt x="246405" y="536194"/>
                </a:lnTo>
                <a:lnTo>
                  <a:pt x="252298" y="543217"/>
                </a:lnTo>
                <a:lnTo>
                  <a:pt x="261137" y="547903"/>
                </a:lnTo>
                <a:lnTo>
                  <a:pt x="272148" y="549592"/>
                </a:lnTo>
                <a:lnTo>
                  <a:pt x="283146" y="547903"/>
                </a:lnTo>
                <a:lnTo>
                  <a:pt x="291998" y="543217"/>
                </a:lnTo>
                <a:lnTo>
                  <a:pt x="297891" y="536194"/>
                </a:lnTo>
                <a:lnTo>
                  <a:pt x="300024" y="527443"/>
                </a:lnTo>
                <a:close/>
              </a:path>
              <a:path w="356869" h="673735">
                <a:moveTo>
                  <a:pt x="346964" y="288290"/>
                </a:moveTo>
                <a:lnTo>
                  <a:pt x="12293" y="288290"/>
                </a:lnTo>
                <a:lnTo>
                  <a:pt x="12293" y="297180"/>
                </a:lnTo>
                <a:lnTo>
                  <a:pt x="346964" y="297180"/>
                </a:lnTo>
                <a:lnTo>
                  <a:pt x="346964" y="288290"/>
                </a:lnTo>
                <a:close/>
              </a:path>
              <a:path w="356869" h="673735">
                <a:moveTo>
                  <a:pt x="346964" y="0"/>
                </a:moveTo>
                <a:lnTo>
                  <a:pt x="335280" y="0"/>
                </a:lnTo>
                <a:lnTo>
                  <a:pt x="335280" y="8890"/>
                </a:lnTo>
                <a:lnTo>
                  <a:pt x="335280" y="99060"/>
                </a:lnTo>
                <a:lnTo>
                  <a:pt x="335280" y="107950"/>
                </a:lnTo>
                <a:lnTo>
                  <a:pt x="335280" y="189230"/>
                </a:lnTo>
                <a:lnTo>
                  <a:pt x="23393" y="189230"/>
                </a:lnTo>
                <a:lnTo>
                  <a:pt x="23393" y="107950"/>
                </a:lnTo>
                <a:lnTo>
                  <a:pt x="335280" y="107950"/>
                </a:lnTo>
                <a:lnTo>
                  <a:pt x="335280" y="99060"/>
                </a:lnTo>
                <a:lnTo>
                  <a:pt x="23393" y="99060"/>
                </a:lnTo>
                <a:lnTo>
                  <a:pt x="23393" y="8890"/>
                </a:lnTo>
                <a:lnTo>
                  <a:pt x="335280" y="8890"/>
                </a:lnTo>
                <a:lnTo>
                  <a:pt x="335280" y="0"/>
                </a:lnTo>
                <a:lnTo>
                  <a:pt x="12293" y="0"/>
                </a:lnTo>
                <a:lnTo>
                  <a:pt x="12293" y="8877"/>
                </a:lnTo>
                <a:lnTo>
                  <a:pt x="12293" y="8890"/>
                </a:lnTo>
                <a:lnTo>
                  <a:pt x="12293" y="288277"/>
                </a:lnTo>
                <a:lnTo>
                  <a:pt x="23393" y="288277"/>
                </a:lnTo>
                <a:lnTo>
                  <a:pt x="23393" y="198120"/>
                </a:lnTo>
                <a:lnTo>
                  <a:pt x="335280" y="198120"/>
                </a:lnTo>
                <a:lnTo>
                  <a:pt x="335280" y="288074"/>
                </a:lnTo>
                <a:lnTo>
                  <a:pt x="346964" y="288074"/>
                </a:lnTo>
                <a:lnTo>
                  <a:pt x="346964" y="8267"/>
                </a:lnTo>
                <a:lnTo>
                  <a:pt x="346964" y="0"/>
                </a:lnTo>
                <a:close/>
              </a:path>
              <a:path w="356869" h="673735">
                <a:moveTo>
                  <a:pt x="356400" y="646874"/>
                </a:moveTo>
                <a:lnTo>
                  <a:pt x="298818" y="646874"/>
                </a:lnTo>
                <a:lnTo>
                  <a:pt x="295922" y="641045"/>
                </a:lnTo>
                <a:lnTo>
                  <a:pt x="294119" y="639178"/>
                </a:lnTo>
                <a:lnTo>
                  <a:pt x="291160" y="636092"/>
                </a:lnTo>
                <a:lnTo>
                  <a:pt x="287909" y="634136"/>
                </a:lnTo>
                <a:lnTo>
                  <a:pt x="287909" y="644944"/>
                </a:lnTo>
                <a:lnTo>
                  <a:pt x="287909" y="658418"/>
                </a:lnTo>
                <a:lnTo>
                  <a:pt x="280631" y="664197"/>
                </a:lnTo>
                <a:lnTo>
                  <a:pt x="263055" y="664197"/>
                </a:lnTo>
                <a:lnTo>
                  <a:pt x="256387" y="658418"/>
                </a:lnTo>
                <a:lnTo>
                  <a:pt x="256387" y="656018"/>
                </a:lnTo>
                <a:lnTo>
                  <a:pt x="256387" y="646874"/>
                </a:lnTo>
                <a:lnTo>
                  <a:pt x="256387" y="644944"/>
                </a:lnTo>
                <a:lnTo>
                  <a:pt x="263664" y="639178"/>
                </a:lnTo>
                <a:lnTo>
                  <a:pt x="280631" y="639178"/>
                </a:lnTo>
                <a:lnTo>
                  <a:pt x="287909" y="644944"/>
                </a:lnTo>
                <a:lnTo>
                  <a:pt x="287909" y="634136"/>
                </a:lnTo>
                <a:lnTo>
                  <a:pt x="284924" y="632320"/>
                </a:lnTo>
                <a:lnTo>
                  <a:pt x="277596" y="630021"/>
                </a:lnTo>
                <a:lnTo>
                  <a:pt x="277596" y="609803"/>
                </a:lnTo>
                <a:lnTo>
                  <a:pt x="348513" y="609803"/>
                </a:lnTo>
                <a:lnTo>
                  <a:pt x="348513" y="600176"/>
                </a:lnTo>
                <a:lnTo>
                  <a:pt x="348513" y="348348"/>
                </a:lnTo>
                <a:lnTo>
                  <a:pt x="348513" y="339191"/>
                </a:lnTo>
                <a:lnTo>
                  <a:pt x="337007" y="339191"/>
                </a:lnTo>
                <a:lnTo>
                  <a:pt x="337007" y="348348"/>
                </a:lnTo>
                <a:lnTo>
                  <a:pt x="337007" y="600176"/>
                </a:lnTo>
                <a:lnTo>
                  <a:pt x="201231" y="600176"/>
                </a:lnTo>
                <a:lnTo>
                  <a:pt x="201231" y="348348"/>
                </a:lnTo>
                <a:lnTo>
                  <a:pt x="337007" y="348348"/>
                </a:lnTo>
                <a:lnTo>
                  <a:pt x="337007" y="339191"/>
                </a:lnTo>
                <a:lnTo>
                  <a:pt x="189103" y="339191"/>
                </a:lnTo>
                <a:lnTo>
                  <a:pt x="189103" y="609803"/>
                </a:lnTo>
                <a:lnTo>
                  <a:pt x="266090" y="609803"/>
                </a:lnTo>
                <a:lnTo>
                  <a:pt x="266090" y="630021"/>
                </a:lnTo>
                <a:lnTo>
                  <a:pt x="258762" y="632320"/>
                </a:lnTo>
                <a:lnTo>
                  <a:pt x="252526" y="636092"/>
                </a:lnTo>
                <a:lnTo>
                  <a:pt x="247764" y="641045"/>
                </a:lnTo>
                <a:lnTo>
                  <a:pt x="244868" y="646874"/>
                </a:lnTo>
                <a:lnTo>
                  <a:pt x="111531" y="646874"/>
                </a:lnTo>
                <a:lnTo>
                  <a:pt x="108635" y="641045"/>
                </a:lnTo>
                <a:lnTo>
                  <a:pt x="106832" y="639178"/>
                </a:lnTo>
                <a:lnTo>
                  <a:pt x="103873" y="636092"/>
                </a:lnTo>
                <a:lnTo>
                  <a:pt x="100012" y="633768"/>
                </a:lnTo>
                <a:lnTo>
                  <a:pt x="100012" y="644944"/>
                </a:lnTo>
                <a:lnTo>
                  <a:pt x="100012" y="658418"/>
                </a:lnTo>
                <a:lnTo>
                  <a:pt x="92735" y="664197"/>
                </a:lnTo>
                <a:lnTo>
                  <a:pt x="75158" y="664197"/>
                </a:lnTo>
                <a:lnTo>
                  <a:pt x="68491" y="658418"/>
                </a:lnTo>
                <a:lnTo>
                  <a:pt x="68491" y="644944"/>
                </a:lnTo>
                <a:lnTo>
                  <a:pt x="75768" y="639178"/>
                </a:lnTo>
                <a:lnTo>
                  <a:pt x="92735" y="639178"/>
                </a:lnTo>
                <a:lnTo>
                  <a:pt x="100012" y="644944"/>
                </a:lnTo>
                <a:lnTo>
                  <a:pt x="100012" y="633768"/>
                </a:lnTo>
                <a:lnTo>
                  <a:pt x="97637" y="632320"/>
                </a:lnTo>
                <a:lnTo>
                  <a:pt x="90309" y="630021"/>
                </a:lnTo>
                <a:lnTo>
                  <a:pt x="90309" y="609803"/>
                </a:lnTo>
                <a:lnTo>
                  <a:pt x="166077" y="609803"/>
                </a:lnTo>
                <a:lnTo>
                  <a:pt x="166077" y="600176"/>
                </a:lnTo>
                <a:lnTo>
                  <a:pt x="166077" y="348348"/>
                </a:lnTo>
                <a:lnTo>
                  <a:pt x="166077" y="339191"/>
                </a:lnTo>
                <a:lnTo>
                  <a:pt x="153949" y="339191"/>
                </a:lnTo>
                <a:lnTo>
                  <a:pt x="153949" y="348348"/>
                </a:lnTo>
                <a:lnTo>
                  <a:pt x="153949" y="600176"/>
                </a:lnTo>
                <a:lnTo>
                  <a:pt x="16979" y="600176"/>
                </a:lnTo>
                <a:lnTo>
                  <a:pt x="16979" y="348348"/>
                </a:lnTo>
                <a:lnTo>
                  <a:pt x="153949" y="348348"/>
                </a:lnTo>
                <a:lnTo>
                  <a:pt x="153949" y="339191"/>
                </a:lnTo>
                <a:lnTo>
                  <a:pt x="4851" y="339191"/>
                </a:lnTo>
                <a:lnTo>
                  <a:pt x="4851" y="609803"/>
                </a:lnTo>
                <a:lnTo>
                  <a:pt x="78193" y="609803"/>
                </a:lnTo>
                <a:lnTo>
                  <a:pt x="78193" y="630021"/>
                </a:lnTo>
                <a:lnTo>
                  <a:pt x="70866" y="632320"/>
                </a:lnTo>
                <a:lnTo>
                  <a:pt x="64630" y="636092"/>
                </a:lnTo>
                <a:lnTo>
                  <a:pt x="59867" y="641045"/>
                </a:lnTo>
                <a:lnTo>
                  <a:pt x="56972" y="646874"/>
                </a:lnTo>
                <a:lnTo>
                  <a:pt x="0" y="646874"/>
                </a:lnTo>
                <a:lnTo>
                  <a:pt x="0" y="656018"/>
                </a:lnTo>
                <a:lnTo>
                  <a:pt x="56972" y="656018"/>
                </a:lnTo>
                <a:lnTo>
                  <a:pt x="60388" y="662990"/>
                </a:lnTo>
                <a:lnTo>
                  <a:pt x="66522" y="668477"/>
                </a:lnTo>
                <a:lnTo>
                  <a:pt x="74701" y="672058"/>
                </a:lnTo>
                <a:lnTo>
                  <a:pt x="84251" y="673341"/>
                </a:lnTo>
                <a:lnTo>
                  <a:pt x="93713" y="672058"/>
                </a:lnTo>
                <a:lnTo>
                  <a:pt x="101752" y="668477"/>
                </a:lnTo>
                <a:lnTo>
                  <a:pt x="106514" y="664197"/>
                </a:lnTo>
                <a:lnTo>
                  <a:pt x="107861" y="662990"/>
                </a:lnTo>
                <a:lnTo>
                  <a:pt x="111531" y="656018"/>
                </a:lnTo>
                <a:lnTo>
                  <a:pt x="244868" y="656018"/>
                </a:lnTo>
                <a:lnTo>
                  <a:pt x="248285" y="662990"/>
                </a:lnTo>
                <a:lnTo>
                  <a:pt x="254419" y="668477"/>
                </a:lnTo>
                <a:lnTo>
                  <a:pt x="262597" y="672058"/>
                </a:lnTo>
                <a:lnTo>
                  <a:pt x="272148" y="673341"/>
                </a:lnTo>
                <a:lnTo>
                  <a:pt x="281609" y="672058"/>
                </a:lnTo>
                <a:lnTo>
                  <a:pt x="289648" y="668477"/>
                </a:lnTo>
                <a:lnTo>
                  <a:pt x="294411" y="664197"/>
                </a:lnTo>
                <a:lnTo>
                  <a:pt x="295757" y="662990"/>
                </a:lnTo>
                <a:lnTo>
                  <a:pt x="299415" y="656018"/>
                </a:lnTo>
                <a:lnTo>
                  <a:pt x="356400" y="656018"/>
                </a:lnTo>
                <a:lnTo>
                  <a:pt x="356400" y="646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545805" y="2606052"/>
            <a:ext cx="356870" cy="673735"/>
          </a:xfrm>
          <a:custGeom>
            <a:avLst/>
            <a:gdLst/>
            <a:ahLst/>
            <a:cxnLst/>
            <a:rect l="l" t="t" r="r" b="b"/>
            <a:pathLst>
              <a:path w="356869" h="673735">
                <a:moveTo>
                  <a:pt x="112128" y="527443"/>
                </a:moveTo>
                <a:lnTo>
                  <a:pt x="109893" y="518718"/>
                </a:lnTo>
                <a:lnTo>
                  <a:pt x="103860" y="511695"/>
                </a:lnTo>
                <a:lnTo>
                  <a:pt x="94996" y="507022"/>
                </a:lnTo>
                <a:lnTo>
                  <a:pt x="84239" y="505320"/>
                </a:lnTo>
                <a:lnTo>
                  <a:pt x="73494" y="507022"/>
                </a:lnTo>
                <a:lnTo>
                  <a:pt x="64617" y="511695"/>
                </a:lnTo>
                <a:lnTo>
                  <a:pt x="58585" y="518718"/>
                </a:lnTo>
                <a:lnTo>
                  <a:pt x="56362" y="527443"/>
                </a:lnTo>
                <a:lnTo>
                  <a:pt x="58496" y="536194"/>
                </a:lnTo>
                <a:lnTo>
                  <a:pt x="64389" y="543217"/>
                </a:lnTo>
                <a:lnTo>
                  <a:pt x="73240" y="547903"/>
                </a:lnTo>
                <a:lnTo>
                  <a:pt x="84239" y="549592"/>
                </a:lnTo>
                <a:lnTo>
                  <a:pt x="95250" y="547903"/>
                </a:lnTo>
                <a:lnTo>
                  <a:pt x="104089" y="543217"/>
                </a:lnTo>
                <a:lnTo>
                  <a:pt x="109982" y="536194"/>
                </a:lnTo>
                <a:lnTo>
                  <a:pt x="112128" y="527443"/>
                </a:lnTo>
                <a:close/>
              </a:path>
              <a:path w="356869" h="673735">
                <a:moveTo>
                  <a:pt x="217297" y="238874"/>
                </a:moveTo>
                <a:lnTo>
                  <a:pt x="56680" y="238874"/>
                </a:lnTo>
                <a:lnTo>
                  <a:pt x="56680" y="247700"/>
                </a:lnTo>
                <a:lnTo>
                  <a:pt x="217297" y="247700"/>
                </a:lnTo>
                <a:lnTo>
                  <a:pt x="217297" y="238874"/>
                </a:lnTo>
                <a:close/>
              </a:path>
              <a:path w="356869" h="673735">
                <a:moveTo>
                  <a:pt x="217297" y="143294"/>
                </a:moveTo>
                <a:lnTo>
                  <a:pt x="56680" y="143294"/>
                </a:lnTo>
                <a:lnTo>
                  <a:pt x="56680" y="152120"/>
                </a:lnTo>
                <a:lnTo>
                  <a:pt x="217297" y="152120"/>
                </a:lnTo>
                <a:lnTo>
                  <a:pt x="217297" y="143294"/>
                </a:lnTo>
                <a:close/>
              </a:path>
              <a:path w="356869" h="673735">
                <a:moveTo>
                  <a:pt x="217297" y="48653"/>
                </a:moveTo>
                <a:lnTo>
                  <a:pt x="56680" y="48653"/>
                </a:lnTo>
                <a:lnTo>
                  <a:pt x="56680" y="57467"/>
                </a:lnTo>
                <a:lnTo>
                  <a:pt x="217297" y="57467"/>
                </a:lnTo>
                <a:lnTo>
                  <a:pt x="217297" y="48653"/>
                </a:lnTo>
                <a:close/>
              </a:path>
              <a:path w="356869" h="673735">
                <a:moveTo>
                  <a:pt x="297307" y="243052"/>
                </a:moveTo>
                <a:lnTo>
                  <a:pt x="295249" y="234886"/>
                </a:lnTo>
                <a:lnTo>
                  <a:pt x="291909" y="231000"/>
                </a:lnTo>
                <a:lnTo>
                  <a:pt x="289572" y="228257"/>
                </a:lnTo>
                <a:lnTo>
                  <a:pt x="286207" y="226504"/>
                </a:lnTo>
                <a:lnTo>
                  <a:pt x="286207" y="236093"/>
                </a:lnTo>
                <a:lnTo>
                  <a:pt x="286207" y="250024"/>
                </a:lnTo>
                <a:lnTo>
                  <a:pt x="279209" y="255574"/>
                </a:lnTo>
                <a:lnTo>
                  <a:pt x="262267" y="255574"/>
                </a:lnTo>
                <a:lnTo>
                  <a:pt x="255257" y="250024"/>
                </a:lnTo>
                <a:lnTo>
                  <a:pt x="255257" y="236093"/>
                </a:lnTo>
                <a:lnTo>
                  <a:pt x="261683" y="231000"/>
                </a:lnTo>
                <a:lnTo>
                  <a:pt x="279209" y="231000"/>
                </a:lnTo>
                <a:lnTo>
                  <a:pt x="286207" y="236093"/>
                </a:lnTo>
                <a:lnTo>
                  <a:pt x="286207" y="226504"/>
                </a:lnTo>
                <a:lnTo>
                  <a:pt x="281051" y="223799"/>
                </a:lnTo>
                <a:lnTo>
                  <a:pt x="270446" y="222173"/>
                </a:lnTo>
                <a:lnTo>
                  <a:pt x="260172" y="223799"/>
                </a:lnTo>
                <a:lnTo>
                  <a:pt x="251828" y="228257"/>
                </a:lnTo>
                <a:lnTo>
                  <a:pt x="246214" y="234886"/>
                </a:lnTo>
                <a:lnTo>
                  <a:pt x="244157" y="243052"/>
                </a:lnTo>
                <a:lnTo>
                  <a:pt x="246214" y="251282"/>
                </a:lnTo>
                <a:lnTo>
                  <a:pt x="251828" y="258076"/>
                </a:lnTo>
                <a:lnTo>
                  <a:pt x="260172" y="262699"/>
                </a:lnTo>
                <a:lnTo>
                  <a:pt x="270446" y="264401"/>
                </a:lnTo>
                <a:lnTo>
                  <a:pt x="280797" y="262699"/>
                </a:lnTo>
                <a:lnTo>
                  <a:pt x="289356" y="258076"/>
                </a:lnTo>
                <a:lnTo>
                  <a:pt x="291490" y="255574"/>
                </a:lnTo>
                <a:lnTo>
                  <a:pt x="295160" y="251282"/>
                </a:lnTo>
                <a:lnTo>
                  <a:pt x="297307" y="243052"/>
                </a:lnTo>
                <a:close/>
              </a:path>
              <a:path w="356869" h="673735">
                <a:moveTo>
                  <a:pt x="297307" y="147027"/>
                </a:moveTo>
                <a:lnTo>
                  <a:pt x="295249" y="138861"/>
                </a:lnTo>
                <a:lnTo>
                  <a:pt x="289572" y="132232"/>
                </a:lnTo>
                <a:lnTo>
                  <a:pt x="281051" y="127774"/>
                </a:lnTo>
                <a:lnTo>
                  <a:pt x="270446" y="126149"/>
                </a:lnTo>
                <a:lnTo>
                  <a:pt x="260172" y="127774"/>
                </a:lnTo>
                <a:lnTo>
                  <a:pt x="251828" y="132232"/>
                </a:lnTo>
                <a:lnTo>
                  <a:pt x="246214" y="138861"/>
                </a:lnTo>
                <a:lnTo>
                  <a:pt x="244157" y="147027"/>
                </a:lnTo>
                <a:lnTo>
                  <a:pt x="246214" y="155244"/>
                </a:lnTo>
                <a:lnTo>
                  <a:pt x="251828" y="162039"/>
                </a:lnTo>
                <a:lnTo>
                  <a:pt x="260172" y="166649"/>
                </a:lnTo>
                <a:lnTo>
                  <a:pt x="270446" y="168351"/>
                </a:lnTo>
                <a:lnTo>
                  <a:pt x="280797" y="166649"/>
                </a:lnTo>
                <a:lnTo>
                  <a:pt x="289356" y="162039"/>
                </a:lnTo>
                <a:lnTo>
                  <a:pt x="295160" y="155244"/>
                </a:lnTo>
                <a:lnTo>
                  <a:pt x="297307" y="147027"/>
                </a:lnTo>
                <a:close/>
              </a:path>
              <a:path w="356869" h="673735">
                <a:moveTo>
                  <a:pt x="297307" y="52819"/>
                </a:moveTo>
                <a:lnTo>
                  <a:pt x="295249" y="44665"/>
                </a:lnTo>
                <a:lnTo>
                  <a:pt x="291909" y="40779"/>
                </a:lnTo>
                <a:lnTo>
                  <a:pt x="289572" y="38036"/>
                </a:lnTo>
                <a:lnTo>
                  <a:pt x="286207" y="36283"/>
                </a:lnTo>
                <a:lnTo>
                  <a:pt x="286207" y="45872"/>
                </a:lnTo>
                <a:lnTo>
                  <a:pt x="286207" y="59804"/>
                </a:lnTo>
                <a:lnTo>
                  <a:pt x="279209" y="65354"/>
                </a:lnTo>
                <a:lnTo>
                  <a:pt x="262267" y="65354"/>
                </a:lnTo>
                <a:lnTo>
                  <a:pt x="255257" y="59804"/>
                </a:lnTo>
                <a:lnTo>
                  <a:pt x="255257" y="45872"/>
                </a:lnTo>
                <a:lnTo>
                  <a:pt x="261683" y="40779"/>
                </a:lnTo>
                <a:lnTo>
                  <a:pt x="279209" y="40779"/>
                </a:lnTo>
                <a:lnTo>
                  <a:pt x="286207" y="45872"/>
                </a:lnTo>
                <a:lnTo>
                  <a:pt x="286207" y="36283"/>
                </a:lnTo>
                <a:lnTo>
                  <a:pt x="281051" y="33578"/>
                </a:lnTo>
                <a:lnTo>
                  <a:pt x="270446" y="31953"/>
                </a:lnTo>
                <a:lnTo>
                  <a:pt x="260172" y="33578"/>
                </a:lnTo>
                <a:lnTo>
                  <a:pt x="251828" y="38036"/>
                </a:lnTo>
                <a:lnTo>
                  <a:pt x="246214" y="44665"/>
                </a:lnTo>
                <a:lnTo>
                  <a:pt x="244157" y="52819"/>
                </a:lnTo>
                <a:lnTo>
                  <a:pt x="246214" y="61252"/>
                </a:lnTo>
                <a:lnTo>
                  <a:pt x="251828" y="68021"/>
                </a:lnTo>
                <a:lnTo>
                  <a:pt x="260172" y="72529"/>
                </a:lnTo>
                <a:lnTo>
                  <a:pt x="270446" y="74168"/>
                </a:lnTo>
                <a:lnTo>
                  <a:pt x="280797" y="72466"/>
                </a:lnTo>
                <a:lnTo>
                  <a:pt x="289356" y="67843"/>
                </a:lnTo>
                <a:lnTo>
                  <a:pt x="291490" y="65354"/>
                </a:lnTo>
                <a:lnTo>
                  <a:pt x="295160" y="61048"/>
                </a:lnTo>
                <a:lnTo>
                  <a:pt x="297307" y="52819"/>
                </a:lnTo>
                <a:close/>
              </a:path>
              <a:path w="356869" h="673735">
                <a:moveTo>
                  <a:pt x="300024" y="527443"/>
                </a:moveTo>
                <a:lnTo>
                  <a:pt x="297789" y="518718"/>
                </a:lnTo>
                <a:lnTo>
                  <a:pt x="291757" y="511695"/>
                </a:lnTo>
                <a:lnTo>
                  <a:pt x="282892" y="507022"/>
                </a:lnTo>
                <a:lnTo>
                  <a:pt x="272135" y="505320"/>
                </a:lnTo>
                <a:lnTo>
                  <a:pt x="261391" y="507022"/>
                </a:lnTo>
                <a:lnTo>
                  <a:pt x="252514" y="511695"/>
                </a:lnTo>
                <a:lnTo>
                  <a:pt x="246481" y="518718"/>
                </a:lnTo>
                <a:lnTo>
                  <a:pt x="244259" y="527443"/>
                </a:lnTo>
                <a:lnTo>
                  <a:pt x="246392" y="536194"/>
                </a:lnTo>
                <a:lnTo>
                  <a:pt x="252285" y="543217"/>
                </a:lnTo>
                <a:lnTo>
                  <a:pt x="261137" y="547903"/>
                </a:lnTo>
                <a:lnTo>
                  <a:pt x="272135" y="549592"/>
                </a:lnTo>
                <a:lnTo>
                  <a:pt x="283146" y="547903"/>
                </a:lnTo>
                <a:lnTo>
                  <a:pt x="291985" y="543217"/>
                </a:lnTo>
                <a:lnTo>
                  <a:pt x="297878" y="536194"/>
                </a:lnTo>
                <a:lnTo>
                  <a:pt x="300024" y="527443"/>
                </a:lnTo>
                <a:close/>
              </a:path>
              <a:path w="356869" h="673735">
                <a:moveTo>
                  <a:pt x="346951" y="288290"/>
                </a:moveTo>
                <a:lnTo>
                  <a:pt x="12293" y="288290"/>
                </a:lnTo>
                <a:lnTo>
                  <a:pt x="12293" y="297180"/>
                </a:lnTo>
                <a:lnTo>
                  <a:pt x="346951" y="297180"/>
                </a:lnTo>
                <a:lnTo>
                  <a:pt x="346951" y="288290"/>
                </a:lnTo>
                <a:close/>
              </a:path>
              <a:path w="356869" h="673735">
                <a:moveTo>
                  <a:pt x="346951" y="0"/>
                </a:moveTo>
                <a:lnTo>
                  <a:pt x="335267" y="0"/>
                </a:lnTo>
                <a:lnTo>
                  <a:pt x="335267" y="8890"/>
                </a:lnTo>
                <a:lnTo>
                  <a:pt x="335267" y="99060"/>
                </a:lnTo>
                <a:lnTo>
                  <a:pt x="335267" y="107950"/>
                </a:lnTo>
                <a:lnTo>
                  <a:pt x="335267" y="189230"/>
                </a:lnTo>
                <a:lnTo>
                  <a:pt x="23393" y="189230"/>
                </a:lnTo>
                <a:lnTo>
                  <a:pt x="23393" y="107950"/>
                </a:lnTo>
                <a:lnTo>
                  <a:pt x="335267" y="107950"/>
                </a:lnTo>
                <a:lnTo>
                  <a:pt x="335267" y="99060"/>
                </a:lnTo>
                <a:lnTo>
                  <a:pt x="23393" y="99060"/>
                </a:lnTo>
                <a:lnTo>
                  <a:pt x="23393" y="8890"/>
                </a:lnTo>
                <a:lnTo>
                  <a:pt x="335267" y="8890"/>
                </a:lnTo>
                <a:lnTo>
                  <a:pt x="335267" y="0"/>
                </a:lnTo>
                <a:lnTo>
                  <a:pt x="12293" y="0"/>
                </a:lnTo>
                <a:lnTo>
                  <a:pt x="12293" y="8877"/>
                </a:lnTo>
                <a:lnTo>
                  <a:pt x="12293" y="8890"/>
                </a:lnTo>
                <a:lnTo>
                  <a:pt x="12293" y="288277"/>
                </a:lnTo>
                <a:lnTo>
                  <a:pt x="23393" y="288277"/>
                </a:lnTo>
                <a:lnTo>
                  <a:pt x="23393" y="198120"/>
                </a:lnTo>
                <a:lnTo>
                  <a:pt x="335267" y="198120"/>
                </a:lnTo>
                <a:lnTo>
                  <a:pt x="335267" y="288074"/>
                </a:lnTo>
                <a:lnTo>
                  <a:pt x="346951" y="288074"/>
                </a:lnTo>
                <a:lnTo>
                  <a:pt x="346951" y="8267"/>
                </a:lnTo>
                <a:lnTo>
                  <a:pt x="346951" y="0"/>
                </a:lnTo>
                <a:close/>
              </a:path>
              <a:path w="356869" h="673735">
                <a:moveTo>
                  <a:pt x="356387" y="646874"/>
                </a:moveTo>
                <a:lnTo>
                  <a:pt x="298805" y="646874"/>
                </a:lnTo>
                <a:lnTo>
                  <a:pt x="295922" y="641045"/>
                </a:lnTo>
                <a:lnTo>
                  <a:pt x="294106" y="639178"/>
                </a:lnTo>
                <a:lnTo>
                  <a:pt x="291160" y="636092"/>
                </a:lnTo>
                <a:lnTo>
                  <a:pt x="287896" y="634123"/>
                </a:lnTo>
                <a:lnTo>
                  <a:pt x="287896" y="644944"/>
                </a:lnTo>
                <a:lnTo>
                  <a:pt x="287896" y="658418"/>
                </a:lnTo>
                <a:lnTo>
                  <a:pt x="280619" y="664197"/>
                </a:lnTo>
                <a:lnTo>
                  <a:pt x="263042" y="664197"/>
                </a:lnTo>
                <a:lnTo>
                  <a:pt x="256374" y="658418"/>
                </a:lnTo>
                <a:lnTo>
                  <a:pt x="256374" y="656018"/>
                </a:lnTo>
                <a:lnTo>
                  <a:pt x="256374" y="646874"/>
                </a:lnTo>
                <a:lnTo>
                  <a:pt x="256374" y="644944"/>
                </a:lnTo>
                <a:lnTo>
                  <a:pt x="263652" y="639178"/>
                </a:lnTo>
                <a:lnTo>
                  <a:pt x="280619" y="639178"/>
                </a:lnTo>
                <a:lnTo>
                  <a:pt x="287896" y="644944"/>
                </a:lnTo>
                <a:lnTo>
                  <a:pt x="287896" y="634123"/>
                </a:lnTo>
                <a:lnTo>
                  <a:pt x="284911" y="632320"/>
                </a:lnTo>
                <a:lnTo>
                  <a:pt x="277596" y="630021"/>
                </a:lnTo>
                <a:lnTo>
                  <a:pt x="277596" y="609803"/>
                </a:lnTo>
                <a:lnTo>
                  <a:pt x="348513" y="609803"/>
                </a:lnTo>
                <a:lnTo>
                  <a:pt x="348513" y="600176"/>
                </a:lnTo>
                <a:lnTo>
                  <a:pt x="348513" y="348348"/>
                </a:lnTo>
                <a:lnTo>
                  <a:pt x="348513" y="339191"/>
                </a:lnTo>
                <a:lnTo>
                  <a:pt x="336994" y="339191"/>
                </a:lnTo>
                <a:lnTo>
                  <a:pt x="336994" y="348348"/>
                </a:lnTo>
                <a:lnTo>
                  <a:pt x="336994" y="600176"/>
                </a:lnTo>
                <a:lnTo>
                  <a:pt x="201218" y="600176"/>
                </a:lnTo>
                <a:lnTo>
                  <a:pt x="201218" y="348348"/>
                </a:lnTo>
                <a:lnTo>
                  <a:pt x="336994" y="348348"/>
                </a:lnTo>
                <a:lnTo>
                  <a:pt x="336994" y="339191"/>
                </a:lnTo>
                <a:lnTo>
                  <a:pt x="189103" y="339191"/>
                </a:lnTo>
                <a:lnTo>
                  <a:pt x="189103" y="609803"/>
                </a:lnTo>
                <a:lnTo>
                  <a:pt x="266077" y="609803"/>
                </a:lnTo>
                <a:lnTo>
                  <a:pt x="266077" y="630021"/>
                </a:lnTo>
                <a:lnTo>
                  <a:pt x="258762" y="632320"/>
                </a:lnTo>
                <a:lnTo>
                  <a:pt x="252514" y="636092"/>
                </a:lnTo>
                <a:lnTo>
                  <a:pt x="247751" y="641045"/>
                </a:lnTo>
                <a:lnTo>
                  <a:pt x="244868" y="646874"/>
                </a:lnTo>
                <a:lnTo>
                  <a:pt x="111518" y="646874"/>
                </a:lnTo>
                <a:lnTo>
                  <a:pt x="108635" y="641045"/>
                </a:lnTo>
                <a:lnTo>
                  <a:pt x="106819" y="639178"/>
                </a:lnTo>
                <a:lnTo>
                  <a:pt x="103873" y="636092"/>
                </a:lnTo>
                <a:lnTo>
                  <a:pt x="99999" y="633755"/>
                </a:lnTo>
                <a:lnTo>
                  <a:pt x="99999" y="644944"/>
                </a:lnTo>
                <a:lnTo>
                  <a:pt x="99999" y="658418"/>
                </a:lnTo>
                <a:lnTo>
                  <a:pt x="92735" y="664197"/>
                </a:lnTo>
                <a:lnTo>
                  <a:pt x="75145" y="664197"/>
                </a:lnTo>
                <a:lnTo>
                  <a:pt x="68478" y="658418"/>
                </a:lnTo>
                <a:lnTo>
                  <a:pt x="68478" y="644944"/>
                </a:lnTo>
                <a:lnTo>
                  <a:pt x="75755" y="639178"/>
                </a:lnTo>
                <a:lnTo>
                  <a:pt x="92735" y="639178"/>
                </a:lnTo>
                <a:lnTo>
                  <a:pt x="99999" y="644944"/>
                </a:lnTo>
                <a:lnTo>
                  <a:pt x="99999" y="633755"/>
                </a:lnTo>
                <a:lnTo>
                  <a:pt x="97624" y="632320"/>
                </a:lnTo>
                <a:lnTo>
                  <a:pt x="90309" y="630021"/>
                </a:lnTo>
                <a:lnTo>
                  <a:pt x="90309" y="609803"/>
                </a:lnTo>
                <a:lnTo>
                  <a:pt x="166065" y="609803"/>
                </a:lnTo>
                <a:lnTo>
                  <a:pt x="166065" y="600176"/>
                </a:lnTo>
                <a:lnTo>
                  <a:pt x="166065" y="348348"/>
                </a:lnTo>
                <a:lnTo>
                  <a:pt x="166065" y="339191"/>
                </a:lnTo>
                <a:lnTo>
                  <a:pt x="153949" y="339191"/>
                </a:lnTo>
                <a:lnTo>
                  <a:pt x="153949" y="348348"/>
                </a:lnTo>
                <a:lnTo>
                  <a:pt x="153949" y="600176"/>
                </a:lnTo>
                <a:lnTo>
                  <a:pt x="16967" y="600176"/>
                </a:lnTo>
                <a:lnTo>
                  <a:pt x="16967" y="348348"/>
                </a:lnTo>
                <a:lnTo>
                  <a:pt x="153949" y="348348"/>
                </a:lnTo>
                <a:lnTo>
                  <a:pt x="153949" y="339191"/>
                </a:lnTo>
                <a:lnTo>
                  <a:pt x="4838" y="339191"/>
                </a:lnTo>
                <a:lnTo>
                  <a:pt x="4838" y="609803"/>
                </a:lnTo>
                <a:lnTo>
                  <a:pt x="78181" y="609803"/>
                </a:lnTo>
                <a:lnTo>
                  <a:pt x="78181" y="630021"/>
                </a:lnTo>
                <a:lnTo>
                  <a:pt x="70866" y="632320"/>
                </a:lnTo>
                <a:lnTo>
                  <a:pt x="64617" y="636092"/>
                </a:lnTo>
                <a:lnTo>
                  <a:pt x="59855" y="641045"/>
                </a:lnTo>
                <a:lnTo>
                  <a:pt x="56972" y="646874"/>
                </a:lnTo>
                <a:lnTo>
                  <a:pt x="0" y="646874"/>
                </a:lnTo>
                <a:lnTo>
                  <a:pt x="0" y="656018"/>
                </a:lnTo>
                <a:lnTo>
                  <a:pt x="56972" y="656018"/>
                </a:lnTo>
                <a:lnTo>
                  <a:pt x="60375" y="662990"/>
                </a:lnTo>
                <a:lnTo>
                  <a:pt x="66509" y="668477"/>
                </a:lnTo>
                <a:lnTo>
                  <a:pt x="74701" y="672058"/>
                </a:lnTo>
                <a:lnTo>
                  <a:pt x="84239" y="673341"/>
                </a:lnTo>
                <a:lnTo>
                  <a:pt x="93700" y="672058"/>
                </a:lnTo>
                <a:lnTo>
                  <a:pt x="101739" y="668477"/>
                </a:lnTo>
                <a:lnTo>
                  <a:pt x="106502" y="664197"/>
                </a:lnTo>
                <a:lnTo>
                  <a:pt x="107848" y="662990"/>
                </a:lnTo>
                <a:lnTo>
                  <a:pt x="111518" y="656018"/>
                </a:lnTo>
                <a:lnTo>
                  <a:pt x="244868" y="656018"/>
                </a:lnTo>
                <a:lnTo>
                  <a:pt x="248272" y="662990"/>
                </a:lnTo>
                <a:lnTo>
                  <a:pt x="254406" y="668477"/>
                </a:lnTo>
                <a:lnTo>
                  <a:pt x="262597" y="672058"/>
                </a:lnTo>
                <a:lnTo>
                  <a:pt x="272135" y="673341"/>
                </a:lnTo>
                <a:lnTo>
                  <a:pt x="281597" y="672058"/>
                </a:lnTo>
                <a:lnTo>
                  <a:pt x="289636" y="668477"/>
                </a:lnTo>
                <a:lnTo>
                  <a:pt x="294398" y="664197"/>
                </a:lnTo>
                <a:lnTo>
                  <a:pt x="295744" y="662990"/>
                </a:lnTo>
                <a:lnTo>
                  <a:pt x="299415" y="656018"/>
                </a:lnTo>
                <a:lnTo>
                  <a:pt x="356387" y="656018"/>
                </a:lnTo>
                <a:lnTo>
                  <a:pt x="356387" y="646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60041" y="2606052"/>
            <a:ext cx="356870" cy="673735"/>
          </a:xfrm>
          <a:custGeom>
            <a:avLst/>
            <a:gdLst/>
            <a:ahLst/>
            <a:cxnLst/>
            <a:rect l="l" t="t" r="r" b="b"/>
            <a:pathLst>
              <a:path w="356869" h="673735">
                <a:moveTo>
                  <a:pt x="112128" y="527443"/>
                </a:moveTo>
                <a:lnTo>
                  <a:pt x="109905" y="518718"/>
                </a:lnTo>
                <a:lnTo>
                  <a:pt x="103873" y="511695"/>
                </a:lnTo>
                <a:lnTo>
                  <a:pt x="94996" y="507022"/>
                </a:lnTo>
                <a:lnTo>
                  <a:pt x="84251" y="505320"/>
                </a:lnTo>
                <a:lnTo>
                  <a:pt x="73494" y="507022"/>
                </a:lnTo>
                <a:lnTo>
                  <a:pt x="64630" y="511695"/>
                </a:lnTo>
                <a:lnTo>
                  <a:pt x="58597" y="518718"/>
                </a:lnTo>
                <a:lnTo>
                  <a:pt x="56362" y="527443"/>
                </a:lnTo>
                <a:lnTo>
                  <a:pt x="58508" y="536194"/>
                </a:lnTo>
                <a:lnTo>
                  <a:pt x="64401" y="543217"/>
                </a:lnTo>
                <a:lnTo>
                  <a:pt x="73240" y="547903"/>
                </a:lnTo>
                <a:lnTo>
                  <a:pt x="84251" y="549592"/>
                </a:lnTo>
                <a:lnTo>
                  <a:pt x="95250" y="547903"/>
                </a:lnTo>
                <a:lnTo>
                  <a:pt x="104101" y="543217"/>
                </a:lnTo>
                <a:lnTo>
                  <a:pt x="109994" y="536194"/>
                </a:lnTo>
                <a:lnTo>
                  <a:pt x="112128" y="527443"/>
                </a:lnTo>
                <a:close/>
              </a:path>
              <a:path w="356869" h="673735">
                <a:moveTo>
                  <a:pt x="217297" y="238874"/>
                </a:moveTo>
                <a:lnTo>
                  <a:pt x="56680" y="238874"/>
                </a:lnTo>
                <a:lnTo>
                  <a:pt x="56680" y="247700"/>
                </a:lnTo>
                <a:lnTo>
                  <a:pt x="217297" y="247700"/>
                </a:lnTo>
                <a:lnTo>
                  <a:pt x="217297" y="238874"/>
                </a:lnTo>
                <a:close/>
              </a:path>
              <a:path w="356869" h="673735">
                <a:moveTo>
                  <a:pt x="217297" y="143294"/>
                </a:moveTo>
                <a:lnTo>
                  <a:pt x="56680" y="143294"/>
                </a:lnTo>
                <a:lnTo>
                  <a:pt x="56680" y="152120"/>
                </a:lnTo>
                <a:lnTo>
                  <a:pt x="217297" y="152120"/>
                </a:lnTo>
                <a:lnTo>
                  <a:pt x="217297" y="143294"/>
                </a:lnTo>
                <a:close/>
              </a:path>
              <a:path w="356869" h="673735">
                <a:moveTo>
                  <a:pt x="217297" y="48653"/>
                </a:moveTo>
                <a:lnTo>
                  <a:pt x="56680" y="48653"/>
                </a:lnTo>
                <a:lnTo>
                  <a:pt x="56680" y="57467"/>
                </a:lnTo>
                <a:lnTo>
                  <a:pt x="217297" y="57467"/>
                </a:lnTo>
                <a:lnTo>
                  <a:pt x="217297" y="48653"/>
                </a:lnTo>
                <a:close/>
              </a:path>
              <a:path w="356869" h="673735">
                <a:moveTo>
                  <a:pt x="297319" y="243052"/>
                </a:moveTo>
                <a:lnTo>
                  <a:pt x="295249" y="234886"/>
                </a:lnTo>
                <a:lnTo>
                  <a:pt x="291922" y="231000"/>
                </a:lnTo>
                <a:lnTo>
                  <a:pt x="289572" y="228257"/>
                </a:lnTo>
                <a:lnTo>
                  <a:pt x="286219" y="226504"/>
                </a:lnTo>
                <a:lnTo>
                  <a:pt x="286219" y="236093"/>
                </a:lnTo>
                <a:lnTo>
                  <a:pt x="286219" y="250024"/>
                </a:lnTo>
                <a:lnTo>
                  <a:pt x="279209" y="255574"/>
                </a:lnTo>
                <a:lnTo>
                  <a:pt x="262267" y="255574"/>
                </a:lnTo>
                <a:lnTo>
                  <a:pt x="255257" y="250024"/>
                </a:lnTo>
                <a:lnTo>
                  <a:pt x="255257" y="236093"/>
                </a:lnTo>
                <a:lnTo>
                  <a:pt x="261683" y="231000"/>
                </a:lnTo>
                <a:lnTo>
                  <a:pt x="279209" y="231000"/>
                </a:lnTo>
                <a:lnTo>
                  <a:pt x="286219" y="236093"/>
                </a:lnTo>
                <a:lnTo>
                  <a:pt x="286219" y="226504"/>
                </a:lnTo>
                <a:lnTo>
                  <a:pt x="281051" y="223799"/>
                </a:lnTo>
                <a:lnTo>
                  <a:pt x="270446" y="222173"/>
                </a:lnTo>
                <a:lnTo>
                  <a:pt x="260184" y="223799"/>
                </a:lnTo>
                <a:lnTo>
                  <a:pt x="251828" y="228257"/>
                </a:lnTo>
                <a:lnTo>
                  <a:pt x="246214" y="234886"/>
                </a:lnTo>
                <a:lnTo>
                  <a:pt x="244170" y="243052"/>
                </a:lnTo>
                <a:lnTo>
                  <a:pt x="246214" y="251282"/>
                </a:lnTo>
                <a:lnTo>
                  <a:pt x="251828" y="258076"/>
                </a:lnTo>
                <a:lnTo>
                  <a:pt x="260184" y="262699"/>
                </a:lnTo>
                <a:lnTo>
                  <a:pt x="270446" y="264401"/>
                </a:lnTo>
                <a:lnTo>
                  <a:pt x="280809" y="262699"/>
                </a:lnTo>
                <a:lnTo>
                  <a:pt x="289356" y="258076"/>
                </a:lnTo>
                <a:lnTo>
                  <a:pt x="291490" y="255574"/>
                </a:lnTo>
                <a:lnTo>
                  <a:pt x="295173" y="251282"/>
                </a:lnTo>
                <a:lnTo>
                  <a:pt x="297319" y="243052"/>
                </a:lnTo>
                <a:close/>
              </a:path>
              <a:path w="356869" h="673735">
                <a:moveTo>
                  <a:pt x="297319" y="147027"/>
                </a:moveTo>
                <a:lnTo>
                  <a:pt x="295249" y="138861"/>
                </a:lnTo>
                <a:lnTo>
                  <a:pt x="289572" y="132232"/>
                </a:lnTo>
                <a:lnTo>
                  <a:pt x="281051" y="127774"/>
                </a:lnTo>
                <a:lnTo>
                  <a:pt x="270446" y="126149"/>
                </a:lnTo>
                <a:lnTo>
                  <a:pt x="260184" y="127774"/>
                </a:lnTo>
                <a:lnTo>
                  <a:pt x="251828" y="132232"/>
                </a:lnTo>
                <a:lnTo>
                  <a:pt x="246214" y="138861"/>
                </a:lnTo>
                <a:lnTo>
                  <a:pt x="244170" y="147027"/>
                </a:lnTo>
                <a:lnTo>
                  <a:pt x="246214" y="155244"/>
                </a:lnTo>
                <a:lnTo>
                  <a:pt x="251828" y="162039"/>
                </a:lnTo>
                <a:lnTo>
                  <a:pt x="260184" y="166649"/>
                </a:lnTo>
                <a:lnTo>
                  <a:pt x="270446" y="168351"/>
                </a:lnTo>
                <a:lnTo>
                  <a:pt x="280809" y="166649"/>
                </a:lnTo>
                <a:lnTo>
                  <a:pt x="289356" y="162039"/>
                </a:lnTo>
                <a:lnTo>
                  <a:pt x="295173" y="155244"/>
                </a:lnTo>
                <a:lnTo>
                  <a:pt x="297319" y="147027"/>
                </a:lnTo>
                <a:close/>
              </a:path>
              <a:path w="356869" h="673735">
                <a:moveTo>
                  <a:pt x="297319" y="52819"/>
                </a:moveTo>
                <a:lnTo>
                  <a:pt x="295249" y="44665"/>
                </a:lnTo>
                <a:lnTo>
                  <a:pt x="291922" y="40779"/>
                </a:lnTo>
                <a:lnTo>
                  <a:pt x="289572" y="38036"/>
                </a:lnTo>
                <a:lnTo>
                  <a:pt x="286219" y="36283"/>
                </a:lnTo>
                <a:lnTo>
                  <a:pt x="286219" y="45872"/>
                </a:lnTo>
                <a:lnTo>
                  <a:pt x="286219" y="59804"/>
                </a:lnTo>
                <a:lnTo>
                  <a:pt x="279209" y="65354"/>
                </a:lnTo>
                <a:lnTo>
                  <a:pt x="262267" y="65354"/>
                </a:lnTo>
                <a:lnTo>
                  <a:pt x="255257" y="59804"/>
                </a:lnTo>
                <a:lnTo>
                  <a:pt x="255257" y="45872"/>
                </a:lnTo>
                <a:lnTo>
                  <a:pt x="261683" y="40779"/>
                </a:lnTo>
                <a:lnTo>
                  <a:pt x="279209" y="40779"/>
                </a:lnTo>
                <a:lnTo>
                  <a:pt x="286219" y="45872"/>
                </a:lnTo>
                <a:lnTo>
                  <a:pt x="286219" y="36283"/>
                </a:lnTo>
                <a:lnTo>
                  <a:pt x="281051" y="33578"/>
                </a:lnTo>
                <a:lnTo>
                  <a:pt x="270446" y="31953"/>
                </a:lnTo>
                <a:lnTo>
                  <a:pt x="260184" y="33578"/>
                </a:lnTo>
                <a:lnTo>
                  <a:pt x="251828" y="38036"/>
                </a:lnTo>
                <a:lnTo>
                  <a:pt x="246214" y="44665"/>
                </a:lnTo>
                <a:lnTo>
                  <a:pt x="244170" y="52819"/>
                </a:lnTo>
                <a:lnTo>
                  <a:pt x="246214" y="61252"/>
                </a:lnTo>
                <a:lnTo>
                  <a:pt x="251828" y="68021"/>
                </a:lnTo>
                <a:lnTo>
                  <a:pt x="260184" y="72529"/>
                </a:lnTo>
                <a:lnTo>
                  <a:pt x="270446" y="74168"/>
                </a:lnTo>
                <a:lnTo>
                  <a:pt x="280809" y="72466"/>
                </a:lnTo>
                <a:lnTo>
                  <a:pt x="289356" y="67843"/>
                </a:lnTo>
                <a:lnTo>
                  <a:pt x="291490" y="65354"/>
                </a:lnTo>
                <a:lnTo>
                  <a:pt x="295173" y="61048"/>
                </a:lnTo>
                <a:lnTo>
                  <a:pt x="297319" y="52819"/>
                </a:lnTo>
                <a:close/>
              </a:path>
              <a:path w="356869" h="673735">
                <a:moveTo>
                  <a:pt x="300024" y="527443"/>
                </a:moveTo>
                <a:lnTo>
                  <a:pt x="297802" y="518718"/>
                </a:lnTo>
                <a:lnTo>
                  <a:pt x="291769" y="511695"/>
                </a:lnTo>
                <a:lnTo>
                  <a:pt x="282892" y="507022"/>
                </a:lnTo>
                <a:lnTo>
                  <a:pt x="272148" y="505320"/>
                </a:lnTo>
                <a:lnTo>
                  <a:pt x="261391" y="507022"/>
                </a:lnTo>
                <a:lnTo>
                  <a:pt x="252526" y="511695"/>
                </a:lnTo>
                <a:lnTo>
                  <a:pt x="246494" y="518718"/>
                </a:lnTo>
                <a:lnTo>
                  <a:pt x="244259" y="527443"/>
                </a:lnTo>
                <a:lnTo>
                  <a:pt x="246405" y="536194"/>
                </a:lnTo>
                <a:lnTo>
                  <a:pt x="252298" y="543217"/>
                </a:lnTo>
                <a:lnTo>
                  <a:pt x="261137" y="547903"/>
                </a:lnTo>
                <a:lnTo>
                  <a:pt x="272148" y="549592"/>
                </a:lnTo>
                <a:lnTo>
                  <a:pt x="283146" y="547903"/>
                </a:lnTo>
                <a:lnTo>
                  <a:pt x="291998" y="543217"/>
                </a:lnTo>
                <a:lnTo>
                  <a:pt x="297878" y="536194"/>
                </a:lnTo>
                <a:lnTo>
                  <a:pt x="300024" y="527443"/>
                </a:lnTo>
                <a:close/>
              </a:path>
              <a:path w="356869" h="673735">
                <a:moveTo>
                  <a:pt x="346964" y="288290"/>
                </a:moveTo>
                <a:lnTo>
                  <a:pt x="12293" y="288290"/>
                </a:lnTo>
                <a:lnTo>
                  <a:pt x="12293" y="297180"/>
                </a:lnTo>
                <a:lnTo>
                  <a:pt x="346964" y="297180"/>
                </a:lnTo>
                <a:lnTo>
                  <a:pt x="346964" y="288290"/>
                </a:lnTo>
                <a:close/>
              </a:path>
              <a:path w="356869" h="673735">
                <a:moveTo>
                  <a:pt x="346964" y="0"/>
                </a:moveTo>
                <a:lnTo>
                  <a:pt x="335280" y="0"/>
                </a:lnTo>
                <a:lnTo>
                  <a:pt x="335280" y="8890"/>
                </a:lnTo>
                <a:lnTo>
                  <a:pt x="335280" y="99060"/>
                </a:lnTo>
                <a:lnTo>
                  <a:pt x="335280" y="107950"/>
                </a:lnTo>
                <a:lnTo>
                  <a:pt x="335280" y="189230"/>
                </a:lnTo>
                <a:lnTo>
                  <a:pt x="23393" y="189230"/>
                </a:lnTo>
                <a:lnTo>
                  <a:pt x="23393" y="107950"/>
                </a:lnTo>
                <a:lnTo>
                  <a:pt x="335280" y="107950"/>
                </a:lnTo>
                <a:lnTo>
                  <a:pt x="335280" y="99060"/>
                </a:lnTo>
                <a:lnTo>
                  <a:pt x="23393" y="99060"/>
                </a:lnTo>
                <a:lnTo>
                  <a:pt x="23393" y="8890"/>
                </a:lnTo>
                <a:lnTo>
                  <a:pt x="335280" y="8890"/>
                </a:lnTo>
                <a:lnTo>
                  <a:pt x="335280" y="0"/>
                </a:lnTo>
                <a:lnTo>
                  <a:pt x="12293" y="0"/>
                </a:lnTo>
                <a:lnTo>
                  <a:pt x="12293" y="8877"/>
                </a:lnTo>
                <a:lnTo>
                  <a:pt x="12293" y="8890"/>
                </a:lnTo>
                <a:lnTo>
                  <a:pt x="12293" y="288277"/>
                </a:lnTo>
                <a:lnTo>
                  <a:pt x="23393" y="288277"/>
                </a:lnTo>
                <a:lnTo>
                  <a:pt x="23393" y="198120"/>
                </a:lnTo>
                <a:lnTo>
                  <a:pt x="335280" y="198120"/>
                </a:lnTo>
                <a:lnTo>
                  <a:pt x="335280" y="288074"/>
                </a:lnTo>
                <a:lnTo>
                  <a:pt x="346964" y="288074"/>
                </a:lnTo>
                <a:lnTo>
                  <a:pt x="346964" y="8267"/>
                </a:lnTo>
                <a:lnTo>
                  <a:pt x="346964" y="0"/>
                </a:lnTo>
                <a:close/>
              </a:path>
              <a:path w="356869" h="673735">
                <a:moveTo>
                  <a:pt x="356400" y="646874"/>
                </a:moveTo>
                <a:lnTo>
                  <a:pt x="298818" y="646874"/>
                </a:lnTo>
                <a:lnTo>
                  <a:pt x="295922" y="641045"/>
                </a:lnTo>
                <a:lnTo>
                  <a:pt x="294119" y="639178"/>
                </a:lnTo>
                <a:lnTo>
                  <a:pt x="291160" y="636092"/>
                </a:lnTo>
                <a:lnTo>
                  <a:pt x="287896" y="634123"/>
                </a:lnTo>
                <a:lnTo>
                  <a:pt x="287896" y="644944"/>
                </a:lnTo>
                <a:lnTo>
                  <a:pt x="287896" y="658418"/>
                </a:lnTo>
                <a:lnTo>
                  <a:pt x="280631" y="664197"/>
                </a:lnTo>
                <a:lnTo>
                  <a:pt x="263055" y="664197"/>
                </a:lnTo>
                <a:lnTo>
                  <a:pt x="256387" y="658418"/>
                </a:lnTo>
                <a:lnTo>
                  <a:pt x="256387" y="656018"/>
                </a:lnTo>
                <a:lnTo>
                  <a:pt x="256387" y="646874"/>
                </a:lnTo>
                <a:lnTo>
                  <a:pt x="256387" y="644944"/>
                </a:lnTo>
                <a:lnTo>
                  <a:pt x="263652" y="639178"/>
                </a:lnTo>
                <a:lnTo>
                  <a:pt x="280631" y="639178"/>
                </a:lnTo>
                <a:lnTo>
                  <a:pt x="287896" y="644944"/>
                </a:lnTo>
                <a:lnTo>
                  <a:pt x="287896" y="634123"/>
                </a:lnTo>
                <a:lnTo>
                  <a:pt x="284924" y="632320"/>
                </a:lnTo>
                <a:lnTo>
                  <a:pt x="277596" y="630021"/>
                </a:lnTo>
                <a:lnTo>
                  <a:pt x="277596" y="609803"/>
                </a:lnTo>
                <a:lnTo>
                  <a:pt x="348513" y="609803"/>
                </a:lnTo>
                <a:lnTo>
                  <a:pt x="348513" y="600176"/>
                </a:lnTo>
                <a:lnTo>
                  <a:pt x="348513" y="348348"/>
                </a:lnTo>
                <a:lnTo>
                  <a:pt x="348513" y="339191"/>
                </a:lnTo>
                <a:lnTo>
                  <a:pt x="336994" y="339191"/>
                </a:lnTo>
                <a:lnTo>
                  <a:pt x="336994" y="348348"/>
                </a:lnTo>
                <a:lnTo>
                  <a:pt x="336994" y="600176"/>
                </a:lnTo>
                <a:lnTo>
                  <a:pt x="201231" y="600176"/>
                </a:lnTo>
                <a:lnTo>
                  <a:pt x="201231" y="348348"/>
                </a:lnTo>
                <a:lnTo>
                  <a:pt x="336994" y="348348"/>
                </a:lnTo>
                <a:lnTo>
                  <a:pt x="336994" y="339191"/>
                </a:lnTo>
                <a:lnTo>
                  <a:pt x="189103" y="339191"/>
                </a:lnTo>
                <a:lnTo>
                  <a:pt x="189103" y="609803"/>
                </a:lnTo>
                <a:lnTo>
                  <a:pt x="266077" y="609803"/>
                </a:lnTo>
                <a:lnTo>
                  <a:pt x="266077" y="630021"/>
                </a:lnTo>
                <a:lnTo>
                  <a:pt x="258762" y="632320"/>
                </a:lnTo>
                <a:lnTo>
                  <a:pt x="252526" y="636092"/>
                </a:lnTo>
                <a:lnTo>
                  <a:pt x="247764" y="641045"/>
                </a:lnTo>
                <a:lnTo>
                  <a:pt x="244868" y="646874"/>
                </a:lnTo>
                <a:lnTo>
                  <a:pt x="111531" y="646874"/>
                </a:lnTo>
                <a:lnTo>
                  <a:pt x="108635" y="641045"/>
                </a:lnTo>
                <a:lnTo>
                  <a:pt x="106832" y="639178"/>
                </a:lnTo>
                <a:lnTo>
                  <a:pt x="103873" y="636092"/>
                </a:lnTo>
                <a:lnTo>
                  <a:pt x="100012" y="633768"/>
                </a:lnTo>
                <a:lnTo>
                  <a:pt x="100012" y="644944"/>
                </a:lnTo>
                <a:lnTo>
                  <a:pt x="100012" y="658418"/>
                </a:lnTo>
                <a:lnTo>
                  <a:pt x="92735" y="664197"/>
                </a:lnTo>
                <a:lnTo>
                  <a:pt x="75158" y="664197"/>
                </a:lnTo>
                <a:lnTo>
                  <a:pt x="68491" y="658418"/>
                </a:lnTo>
                <a:lnTo>
                  <a:pt x="68491" y="644944"/>
                </a:lnTo>
                <a:lnTo>
                  <a:pt x="75768" y="639178"/>
                </a:lnTo>
                <a:lnTo>
                  <a:pt x="92735" y="639178"/>
                </a:lnTo>
                <a:lnTo>
                  <a:pt x="100012" y="644944"/>
                </a:lnTo>
                <a:lnTo>
                  <a:pt x="100012" y="633768"/>
                </a:lnTo>
                <a:lnTo>
                  <a:pt x="97637" y="632320"/>
                </a:lnTo>
                <a:lnTo>
                  <a:pt x="90309" y="630021"/>
                </a:lnTo>
                <a:lnTo>
                  <a:pt x="90309" y="609803"/>
                </a:lnTo>
                <a:lnTo>
                  <a:pt x="166077" y="609803"/>
                </a:lnTo>
                <a:lnTo>
                  <a:pt x="166077" y="600176"/>
                </a:lnTo>
                <a:lnTo>
                  <a:pt x="166077" y="348348"/>
                </a:lnTo>
                <a:lnTo>
                  <a:pt x="166077" y="339191"/>
                </a:lnTo>
                <a:lnTo>
                  <a:pt x="153949" y="339191"/>
                </a:lnTo>
                <a:lnTo>
                  <a:pt x="153949" y="348348"/>
                </a:lnTo>
                <a:lnTo>
                  <a:pt x="153949" y="600176"/>
                </a:lnTo>
                <a:lnTo>
                  <a:pt x="16967" y="600176"/>
                </a:lnTo>
                <a:lnTo>
                  <a:pt x="16967" y="348348"/>
                </a:lnTo>
                <a:lnTo>
                  <a:pt x="153949" y="348348"/>
                </a:lnTo>
                <a:lnTo>
                  <a:pt x="153949" y="339191"/>
                </a:lnTo>
                <a:lnTo>
                  <a:pt x="4851" y="339191"/>
                </a:lnTo>
                <a:lnTo>
                  <a:pt x="4851" y="609803"/>
                </a:lnTo>
                <a:lnTo>
                  <a:pt x="78193" y="609803"/>
                </a:lnTo>
                <a:lnTo>
                  <a:pt x="78193" y="630021"/>
                </a:lnTo>
                <a:lnTo>
                  <a:pt x="70866" y="632320"/>
                </a:lnTo>
                <a:lnTo>
                  <a:pt x="64630" y="636092"/>
                </a:lnTo>
                <a:lnTo>
                  <a:pt x="59867" y="641045"/>
                </a:lnTo>
                <a:lnTo>
                  <a:pt x="56972" y="646874"/>
                </a:lnTo>
                <a:lnTo>
                  <a:pt x="0" y="646874"/>
                </a:lnTo>
                <a:lnTo>
                  <a:pt x="0" y="656018"/>
                </a:lnTo>
                <a:lnTo>
                  <a:pt x="56972" y="656018"/>
                </a:lnTo>
                <a:lnTo>
                  <a:pt x="60388" y="662990"/>
                </a:lnTo>
                <a:lnTo>
                  <a:pt x="66522" y="668477"/>
                </a:lnTo>
                <a:lnTo>
                  <a:pt x="74701" y="672058"/>
                </a:lnTo>
                <a:lnTo>
                  <a:pt x="84251" y="673341"/>
                </a:lnTo>
                <a:lnTo>
                  <a:pt x="93713" y="672058"/>
                </a:lnTo>
                <a:lnTo>
                  <a:pt x="101752" y="668477"/>
                </a:lnTo>
                <a:lnTo>
                  <a:pt x="106514" y="664197"/>
                </a:lnTo>
                <a:lnTo>
                  <a:pt x="107861" y="662990"/>
                </a:lnTo>
                <a:lnTo>
                  <a:pt x="111531" y="656018"/>
                </a:lnTo>
                <a:lnTo>
                  <a:pt x="244868" y="656018"/>
                </a:lnTo>
                <a:lnTo>
                  <a:pt x="248285" y="662990"/>
                </a:lnTo>
                <a:lnTo>
                  <a:pt x="254419" y="668477"/>
                </a:lnTo>
                <a:lnTo>
                  <a:pt x="262597" y="672058"/>
                </a:lnTo>
                <a:lnTo>
                  <a:pt x="272148" y="673341"/>
                </a:lnTo>
                <a:lnTo>
                  <a:pt x="281609" y="672058"/>
                </a:lnTo>
                <a:lnTo>
                  <a:pt x="289648" y="668477"/>
                </a:lnTo>
                <a:lnTo>
                  <a:pt x="294411" y="664197"/>
                </a:lnTo>
                <a:lnTo>
                  <a:pt x="295757" y="662990"/>
                </a:lnTo>
                <a:lnTo>
                  <a:pt x="299415" y="656018"/>
                </a:lnTo>
                <a:lnTo>
                  <a:pt x="356400" y="656018"/>
                </a:lnTo>
                <a:lnTo>
                  <a:pt x="356400" y="64687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640896" y="1581121"/>
            <a:ext cx="2162810" cy="788035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55575">
              <a:lnSpc>
                <a:spcPct val="100000"/>
              </a:lnSpc>
              <a:spcBef>
                <a:spcPts val="450"/>
              </a:spcBef>
            </a:pP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Cloudera</a:t>
            </a:r>
            <a:r>
              <a:rPr dirty="0" sz="18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Roboto"/>
                <a:cs typeface="Roboto"/>
              </a:rPr>
              <a:t>DataFlow</a:t>
            </a:r>
            <a:endParaRPr sz="18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dirty="0" sz="1400" spc="-10">
                <a:solidFill>
                  <a:srgbClr val="00A3AE"/>
                </a:solidFill>
                <a:latin typeface="Roboto"/>
                <a:cs typeface="Roboto"/>
              </a:rPr>
              <a:t>Servers/Clusters/Runtimes</a:t>
            </a:r>
            <a:endParaRPr sz="14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200" spc="-5" b="0">
                <a:solidFill>
                  <a:srgbClr val="FFFFFF"/>
                </a:solidFill>
                <a:latin typeface="Roboto Light"/>
                <a:cs typeface="Roboto Light"/>
              </a:rPr>
              <a:t>(NiFi, Kafka,</a:t>
            </a:r>
            <a:r>
              <a:rPr dirty="0" sz="1200" spc="-1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FFFFFF"/>
                </a:solidFill>
                <a:latin typeface="Roboto Light"/>
                <a:cs typeface="Roboto Light"/>
              </a:rPr>
              <a:t>Flink)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0" name="object 4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9730"/>
            <a:ext cx="31470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Enriching 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</a:t>
            </a:r>
            <a:r>
              <a:rPr dirty="0" sz="1600" spc="-4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journey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39957" y="2149579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6572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97088" y="2785685"/>
            <a:ext cx="7626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0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00574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0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1535" y="2785685"/>
            <a:ext cx="8642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9789" y="2149578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051" y="1958262"/>
            <a:ext cx="812800" cy="17068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580"/>
              </a:lnSpc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5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5195" y="3103930"/>
            <a:ext cx="5962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Roboto"/>
                <a:cs typeface="Roboto"/>
              </a:rPr>
              <a:t>CDE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8435" y="1932713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9750" y="3178609"/>
            <a:ext cx="453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774" y="1385472"/>
            <a:ext cx="1804035" cy="2682240"/>
          </a:xfrm>
          <a:custGeom>
            <a:avLst/>
            <a:gdLst/>
            <a:ahLst/>
            <a:cxnLst/>
            <a:rect l="l" t="t" r="r" b="b"/>
            <a:pathLst>
              <a:path w="1804035" h="2682240">
                <a:moveTo>
                  <a:pt x="1803596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1803596" y="0"/>
                </a:lnTo>
                <a:lnTo>
                  <a:pt x="1803596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88163" y="1961964"/>
            <a:ext cx="571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62417" y="1385472"/>
            <a:ext cx="5055235" cy="2682240"/>
          </a:xfrm>
          <a:custGeom>
            <a:avLst/>
            <a:gdLst/>
            <a:ahLst/>
            <a:cxnLst/>
            <a:rect l="l" t="t" r="r" b="b"/>
            <a:pathLst>
              <a:path w="5055234" h="2682240">
                <a:moveTo>
                  <a:pt x="5054989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5054989" y="0"/>
                </a:lnTo>
                <a:lnTo>
                  <a:pt x="5054989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22211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32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ENGINEERING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36778" y="3030997"/>
            <a:ext cx="75692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Platform  </a:t>
            </a: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ope</a:t>
            </a:r>
            <a:r>
              <a:rPr dirty="0" sz="1200" spc="-25" b="1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ations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3078" y="3036835"/>
            <a:ext cx="6940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244" marR="5080" indent="-4318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A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u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t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oscaling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(Yunikorn)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0286" y="3036835"/>
            <a:ext cx="7131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065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1-click  </a:t>
            </a: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p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visioning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66732" y="3036835"/>
            <a:ext cx="8026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014" marR="5080" indent="-10795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Containerized  </a:t>
            </a: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&amp;</a:t>
            </a:r>
            <a:r>
              <a:rPr dirty="0" sz="1000" spc="-2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Isolated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2036" y="2960636"/>
            <a:ext cx="7556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05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Monitoring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(P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ometheus</a:t>
            </a:r>
            <a:endParaRPr sz="1000">
              <a:latin typeface="Roboto"/>
              <a:cs typeface="Roboto"/>
            </a:endParaRPr>
          </a:p>
          <a:p>
            <a:pPr marL="105410">
              <a:lnSpc>
                <a:spcPct val="100000"/>
              </a:lnSpc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/Grafana)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82387" y="3036835"/>
            <a:ext cx="43497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223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Mix  v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ersion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36778" y="3638596"/>
            <a:ext cx="674370" cy="942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382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Spark  </a:t>
            </a: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run</a:t>
            </a:r>
            <a:r>
              <a:rPr dirty="0" sz="1200" spc="-90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time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1200" spc="-10">
                <a:solidFill>
                  <a:srgbClr val="666666"/>
                </a:solidFill>
                <a:latin typeface="Roboto"/>
                <a:cs typeface="Roboto"/>
              </a:rPr>
              <a:t>Data  </a:t>
            </a:r>
            <a:r>
              <a:rPr dirty="0" sz="1200" spc="-10">
                <a:solidFill>
                  <a:srgbClr val="666666"/>
                </a:solidFill>
                <a:latin typeface="Roboto"/>
                <a:cs typeface="Roboto"/>
              </a:rPr>
              <a:t>anywhe</a:t>
            </a:r>
            <a:r>
              <a:rPr dirty="0" sz="1200" spc="-20">
                <a:solidFill>
                  <a:srgbClr val="666666"/>
                </a:solidFill>
                <a:latin typeface="Roboto"/>
                <a:cs typeface="Roboto"/>
              </a:rPr>
              <a:t>r</a:t>
            </a:r>
            <a:r>
              <a:rPr dirty="0" sz="1200" spc="-5">
                <a:solidFill>
                  <a:srgbClr val="666666"/>
                </a:solidFill>
                <a:latin typeface="Roboto"/>
                <a:cs typeface="Roboto"/>
              </a:rPr>
              <a:t>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09294" y="2941819"/>
            <a:ext cx="4526915" cy="0"/>
          </a:xfrm>
          <a:custGeom>
            <a:avLst/>
            <a:gdLst/>
            <a:ahLst/>
            <a:cxnLst/>
            <a:rect l="l" t="t" r="r" b="b"/>
            <a:pathLst>
              <a:path w="4526915" h="0">
                <a:moveTo>
                  <a:pt x="4526390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808619" y="3585317"/>
            <a:ext cx="4526915" cy="0"/>
          </a:xfrm>
          <a:custGeom>
            <a:avLst/>
            <a:gdLst/>
            <a:ahLst/>
            <a:cxnLst/>
            <a:rect l="l" t="t" r="r" b="b"/>
            <a:pathLst>
              <a:path w="4526915" h="0">
                <a:moveTo>
                  <a:pt x="4526390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636778" y="2305593"/>
            <a:ext cx="9258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Job  management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21587" y="2364686"/>
            <a:ext cx="6242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826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Artifact  </a:t>
            </a:r>
            <a:r>
              <a:rPr dirty="0" sz="1000" spc="-30">
                <a:solidFill>
                  <a:srgbClr val="FF8300"/>
                </a:solidFill>
                <a:latin typeface="Roboto"/>
                <a:cs typeface="Roboto"/>
              </a:rPr>
              <a:t>V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ersioning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90219" y="2295315"/>
            <a:ext cx="822960" cy="0"/>
          </a:xfrm>
          <a:custGeom>
            <a:avLst/>
            <a:gdLst/>
            <a:ahLst/>
            <a:cxnLst/>
            <a:rect l="l" t="t" r="r" b="b"/>
            <a:pathLst>
              <a:path w="822960" h="0">
                <a:moveTo>
                  <a:pt x="822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694461" y="2364686"/>
            <a:ext cx="77343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67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Dependency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management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2725" y="2288487"/>
            <a:ext cx="91376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Self-service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visual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t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oubleshooting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10777" y="2364686"/>
            <a:ext cx="6096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 marR="5080" indent="-889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A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u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t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omatic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lineage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777044" y="1717941"/>
            <a:ext cx="4526915" cy="398145"/>
          </a:xfrm>
          <a:custGeom>
            <a:avLst/>
            <a:gdLst/>
            <a:ahLst/>
            <a:cxnLst/>
            <a:rect l="l" t="t" r="r" b="b"/>
            <a:pathLst>
              <a:path w="4526915" h="398144">
                <a:moveTo>
                  <a:pt x="4526315" y="398074"/>
                </a:moveTo>
                <a:lnTo>
                  <a:pt x="0" y="398074"/>
                </a:lnTo>
                <a:lnTo>
                  <a:pt x="0" y="0"/>
                </a:lnTo>
                <a:lnTo>
                  <a:pt x="4526315" y="0"/>
                </a:lnTo>
                <a:lnTo>
                  <a:pt x="4526315" y="398074"/>
                </a:lnTo>
                <a:close/>
              </a:path>
            </a:pathLst>
          </a:custGeom>
          <a:solidFill>
            <a:srgbClr val="FF99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483190" y="1818886"/>
            <a:ext cx="227329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424242"/>
                </a:solidFill>
                <a:latin typeface="Roboto"/>
                <a:cs typeface="Roboto"/>
              </a:rPr>
              <a:t>API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0919" y="1713826"/>
            <a:ext cx="7550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Seamless  </a:t>
            </a: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Integ</a:t>
            </a:r>
            <a:r>
              <a:rPr dirty="0" sz="1200" spc="-30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ation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95985" y="1738866"/>
            <a:ext cx="8001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1470" marR="5080" indent="-332105">
              <a:lnSpc>
                <a:spcPct val="100000"/>
              </a:lnSpc>
              <a:spcBef>
                <a:spcPts val="100"/>
              </a:spcBef>
            </a:pPr>
            <a:r>
              <a:rPr dirty="0" sz="1050" spc="-5" b="1">
                <a:solidFill>
                  <a:srgbClr val="424242"/>
                </a:solidFill>
                <a:latin typeface="Roboto"/>
                <a:cs typeface="Roboto"/>
              </a:rPr>
              <a:t>Management  </a:t>
            </a:r>
            <a:r>
              <a:rPr dirty="0" sz="1050" spc="-10" b="1">
                <a:solidFill>
                  <a:srgbClr val="424242"/>
                </a:solidFill>
                <a:latin typeface="Roboto"/>
                <a:cs typeface="Roboto"/>
              </a:rPr>
              <a:t>UI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44846" y="1823251"/>
            <a:ext cx="21145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050" spc="-10" b="1">
                <a:solidFill>
                  <a:srgbClr val="424242"/>
                </a:solidFill>
                <a:latin typeface="Roboto"/>
                <a:cs typeface="Roboto"/>
              </a:rPr>
              <a:t>CLI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07046" y="2361114"/>
            <a:ext cx="7880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O</a:t>
            </a:r>
            <a:r>
              <a:rPr dirty="0" sz="1000" spc="-1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chest</a:t>
            </a:r>
            <a:r>
              <a:rPr dirty="0" sz="1000" spc="-2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ation 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w/Airﬂow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059680" y="3782072"/>
            <a:ext cx="153035" cy="152400"/>
          </a:xfrm>
          <a:custGeom>
            <a:avLst/>
            <a:gdLst/>
            <a:ahLst/>
            <a:cxnLst/>
            <a:rect l="l" t="t" r="r" b="b"/>
            <a:pathLst>
              <a:path w="153035" h="152400">
                <a:moveTo>
                  <a:pt x="152552" y="68580"/>
                </a:moveTo>
                <a:lnTo>
                  <a:pt x="83604" y="68580"/>
                </a:lnTo>
                <a:lnTo>
                  <a:pt x="83604" y="0"/>
                </a:lnTo>
                <a:lnTo>
                  <a:pt x="68948" y="0"/>
                </a:lnTo>
                <a:lnTo>
                  <a:pt x="68948" y="68580"/>
                </a:lnTo>
                <a:lnTo>
                  <a:pt x="0" y="68580"/>
                </a:lnTo>
                <a:lnTo>
                  <a:pt x="0" y="83820"/>
                </a:lnTo>
                <a:lnTo>
                  <a:pt x="68948" y="83820"/>
                </a:lnTo>
                <a:lnTo>
                  <a:pt x="68948" y="152400"/>
                </a:lnTo>
                <a:lnTo>
                  <a:pt x="83604" y="152400"/>
                </a:lnTo>
                <a:lnTo>
                  <a:pt x="83604" y="83820"/>
                </a:lnTo>
                <a:lnTo>
                  <a:pt x="152552" y="83820"/>
                </a:lnTo>
                <a:lnTo>
                  <a:pt x="152552" y="6858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740617" y="2295315"/>
            <a:ext cx="822960" cy="0"/>
          </a:xfrm>
          <a:custGeom>
            <a:avLst/>
            <a:gdLst/>
            <a:ahLst/>
            <a:cxnLst/>
            <a:rect l="l" t="t" r="r" b="b"/>
            <a:pathLst>
              <a:path w="822960" h="0">
                <a:moveTo>
                  <a:pt x="822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91015" y="2295315"/>
            <a:ext cx="822960" cy="0"/>
          </a:xfrm>
          <a:custGeom>
            <a:avLst/>
            <a:gdLst/>
            <a:ahLst/>
            <a:cxnLst/>
            <a:rect l="l" t="t" r="r" b="b"/>
            <a:pathLst>
              <a:path w="822960" h="0">
                <a:moveTo>
                  <a:pt x="822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41263" y="2295320"/>
            <a:ext cx="770890" cy="0"/>
          </a:xfrm>
          <a:custGeom>
            <a:avLst/>
            <a:gdLst/>
            <a:ahLst/>
            <a:cxnLst/>
            <a:rect l="l" t="t" r="r" b="b"/>
            <a:pathLst>
              <a:path w="770889" h="0">
                <a:moveTo>
                  <a:pt x="7703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515337" y="2295320"/>
            <a:ext cx="754380" cy="0"/>
          </a:xfrm>
          <a:custGeom>
            <a:avLst/>
            <a:gdLst/>
            <a:ahLst/>
            <a:cxnLst/>
            <a:rect l="l" t="t" r="r" b="b"/>
            <a:pathLst>
              <a:path w="754379" h="0">
                <a:moveTo>
                  <a:pt x="7541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0" name="object 30"/>
          <p:cNvGrpSpPr/>
          <p:nvPr/>
        </p:nvGrpSpPr>
        <p:grpSpPr>
          <a:xfrm>
            <a:off x="4084216" y="1129847"/>
            <a:ext cx="406400" cy="448309"/>
            <a:chOff x="4084216" y="1129847"/>
            <a:chExt cx="406400" cy="448309"/>
          </a:xfrm>
        </p:grpSpPr>
        <p:sp>
          <p:nvSpPr>
            <p:cNvPr id="31" name="object 31"/>
            <p:cNvSpPr/>
            <p:nvPr/>
          </p:nvSpPr>
          <p:spPr>
            <a:xfrm>
              <a:off x="4084216" y="1328207"/>
              <a:ext cx="406400" cy="250190"/>
            </a:xfrm>
            <a:custGeom>
              <a:avLst/>
              <a:gdLst/>
              <a:ahLst/>
              <a:cxnLst/>
              <a:rect l="l" t="t" r="r" b="b"/>
              <a:pathLst>
                <a:path w="406400" h="250190">
                  <a:moveTo>
                    <a:pt x="370474" y="249634"/>
                  </a:moveTo>
                  <a:lnTo>
                    <a:pt x="356281" y="246539"/>
                  </a:lnTo>
                  <a:lnTo>
                    <a:pt x="344533" y="238159"/>
                  </a:lnTo>
                  <a:lnTo>
                    <a:pt x="336530" y="225854"/>
                  </a:lnTo>
                  <a:lnTo>
                    <a:pt x="333574" y="210982"/>
                  </a:lnTo>
                  <a:lnTo>
                    <a:pt x="336002" y="198172"/>
                  </a:lnTo>
                  <a:lnTo>
                    <a:pt x="342611" y="187024"/>
                  </a:lnTo>
                  <a:lnTo>
                    <a:pt x="352389" y="178594"/>
                  </a:lnTo>
                  <a:lnTo>
                    <a:pt x="364324" y="173939"/>
                  </a:lnTo>
                  <a:lnTo>
                    <a:pt x="354769" y="123175"/>
                  </a:lnTo>
                  <a:lnTo>
                    <a:pt x="331419" y="78981"/>
                  </a:lnTo>
                  <a:lnTo>
                    <a:pt x="296705" y="44065"/>
                  </a:lnTo>
                  <a:lnTo>
                    <a:pt x="253062" y="21130"/>
                  </a:lnTo>
                  <a:lnTo>
                    <a:pt x="202924" y="12884"/>
                  </a:lnTo>
                  <a:lnTo>
                    <a:pt x="152783" y="21130"/>
                  </a:lnTo>
                  <a:lnTo>
                    <a:pt x="109134" y="44065"/>
                  </a:lnTo>
                  <a:lnTo>
                    <a:pt x="74413" y="78981"/>
                  </a:lnTo>
                  <a:lnTo>
                    <a:pt x="51056" y="123175"/>
                  </a:lnTo>
                  <a:lnTo>
                    <a:pt x="41499" y="173939"/>
                  </a:lnTo>
                  <a:lnTo>
                    <a:pt x="53434" y="178594"/>
                  </a:lnTo>
                  <a:lnTo>
                    <a:pt x="63212" y="187024"/>
                  </a:lnTo>
                  <a:lnTo>
                    <a:pt x="69821" y="198172"/>
                  </a:lnTo>
                  <a:lnTo>
                    <a:pt x="72249" y="210982"/>
                  </a:lnTo>
                  <a:lnTo>
                    <a:pt x="69293" y="225854"/>
                  </a:lnTo>
                  <a:lnTo>
                    <a:pt x="61290" y="238159"/>
                  </a:lnTo>
                  <a:lnTo>
                    <a:pt x="49542" y="246539"/>
                  </a:lnTo>
                  <a:lnTo>
                    <a:pt x="35349" y="249634"/>
                  </a:lnTo>
                  <a:lnTo>
                    <a:pt x="21399" y="246539"/>
                  </a:lnTo>
                  <a:lnTo>
                    <a:pt x="10184" y="238159"/>
                  </a:lnTo>
                  <a:lnTo>
                    <a:pt x="2714" y="225854"/>
                  </a:lnTo>
                  <a:lnTo>
                    <a:pt x="0" y="210982"/>
                  </a:lnTo>
                  <a:lnTo>
                    <a:pt x="2185" y="198172"/>
                  </a:lnTo>
                  <a:lnTo>
                    <a:pt x="8262" y="187024"/>
                  </a:lnTo>
                  <a:lnTo>
                    <a:pt x="17507" y="178594"/>
                  </a:lnTo>
                  <a:lnTo>
                    <a:pt x="29199" y="173939"/>
                  </a:lnTo>
                  <a:lnTo>
                    <a:pt x="36624" y="127501"/>
                  </a:lnTo>
                  <a:lnTo>
                    <a:pt x="54767" y="85895"/>
                  </a:lnTo>
                  <a:lnTo>
                    <a:pt x="82049" y="50731"/>
                  </a:lnTo>
                  <a:lnTo>
                    <a:pt x="116890" y="23621"/>
                  </a:lnTo>
                  <a:lnTo>
                    <a:pt x="157708" y="6173"/>
                  </a:lnTo>
                  <a:lnTo>
                    <a:pt x="202924" y="0"/>
                  </a:lnTo>
                  <a:lnTo>
                    <a:pt x="248138" y="6173"/>
                  </a:lnTo>
                  <a:lnTo>
                    <a:pt x="288952" y="23621"/>
                  </a:lnTo>
                  <a:lnTo>
                    <a:pt x="323786" y="50731"/>
                  </a:lnTo>
                  <a:lnTo>
                    <a:pt x="351063" y="85895"/>
                  </a:lnTo>
                  <a:lnTo>
                    <a:pt x="369202" y="127501"/>
                  </a:lnTo>
                  <a:lnTo>
                    <a:pt x="376624" y="173939"/>
                  </a:lnTo>
                  <a:lnTo>
                    <a:pt x="388330" y="178594"/>
                  </a:lnTo>
                  <a:lnTo>
                    <a:pt x="397583" y="187024"/>
                  </a:lnTo>
                  <a:lnTo>
                    <a:pt x="403662" y="198172"/>
                  </a:lnTo>
                  <a:lnTo>
                    <a:pt x="405849" y="210982"/>
                  </a:lnTo>
                  <a:lnTo>
                    <a:pt x="403134" y="225854"/>
                  </a:lnTo>
                  <a:lnTo>
                    <a:pt x="395661" y="238159"/>
                  </a:lnTo>
                  <a:lnTo>
                    <a:pt x="384439" y="246539"/>
                  </a:lnTo>
                  <a:lnTo>
                    <a:pt x="370474" y="249634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204041" y="1129847"/>
              <a:ext cx="166199" cy="172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193716" y="1410517"/>
              <a:ext cx="186824" cy="12684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5641738" y="1133642"/>
            <a:ext cx="417830" cy="440690"/>
            <a:chOff x="5641738" y="1133642"/>
            <a:chExt cx="417830" cy="440690"/>
          </a:xfrm>
        </p:grpSpPr>
        <p:sp>
          <p:nvSpPr>
            <p:cNvPr id="35" name="object 35"/>
            <p:cNvSpPr/>
            <p:nvPr/>
          </p:nvSpPr>
          <p:spPr>
            <a:xfrm>
              <a:off x="5767713" y="1408229"/>
              <a:ext cx="165674" cy="16572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765063" y="1133642"/>
              <a:ext cx="169749" cy="1697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41738" y="1328639"/>
              <a:ext cx="417830" cy="245745"/>
            </a:xfrm>
            <a:custGeom>
              <a:avLst/>
              <a:gdLst/>
              <a:ahLst/>
              <a:cxnLst/>
              <a:rect l="l" t="t" r="r" b="b"/>
              <a:pathLst>
                <a:path w="417829" h="245744">
                  <a:moveTo>
                    <a:pt x="36274" y="245404"/>
                  </a:moveTo>
                  <a:lnTo>
                    <a:pt x="21958" y="242361"/>
                  </a:lnTo>
                  <a:lnTo>
                    <a:pt x="10449" y="234123"/>
                  </a:lnTo>
                  <a:lnTo>
                    <a:pt x="2785" y="222026"/>
                  </a:lnTo>
                  <a:lnTo>
                    <a:pt x="0" y="207407"/>
                  </a:lnTo>
                  <a:lnTo>
                    <a:pt x="2267" y="194814"/>
                  </a:lnTo>
                  <a:lnTo>
                    <a:pt x="8674" y="183854"/>
                  </a:lnTo>
                  <a:lnTo>
                    <a:pt x="18625" y="175567"/>
                  </a:lnTo>
                  <a:lnTo>
                    <a:pt x="31524" y="170992"/>
                  </a:lnTo>
                  <a:lnTo>
                    <a:pt x="39137" y="125340"/>
                  </a:lnTo>
                  <a:lnTo>
                    <a:pt x="57691" y="84439"/>
                  </a:lnTo>
                  <a:lnTo>
                    <a:pt x="85524" y="49872"/>
                  </a:lnTo>
                  <a:lnTo>
                    <a:pt x="120974" y="23220"/>
                  </a:lnTo>
                  <a:lnTo>
                    <a:pt x="162378" y="6069"/>
                  </a:lnTo>
                  <a:lnTo>
                    <a:pt x="208074" y="0"/>
                  </a:lnTo>
                  <a:lnTo>
                    <a:pt x="254433" y="6069"/>
                  </a:lnTo>
                  <a:lnTo>
                    <a:pt x="270527" y="12664"/>
                  </a:lnTo>
                  <a:lnTo>
                    <a:pt x="208074" y="12664"/>
                  </a:lnTo>
                  <a:lnTo>
                    <a:pt x="157267" y="20771"/>
                  </a:lnTo>
                  <a:lnTo>
                    <a:pt x="112591" y="43317"/>
                  </a:lnTo>
                  <a:lnTo>
                    <a:pt x="76768" y="77642"/>
                  </a:lnTo>
                  <a:lnTo>
                    <a:pt x="52522" y="121087"/>
                  </a:lnTo>
                  <a:lnTo>
                    <a:pt x="42574" y="170992"/>
                  </a:lnTo>
                  <a:lnTo>
                    <a:pt x="54809" y="175567"/>
                  </a:lnTo>
                  <a:lnTo>
                    <a:pt x="64594" y="183657"/>
                  </a:lnTo>
                  <a:lnTo>
                    <a:pt x="36274" y="183657"/>
                  </a:lnTo>
                  <a:lnTo>
                    <a:pt x="26342" y="185586"/>
                  </a:lnTo>
                  <a:lnTo>
                    <a:pt x="18337" y="190781"/>
                  </a:lnTo>
                  <a:lnTo>
                    <a:pt x="12994" y="198352"/>
                  </a:lnTo>
                  <a:lnTo>
                    <a:pt x="11049" y="207407"/>
                  </a:lnTo>
                  <a:lnTo>
                    <a:pt x="12994" y="217375"/>
                  </a:lnTo>
                  <a:lnTo>
                    <a:pt x="18337" y="225414"/>
                  </a:lnTo>
                  <a:lnTo>
                    <a:pt x="26342" y="230782"/>
                  </a:lnTo>
                  <a:lnTo>
                    <a:pt x="36274" y="232737"/>
                  </a:lnTo>
                  <a:lnTo>
                    <a:pt x="63805" y="232737"/>
                  </a:lnTo>
                  <a:lnTo>
                    <a:pt x="62865" y="234123"/>
                  </a:lnTo>
                  <a:lnTo>
                    <a:pt x="50822" y="242361"/>
                  </a:lnTo>
                  <a:lnTo>
                    <a:pt x="36274" y="245404"/>
                  </a:lnTo>
                  <a:close/>
                </a:path>
                <a:path w="417829" h="245744">
                  <a:moveTo>
                    <a:pt x="379874" y="245404"/>
                  </a:moveTo>
                  <a:lnTo>
                    <a:pt x="365572" y="242361"/>
                  </a:lnTo>
                  <a:lnTo>
                    <a:pt x="354071" y="234123"/>
                  </a:lnTo>
                  <a:lnTo>
                    <a:pt x="346409" y="222026"/>
                  </a:lnTo>
                  <a:lnTo>
                    <a:pt x="343624" y="207407"/>
                  </a:lnTo>
                  <a:lnTo>
                    <a:pt x="345867" y="194814"/>
                  </a:lnTo>
                  <a:lnTo>
                    <a:pt x="352102" y="183854"/>
                  </a:lnTo>
                  <a:lnTo>
                    <a:pt x="361585" y="175567"/>
                  </a:lnTo>
                  <a:lnTo>
                    <a:pt x="373574" y="170992"/>
                  </a:lnTo>
                  <a:lnTo>
                    <a:pt x="363778" y="121087"/>
                  </a:lnTo>
                  <a:lnTo>
                    <a:pt x="339834" y="77642"/>
                  </a:lnTo>
                  <a:lnTo>
                    <a:pt x="304238" y="43317"/>
                  </a:lnTo>
                  <a:lnTo>
                    <a:pt x="259486" y="20771"/>
                  </a:lnTo>
                  <a:lnTo>
                    <a:pt x="208074" y="12664"/>
                  </a:lnTo>
                  <a:lnTo>
                    <a:pt x="270527" y="12664"/>
                  </a:lnTo>
                  <a:lnTo>
                    <a:pt x="332002" y="49872"/>
                  </a:lnTo>
                  <a:lnTo>
                    <a:pt x="359974" y="84439"/>
                  </a:lnTo>
                  <a:lnTo>
                    <a:pt x="378579" y="125340"/>
                  </a:lnTo>
                  <a:lnTo>
                    <a:pt x="386199" y="170992"/>
                  </a:lnTo>
                  <a:lnTo>
                    <a:pt x="398433" y="175567"/>
                  </a:lnTo>
                  <a:lnTo>
                    <a:pt x="408219" y="183657"/>
                  </a:lnTo>
                  <a:lnTo>
                    <a:pt x="379874" y="183657"/>
                  </a:lnTo>
                  <a:lnTo>
                    <a:pt x="369956" y="185586"/>
                  </a:lnTo>
                  <a:lnTo>
                    <a:pt x="361958" y="190781"/>
                  </a:lnTo>
                  <a:lnTo>
                    <a:pt x="356618" y="198352"/>
                  </a:lnTo>
                  <a:lnTo>
                    <a:pt x="354674" y="207407"/>
                  </a:lnTo>
                  <a:lnTo>
                    <a:pt x="356618" y="217375"/>
                  </a:lnTo>
                  <a:lnTo>
                    <a:pt x="361958" y="225414"/>
                  </a:lnTo>
                  <a:lnTo>
                    <a:pt x="369956" y="230782"/>
                  </a:lnTo>
                  <a:lnTo>
                    <a:pt x="379874" y="232737"/>
                  </a:lnTo>
                  <a:lnTo>
                    <a:pt x="407427" y="232737"/>
                  </a:lnTo>
                  <a:lnTo>
                    <a:pt x="406486" y="234123"/>
                  </a:lnTo>
                  <a:lnTo>
                    <a:pt x="394436" y="242361"/>
                  </a:lnTo>
                  <a:lnTo>
                    <a:pt x="379874" y="245404"/>
                  </a:lnTo>
                  <a:close/>
                </a:path>
                <a:path w="417829" h="245744">
                  <a:moveTo>
                    <a:pt x="63805" y="232737"/>
                  </a:moveTo>
                  <a:lnTo>
                    <a:pt x="36274" y="232737"/>
                  </a:lnTo>
                  <a:lnTo>
                    <a:pt x="46192" y="230782"/>
                  </a:lnTo>
                  <a:lnTo>
                    <a:pt x="54190" y="225414"/>
                  </a:lnTo>
                  <a:lnTo>
                    <a:pt x="59530" y="217375"/>
                  </a:lnTo>
                  <a:lnTo>
                    <a:pt x="61474" y="207407"/>
                  </a:lnTo>
                  <a:lnTo>
                    <a:pt x="59530" y="198352"/>
                  </a:lnTo>
                  <a:lnTo>
                    <a:pt x="54190" y="190781"/>
                  </a:lnTo>
                  <a:lnTo>
                    <a:pt x="46192" y="185586"/>
                  </a:lnTo>
                  <a:lnTo>
                    <a:pt x="36274" y="183657"/>
                  </a:lnTo>
                  <a:lnTo>
                    <a:pt x="64594" y="183657"/>
                  </a:lnTo>
                  <a:lnTo>
                    <a:pt x="64834" y="183854"/>
                  </a:lnTo>
                  <a:lnTo>
                    <a:pt x="71610" y="194814"/>
                  </a:lnTo>
                  <a:lnTo>
                    <a:pt x="74099" y="207407"/>
                  </a:lnTo>
                  <a:lnTo>
                    <a:pt x="71068" y="222026"/>
                  </a:lnTo>
                  <a:lnTo>
                    <a:pt x="63805" y="232737"/>
                  </a:lnTo>
                  <a:close/>
                </a:path>
                <a:path w="417829" h="245744">
                  <a:moveTo>
                    <a:pt x="407427" y="232737"/>
                  </a:moveTo>
                  <a:lnTo>
                    <a:pt x="379874" y="232737"/>
                  </a:lnTo>
                  <a:lnTo>
                    <a:pt x="389806" y="230782"/>
                  </a:lnTo>
                  <a:lnTo>
                    <a:pt x="397811" y="225414"/>
                  </a:lnTo>
                  <a:lnTo>
                    <a:pt x="403154" y="217375"/>
                  </a:lnTo>
                  <a:lnTo>
                    <a:pt x="405099" y="207407"/>
                  </a:lnTo>
                  <a:lnTo>
                    <a:pt x="403154" y="198352"/>
                  </a:lnTo>
                  <a:lnTo>
                    <a:pt x="397811" y="190781"/>
                  </a:lnTo>
                  <a:lnTo>
                    <a:pt x="389806" y="185586"/>
                  </a:lnTo>
                  <a:lnTo>
                    <a:pt x="379874" y="183657"/>
                  </a:lnTo>
                  <a:lnTo>
                    <a:pt x="408219" y="183657"/>
                  </a:lnTo>
                  <a:lnTo>
                    <a:pt x="408458" y="183854"/>
                  </a:lnTo>
                  <a:lnTo>
                    <a:pt x="415234" y="194814"/>
                  </a:lnTo>
                  <a:lnTo>
                    <a:pt x="417724" y="207407"/>
                  </a:lnTo>
                  <a:lnTo>
                    <a:pt x="414692" y="222026"/>
                  </a:lnTo>
                  <a:lnTo>
                    <a:pt x="407427" y="232737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/>
          <p:nvPr/>
        </p:nvSpPr>
        <p:spPr>
          <a:xfrm>
            <a:off x="5322589" y="3693292"/>
            <a:ext cx="317369" cy="3080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435216" y="3713517"/>
            <a:ext cx="514118" cy="2675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2815719" y="4097491"/>
            <a:ext cx="4526390" cy="5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2" name="object 4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16263"/>
            <a:ext cx="4106545" cy="689610"/>
          </a:xfrm>
          <a:prstGeom prst="rect"/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TARGET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PERSONAS</a:t>
            </a:r>
            <a:endParaRPr sz="22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MANAGING RESOURCES &amp; MANAGING</a:t>
            </a:r>
            <a:r>
              <a:rPr dirty="0" sz="1600" spc="-25" b="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JOBS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4622" y="3583167"/>
            <a:ext cx="2748915" cy="229235"/>
          </a:xfrm>
          <a:custGeom>
            <a:avLst/>
            <a:gdLst/>
            <a:ahLst/>
            <a:cxnLst/>
            <a:rect l="l" t="t" r="r" b="b"/>
            <a:pathLst>
              <a:path w="2748915" h="229235">
                <a:moveTo>
                  <a:pt x="0" y="6774"/>
                </a:moveTo>
                <a:lnTo>
                  <a:pt x="0" y="3049"/>
                </a:lnTo>
                <a:lnTo>
                  <a:pt x="3037" y="0"/>
                </a:lnTo>
                <a:lnTo>
                  <a:pt x="6787" y="0"/>
                </a:lnTo>
                <a:lnTo>
                  <a:pt x="2741519" y="0"/>
                </a:lnTo>
                <a:lnTo>
                  <a:pt x="2743319" y="0"/>
                </a:lnTo>
                <a:lnTo>
                  <a:pt x="2745044" y="724"/>
                </a:lnTo>
                <a:lnTo>
                  <a:pt x="2746294" y="1999"/>
                </a:lnTo>
                <a:lnTo>
                  <a:pt x="2747569" y="3249"/>
                </a:lnTo>
                <a:lnTo>
                  <a:pt x="2748294" y="4974"/>
                </a:lnTo>
                <a:lnTo>
                  <a:pt x="2748294" y="6774"/>
                </a:lnTo>
                <a:lnTo>
                  <a:pt x="2748294" y="222124"/>
                </a:lnTo>
                <a:lnTo>
                  <a:pt x="2748294" y="225849"/>
                </a:lnTo>
                <a:lnTo>
                  <a:pt x="2745244" y="228899"/>
                </a:lnTo>
                <a:lnTo>
                  <a:pt x="2741519" y="228899"/>
                </a:lnTo>
                <a:lnTo>
                  <a:pt x="6787" y="228899"/>
                </a:lnTo>
                <a:lnTo>
                  <a:pt x="3037" y="228899"/>
                </a:lnTo>
                <a:lnTo>
                  <a:pt x="0" y="225849"/>
                </a:lnTo>
                <a:lnTo>
                  <a:pt x="0" y="222124"/>
                </a:lnTo>
                <a:lnTo>
                  <a:pt x="0" y="677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94116" y="3587381"/>
            <a:ext cx="3098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200" spc="-2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200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71605" y="1713856"/>
            <a:ext cx="2711450" cy="229235"/>
          </a:xfrm>
          <a:custGeom>
            <a:avLst/>
            <a:gdLst/>
            <a:ahLst/>
            <a:cxnLst/>
            <a:rect l="l" t="t" r="r" b="b"/>
            <a:pathLst>
              <a:path w="2711450" h="229235">
                <a:moveTo>
                  <a:pt x="0" y="6784"/>
                </a:moveTo>
                <a:lnTo>
                  <a:pt x="0" y="3037"/>
                </a:lnTo>
                <a:lnTo>
                  <a:pt x="3039" y="0"/>
                </a:lnTo>
                <a:lnTo>
                  <a:pt x="6787" y="0"/>
                </a:lnTo>
                <a:lnTo>
                  <a:pt x="2704612" y="0"/>
                </a:lnTo>
                <a:lnTo>
                  <a:pt x="2706412" y="0"/>
                </a:lnTo>
                <a:lnTo>
                  <a:pt x="2708137" y="714"/>
                </a:lnTo>
                <a:lnTo>
                  <a:pt x="2709412" y="1987"/>
                </a:lnTo>
                <a:lnTo>
                  <a:pt x="2710687" y="3259"/>
                </a:lnTo>
                <a:lnTo>
                  <a:pt x="2711387" y="4984"/>
                </a:lnTo>
                <a:lnTo>
                  <a:pt x="2711387" y="6784"/>
                </a:lnTo>
                <a:lnTo>
                  <a:pt x="2711387" y="222112"/>
                </a:lnTo>
                <a:lnTo>
                  <a:pt x="2711387" y="225859"/>
                </a:lnTo>
                <a:lnTo>
                  <a:pt x="2708362" y="228899"/>
                </a:lnTo>
                <a:lnTo>
                  <a:pt x="2704612" y="228899"/>
                </a:lnTo>
                <a:lnTo>
                  <a:pt x="6787" y="228899"/>
                </a:lnTo>
                <a:lnTo>
                  <a:pt x="3039" y="228899"/>
                </a:lnTo>
                <a:lnTo>
                  <a:pt x="0" y="225859"/>
                </a:lnTo>
                <a:lnTo>
                  <a:pt x="0" y="222112"/>
                </a:lnTo>
                <a:lnTo>
                  <a:pt x="0" y="678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770350" y="1718066"/>
            <a:ext cx="15132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r>
              <a:rPr dirty="0" sz="12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Console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4635" y="3880167"/>
            <a:ext cx="593090" cy="186690"/>
          </a:xfrm>
          <a:custGeom>
            <a:avLst/>
            <a:gdLst/>
            <a:ahLst/>
            <a:cxnLst/>
            <a:rect l="l" t="t" r="r" b="b"/>
            <a:pathLst>
              <a:path w="593089" h="186689">
                <a:moveTo>
                  <a:pt x="592656" y="186124"/>
                </a:moveTo>
                <a:lnTo>
                  <a:pt x="0" y="186124"/>
                </a:lnTo>
                <a:lnTo>
                  <a:pt x="0" y="0"/>
                </a:lnTo>
                <a:lnTo>
                  <a:pt x="592656" y="0"/>
                </a:lnTo>
                <a:lnTo>
                  <a:pt x="592656" y="186124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34635" y="3880167"/>
            <a:ext cx="593090" cy="18669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28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KNOX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67583" y="3880167"/>
            <a:ext cx="593090" cy="186690"/>
          </a:xfrm>
          <a:custGeom>
            <a:avLst/>
            <a:gdLst/>
            <a:ahLst/>
            <a:cxnLst/>
            <a:rect l="l" t="t" r="r" b="b"/>
            <a:pathLst>
              <a:path w="593089" h="186689">
                <a:moveTo>
                  <a:pt x="592656" y="186124"/>
                </a:moveTo>
                <a:lnTo>
                  <a:pt x="0" y="186124"/>
                </a:lnTo>
                <a:lnTo>
                  <a:pt x="0" y="0"/>
                </a:lnTo>
                <a:lnTo>
                  <a:pt x="592656" y="0"/>
                </a:lnTo>
                <a:lnTo>
                  <a:pt x="592656" y="186124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67583" y="3880167"/>
            <a:ext cx="593090" cy="18669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28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RANGER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00519" y="3880167"/>
            <a:ext cx="593090" cy="186690"/>
          </a:xfrm>
          <a:custGeom>
            <a:avLst/>
            <a:gdLst/>
            <a:ahLst/>
            <a:cxnLst/>
            <a:rect l="l" t="t" r="r" b="b"/>
            <a:pathLst>
              <a:path w="593089" h="186689">
                <a:moveTo>
                  <a:pt x="592673" y="186124"/>
                </a:moveTo>
                <a:lnTo>
                  <a:pt x="0" y="186124"/>
                </a:lnTo>
                <a:lnTo>
                  <a:pt x="0" y="0"/>
                </a:lnTo>
                <a:lnTo>
                  <a:pt x="592673" y="0"/>
                </a:lnTo>
                <a:lnTo>
                  <a:pt x="592673" y="186124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600519" y="3880167"/>
            <a:ext cx="593090" cy="18669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71450">
              <a:lnSpc>
                <a:spcPct val="100000"/>
              </a:lnSpc>
              <a:spcBef>
                <a:spcPts val="28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HMS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80443" y="3880167"/>
            <a:ext cx="593090" cy="186690"/>
          </a:xfrm>
          <a:custGeom>
            <a:avLst/>
            <a:gdLst/>
            <a:ahLst/>
            <a:cxnLst/>
            <a:rect l="l" t="t" r="r" b="b"/>
            <a:pathLst>
              <a:path w="593089" h="186689">
                <a:moveTo>
                  <a:pt x="592673" y="186124"/>
                </a:moveTo>
                <a:lnTo>
                  <a:pt x="0" y="186124"/>
                </a:lnTo>
                <a:lnTo>
                  <a:pt x="0" y="0"/>
                </a:lnTo>
                <a:lnTo>
                  <a:pt x="592673" y="0"/>
                </a:lnTo>
                <a:lnTo>
                  <a:pt x="592673" y="186124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280443" y="3880167"/>
            <a:ext cx="593090" cy="186690"/>
          </a:xfrm>
          <a:prstGeom prst="rect">
            <a:avLst/>
          </a:prstGeom>
          <a:ln w="19049">
            <a:solidFill>
              <a:srgbClr val="FF8300"/>
            </a:solidFill>
          </a:ln>
        </p:spPr>
        <p:txBody>
          <a:bodyPr wrap="square" lIns="0" tIns="35560" rIns="0" bIns="0" rtlCol="0" vert="horz">
            <a:spAutoFit/>
          </a:bodyPr>
          <a:lstStyle/>
          <a:p>
            <a:pPr marL="136525">
              <a:lnSpc>
                <a:spcPct val="100000"/>
              </a:lnSpc>
              <a:spcBef>
                <a:spcPts val="280"/>
              </a:spcBef>
            </a:pPr>
            <a:r>
              <a:rPr dirty="0" sz="900" spc="-15">
                <a:solidFill>
                  <a:srgbClr val="FF8300"/>
                </a:solidFill>
                <a:latin typeface="Roboto"/>
                <a:cs typeface="Roboto"/>
              </a:rPr>
              <a:t>ATLAS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51703" y="2306512"/>
            <a:ext cx="2184400" cy="2037080"/>
          </a:xfrm>
          <a:prstGeom prst="rect">
            <a:avLst/>
          </a:prstGeom>
        </p:spPr>
        <p:txBody>
          <a:bodyPr wrap="square" lIns="0" tIns="96520" rIns="0" bIns="0" rtlCol="0" vert="horz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760"/>
              </a:spcBef>
              <a:buClr>
                <a:srgbClr val="FFFFFF"/>
              </a:buClr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Quickly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provision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new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workloads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har char="-"/>
              <a:tabLst>
                <a:tab pos="153035" algn="l"/>
              </a:tabLst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Ensure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isolation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across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LoB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har char="-"/>
              <a:tabLst>
                <a:tab pos="153035" algn="l"/>
              </a:tabLst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Resource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guardrails</a:t>
            </a:r>
            <a:endParaRPr sz="1100">
              <a:latin typeface="Roboto"/>
              <a:cs typeface="Roboto"/>
            </a:endParaRPr>
          </a:p>
          <a:p>
            <a:pPr marL="152400" marR="567055" indent="-140335">
              <a:lnSpc>
                <a:spcPct val="150000"/>
              </a:lnSpc>
              <a:buClr>
                <a:srgbClr val="FFFFFF"/>
              </a:buClr>
              <a:buChar char="-"/>
              <a:tabLst>
                <a:tab pos="153035" algn="l"/>
              </a:tabLst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Control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costs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through  </a:t>
            </a: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on-demand</a:t>
            </a:r>
            <a:r>
              <a:rPr dirty="0" sz="1100" spc="-50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autoscaling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Show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resource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usage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over</a:t>
            </a:r>
            <a:r>
              <a:rPr dirty="0" sz="11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time</a:t>
            </a:r>
            <a:endParaRPr sz="1100">
              <a:latin typeface="Roboto"/>
              <a:cs typeface="Roboto"/>
            </a:endParaRPr>
          </a:p>
          <a:p>
            <a:pPr marL="152400" marR="175260" indent="-140335">
              <a:lnSpc>
                <a:spcPct val="150000"/>
              </a:lnSpc>
              <a:buChar char="-"/>
              <a:tabLst>
                <a:tab pos="153035" algn="l"/>
              </a:tabLst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Centralized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Access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controls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&amp; 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governance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38614" y="1444917"/>
            <a:ext cx="417830" cy="440690"/>
            <a:chOff x="5138614" y="1444917"/>
            <a:chExt cx="417830" cy="440690"/>
          </a:xfrm>
        </p:grpSpPr>
        <p:sp>
          <p:nvSpPr>
            <p:cNvPr id="18" name="object 18"/>
            <p:cNvSpPr/>
            <p:nvPr/>
          </p:nvSpPr>
          <p:spPr>
            <a:xfrm>
              <a:off x="5264589" y="1719504"/>
              <a:ext cx="165674" cy="1657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261939" y="1444917"/>
              <a:ext cx="169724" cy="169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138614" y="1639914"/>
              <a:ext cx="417830" cy="245745"/>
            </a:xfrm>
            <a:custGeom>
              <a:avLst/>
              <a:gdLst/>
              <a:ahLst/>
              <a:cxnLst/>
              <a:rect l="l" t="t" r="r" b="b"/>
              <a:pathLst>
                <a:path w="417829" h="245744">
                  <a:moveTo>
                    <a:pt x="36249" y="245404"/>
                  </a:moveTo>
                  <a:lnTo>
                    <a:pt x="21937" y="242361"/>
                  </a:lnTo>
                  <a:lnTo>
                    <a:pt x="10437" y="234123"/>
                  </a:lnTo>
                  <a:lnTo>
                    <a:pt x="2781" y="222026"/>
                  </a:lnTo>
                  <a:lnTo>
                    <a:pt x="0" y="207404"/>
                  </a:lnTo>
                  <a:lnTo>
                    <a:pt x="2264" y="194813"/>
                  </a:lnTo>
                  <a:lnTo>
                    <a:pt x="8665" y="183854"/>
                  </a:lnTo>
                  <a:lnTo>
                    <a:pt x="18615" y="175567"/>
                  </a:lnTo>
                  <a:lnTo>
                    <a:pt x="31524" y="170992"/>
                  </a:lnTo>
                  <a:lnTo>
                    <a:pt x="39126" y="125340"/>
                  </a:lnTo>
                  <a:lnTo>
                    <a:pt x="57673" y="84439"/>
                  </a:lnTo>
                  <a:lnTo>
                    <a:pt x="85502" y="49872"/>
                  </a:lnTo>
                  <a:lnTo>
                    <a:pt x="120950" y="23220"/>
                  </a:lnTo>
                  <a:lnTo>
                    <a:pt x="162353" y="6069"/>
                  </a:lnTo>
                  <a:lnTo>
                    <a:pt x="208049" y="0"/>
                  </a:lnTo>
                  <a:lnTo>
                    <a:pt x="254410" y="6069"/>
                  </a:lnTo>
                  <a:lnTo>
                    <a:pt x="270505" y="12664"/>
                  </a:lnTo>
                  <a:lnTo>
                    <a:pt x="208049" y="12664"/>
                  </a:lnTo>
                  <a:lnTo>
                    <a:pt x="157252" y="20771"/>
                  </a:lnTo>
                  <a:lnTo>
                    <a:pt x="112576" y="43317"/>
                  </a:lnTo>
                  <a:lnTo>
                    <a:pt x="76750" y="77642"/>
                  </a:lnTo>
                  <a:lnTo>
                    <a:pt x="52499" y="121087"/>
                  </a:lnTo>
                  <a:lnTo>
                    <a:pt x="42549" y="170992"/>
                  </a:lnTo>
                  <a:lnTo>
                    <a:pt x="54795" y="175567"/>
                  </a:lnTo>
                  <a:lnTo>
                    <a:pt x="64579" y="183657"/>
                  </a:lnTo>
                  <a:lnTo>
                    <a:pt x="36249" y="183657"/>
                  </a:lnTo>
                  <a:lnTo>
                    <a:pt x="26328" y="185586"/>
                  </a:lnTo>
                  <a:lnTo>
                    <a:pt x="18321" y="190781"/>
                  </a:lnTo>
                  <a:lnTo>
                    <a:pt x="12973" y="198351"/>
                  </a:lnTo>
                  <a:lnTo>
                    <a:pt x="11024" y="207404"/>
                  </a:lnTo>
                  <a:lnTo>
                    <a:pt x="12973" y="217374"/>
                  </a:lnTo>
                  <a:lnTo>
                    <a:pt x="18321" y="225414"/>
                  </a:lnTo>
                  <a:lnTo>
                    <a:pt x="26328" y="230782"/>
                  </a:lnTo>
                  <a:lnTo>
                    <a:pt x="36249" y="232737"/>
                  </a:lnTo>
                  <a:lnTo>
                    <a:pt x="63789" y="232737"/>
                  </a:lnTo>
                  <a:lnTo>
                    <a:pt x="62849" y="234123"/>
                  </a:lnTo>
                  <a:lnTo>
                    <a:pt x="50808" y="242361"/>
                  </a:lnTo>
                  <a:lnTo>
                    <a:pt x="36249" y="245404"/>
                  </a:lnTo>
                  <a:close/>
                </a:path>
                <a:path w="417829" h="245744">
                  <a:moveTo>
                    <a:pt x="379874" y="245404"/>
                  </a:moveTo>
                  <a:lnTo>
                    <a:pt x="365561" y="242361"/>
                  </a:lnTo>
                  <a:lnTo>
                    <a:pt x="354061" y="234123"/>
                  </a:lnTo>
                  <a:lnTo>
                    <a:pt x="346405" y="222026"/>
                  </a:lnTo>
                  <a:lnTo>
                    <a:pt x="343624" y="207404"/>
                  </a:lnTo>
                  <a:lnTo>
                    <a:pt x="345864" y="194813"/>
                  </a:lnTo>
                  <a:lnTo>
                    <a:pt x="352093" y="183854"/>
                  </a:lnTo>
                  <a:lnTo>
                    <a:pt x="361575" y="175567"/>
                  </a:lnTo>
                  <a:lnTo>
                    <a:pt x="373574" y="170992"/>
                  </a:lnTo>
                  <a:lnTo>
                    <a:pt x="363775" y="121087"/>
                  </a:lnTo>
                  <a:lnTo>
                    <a:pt x="339825" y="77642"/>
                  </a:lnTo>
                  <a:lnTo>
                    <a:pt x="304222" y="43317"/>
                  </a:lnTo>
                  <a:lnTo>
                    <a:pt x="259464" y="20771"/>
                  </a:lnTo>
                  <a:lnTo>
                    <a:pt x="208049" y="12664"/>
                  </a:lnTo>
                  <a:lnTo>
                    <a:pt x="270505" y="12664"/>
                  </a:lnTo>
                  <a:lnTo>
                    <a:pt x="331986" y="49872"/>
                  </a:lnTo>
                  <a:lnTo>
                    <a:pt x="359960" y="84439"/>
                  </a:lnTo>
                  <a:lnTo>
                    <a:pt x="378563" y="125340"/>
                  </a:lnTo>
                  <a:lnTo>
                    <a:pt x="386174" y="170992"/>
                  </a:lnTo>
                  <a:lnTo>
                    <a:pt x="398419" y="175567"/>
                  </a:lnTo>
                  <a:lnTo>
                    <a:pt x="408204" y="183657"/>
                  </a:lnTo>
                  <a:lnTo>
                    <a:pt x="379874" y="183657"/>
                  </a:lnTo>
                  <a:lnTo>
                    <a:pt x="369942" y="185586"/>
                  </a:lnTo>
                  <a:lnTo>
                    <a:pt x="361936" y="190781"/>
                  </a:lnTo>
                  <a:lnTo>
                    <a:pt x="356593" y="198351"/>
                  </a:lnTo>
                  <a:lnTo>
                    <a:pt x="354649" y="207404"/>
                  </a:lnTo>
                  <a:lnTo>
                    <a:pt x="356593" y="217374"/>
                  </a:lnTo>
                  <a:lnTo>
                    <a:pt x="361936" y="225414"/>
                  </a:lnTo>
                  <a:lnTo>
                    <a:pt x="369942" y="230782"/>
                  </a:lnTo>
                  <a:lnTo>
                    <a:pt x="379874" y="232737"/>
                  </a:lnTo>
                  <a:lnTo>
                    <a:pt x="407405" y="232737"/>
                  </a:lnTo>
                  <a:lnTo>
                    <a:pt x="406464" y="234123"/>
                  </a:lnTo>
                  <a:lnTo>
                    <a:pt x="394422" y="242361"/>
                  </a:lnTo>
                  <a:lnTo>
                    <a:pt x="379874" y="245404"/>
                  </a:lnTo>
                  <a:close/>
                </a:path>
                <a:path w="417829" h="245744">
                  <a:moveTo>
                    <a:pt x="63789" y="232737"/>
                  </a:moveTo>
                  <a:lnTo>
                    <a:pt x="36249" y="232737"/>
                  </a:lnTo>
                  <a:lnTo>
                    <a:pt x="46171" y="230782"/>
                  </a:lnTo>
                  <a:lnTo>
                    <a:pt x="54178" y="225414"/>
                  </a:lnTo>
                  <a:lnTo>
                    <a:pt x="59526" y="217374"/>
                  </a:lnTo>
                  <a:lnTo>
                    <a:pt x="61474" y="207404"/>
                  </a:lnTo>
                  <a:lnTo>
                    <a:pt x="59526" y="198351"/>
                  </a:lnTo>
                  <a:lnTo>
                    <a:pt x="54178" y="190781"/>
                  </a:lnTo>
                  <a:lnTo>
                    <a:pt x="46171" y="185586"/>
                  </a:lnTo>
                  <a:lnTo>
                    <a:pt x="36249" y="183657"/>
                  </a:lnTo>
                  <a:lnTo>
                    <a:pt x="64579" y="183657"/>
                  </a:lnTo>
                  <a:lnTo>
                    <a:pt x="64818" y="183854"/>
                  </a:lnTo>
                  <a:lnTo>
                    <a:pt x="71588" y="194813"/>
                  </a:lnTo>
                  <a:lnTo>
                    <a:pt x="74074" y="207404"/>
                  </a:lnTo>
                  <a:lnTo>
                    <a:pt x="71047" y="222026"/>
                  </a:lnTo>
                  <a:lnTo>
                    <a:pt x="63789" y="232737"/>
                  </a:lnTo>
                  <a:close/>
                </a:path>
                <a:path w="417829" h="245744">
                  <a:moveTo>
                    <a:pt x="407405" y="232737"/>
                  </a:moveTo>
                  <a:lnTo>
                    <a:pt x="379874" y="232737"/>
                  </a:lnTo>
                  <a:lnTo>
                    <a:pt x="389795" y="230782"/>
                  </a:lnTo>
                  <a:lnTo>
                    <a:pt x="397802" y="225414"/>
                  </a:lnTo>
                  <a:lnTo>
                    <a:pt x="403151" y="217374"/>
                  </a:lnTo>
                  <a:lnTo>
                    <a:pt x="405099" y="207404"/>
                  </a:lnTo>
                  <a:lnTo>
                    <a:pt x="403151" y="198351"/>
                  </a:lnTo>
                  <a:lnTo>
                    <a:pt x="397802" y="190781"/>
                  </a:lnTo>
                  <a:lnTo>
                    <a:pt x="389795" y="185586"/>
                  </a:lnTo>
                  <a:lnTo>
                    <a:pt x="379874" y="183657"/>
                  </a:lnTo>
                  <a:lnTo>
                    <a:pt x="408204" y="183657"/>
                  </a:lnTo>
                  <a:lnTo>
                    <a:pt x="408442" y="183854"/>
                  </a:lnTo>
                  <a:lnTo>
                    <a:pt x="415213" y="194813"/>
                  </a:lnTo>
                  <a:lnTo>
                    <a:pt x="417699" y="207404"/>
                  </a:lnTo>
                  <a:lnTo>
                    <a:pt x="414668" y="222026"/>
                  </a:lnTo>
                  <a:lnTo>
                    <a:pt x="407405" y="232737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7604109" y="1474697"/>
            <a:ext cx="406400" cy="448309"/>
            <a:chOff x="7604109" y="1474697"/>
            <a:chExt cx="406400" cy="448309"/>
          </a:xfrm>
        </p:grpSpPr>
        <p:sp>
          <p:nvSpPr>
            <p:cNvPr id="22" name="object 22"/>
            <p:cNvSpPr/>
            <p:nvPr/>
          </p:nvSpPr>
          <p:spPr>
            <a:xfrm>
              <a:off x="7604109" y="1673056"/>
              <a:ext cx="406400" cy="250190"/>
            </a:xfrm>
            <a:custGeom>
              <a:avLst/>
              <a:gdLst/>
              <a:ahLst/>
              <a:cxnLst/>
              <a:rect l="l" t="t" r="r" b="b"/>
              <a:pathLst>
                <a:path w="406400" h="250189">
                  <a:moveTo>
                    <a:pt x="370499" y="249634"/>
                  </a:moveTo>
                  <a:lnTo>
                    <a:pt x="356296" y="246539"/>
                  </a:lnTo>
                  <a:lnTo>
                    <a:pt x="344549" y="238159"/>
                  </a:lnTo>
                  <a:lnTo>
                    <a:pt x="336552" y="225854"/>
                  </a:lnTo>
                  <a:lnTo>
                    <a:pt x="333599" y="210982"/>
                  </a:lnTo>
                  <a:lnTo>
                    <a:pt x="336023" y="198172"/>
                  </a:lnTo>
                  <a:lnTo>
                    <a:pt x="342627" y="187024"/>
                  </a:lnTo>
                  <a:lnTo>
                    <a:pt x="352404" y="178594"/>
                  </a:lnTo>
                  <a:lnTo>
                    <a:pt x="364349" y="173939"/>
                  </a:lnTo>
                  <a:lnTo>
                    <a:pt x="354792" y="123175"/>
                  </a:lnTo>
                  <a:lnTo>
                    <a:pt x="331435" y="78981"/>
                  </a:lnTo>
                  <a:lnTo>
                    <a:pt x="296714" y="44065"/>
                  </a:lnTo>
                  <a:lnTo>
                    <a:pt x="253065" y="21130"/>
                  </a:lnTo>
                  <a:lnTo>
                    <a:pt x="202924" y="12884"/>
                  </a:lnTo>
                  <a:lnTo>
                    <a:pt x="152783" y="21130"/>
                  </a:lnTo>
                  <a:lnTo>
                    <a:pt x="109134" y="44065"/>
                  </a:lnTo>
                  <a:lnTo>
                    <a:pt x="74413" y="78981"/>
                  </a:lnTo>
                  <a:lnTo>
                    <a:pt x="51056" y="123175"/>
                  </a:lnTo>
                  <a:lnTo>
                    <a:pt x="41499" y="173939"/>
                  </a:lnTo>
                  <a:lnTo>
                    <a:pt x="53444" y="178594"/>
                  </a:lnTo>
                  <a:lnTo>
                    <a:pt x="63221" y="187024"/>
                  </a:lnTo>
                  <a:lnTo>
                    <a:pt x="69825" y="198172"/>
                  </a:lnTo>
                  <a:lnTo>
                    <a:pt x="72249" y="210982"/>
                  </a:lnTo>
                  <a:lnTo>
                    <a:pt x="69296" y="225854"/>
                  </a:lnTo>
                  <a:lnTo>
                    <a:pt x="61299" y="238159"/>
                  </a:lnTo>
                  <a:lnTo>
                    <a:pt x="49553" y="246539"/>
                  </a:lnTo>
                  <a:lnTo>
                    <a:pt x="35349" y="249634"/>
                  </a:lnTo>
                  <a:lnTo>
                    <a:pt x="21399" y="246539"/>
                  </a:lnTo>
                  <a:lnTo>
                    <a:pt x="10184" y="238159"/>
                  </a:lnTo>
                  <a:lnTo>
                    <a:pt x="2714" y="225854"/>
                  </a:lnTo>
                  <a:lnTo>
                    <a:pt x="0" y="210982"/>
                  </a:lnTo>
                  <a:lnTo>
                    <a:pt x="2185" y="198172"/>
                  </a:lnTo>
                  <a:lnTo>
                    <a:pt x="8262" y="187024"/>
                  </a:lnTo>
                  <a:lnTo>
                    <a:pt x="17507" y="178594"/>
                  </a:lnTo>
                  <a:lnTo>
                    <a:pt x="29199" y="173939"/>
                  </a:lnTo>
                  <a:lnTo>
                    <a:pt x="36624" y="127502"/>
                  </a:lnTo>
                  <a:lnTo>
                    <a:pt x="54767" y="85896"/>
                  </a:lnTo>
                  <a:lnTo>
                    <a:pt x="82049" y="50732"/>
                  </a:lnTo>
                  <a:lnTo>
                    <a:pt x="116890" y="23621"/>
                  </a:lnTo>
                  <a:lnTo>
                    <a:pt x="157708" y="6173"/>
                  </a:lnTo>
                  <a:lnTo>
                    <a:pt x="202924" y="0"/>
                  </a:lnTo>
                  <a:lnTo>
                    <a:pt x="248140" y="6173"/>
                  </a:lnTo>
                  <a:lnTo>
                    <a:pt x="288958" y="23621"/>
                  </a:lnTo>
                  <a:lnTo>
                    <a:pt x="323799" y="50732"/>
                  </a:lnTo>
                  <a:lnTo>
                    <a:pt x="351081" y="85896"/>
                  </a:lnTo>
                  <a:lnTo>
                    <a:pt x="369225" y="127502"/>
                  </a:lnTo>
                  <a:lnTo>
                    <a:pt x="376649" y="173939"/>
                  </a:lnTo>
                  <a:lnTo>
                    <a:pt x="388341" y="178594"/>
                  </a:lnTo>
                  <a:lnTo>
                    <a:pt x="397586" y="187024"/>
                  </a:lnTo>
                  <a:lnTo>
                    <a:pt x="403663" y="198172"/>
                  </a:lnTo>
                  <a:lnTo>
                    <a:pt x="405849" y="210982"/>
                  </a:lnTo>
                  <a:lnTo>
                    <a:pt x="403134" y="225854"/>
                  </a:lnTo>
                  <a:lnTo>
                    <a:pt x="395664" y="238159"/>
                  </a:lnTo>
                  <a:lnTo>
                    <a:pt x="384449" y="246539"/>
                  </a:lnTo>
                  <a:lnTo>
                    <a:pt x="370499" y="249634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7723934" y="1474697"/>
              <a:ext cx="166199" cy="1727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713634" y="1755366"/>
              <a:ext cx="186824" cy="12684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665880" y="1988606"/>
            <a:ext cx="13608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FFD664"/>
                </a:solidFill>
                <a:latin typeface="Roboto"/>
                <a:cs typeface="Roboto"/>
              </a:rPr>
              <a:t>Platform</a:t>
            </a:r>
            <a:r>
              <a:rPr dirty="0" sz="1400" spc="-55">
                <a:solidFill>
                  <a:srgbClr val="FFD664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FFD664"/>
                </a:solidFill>
                <a:latin typeface="Roboto"/>
                <a:cs typeface="Roboto"/>
              </a:rPr>
              <a:t>Admins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279801" y="1988606"/>
            <a:ext cx="11245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A3D65D"/>
                </a:solidFill>
                <a:latin typeface="Roboto"/>
                <a:cs typeface="Roboto"/>
              </a:rPr>
              <a:t>Data</a:t>
            </a:r>
            <a:r>
              <a:rPr dirty="0" sz="1400" spc="-50">
                <a:solidFill>
                  <a:srgbClr val="A3D65D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A3D65D"/>
                </a:solidFill>
                <a:latin typeface="Roboto"/>
                <a:cs typeface="Roboto"/>
              </a:rPr>
              <a:t>Engineer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86402" y="2306512"/>
            <a:ext cx="2213610" cy="1785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2400" marR="5080" indent="-140335">
              <a:lnSpc>
                <a:spcPct val="150000"/>
              </a:lnSpc>
              <a:spcBef>
                <a:spcPts val="100"/>
              </a:spcBef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Easy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deployment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&amp;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monitoring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of  jobs</a:t>
            </a:r>
            <a:endParaRPr sz="1100">
              <a:latin typeface="Roboto"/>
              <a:cs typeface="Roboto"/>
            </a:endParaRPr>
          </a:p>
          <a:p>
            <a:pPr marL="152400" marR="24765" indent="-140335">
              <a:lnSpc>
                <a:spcPct val="150000"/>
              </a:lnSpc>
              <a:buClr>
                <a:srgbClr val="FFFFFF"/>
              </a:buClr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Self-service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troubleshooting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with 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rich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visual</a:t>
            </a:r>
            <a:r>
              <a:rPr dirty="0" sz="110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EFEFEF"/>
                </a:solidFill>
                <a:latin typeface="Roboto"/>
                <a:cs typeface="Roboto"/>
              </a:rPr>
              <a:t>analysis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Powerful workﬂow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scheduling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lr>
                <a:srgbClr val="FFFFFF"/>
              </a:buClr>
              <a:buChar char="-"/>
              <a:tabLst>
                <a:tab pos="153035" algn="l"/>
              </a:tabLst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Automatic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lineage</a:t>
            </a:r>
            <a:r>
              <a:rPr dirty="0" sz="1100" spc="-3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capture</a:t>
            </a:r>
            <a:endParaRPr sz="1100">
              <a:latin typeface="Roboto"/>
              <a:cs typeface="Roboto"/>
            </a:endParaRPr>
          </a:p>
          <a:p>
            <a:pPr marL="152400" indent="-140335">
              <a:lnSpc>
                <a:spcPct val="100000"/>
              </a:lnSpc>
              <a:spcBef>
                <a:spcPts val="660"/>
              </a:spcBef>
              <a:buChar char="-"/>
              <a:tabLst>
                <a:tab pos="15303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Multiple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versions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of</a:t>
            </a:r>
            <a:r>
              <a:rPr dirty="0" sz="1100" spc="-3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Spark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995008" y="2140678"/>
            <a:ext cx="1025525" cy="1162685"/>
            <a:chOff x="1995008" y="2140678"/>
            <a:chExt cx="1025525" cy="1162685"/>
          </a:xfrm>
        </p:grpSpPr>
        <p:sp>
          <p:nvSpPr>
            <p:cNvPr id="29" name="object 29"/>
            <p:cNvSpPr/>
            <p:nvPr/>
          </p:nvSpPr>
          <p:spPr>
            <a:xfrm>
              <a:off x="2199840" y="2150203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19">
                  <a:moveTo>
                    <a:pt x="810678" y="972665"/>
                  </a:moveTo>
                  <a:lnTo>
                    <a:pt x="0" y="972665"/>
                  </a:lnTo>
                  <a:lnTo>
                    <a:pt x="0" y="0"/>
                  </a:lnTo>
                  <a:lnTo>
                    <a:pt x="810678" y="0"/>
                  </a:lnTo>
                  <a:lnTo>
                    <a:pt x="810678" y="972665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199840" y="2150203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19">
                  <a:moveTo>
                    <a:pt x="0" y="0"/>
                  </a:moveTo>
                  <a:lnTo>
                    <a:pt x="810678" y="0"/>
                  </a:lnTo>
                  <a:lnTo>
                    <a:pt x="810678" y="972665"/>
                  </a:lnTo>
                  <a:lnTo>
                    <a:pt x="0" y="97266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102188" y="2235650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19">
                  <a:moveTo>
                    <a:pt x="810680" y="972668"/>
                  </a:moveTo>
                  <a:lnTo>
                    <a:pt x="0" y="972668"/>
                  </a:lnTo>
                  <a:lnTo>
                    <a:pt x="0" y="0"/>
                  </a:lnTo>
                  <a:lnTo>
                    <a:pt x="810680" y="0"/>
                  </a:lnTo>
                  <a:lnTo>
                    <a:pt x="810680" y="97266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102188" y="2235650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19">
                  <a:moveTo>
                    <a:pt x="0" y="0"/>
                  </a:moveTo>
                  <a:lnTo>
                    <a:pt x="810680" y="0"/>
                  </a:lnTo>
                  <a:lnTo>
                    <a:pt x="810680" y="972668"/>
                  </a:lnTo>
                  <a:lnTo>
                    <a:pt x="0" y="97266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004533" y="2321097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20">
                  <a:moveTo>
                    <a:pt x="810685" y="972670"/>
                  </a:moveTo>
                  <a:lnTo>
                    <a:pt x="0" y="972670"/>
                  </a:lnTo>
                  <a:lnTo>
                    <a:pt x="0" y="0"/>
                  </a:lnTo>
                  <a:lnTo>
                    <a:pt x="810685" y="0"/>
                  </a:lnTo>
                  <a:lnTo>
                    <a:pt x="810685" y="97267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004533" y="2321097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4" h="972820">
                  <a:moveTo>
                    <a:pt x="0" y="0"/>
                  </a:moveTo>
                  <a:lnTo>
                    <a:pt x="810685" y="0"/>
                  </a:lnTo>
                  <a:lnTo>
                    <a:pt x="810685" y="972670"/>
                  </a:lnTo>
                  <a:lnTo>
                    <a:pt x="0" y="97267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2102188" y="3122868"/>
            <a:ext cx="713105" cy="85725"/>
          </a:xfrm>
          <a:prstGeom prst="rect">
            <a:avLst/>
          </a:prstGeom>
          <a:solidFill>
            <a:srgbClr val="2F3B42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62230">
              <a:lnSpc>
                <a:spcPts val="675"/>
              </a:lnSpc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DE</a:t>
            </a:r>
            <a:r>
              <a:rPr dirty="0" sz="8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Service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046727" y="2376701"/>
            <a:ext cx="725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Containerized</a:t>
            </a:r>
            <a:endParaRPr sz="90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118723" y="2513861"/>
            <a:ext cx="582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Experience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244095" y="2693144"/>
            <a:ext cx="331470" cy="330200"/>
          </a:xfrm>
          <a:custGeom>
            <a:avLst/>
            <a:gdLst/>
            <a:ahLst/>
            <a:cxnLst/>
            <a:rect l="l" t="t" r="r" b="b"/>
            <a:pathLst>
              <a:path w="331469" h="330200">
                <a:moveTo>
                  <a:pt x="97969" y="45720"/>
                </a:moveTo>
                <a:lnTo>
                  <a:pt x="82439" y="45720"/>
                </a:lnTo>
                <a:lnTo>
                  <a:pt x="95683" y="38100"/>
                </a:lnTo>
                <a:lnTo>
                  <a:pt x="109652" y="30480"/>
                </a:lnTo>
                <a:lnTo>
                  <a:pt x="124316" y="25400"/>
                </a:lnTo>
                <a:lnTo>
                  <a:pt x="139642" y="21590"/>
                </a:lnTo>
                <a:lnTo>
                  <a:pt x="142455" y="12700"/>
                </a:lnTo>
                <a:lnTo>
                  <a:pt x="148013" y="6350"/>
                </a:lnTo>
                <a:lnTo>
                  <a:pt x="155779" y="1270"/>
                </a:lnTo>
                <a:lnTo>
                  <a:pt x="165217" y="0"/>
                </a:lnTo>
                <a:lnTo>
                  <a:pt x="174559" y="1270"/>
                </a:lnTo>
                <a:lnTo>
                  <a:pt x="182419" y="6350"/>
                </a:lnTo>
                <a:lnTo>
                  <a:pt x="188071" y="12700"/>
                </a:lnTo>
                <a:lnTo>
                  <a:pt x="190789" y="21590"/>
                </a:lnTo>
                <a:lnTo>
                  <a:pt x="205931" y="25400"/>
                </a:lnTo>
                <a:lnTo>
                  <a:pt x="216909" y="29210"/>
                </a:lnTo>
                <a:lnTo>
                  <a:pt x="140317" y="29210"/>
                </a:lnTo>
                <a:lnTo>
                  <a:pt x="126246" y="33020"/>
                </a:lnTo>
                <a:lnTo>
                  <a:pt x="112806" y="38100"/>
                </a:lnTo>
                <a:lnTo>
                  <a:pt x="99999" y="44450"/>
                </a:lnTo>
                <a:lnTo>
                  <a:pt x="97969" y="45720"/>
                </a:lnTo>
                <a:close/>
              </a:path>
              <a:path w="331469" h="330200">
                <a:moveTo>
                  <a:pt x="169254" y="52070"/>
                </a:moveTo>
                <a:lnTo>
                  <a:pt x="165889" y="52070"/>
                </a:lnTo>
                <a:lnTo>
                  <a:pt x="156782" y="49530"/>
                </a:lnTo>
                <a:lnTo>
                  <a:pt x="149064" y="45720"/>
                </a:lnTo>
                <a:lnTo>
                  <a:pt x="143365" y="38100"/>
                </a:lnTo>
                <a:lnTo>
                  <a:pt x="140317" y="29210"/>
                </a:lnTo>
                <a:lnTo>
                  <a:pt x="191462" y="29210"/>
                </a:lnTo>
                <a:lnTo>
                  <a:pt x="190452" y="34290"/>
                </a:lnTo>
                <a:lnTo>
                  <a:pt x="186752" y="40640"/>
                </a:lnTo>
                <a:lnTo>
                  <a:pt x="182377" y="44450"/>
                </a:lnTo>
                <a:lnTo>
                  <a:pt x="184059" y="48260"/>
                </a:lnTo>
                <a:lnTo>
                  <a:pt x="184395" y="49530"/>
                </a:lnTo>
                <a:lnTo>
                  <a:pt x="175984" y="49530"/>
                </a:lnTo>
                <a:lnTo>
                  <a:pt x="169254" y="52070"/>
                </a:lnTo>
                <a:close/>
              </a:path>
              <a:path w="331469" h="330200">
                <a:moveTo>
                  <a:pt x="253742" y="52070"/>
                </a:moveTo>
                <a:lnTo>
                  <a:pt x="243282" y="52070"/>
                </a:lnTo>
                <a:lnTo>
                  <a:pt x="243954" y="50800"/>
                </a:lnTo>
                <a:lnTo>
                  <a:pt x="231399" y="43180"/>
                </a:lnTo>
                <a:lnTo>
                  <a:pt x="218465" y="36830"/>
                </a:lnTo>
                <a:lnTo>
                  <a:pt x="205153" y="31750"/>
                </a:lnTo>
                <a:lnTo>
                  <a:pt x="191462" y="29210"/>
                </a:lnTo>
                <a:lnTo>
                  <a:pt x="216909" y="29210"/>
                </a:lnTo>
                <a:lnTo>
                  <a:pt x="220568" y="30480"/>
                </a:lnTo>
                <a:lnTo>
                  <a:pt x="234701" y="38100"/>
                </a:lnTo>
                <a:lnTo>
                  <a:pt x="248329" y="45720"/>
                </a:lnTo>
                <a:lnTo>
                  <a:pt x="280400" y="45720"/>
                </a:lnTo>
                <a:lnTo>
                  <a:pt x="282436" y="46990"/>
                </a:lnTo>
                <a:lnTo>
                  <a:pt x="264824" y="46990"/>
                </a:lnTo>
                <a:lnTo>
                  <a:pt x="257669" y="49530"/>
                </a:lnTo>
                <a:lnTo>
                  <a:pt x="253742" y="52070"/>
                </a:lnTo>
                <a:close/>
              </a:path>
              <a:path w="331469" h="330200">
                <a:moveTo>
                  <a:pt x="73689" y="289560"/>
                </a:moveTo>
                <a:lnTo>
                  <a:pt x="66287" y="289560"/>
                </a:lnTo>
                <a:lnTo>
                  <a:pt x="56471" y="288290"/>
                </a:lnTo>
                <a:lnTo>
                  <a:pt x="48328" y="281940"/>
                </a:lnTo>
                <a:lnTo>
                  <a:pt x="42770" y="274320"/>
                </a:lnTo>
                <a:lnTo>
                  <a:pt x="40714" y="264160"/>
                </a:lnTo>
                <a:lnTo>
                  <a:pt x="40714" y="256540"/>
                </a:lnTo>
                <a:lnTo>
                  <a:pt x="43742" y="250190"/>
                </a:lnTo>
                <a:lnTo>
                  <a:pt x="48117" y="246380"/>
                </a:lnTo>
                <a:lnTo>
                  <a:pt x="40131" y="233680"/>
                </a:lnTo>
                <a:lnTo>
                  <a:pt x="33438" y="219710"/>
                </a:lnTo>
                <a:lnTo>
                  <a:pt x="28196" y="205740"/>
                </a:lnTo>
                <a:lnTo>
                  <a:pt x="24562" y="190500"/>
                </a:lnTo>
                <a:lnTo>
                  <a:pt x="14904" y="187960"/>
                </a:lnTo>
                <a:lnTo>
                  <a:pt x="7108" y="182880"/>
                </a:lnTo>
                <a:lnTo>
                  <a:pt x="1897" y="173990"/>
                </a:lnTo>
                <a:lnTo>
                  <a:pt x="0" y="165100"/>
                </a:lnTo>
                <a:lnTo>
                  <a:pt x="1887" y="154940"/>
                </a:lnTo>
                <a:lnTo>
                  <a:pt x="7024" y="147320"/>
                </a:lnTo>
                <a:lnTo>
                  <a:pt x="14621" y="142240"/>
                </a:lnTo>
                <a:lnTo>
                  <a:pt x="23889" y="139700"/>
                </a:lnTo>
                <a:lnTo>
                  <a:pt x="27470" y="124460"/>
                </a:lnTo>
                <a:lnTo>
                  <a:pt x="32597" y="109220"/>
                </a:lnTo>
                <a:lnTo>
                  <a:pt x="39174" y="95250"/>
                </a:lnTo>
                <a:lnTo>
                  <a:pt x="47107" y="82550"/>
                </a:lnTo>
                <a:lnTo>
                  <a:pt x="43069" y="77470"/>
                </a:lnTo>
                <a:lnTo>
                  <a:pt x="40714" y="72390"/>
                </a:lnTo>
                <a:lnTo>
                  <a:pt x="40714" y="66040"/>
                </a:lnTo>
                <a:lnTo>
                  <a:pt x="42676" y="55880"/>
                </a:lnTo>
                <a:lnTo>
                  <a:pt x="48075" y="48260"/>
                </a:lnTo>
                <a:lnTo>
                  <a:pt x="56188" y="41910"/>
                </a:lnTo>
                <a:lnTo>
                  <a:pt x="66287" y="40640"/>
                </a:lnTo>
                <a:lnTo>
                  <a:pt x="72007" y="40640"/>
                </a:lnTo>
                <a:lnTo>
                  <a:pt x="78064" y="41910"/>
                </a:lnTo>
                <a:lnTo>
                  <a:pt x="82439" y="45720"/>
                </a:lnTo>
                <a:lnTo>
                  <a:pt x="97969" y="45720"/>
                </a:lnTo>
                <a:lnTo>
                  <a:pt x="87822" y="52070"/>
                </a:lnTo>
                <a:lnTo>
                  <a:pt x="90852" y="55880"/>
                </a:lnTo>
                <a:lnTo>
                  <a:pt x="92197" y="60960"/>
                </a:lnTo>
                <a:lnTo>
                  <a:pt x="92197" y="66040"/>
                </a:lnTo>
                <a:lnTo>
                  <a:pt x="90189" y="76200"/>
                </a:lnTo>
                <a:lnTo>
                  <a:pt x="84710" y="83820"/>
                </a:lnTo>
                <a:lnTo>
                  <a:pt x="78208" y="88900"/>
                </a:lnTo>
                <a:lnTo>
                  <a:pt x="52827" y="88900"/>
                </a:lnTo>
                <a:lnTo>
                  <a:pt x="45782" y="100330"/>
                </a:lnTo>
                <a:lnTo>
                  <a:pt x="39872" y="113030"/>
                </a:lnTo>
                <a:lnTo>
                  <a:pt x="35224" y="127000"/>
                </a:lnTo>
                <a:lnTo>
                  <a:pt x="31964" y="140970"/>
                </a:lnTo>
                <a:lnTo>
                  <a:pt x="35667" y="142240"/>
                </a:lnTo>
                <a:lnTo>
                  <a:pt x="39704" y="143510"/>
                </a:lnTo>
                <a:lnTo>
                  <a:pt x="42732" y="146050"/>
                </a:lnTo>
                <a:lnTo>
                  <a:pt x="25909" y="146050"/>
                </a:lnTo>
                <a:lnTo>
                  <a:pt x="18616" y="147320"/>
                </a:lnTo>
                <a:lnTo>
                  <a:pt x="12744" y="151130"/>
                </a:lnTo>
                <a:lnTo>
                  <a:pt x="8827" y="157480"/>
                </a:lnTo>
                <a:lnTo>
                  <a:pt x="7402" y="165100"/>
                </a:lnTo>
                <a:lnTo>
                  <a:pt x="8827" y="171450"/>
                </a:lnTo>
                <a:lnTo>
                  <a:pt x="12744" y="177800"/>
                </a:lnTo>
                <a:lnTo>
                  <a:pt x="18616" y="181610"/>
                </a:lnTo>
                <a:lnTo>
                  <a:pt x="25909" y="184150"/>
                </a:lnTo>
                <a:lnTo>
                  <a:pt x="43149" y="184150"/>
                </a:lnTo>
                <a:lnTo>
                  <a:pt x="38843" y="187960"/>
                </a:lnTo>
                <a:lnTo>
                  <a:pt x="31964" y="190500"/>
                </a:lnTo>
                <a:lnTo>
                  <a:pt x="35430" y="204470"/>
                </a:lnTo>
                <a:lnTo>
                  <a:pt x="40251" y="217170"/>
                </a:lnTo>
                <a:lnTo>
                  <a:pt x="46397" y="229870"/>
                </a:lnTo>
                <a:lnTo>
                  <a:pt x="53837" y="242570"/>
                </a:lnTo>
                <a:lnTo>
                  <a:pt x="79697" y="242570"/>
                </a:lnTo>
                <a:lnTo>
                  <a:pt x="84584" y="246380"/>
                </a:lnTo>
                <a:lnTo>
                  <a:pt x="90141" y="254000"/>
                </a:lnTo>
                <a:lnTo>
                  <a:pt x="92197" y="264160"/>
                </a:lnTo>
                <a:lnTo>
                  <a:pt x="92197" y="267970"/>
                </a:lnTo>
                <a:lnTo>
                  <a:pt x="91187" y="273050"/>
                </a:lnTo>
                <a:lnTo>
                  <a:pt x="89169" y="275590"/>
                </a:lnTo>
                <a:lnTo>
                  <a:pt x="99303" y="281940"/>
                </a:lnTo>
                <a:lnTo>
                  <a:pt x="84457" y="281940"/>
                </a:lnTo>
                <a:lnTo>
                  <a:pt x="80084" y="287020"/>
                </a:lnTo>
                <a:lnTo>
                  <a:pt x="73689" y="289560"/>
                </a:lnTo>
                <a:close/>
              </a:path>
              <a:path w="331469" h="330200">
                <a:moveTo>
                  <a:pt x="280400" y="45720"/>
                </a:moveTo>
                <a:lnTo>
                  <a:pt x="248329" y="45720"/>
                </a:lnTo>
                <a:lnTo>
                  <a:pt x="252704" y="41910"/>
                </a:lnTo>
                <a:lnTo>
                  <a:pt x="258424" y="40640"/>
                </a:lnTo>
                <a:lnTo>
                  <a:pt x="264474" y="40640"/>
                </a:lnTo>
                <a:lnTo>
                  <a:pt x="274292" y="41910"/>
                </a:lnTo>
                <a:lnTo>
                  <a:pt x="280400" y="45720"/>
                </a:lnTo>
                <a:close/>
              </a:path>
              <a:path w="331469" h="330200">
                <a:moveTo>
                  <a:pt x="285623" y="85090"/>
                </a:moveTo>
                <a:lnTo>
                  <a:pt x="264824" y="85090"/>
                </a:lnTo>
                <a:lnTo>
                  <a:pt x="272026" y="83820"/>
                </a:lnTo>
                <a:lnTo>
                  <a:pt x="278024" y="78740"/>
                </a:lnTo>
                <a:lnTo>
                  <a:pt x="282128" y="73660"/>
                </a:lnTo>
                <a:lnTo>
                  <a:pt x="283649" y="66040"/>
                </a:lnTo>
                <a:lnTo>
                  <a:pt x="282174" y="58420"/>
                </a:lnTo>
                <a:lnTo>
                  <a:pt x="278146" y="53340"/>
                </a:lnTo>
                <a:lnTo>
                  <a:pt x="272163" y="49530"/>
                </a:lnTo>
                <a:lnTo>
                  <a:pt x="264824" y="46990"/>
                </a:lnTo>
                <a:lnTo>
                  <a:pt x="282436" y="46990"/>
                </a:lnTo>
                <a:lnTo>
                  <a:pt x="287993" y="55880"/>
                </a:lnTo>
                <a:lnTo>
                  <a:pt x="290049" y="66040"/>
                </a:lnTo>
                <a:lnTo>
                  <a:pt x="290049" y="72390"/>
                </a:lnTo>
                <a:lnTo>
                  <a:pt x="288024" y="77470"/>
                </a:lnTo>
                <a:lnTo>
                  <a:pt x="283999" y="82550"/>
                </a:lnTo>
                <a:lnTo>
                  <a:pt x="285623" y="85090"/>
                </a:lnTo>
                <a:close/>
              </a:path>
              <a:path w="331469" h="330200">
                <a:moveTo>
                  <a:pt x="43149" y="184150"/>
                </a:moveTo>
                <a:lnTo>
                  <a:pt x="25909" y="184150"/>
                </a:lnTo>
                <a:lnTo>
                  <a:pt x="33112" y="181610"/>
                </a:lnTo>
                <a:lnTo>
                  <a:pt x="39116" y="177800"/>
                </a:lnTo>
                <a:lnTo>
                  <a:pt x="43227" y="171450"/>
                </a:lnTo>
                <a:lnTo>
                  <a:pt x="44752" y="165100"/>
                </a:lnTo>
                <a:lnTo>
                  <a:pt x="43227" y="157480"/>
                </a:lnTo>
                <a:lnTo>
                  <a:pt x="39116" y="151130"/>
                </a:lnTo>
                <a:lnTo>
                  <a:pt x="33112" y="147320"/>
                </a:lnTo>
                <a:lnTo>
                  <a:pt x="25909" y="146050"/>
                </a:lnTo>
                <a:lnTo>
                  <a:pt x="42732" y="146050"/>
                </a:lnTo>
                <a:lnTo>
                  <a:pt x="77428" y="118110"/>
                </a:lnTo>
                <a:lnTo>
                  <a:pt x="112596" y="95250"/>
                </a:lnTo>
                <a:lnTo>
                  <a:pt x="147071" y="76200"/>
                </a:lnTo>
                <a:lnTo>
                  <a:pt x="179684" y="62230"/>
                </a:lnTo>
                <a:lnTo>
                  <a:pt x="178677" y="57150"/>
                </a:lnTo>
                <a:lnTo>
                  <a:pt x="176992" y="53340"/>
                </a:lnTo>
                <a:lnTo>
                  <a:pt x="175984" y="49530"/>
                </a:lnTo>
                <a:lnTo>
                  <a:pt x="184395" y="49530"/>
                </a:lnTo>
                <a:lnTo>
                  <a:pt x="185404" y="53340"/>
                </a:lnTo>
                <a:lnTo>
                  <a:pt x="186414" y="58420"/>
                </a:lnTo>
                <a:lnTo>
                  <a:pt x="228786" y="58420"/>
                </a:lnTo>
                <a:lnTo>
                  <a:pt x="216152" y="59690"/>
                </a:lnTo>
                <a:lnTo>
                  <a:pt x="202445" y="62230"/>
                </a:lnTo>
                <a:lnTo>
                  <a:pt x="187762" y="66040"/>
                </a:lnTo>
                <a:lnTo>
                  <a:pt x="188203" y="68580"/>
                </a:lnTo>
                <a:lnTo>
                  <a:pt x="180357" y="68580"/>
                </a:lnTo>
                <a:lnTo>
                  <a:pt x="148991" y="82550"/>
                </a:lnTo>
                <a:lnTo>
                  <a:pt x="115668" y="100330"/>
                </a:lnTo>
                <a:lnTo>
                  <a:pt x="81461" y="123190"/>
                </a:lnTo>
                <a:lnTo>
                  <a:pt x="47444" y="151130"/>
                </a:lnTo>
                <a:lnTo>
                  <a:pt x="49464" y="153670"/>
                </a:lnTo>
                <a:lnTo>
                  <a:pt x="51144" y="157480"/>
                </a:lnTo>
                <a:lnTo>
                  <a:pt x="51482" y="161290"/>
                </a:lnTo>
                <a:lnTo>
                  <a:pt x="106861" y="161290"/>
                </a:lnTo>
                <a:lnTo>
                  <a:pt x="89805" y="163830"/>
                </a:lnTo>
                <a:lnTo>
                  <a:pt x="74827" y="166370"/>
                </a:lnTo>
                <a:lnTo>
                  <a:pt x="61803" y="168910"/>
                </a:lnTo>
                <a:lnTo>
                  <a:pt x="51144" y="168910"/>
                </a:lnTo>
                <a:lnTo>
                  <a:pt x="48811" y="176530"/>
                </a:lnTo>
                <a:lnTo>
                  <a:pt x="44584" y="182880"/>
                </a:lnTo>
                <a:lnTo>
                  <a:pt x="43149" y="184150"/>
                </a:lnTo>
                <a:close/>
              </a:path>
              <a:path w="331469" h="330200">
                <a:moveTo>
                  <a:pt x="267499" y="91440"/>
                </a:moveTo>
                <a:lnTo>
                  <a:pt x="264824" y="91440"/>
                </a:lnTo>
                <a:lnTo>
                  <a:pt x="255004" y="88900"/>
                </a:lnTo>
                <a:lnTo>
                  <a:pt x="246858" y="83820"/>
                </a:lnTo>
                <a:lnTo>
                  <a:pt x="241300" y="76200"/>
                </a:lnTo>
                <a:lnTo>
                  <a:pt x="239244" y="66040"/>
                </a:lnTo>
                <a:lnTo>
                  <a:pt x="239244" y="63500"/>
                </a:lnTo>
                <a:lnTo>
                  <a:pt x="239917" y="60960"/>
                </a:lnTo>
                <a:lnTo>
                  <a:pt x="240254" y="58420"/>
                </a:lnTo>
                <a:lnTo>
                  <a:pt x="186414" y="58420"/>
                </a:lnTo>
                <a:lnTo>
                  <a:pt x="202161" y="54610"/>
                </a:lnTo>
                <a:lnTo>
                  <a:pt x="216993" y="52070"/>
                </a:lnTo>
                <a:lnTo>
                  <a:pt x="230752" y="50800"/>
                </a:lnTo>
                <a:lnTo>
                  <a:pt x="243282" y="52070"/>
                </a:lnTo>
                <a:lnTo>
                  <a:pt x="253742" y="52070"/>
                </a:lnTo>
                <a:lnTo>
                  <a:pt x="251778" y="53340"/>
                </a:lnTo>
                <a:lnTo>
                  <a:pt x="247781" y="58420"/>
                </a:lnTo>
                <a:lnTo>
                  <a:pt x="246309" y="66040"/>
                </a:lnTo>
                <a:lnTo>
                  <a:pt x="247734" y="73660"/>
                </a:lnTo>
                <a:lnTo>
                  <a:pt x="251652" y="78740"/>
                </a:lnTo>
                <a:lnTo>
                  <a:pt x="257528" y="83820"/>
                </a:lnTo>
                <a:lnTo>
                  <a:pt x="264824" y="85090"/>
                </a:lnTo>
                <a:lnTo>
                  <a:pt x="285623" y="85090"/>
                </a:lnTo>
                <a:lnTo>
                  <a:pt x="287248" y="87630"/>
                </a:lnTo>
                <a:lnTo>
                  <a:pt x="278624" y="87630"/>
                </a:lnTo>
                <a:lnTo>
                  <a:pt x="278774" y="90170"/>
                </a:lnTo>
                <a:lnTo>
                  <a:pt x="269874" y="90170"/>
                </a:lnTo>
                <a:lnTo>
                  <a:pt x="267499" y="91440"/>
                </a:lnTo>
                <a:close/>
              </a:path>
              <a:path w="331469" h="330200">
                <a:moveTo>
                  <a:pt x="106861" y="161290"/>
                </a:moveTo>
                <a:lnTo>
                  <a:pt x="51482" y="161290"/>
                </a:lnTo>
                <a:lnTo>
                  <a:pt x="61693" y="160020"/>
                </a:lnTo>
                <a:lnTo>
                  <a:pt x="74364" y="158750"/>
                </a:lnTo>
                <a:lnTo>
                  <a:pt x="105319" y="153670"/>
                </a:lnTo>
                <a:lnTo>
                  <a:pt x="123365" y="149860"/>
                </a:lnTo>
                <a:lnTo>
                  <a:pt x="182042" y="142240"/>
                </a:lnTo>
                <a:lnTo>
                  <a:pt x="183428" y="123190"/>
                </a:lnTo>
                <a:lnTo>
                  <a:pt x="183886" y="114300"/>
                </a:lnTo>
                <a:lnTo>
                  <a:pt x="183933" y="101600"/>
                </a:lnTo>
                <a:lnTo>
                  <a:pt x="183765" y="96520"/>
                </a:lnTo>
                <a:lnTo>
                  <a:pt x="182965" y="86360"/>
                </a:lnTo>
                <a:lnTo>
                  <a:pt x="181787" y="77470"/>
                </a:lnTo>
                <a:lnTo>
                  <a:pt x="180357" y="68580"/>
                </a:lnTo>
                <a:lnTo>
                  <a:pt x="188203" y="68580"/>
                </a:lnTo>
                <a:lnTo>
                  <a:pt x="189527" y="76200"/>
                </a:lnTo>
                <a:lnTo>
                  <a:pt x="190789" y="87630"/>
                </a:lnTo>
                <a:lnTo>
                  <a:pt x="191547" y="96520"/>
                </a:lnTo>
                <a:lnTo>
                  <a:pt x="191691" y="101600"/>
                </a:lnTo>
                <a:lnTo>
                  <a:pt x="191626" y="114300"/>
                </a:lnTo>
                <a:lnTo>
                  <a:pt x="191168" y="123190"/>
                </a:lnTo>
                <a:lnTo>
                  <a:pt x="190521" y="132080"/>
                </a:lnTo>
                <a:lnTo>
                  <a:pt x="189779" y="140970"/>
                </a:lnTo>
                <a:lnTo>
                  <a:pt x="253541" y="140970"/>
                </a:lnTo>
                <a:lnTo>
                  <a:pt x="263799" y="143510"/>
                </a:lnTo>
                <a:lnTo>
                  <a:pt x="271229" y="143510"/>
                </a:lnTo>
                <a:lnTo>
                  <a:pt x="270874" y="144780"/>
                </a:lnTo>
                <a:lnTo>
                  <a:pt x="276249" y="144780"/>
                </a:lnTo>
                <a:lnTo>
                  <a:pt x="280974" y="146050"/>
                </a:lnTo>
                <a:lnTo>
                  <a:pt x="216073" y="146050"/>
                </a:lnTo>
                <a:lnTo>
                  <a:pt x="207150" y="147320"/>
                </a:lnTo>
                <a:lnTo>
                  <a:pt x="198038" y="147320"/>
                </a:lnTo>
                <a:lnTo>
                  <a:pt x="188769" y="148590"/>
                </a:lnTo>
                <a:lnTo>
                  <a:pt x="188609" y="149860"/>
                </a:lnTo>
                <a:lnTo>
                  <a:pt x="181032" y="149860"/>
                </a:lnTo>
                <a:lnTo>
                  <a:pt x="142544" y="154940"/>
                </a:lnTo>
                <a:lnTo>
                  <a:pt x="123916" y="158750"/>
                </a:lnTo>
                <a:lnTo>
                  <a:pt x="106861" y="161290"/>
                </a:lnTo>
                <a:close/>
              </a:path>
              <a:path w="331469" h="330200">
                <a:moveTo>
                  <a:pt x="324938" y="148590"/>
                </a:moveTo>
                <a:lnTo>
                  <a:pt x="286024" y="148590"/>
                </a:lnTo>
                <a:lnTo>
                  <a:pt x="289374" y="144780"/>
                </a:lnTo>
                <a:lnTo>
                  <a:pt x="294424" y="140970"/>
                </a:lnTo>
                <a:lnTo>
                  <a:pt x="299824" y="139700"/>
                </a:lnTo>
                <a:lnTo>
                  <a:pt x="296736" y="125730"/>
                </a:lnTo>
                <a:lnTo>
                  <a:pt x="292111" y="111760"/>
                </a:lnTo>
                <a:lnTo>
                  <a:pt x="286043" y="99060"/>
                </a:lnTo>
                <a:lnTo>
                  <a:pt x="278624" y="87630"/>
                </a:lnTo>
                <a:lnTo>
                  <a:pt x="287248" y="87630"/>
                </a:lnTo>
                <a:lnTo>
                  <a:pt x="292121" y="95250"/>
                </a:lnTo>
                <a:lnTo>
                  <a:pt x="298761" y="109220"/>
                </a:lnTo>
                <a:lnTo>
                  <a:pt x="303827" y="124460"/>
                </a:lnTo>
                <a:lnTo>
                  <a:pt x="307224" y="139700"/>
                </a:lnTo>
                <a:lnTo>
                  <a:pt x="316491" y="142240"/>
                </a:lnTo>
                <a:lnTo>
                  <a:pt x="324083" y="147320"/>
                </a:lnTo>
                <a:lnTo>
                  <a:pt x="324938" y="148590"/>
                </a:lnTo>
                <a:close/>
              </a:path>
              <a:path w="331469" h="330200">
                <a:moveTo>
                  <a:pt x="66624" y="91440"/>
                </a:moveTo>
                <a:lnTo>
                  <a:pt x="61912" y="91440"/>
                </a:lnTo>
                <a:lnTo>
                  <a:pt x="56867" y="90170"/>
                </a:lnTo>
                <a:lnTo>
                  <a:pt x="52827" y="88900"/>
                </a:lnTo>
                <a:lnTo>
                  <a:pt x="78208" y="88900"/>
                </a:lnTo>
                <a:lnTo>
                  <a:pt x="76582" y="90170"/>
                </a:lnTo>
                <a:lnTo>
                  <a:pt x="66624" y="91440"/>
                </a:lnTo>
                <a:close/>
              </a:path>
              <a:path w="331469" h="330200">
                <a:moveTo>
                  <a:pt x="271229" y="143510"/>
                </a:moveTo>
                <a:lnTo>
                  <a:pt x="263799" y="143510"/>
                </a:lnTo>
                <a:lnTo>
                  <a:pt x="267951" y="128270"/>
                </a:lnTo>
                <a:lnTo>
                  <a:pt x="270743" y="114300"/>
                </a:lnTo>
                <a:lnTo>
                  <a:pt x="272082" y="101600"/>
                </a:lnTo>
                <a:lnTo>
                  <a:pt x="271874" y="90170"/>
                </a:lnTo>
                <a:lnTo>
                  <a:pt x="278774" y="90170"/>
                </a:lnTo>
                <a:lnTo>
                  <a:pt x="279148" y="96520"/>
                </a:lnTo>
                <a:lnTo>
                  <a:pt x="279111" y="101600"/>
                </a:lnTo>
                <a:lnTo>
                  <a:pt x="278274" y="113030"/>
                </a:lnTo>
                <a:lnTo>
                  <a:pt x="275488" y="128270"/>
                </a:lnTo>
                <a:lnTo>
                  <a:pt x="271229" y="143510"/>
                </a:lnTo>
                <a:close/>
              </a:path>
              <a:path w="331469" h="330200">
                <a:moveTo>
                  <a:pt x="233523" y="139700"/>
                </a:moveTo>
                <a:lnTo>
                  <a:pt x="207403" y="139700"/>
                </a:lnTo>
                <a:lnTo>
                  <a:pt x="216136" y="138430"/>
                </a:lnTo>
                <a:lnTo>
                  <a:pt x="224774" y="138430"/>
                </a:lnTo>
                <a:lnTo>
                  <a:pt x="233523" y="139700"/>
                </a:lnTo>
                <a:close/>
              </a:path>
              <a:path w="331469" h="330200">
                <a:moveTo>
                  <a:pt x="253541" y="140970"/>
                </a:moveTo>
                <a:lnTo>
                  <a:pt x="189779" y="140970"/>
                </a:lnTo>
                <a:lnTo>
                  <a:pt x="198607" y="139700"/>
                </a:lnTo>
                <a:lnTo>
                  <a:pt x="243281" y="139700"/>
                </a:lnTo>
                <a:lnTo>
                  <a:pt x="253541" y="140970"/>
                </a:lnTo>
                <a:close/>
              </a:path>
              <a:path w="331469" h="330200">
                <a:moveTo>
                  <a:pt x="188474" y="283210"/>
                </a:moveTo>
                <a:lnTo>
                  <a:pt x="179012" y="283210"/>
                </a:lnTo>
                <a:lnTo>
                  <a:pt x="204858" y="250190"/>
                </a:lnTo>
                <a:lnTo>
                  <a:pt x="227802" y="217170"/>
                </a:lnTo>
                <a:lnTo>
                  <a:pt x="246960" y="182880"/>
                </a:lnTo>
                <a:lnTo>
                  <a:pt x="261449" y="149860"/>
                </a:lnTo>
                <a:lnTo>
                  <a:pt x="252834" y="148590"/>
                </a:lnTo>
                <a:lnTo>
                  <a:pt x="234338" y="146050"/>
                </a:lnTo>
                <a:lnTo>
                  <a:pt x="280974" y="146050"/>
                </a:lnTo>
                <a:lnTo>
                  <a:pt x="286024" y="148590"/>
                </a:lnTo>
                <a:lnTo>
                  <a:pt x="324938" y="148590"/>
                </a:lnTo>
                <a:lnTo>
                  <a:pt x="326649" y="151130"/>
                </a:lnTo>
                <a:lnTo>
                  <a:pt x="268849" y="151130"/>
                </a:lnTo>
                <a:lnTo>
                  <a:pt x="255718" y="181610"/>
                </a:lnTo>
                <a:lnTo>
                  <a:pt x="237476" y="215900"/>
                </a:lnTo>
                <a:lnTo>
                  <a:pt x="214058" y="251460"/>
                </a:lnTo>
                <a:lnTo>
                  <a:pt x="188474" y="283210"/>
                </a:lnTo>
                <a:close/>
              </a:path>
              <a:path w="331469" h="330200">
                <a:moveTo>
                  <a:pt x="211801" y="298450"/>
                </a:moveTo>
                <a:lnTo>
                  <a:pt x="140652" y="298450"/>
                </a:lnTo>
                <a:lnTo>
                  <a:pt x="143869" y="292100"/>
                </a:lnTo>
                <a:lnTo>
                  <a:pt x="148727" y="285750"/>
                </a:lnTo>
                <a:lnTo>
                  <a:pt x="154847" y="281940"/>
                </a:lnTo>
                <a:lnTo>
                  <a:pt x="161852" y="280670"/>
                </a:lnTo>
                <a:lnTo>
                  <a:pt x="162824" y="269240"/>
                </a:lnTo>
                <a:lnTo>
                  <a:pt x="164585" y="256540"/>
                </a:lnTo>
                <a:lnTo>
                  <a:pt x="166914" y="241300"/>
                </a:lnTo>
                <a:lnTo>
                  <a:pt x="169589" y="224790"/>
                </a:lnTo>
                <a:lnTo>
                  <a:pt x="172655" y="207010"/>
                </a:lnTo>
                <a:lnTo>
                  <a:pt x="175689" y="187960"/>
                </a:lnTo>
                <a:lnTo>
                  <a:pt x="178534" y="168910"/>
                </a:lnTo>
                <a:lnTo>
                  <a:pt x="181032" y="149860"/>
                </a:lnTo>
                <a:lnTo>
                  <a:pt x="188609" y="149860"/>
                </a:lnTo>
                <a:lnTo>
                  <a:pt x="186362" y="167640"/>
                </a:lnTo>
                <a:lnTo>
                  <a:pt x="183387" y="187960"/>
                </a:lnTo>
                <a:lnTo>
                  <a:pt x="180158" y="207010"/>
                </a:lnTo>
                <a:lnTo>
                  <a:pt x="176992" y="224790"/>
                </a:lnTo>
                <a:lnTo>
                  <a:pt x="174269" y="241300"/>
                </a:lnTo>
                <a:lnTo>
                  <a:pt x="171861" y="256540"/>
                </a:lnTo>
                <a:lnTo>
                  <a:pt x="170084" y="269240"/>
                </a:lnTo>
                <a:lnTo>
                  <a:pt x="169254" y="279400"/>
                </a:lnTo>
                <a:lnTo>
                  <a:pt x="175984" y="280670"/>
                </a:lnTo>
                <a:lnTo>
                  <a:pt x="179012" y="283210"/>
                </a:lnTo>
                <a:lnTo>
                  <a:pt x="188474" y="283210"/>
                </a:lnTo>
                <a:lnTo>
                  <a:pt x="185404" y="287020"/>
                </a:lnTo>
                <a:lnTo>
                  <a:pt x="189444" y="293370"/>
                </a:lnTo>
                <a:lnTo>
                  <a:pt x="190452" y="295910"/>
                </a:lnTo>
                <a:lnTo>
                  <a:pt x="218760" y="295910"/>
                </a:lnTo>
                <a:lnTo>
                  <a:pt x="211801" y="298450"/>
                </a:lnTo>
                <a:close/>
              </a:path>
              <a:path w="331469" h="330200">
                <a:moveTo>
                  <a:pt x="284586" y="241300"/>
                </a:moveTo>
                <a:lnTo>
                  <a:pt x="277599" y="241300"/>
                </a:lnTo>
                <a:lnTo>
                  <a:pt x="285048" y="228600"/>
                </a:lnTo>
                <a:lnTo>
                  <a:pt x="291233" y="215900"/>
                </a:lnTo>
                <a:lnTo>
                  <a:pt x="296158" y="203200"/>
                </a:lnTo>
                <a:lnTo>
                  <a:pt x="299824" y="189230"/>
                </a:lnTo>
                <a:lnTo>
                  <a:pt x="292278" y="185420"/>
                </a:lnTo>
                <a:lnTo>
                  <a:pt x="286183" y="180340"/>
                </a:lnTo>
                <a:lnTo>
                  <a:pt x="282109" y="172720"/>
                </a:lnTo>
                <a:lnTo>
                  <a:pt x="280624" y="163830"/>
                </a:lnTo>
                <a:lnTo>
                  <a:pt x="280624" y="160020"/>
                </a:lnTo>
                <a:lnTo>
                  <a:pt x="280974" y="157480"/>
                </a:lnTo>
                <a:lnTo>
                  <a:pt x="282649" y="153670"/>
                </a:lnTo>
                <a:lnTo>
                  <a:pt x="273899" y="151130"/>
                </a:lnTo>
                <a:lnTo>
                  <a:pt x="326649" y="151130"/>
                </a:lnTo>
                <a:lnTo>
                  <a:pt x="329214" y="154940"/>
                </a:lnTo>
                <a:lnTo>
                  <a:pt x="331099" y="165100"/>
                </a:lnTo>
                <a:lnTo>
                  <a:pt x="329182" y="173990"/>
                </a:lnTo>
                <a:lnTo>
                  <a:pt x="323830" y="182880"/>
                </a:lnTo>
                <a:lnTo>
                  <a:pt x="315637" y="187960"/>
                </a:lnTo>
                <a:lnTo>
                  <a:pt x="305199" y="190500"/>
                </a:lnTo>
                <a:lnTo>
                  <a:pt x="301466" y="205740"/>
                </a:lnTo>
                <a:lnTo>
                  <a:pt x="296321" y="219710"/>
                </a:lnTo>
                <a:lnTo>
                  <a:pt x="289727" y="232410"/>
                </a:lnTo>
                <a:lnTo>
                  <a:pt x="284586" y="241300"/>
                </a:lnTo>
                <a:close/>
              </a:path>
              <a:path w="331469" h="330200">
                <a:moveTo>
                  <a:pt x="79697" y="242570"/>
                </a:moveTo>
                <a:lnTo>
                  <a:pt x="53837" y="242570"/>
                </a:lnTo>
                <a:lnTo>
                  <a:pt x="57874" y="240030"/>
                </a:lnTo>
                <a:lnTo>
                  <a:pt x="62249" y="238760"/>
                </a:lnTo>
                <a:lnTo>
                  <a:pt x="66624" y="238760"/>
                </a:lnTo>
                <a:lnTo>
                  <a:pt x="76440" y="240030"/>
                </a:lnTo>
                <a:lnTo>
                  <a:pt x="79697" y="242570"/>
                </a:lnTo>
                <a:close/>
              </a:path>
              <a:path w="331469" h="330200">
                <a:moveTo>
                  <a:pt x="218760" y="295910"/>
                </a:moveTo>
                <a:lnTo>
                  <a:pt x="190452" y="295910"/>
                </a:lnTo>
                <a:lnTo>
                  <a:pt x="204180" y="293370"/>
                </a:lnTo>
                <a:lnTo>
                  <a:pt x="217498" y="288290"/>
                </a:lnTo>
                <a:lnTo>
                  <a:pt x="230248" y="283210"/>
                </a:lnTo>
                <a:lnTo>
                  <a:pt x="242272" y="275590"/>
                </a:lnTo>
                <a:lnTo>
                  <a:pt x="240254" y="271780"/>
                </a:lnTo>
                <a:lnTo>
                  <a:pt x="239244" y="267970"/>
                </a:lnTo>
                <a:lnTo>
                  <a:pt x="239244" y="262890"/>
                </a:lnTo>
                <a:lnTo>
                  <a:pt x="241252" y="254000"/>
                </a:lnTo>
                <a:lnTo>
                  <a:pt x="246732" y="246380"/>
                </a:lnTo>
                <a:lnTo>
                  <a:pt x="254862" y="240030"/>
                </a:lnTo>
                <a:lnTo>
                  <a:pt x="264824" y="238760"/>
                </a:lnTo>
                <a:lnTo>
                  <a:pt x="273224" y="238760"/>
                </a:lnTo>
                <a:lnTo>
                  <a:pt x="277599" y="241300"/>
                </a:lnTo>
                <a:lnTo>
                  <a:pt x="284586" y="241300"/>
                </a:lnTo>
                <a:lnTo>
                  <a:pt x="282383" y="245110"/>
                </a:lnTo>
                <a:lnTo>
                  <a:pt x="264474" y="245110"/>
                </a:lnTo>
                <a:lnTo>
                  <a:pt x="257133" y="246380"/>
                </a:lnTo>
                <a:lnTo>
                  <a:pt x="251146" y="250190"/>
                </a:lnTo>
                <a:lnTo>
                  <a:pt x="247114" y="256540"/>
                </a:lnTo>
                <a:lnTo>
                  <a:pt x="245637" y="262890"/>
                </a:lnTo>
                <a:lnTo>
                  <a:pt x="247114" y="270510"/>
                </a:lnTo>
                <a:lnTo>
                  <a:pt x="251146" y="276860"/>
                </a:lnTo>
                <a:lnTo>
                  <a:pt x="257133" y="280670"/>
                </a:lnTo>
                <a:lnTo>
                  <a:pt x="264474" y="281940"/>
                </a:lnTo>
                <a:lnTo>
                  <a:pt x="245302" y="281940"/>
                </a:lnTo>
                <a:lnTo>
                  <a:pt x="232235" y="289560"/>
                </a:lnTo>
                <a:lnTo>
                  <a:pt x="218760" y="295910"/>
                </a:lnTo>
                <a:close/>
              </a:path>
              <a:path w="331469" h="330200">
                <a:moveTo>
                  <a:pt x="263799" y="289560"/>
                </a:moveTo>
                <a:lnTo>
                  <a:pt x="256749" y="289560"/>
                </a:lnTo>
                <a:lnTo>
                  <a:pt x="250349" y="287020"/>
                </a:lnTo>
                <a:lnTo>
                  <a:pt x="245302" y="281940"/>
                </a:lnTo>
                <a:lnTo>
                  <a:pt x="264474" y="281940"/>
                </a:lnTo>
                <a:lnTo>
                  <a:pt x="271629" y="280670"/>
                </a:lnTo>
                <a:lnTo>
                  <a:pt x="277524" y="276860"/>
                </a:lnTo>
                <a:lnTo>
                  <a:pt x="281525" y="270510"/>
                </a:lnTo>
                <a:lnTo>
                  <a:pt x="282999" y="262890"/>
                </a:lnTo>
                <a:lnTo>
                  <a:pt x="281525" y="256540"/>
                </a:lnTo>
                <a:lnTo>
                  <a:pt x="277524" y="250190"/>
                </a:lnTo>
                <a:lnTo>
                  <a:pt x="271629" y="246380"/>
                </a:lnTo>
                <a:lnTo>
                  <a:pt x="264474" y="245110"/>
                </a:lnTo>
                <a:lnTo>
                  <a:pt x="282383" y="245110"/>
                </a:lnTo>
                <a:lnTo>
                  <a:pt x="281649" y="246380"/>
                </a:lnTo>
                <a:lnTo>
                  <a:pt x="286349" y="250190"/>
                </a:lnTo>
                <a:lnTo>
                  <a:pt x="289374" y="256540"/>
                </a:lnTo>
                <a:lnTo>
                  <a:pt x="289374" y="264160"/>
                </a:lnTo>
                <a:lnTo>
                  <a:pt x="287413" y="274320"/>
                </a:lnTo>
                <a:lnTo>
                  <a:pt x="282015" y="281940"/>
                </a:lnTo>
                <a:lnTo>
                  <a:pt x="273902" y="288290"/>
                </a:lnTo>
                <a:lnTo>
                  <a:pt x="263799" y="289560"/>
                </a:lnTo>
                <a:close/>
              </a:path>
              <a:path w="331469" h="330200">
                <a:moveTo>
                  <a:pt x="164879" y="330200"/>
                </a:moveTo>
                <a:lnTo>
                  <a:pt x="155064" y="328930"/>
                </a:lnTo>
                <a:lnTo>
                  <a:pt x="146920" y="322580"/>
                </a:lnTo>
                <a:lnTo>
                  <a:pt x="141363" y="314960"/>
                </a:lnTo>
                <a:lnTo>
                  <a:pt x="139307" y="304800"/>
                </a:lnTo>
                <a:lnTo>
                  <a:pt x="124490" y="300990"/>
                </a:lnTo>
                <a:lnTo>
                  <a:pt x="110368" y="295910"/>
                </a:lnTo>
                <a:lnTo>
                  <a:pt x="97002" y="289560"/>
                </a:lnTo>
                <a:lnTo>
                  <a:pt x="84457" y="281940"/>
                </a:lnTo>
                <a:lnTo>
                  <a:pt x="99303" y="281940"/>
                </a:lnTo>
                <a:lnTo>
                  <a:pt x="101330" y="283210"/>
                </a:lnTo>
                <a:lnTo>
                  <a:pt x="114027" y="289560"/>
                </a:lnTo>
                <a:lnTo>
                  <a:pt x="127166" y="294640"/>
                </a:lnTo>
                <a:lnTo>
                  <a:pt x="140652" y="298450"/>
                </a:lnTo>
                <a:lnTo>
                  <a:pt x="211801" y="298450"/>
                </a:lnTo>
                <a:lnTo>
                  <a:pt x="204842" y="300990"/>
                </a:lnTo>
                <a:lnTo>
                  <a:pt x="190452" y="304800"/>
                </a:lnTo>
                <a:lnTo>
                  <a:pt x="188396" y="314960"/>
                </a:lnTo>
                <a:lnTo>
                  <a:pt x="182839" y="322580"/>
                </a:lnTo>
                <a:lnTo>
                  <a:pt x="174696" y="328930"/>
                </a:lnTo>
                <a:lnTo>
                  <a:pt x="164879" y="33020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46624" y="1922696"/>
            <a:ext cx="786130" cy="471170"/>
          </a:xfrm>
          <a:custGeom>
            <a:avLst/>
            <a:gdLst/>
            <a:ahLst/>
            <a:cxnLst/>
            <a:rect l="l" t="t" r="r" b="b"/>
            <a:pathLst>
              <a:path w="786130" h="471169">
                <a:moveTo>
                  <a:pt x="785795" y="304421"/>
                </a:moveTo>
                <a:lnTo>
                  <a:pt x="779510" y="259070"/>
                </a:lnTo>
                <a:lnTo>
                  <a:pt x="761687" y="218357"/>
                </a:lnTo>
                <a:lnTo>
                  <a:pt x="733876" y="184109"/>
                </a:lnTo>
                <a:lnTo>
                  <a:pt x="697625" y="158150"/>
                </a:lnTo>
                <a:lnTo>
                  <a:pt x="654484" y="142308"/>
                </a:lnTo>
                <a:lnTo>
                  <a:pt x="606003" y="138409"/>
                </a:lnTo>
                <a:lnTo>
                  <a:pt x="585163" y="99335"/>
                </a:lnTo>
                <a:lnTo>
                  <a:pt x="556991" y="65633"/>
                </a:lnTo>
                <a:lnTo>
                  <a:pt x="522578" y="38077"/>
                </a:lnTo>
                <a:lnTo>
                  <a:pt x="483013" y="17437"/>
                </a:lnTo>
                <a:lnTo>
                  <a:pt x="439389" y="4488"/>
                </a:lnTo>
                <a:lnTo>
                  <a:pt x="392796" y="0"/>
                </a:lnTo>
                <a:lnTo>
                  <a:pt x="345852" y="4521"/>
                </a:lnTo>
                <a:lnTo>
                  <a:pt x="302334" y="17478"/>
                </a:lnTo>
                <a:lnTo>
                  <a:pt x="263025" y="37961"/>
                </a:lnTo>
                <a:lnTo>
                  <a:pt x="228709" y="65060"/>
                </a:lnTo>
                <a:lnTo>
                  <a:pt x="200169" y="97865"/>
                </a:lnTo>
                <a:lnTo>
                  <a:pt x="178187" y="135466"/>
                </a:lnTo>
                <a:lnTo>
                  <a:pt x="163549" y="176954"/>
                </a:lnTo>
                <a:lnTo>
                  <a:pt x="157037" y="221419"/>
                </a:lnTo>
                <a:lnTo>
                  <a:pt x="108465" y="220377"/>
                </a:lnTo>
                <a:lnTo>
                  <a:pt x="65489" y="235254"/>
                </a:lnTo>
                <a:lnTo>
                  <a:pt x="31096" y="263380"/>
                </a:lnTo>
                <a:lnTo>
                  <a:pt x="8271" y="302088"/>
                </a:lnTo>
                <a:lnTo>
                  <a:pt x="0" y="348709"/>
                </a:lnTo>
                <a:lnTo>
                  <a:pt x="21044" y="421544"/>
                </a:lnTo>
                <a:lnTo>
                  <a:pt x="67343" y="457481"/>
                </a:lnTo>
                <a:lnTo>
                  <a:pt x="113642" y="469515"/>
                </a:lnTo>
                <a:lnTo>
                  <a:pt x="134687" y="470639"/>
                </a:lnTo>
                <a:lnTo>
                  <a:pt x="420205" y="470639"/>
                </a:lnTo>
                <a:lnTo>
                  <a:pt x="566822" y="470639"/>
                </a:lnTo>
                <a:lnTo>
                  <a:pt x="620839" y="470639"/>
                </a:lnTo>
                <a:lnTo>
                  <a:pt x="628556" y="470639"/>
                </a:lnTo>
                <a:lnTo>
                  <a:pt x="719460" y="458769"/>
                </a:lnTo>
                <a:lnTo>
                  <a:pt x="766140" y="437498"/>
                </a:lnTo>
                <a:lnTo>
                  <a:pt x="783339" y="391243"/>
                </a:lnTo>
                <a:lnTo>
                  <a:pt x="785795" y="304421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68459" y="2093520"/>
            <a:ext cx="342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1200" spc="-5" b="0">
                <a:solidFill>
                  <a:srgbClr val="FF8300"/>
                </a:solidFill>
                <a:latin typeface="Roboto Light"/>
                <a:cs typeface="Roboto Light"/>
              </a:rPr>
              <a:t>WS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6624" y="2571744"/>
            <a:ext cx="786130" cy="471170"/>
          </a:xfrm>
          <a:custGeom>
            <a:avLst/>
            <a:gdLst/>
            <a:ahLst/>
            <a:cxnLst/>
            <a:rect l="l" t="t" r="r" b="b"/>
            <a:pathLst>
              <a:path w="786130" h="471169">
                <a:moveTo>
                  <a:pt x="785795" y="304424"/>
                </a:moveTo>
                <a:lnTo>
                  <a:pt x="779510" y="259072"/>
                </a:lnTo>
                <a:lnTo>
                  <a:pt x="761687" y="218358"/>
                </a:lnTo>
                <a:lnTo>
                  <a:pt x="733876" y="184109"/>
                </a:lnTo>
                <a:lnTo>
                  <a:pt x="697625" y="158148"/>
                </a:lnTo>
                <a:lnTo>
                  <a:pt x="654484" y="142303"/>
                </a:lnTo>
                <a:lnTo>
                  <a:pt x="606003" y="138399"/>
                </a:lnTo>
                <a:lnTo>
                  <a:pt x="585163" y="99328"/>
                </a:lnTo>
                <a:lnTo>
                  <a:pt x="556991" y="65629"/>
                </a:lnTo>
                <a:lnTo>
                  <a:pt x="522578" y="38074"/>
                </a:lnTo>
                <a:lnTo>
                  <a:pt x="483013" y="17437"/>
                </a:lnTo>
                <a:lnTo>
                  <a:pt x="439389" y="4487"/>
                </a:lnTo>
                <a:lnTo>
                  <a:pt x="392796" y="0"/>
                </a:lnTo>
                <a:lnTo>
                  <a:pt x="345852" y="4520"/>
                </a:lnTo>
                <a:lnTo>
                  <a:pt x="302334" y="17476"/>
                </a:lnTo>
                <a:lnTo>
                  <a:pt x="263025" y="37958"/>
                </a:lnTo>
                <a:lnTo>
                  <a:pt x="228709" y="65056"/>
                </a:lnTo>
                <a:lnTo>
                  <a:pt x="200169" y="97861"/>
                </a:lnTo>
                <a:lnTo>
                  <a:pt x="178187" y="135463"/>
                </a:lnTo>
                <a:lnTo>
                  <a:pt x="163549" y="176954"/>
                </a:lnTo>
                <a:lnTo>
                  <a:pt x="157037" y="221424"/>
                </a:lnTo>
                <a:lnTo>
                  <a:pt x="108465" y="220376"/>
                </a:lnTo>
                <a:lnTo>
                  <a:pt x="65489" y="235250"/>
                </a:lnTo>
                <a:lnTo>
                  <a:pt x="31096" y="263377"/>
                </a:lnTo>
                <a:lnTo>
                  <a:pt x="8271" y="302083"/>
                </a:lnTo>
                <a:lnTo>
                  <a:pt x="0" y="348699"/>
                </a:lnTo>
                <a:lnTo>
                  <a:pt x="21044" y="421542"/>
                </a:lnTo>
                <a:lnTo>
                  <a:pt x="67343" y="457486"/>
                </a:lnTo>
                <a:lnTo>
                  <a:pt x="113642" y="469524"/>
                </a:lnTo>
                <a:lnTo>
                  <a:pt x="134687" y="470649"/>
                </a:lnTo>
                <a:lnTo>
                  <a:pt x="420205" y="470649"/>
                </a:lnTo>
                <a:lnTo>
                  <a:pt x="566822" y="470649"/>
                </a:lnTo>
                <a:lnTo>
                  <a:pt x="620839" y="470649"/>
                </a:lnTo>
                <a:lnTo>
                  <a:pt x="628556" y="470649"/>
                </a:lnTo>
                <a:lnTo>
                  <a:pt x="719460" y="458770"/>
                </a:lnTo>
                <a:lnTo>
                  <a:pt x="766140" y="437495"/>
                </a:lnTo>
                <a:lnTo>
                  <a:pt x="783339" y="391241"/>
                </a:lnTo>
                <a:lnTo>
                  <a:pt x="785795" y="304424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335679" y="2742571"/>
            <a:ext cx="407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FF9900"/>
                </a:solidFill>
                <a:latin typeface="Roboto Light"/>
                <a:cs typeface="Roboto Light"/>
              </a:rPr>
              <a:t>A</a:t>
            </a:r>
            <a:r>
              <a:rPr dirty="0" sz="1200" spc="-10" b="0">
                <a:solidFill>
                  <a:srgbClr val="FF9900"/>
                </a:solidFill>
                <a:latin typeface="Roboto Light"/>
                <a:cs typeface="Roboto Light"/>
              </a:rPr>
              <a:t>zu</a:t>
            </a:r>
            <a:r>
              <a:rPr dirty="0" sz="1200" spc="-20" b="0">
                <a:solidFill>
                  <a:srgbClr val="FF9900"/>
                </a:solidFill>
                <a:latin typeface="Roboto Light"/>
                <a:cs typeface="Roboto Light"/>
              </a:rPr>
              <a:t>r</a:t>
            </a:r>
            <a:r>
              <a:rPr dirty="0" sz="1200" spc="-5" b="0">
                <a:solidFill>
                  <a:srgbClr val="FF9900"/>
                </a:solidFill>
                <a:latin typeface="Roboto Light"/>
                <a:cs typeface="Roboto Light"/>
              </a:rPr>
              <a:t>e</a:t>
            </a:r>
            <a:endParaRPr sz="1200">
              <a:latin typeface="Roboto Light"/>
              <a:cs typeface="Roboto Light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86408" y="3237631"/>
            <a:ext cx="691515" cy="421005"/>
            <a:chOff x="186408" y="3237631"/>
            <a:chExt cx="691515" cy="421005"/>
          </a:xfrm>
        </p:grpSpPr>
        <p:sp>
          <p:nvSpPr>
            <p:cNvPr id="44" name="object 44"/>
            <p:cNvSpPr/>
            <p:nvPr/>
          </p:nvSpPr>
          <p:spPr>
            <a:xfrm>
              <a:off x="191171" y="3242393"/>
              <a:ext cx="681990" cy="411480"/>
            </a:xfrm>
            <a:custGeom>
              <a:avLst/>
              <a:gdLst/>
              <a:ahLst/>
              <a:cxnLst/>
              <a:rect l="l" t="t" r="r" b="b"/>
              <a:pathLst>
                <a:path w="681990" h="411479">
                  <a:moveTo>
                    <a:pt x="548204" y="411349"/>
                  </a:moveTo>
                  <a:lnTo>
                    <a:pt x="118588" y="411349"/>
                  </a:lnTo>
                  <a:lnTo>
                    <a:pt x="100058" y="409615"/>
                  </a:lnTo>
                  <a:lnTo>
                    <a:pt x="59294" y="397483"/>
                  </a:lnTo>
                  <a:lnTo>
                    <a:pt x="18529" y="364552"/>
                  </a:lnTo>
                  <a:lnTo>
                    <a:pt x="0" y="300424"/>
                  </a:lnTo>
                  <a:lnTo>
                    <a:pt x="11246" y="251985"/>
                  </a:lnTo>
                  <a:lnTo>
                    <a:pt x="41104" y="214771"/>
                  </a:lnTo>
                  <a:lnTo>
                    <a:pt x="83750" y="193433"/>
                  </a:lnTo>
                  <a:lnTo>
                    <a:pt x="133357" y="192624"/>
                  </a:lnTo>
                  <a:lnTo>
                    <a:pt x="140968" y="147925"/>
                  </a:lnTo>
                  <a:lnTo>
                    <a:pt x="157915" y="107173"/>
                  </a:lnTo>
                  <a:lnTo>
                    <a:pt x="183003" y="71437"/>
                  </a:lnTo>
                  <a:lnTo>
                    <a:pt x="215035" y="41784"/>
                  </a:lnTo>
                  <a:lnTo>
                    <a:pt x="252817" y="19282"/>
                  </a:lnTo>
                  <a:lnTo>
                    <a:pt x="295154" y="4998"/>
                  </a:lnTo>
                  <a:lnTo>
                    <a:pt x="340850" y="0"/>
                  </a:lnTo>
                  <a:lnTo>
                    <a:pt x="388941" y="5409"/>
                  </a:lnTo>
                  <a:lnTo>
                    <a:pt x="432950" y="20893"/>
                  </a:lnTo>
                  <a:lnTo>
                    <a:pt x="471578" y="45338"/>
                  </a:lnTo>
                  <a:lnTo>
                    <a:pt x="503527" y="77628"/>
                  </a:lnTo>
                  <a:lnTo>
                    <a:pt x="527497" y="116649"/>
                  </a:lnTo>
                  <a:lnTo>
                    <a:pt x="576494" y="122894"/>
                  </a:lnTo>
                  <a:lnTo>
                    <a:pt x="618824" y="143271"/>
                  </a:lnTo>
                  <a:lnTo>
                    <a:pt x="652063" y="175110"/>
                  </a:lnTo>
                  <a:lnTo>
                    <a:pt x="673784" y="215742"/>
                  </a:lnTo>
                  <a:lnTo>
                    <a:pt x="681564" y="262499"/>
                  </a:lnTo>
                  <a:lnTo>
                    <a:pt x="667694" y="327040"/>
                  </a:lnTo>
                  <a:lnTo>
                    <a:pt x="634621" y="369574"/>
                  </a:lnTo>
                  <a:lnTo>
                    <a:pt x="595147" y="394723"/>
                  </a:lnTo>
                  <a:lnTo>
                    <a:pt x="562074" y="407107"/>
                  </a:lnTo>
                  <a:lnTo>
                    <a:pt x="548204" y="411349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91171" y="3242393"/>
              <a:ext cx="681990" cy="411480"/>
            </a:xfrm>
            <a:custGeom>
              <a:avLst/>
              <a:gdLst/>
              <a:ahLst/>
              <a:cxnLst/>
              <a:rect l="l" t="t" r="r" b="b"/>
              <a:pathLst>
                <a:path w="681990" h="411479">
                  <a:moveTo>
                    <a:pt x="681564" y="262499"/>
                  </a:moveTo>
                  <a:lnTo>
                    <a:pt x="673784" y="215742"/>
                  </a:lnTo>
                  <a:lnTo>
                    <a:pt x="652063" y="175110"/>
                  </a:lnTo>
                  <a:lnTo>
                    <a:pt x="618824" y="143271"/>
                  </a:lnTo>
                  <a:lnTo>
                    <a:pt x="576494" y="122894"/>
                  </a:lnTo>
                  <a:lnTo>
                    <a:pt x="527497" y="116649"/>
                  </a:lnTo>
                  <a:lnTo>
                    <a:pt x="503527" y="77628"/>
                  </a:lnTo>
                  <a:lnTo>
                    <a:pt x="471578" y="45338"/>
                  </a:lnTo>
                  <a:lnTo>
                    <a:pt x="432950" y="20893"/>
                  </a:lnTo>
                  <a:lnTo>
                    <a:pt x="388941" y="5409"/>
                  </a:lnTo>
                  <a:lnTo>
                    <a:pt x="340850" y="0"/>
                  </a:lnTo>
                  <a:lnTo>
                    <a:pt x="295154" y="4998"/>
                  </a:lnTo>
                  <a:lnTo>
                    <a:pt x="252817" y="19282"/>
                  </a:lnTo>
                  <a:lnTo>
                    <a:pt x="215035" y="41784"/>
                  </a:lnTo>
                  <a:lnTo>
                    <a:pt x="183003" y="71437"/>
                  </a:lnTo>
                  <a:lnTo>
                    <a:pt x="157915" y="107173"/>
                  </a:lnTo>
                  <a:lnTo>
                    <a:pt x="140968" y="147925"/>
                  </a:lnTo>
                  <a:lnTo>
                    <a:pt x="133357" y="192624"/>
                  </a:lnTo>
                  <a:lnTo>
                    <a:pt x="83750" y="193433"/>
                  </a:lnTo>
                  <a:lnTo>
                    <a:pt x="41104" y="214771"/>
                  </a:lnTo>
                  <a:lnTo>
                    <a:pt x="11246" y="251985"/>
                  </a:lnTo>
                  <a:lnTo>
                    <a:pt x="0" y="300424"/>
                  </a:lnTo>
                  <a:lnTo>
                    <a:pt x="18529" y="364552"/>
                  </a:lnTo>
                  <a:lnTo>
                    <a:pt x="59294" y="397483"/>
                  </a:lnTo>
                  <a:lnTo>
                    <a:pt x="100058" y="409615"/>
                  </a:lnTo>
                  <a:lnTo>
                    <a:pt x="118588" y="411349"/>
                  </a:lnTo>
                  <a:lnTo>
                    <a:pt x="548204" y="411349"/>
                  </a:lnTo>
                  <a:lnTo>
                    <a:pt x="562074" y="407107"/>
                  </a:lnTo>
                  <a:lnTo>
                    <a:pt x="595147" y="394723"/>
                  </a:lnTo>
                  <a:lnTo>
                    <a:pt x="634621" y="369574"/>
                  </a:lnTo>
                  <a:lnTo>
                    <a:pt x="667694" y="327040"/>
                  </a:lnTo>
                  <a:lnTo>
                    <a:pt x="681564" y="262499"/>
                  </a:lnTo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378449" y="3283772"/>
            <a:ext cx="3130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" marR="5080" indent="-23495">
              <a:lnSpc>
                <a:spcPct val="100000"/>
              </a:lnSpc>
              <a:spcBef>
                <a:spcPts val="100"/>
              </a:spcBef>
            </a:pPr>
            <a:r>
              <a:rPr dirty="0" sz="750" spc="-10" b="0">
                <a:solidFill>
                  <a:srgbClr val="00A3AE"/>
                </a:solidFill>
                <a:latin typeface="Roboto Light"/>
                <a:cs typeface="Roboto Light"/>
              </a:rPr>
              <a:t>Pri</a:t>
            </a:r>
            <a:r>
              <a:rPr dirty="0" sz="750" spc="-15" b="0">
                <a:solidFill>
                  <a:srgbClr val="00A3AE"/>
                </a:solidFill>
                <a:latin typeface="Roboto Light"/>
                <a:cs typeface="Roboto Light"/>
              </a:rPr>
              <a:t>v</a:t>
            </a:r>
            <a:r>
              <a:rPr dirty="0" sz="750" spc="-10" b="0">
                <a:solidFill>
                  <a:srgbClr val="00A3AE"/>
                </a:solidFill>
                <a:latin typeface="Roboto Light"/>
                <a:cs typeface="Roboto Light"/>
              </a:rPr>
              <a:t>ate  </a:t>
            </a:r>
            <a:r>
              <a:rPr dirty="0" sz="750" spc="-10" b="0">
                <a:solidFill>
                  <a:srgbClr val="00A3AE"/>
                </a:solidFill>
                <a:latin typeface="Roboto Light"/>
                <a:cs typeface="Roboto Light"/>
              </a:rPr>
              <a:t>Cloud</a:t>
            </a:r>
            <a:endParaRPr sz="750">
              <a:latin typeface="Roboto Light"/>
              <a:cs typeface="Roboto Light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404961" y="3541605"/>
            <a:ext cx="283845" cy="223520"/>
            <a:chOff x="404961" y="3541605"/>
            <a:chExt cx="283845" cy="223520"/>
          </a:xfrm>
        </p:grpSpPr>
        <p:sp>
          <p:nvSpPr>
            <p:cNvPr id="48" name="object 48"/>
            <p:cNvSpPr/>
            <p:nvPr/>
          </p:nvSpPr>
          <p:spPr>
            <a:xfrm>
              <a:off x="409724" y="3708092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272264" y="51974"/>
                  </a:moveTo>
                  <a:lnTo>
                    <a:pt x="2059" y="51974"/>
                  </a:lnTo>
                  <a:lnTo>
                    <a:pt x="0" y="49924"/>
                  </a:lnTo>
                  <a:lnTo>
                    <a:pt x="0" y="2049"/>
                  </a:lnTo>
                  <a:lnTo>
                    <a:pt x="2059" y="0"/>
                  </a:lnTo>
                  <a:lnTo>
                    <a:pt x="270944" y="0"/>
                  </a:lnTo>
                  <a:lnTo>
                    <a:pt x="272114" y="474"/>
                  </a:lnTo>
                  <a:lnTo>
                    <a:pt x="272976" y="1349"/>
                  </a:lnTo>
                  <a:lnTo>
                    <a:pt x="273841" y="2199"/>
                  </a:lnTo>
                  <a:lnTo>
                    <a:pt x="274324" y="3374"/>
                  </a:lnTo>
                  <a:lnTo>
                    <a:pt x="274324" y="49924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09724" y="3708092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0" y="4599"/>
                  </a:moveTo>
                  <a:lnTo>
                    <a:pt x="0" y="2049"/>
                  </a:lnTo>
                  <a:lnTo>
                    <a:pt x="2059" y="0"/>
                  </a:lnTo>
                  <a:lnTo>
                    <a:pt x="4602" y="0"/>
                  </a:lnTo>
                  <a:lnTo>
                    <a:pt x="269724" y="0"/>
                  </a:lnTo>
                  <a:lnTo>
                    <a:pt x="270944" y="0"/>
                  </a:lnTo>
                  <a:lnTo>
                    <a:pt x="272114" y="474"/>
                  </a:lnTo>
                  <a:lnTo>
                    <a:pt x="272976" y="1349"/>
                  </a:lnTo>
                  <a:lnTo>
                    <a:pt x="273841" y="2199"/>
                  </a:lnTo>
                  <a:lnTo>
                    <a:pt x="274324" y="3374"/>
                  </a:lnTo>
                  <a:lnTo>
                    <a:pt x="274324" y="4599"/>
                  </a:lnTo>
                  <a:lnTo>
                    <a:pt x="274324" y="47374"/>
                  </a:lnTo>
                  <a:lnTo>
                    <a:pt x="274324" y="49924"/>
                  </a:lnTo>
                  <a:lnTo>
                    <a:pt x="272264" y="51974"/>
                  </a:lnTo>
                  <a:lnTo>
                    <a:pt x="269724" y="51974"/>
                  </a:lnTo>
                  <a:lnTo>
                    <a:pt x="4602" y="51974"/>
                  </a:lnTo>
                  <a:lnTo>
                    <a:pt x="2059" y="51974"/>
                  </a:lnTo>
                  <a:lnTo>
                    <a:pt x="0" y="49924"/>
                  </a:lnTo>
                  <a:lnTo>
                    <a:pt x="0" y="47374"/>
                  </a:lnTo>
                  <a:lnTo>
                    <a:pt x="0" y="4599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27891" y="3722517"/>
              <a:ext cx="57785" cy="23495"/>
            </a:xfrm>
            <a:custGeom>
              <a:avLst/>
              <a:gdLst/>
              <a:ahLst/>
              <a:cxnLst/>
              <a:rect l="l" t="t" r="r" b="b"/>
              <a:pathLst>
                <a:path w="57784" h="23495">
                  <a:moveTo>
                    <a:pt x="57137" y="23074"/>
                  </a:moveTo>
                  <a:lnTo>
                    <a:pt x="524" y="23074"/>
                  </a:lnTo>
                  <a:lnTo>
                    <a:pt x="0" y="22549"/>
                  </a:lnTo>
                  <a:lnTo>
                    <a:pt x="0" y="524"/>
                  </a:lnTo>
                  <a:lnTo>
                    <a:pt x="524" y="0"/>
                  </a:lnTo>
                  <a:lnTo>
                    <a:pt x="56799" y="0"/>
                  </a:lnTo>
                  <a:lnTo>
                    <a:pt x="57097" y="124"/>
                  </a:lnTo>
                  <a:lnTo>
                    <a:pt x="57317" y="349"/>
                  </a:lnTo>
                  <a:lnTo>
                    <a:pt x="57539" y="574"/>
                  </a:lnTo>
                  <a:lnTo>
                    <a:pt x="57662" y="874"/>
                  </a:lnTo>
                  <a:lnTo>
                    <a:pt x="57662" y="2254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09724" y="3627917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272264" y="51999"/>
                  </a:moveTo>
                  <a:lnTo>
                    <a:pt x="2059" y="51999"/>
                  </a:lnTo>
                  <a:lnTo>
                    <a:pt x="0" y="49924"/>
                  </a:lnTo>
                  <a:lnTo>
                    <a:pt x="0" y="2074"/>
                  </a:lnTo>
                  <a:lnTo>
                    <a:pt x="2059" y="0"/>
                  </a:lnTo>
                  <a:lnTo>
                    <a:pt x="270944" y="0"/>
                  </a:lnTo>
                  <a:lnTo>
                    <a:pt x="272114" y="499"/>
                  </a:lnTo>
                  <a:lnTo>
                    <a:pt x="272976" y="1349"/>
                  </a:lnTo>
                  <a:lnTo>
                    <a:pt x="273841" y="2224"/>
                  </a:lnTo>
                  <a:lnTo>
                    <a:pt x="274324" y="3374"/>
                  </a:lnTo>
                  <a:lnTo>
                    <a:pt x="274324" y="49924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9724" y="3627917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0" y="4599"/>
                  </a:moveTo>
                  <a:lnTo>
                    <a:pt x="0" y="2074"/>
                  </a:lnTo>
                  <a:lnTo>
                    <a:pt x="2059" y="0"/>
                  </a:lnTo>
                  <a:lnTo>
                    <a:pt x="4602" y="0"/>
                  </a:lnTo>
                  <a:lnTo>
                    <a:pt x="269724" y="0"/>
                  </a:lnTo>
                  <a:lnTo>
                    <a:pt x="270944" y="0"/>
                  </a:lnTo>
                  <a:lnTo>
                    <a:pt x="272114" y="499"/>
                  </a:lnTo>
                  <a:lnTo>
                    <a:pt x="272976" y="1349"/>
                  </a:lnTo>
                  <a:lnTo>
                    <a:pt x="273841" y="2224"/>
                  </a:lnTo>
                  <a:lnTo>
                    <a:pt x="274324" y="3374"/>
                  </a:lnTo>
                  <a:lnTo>
                    <a:pt x="274324" y="4599"/>
                  </a:lnTo>
                  <a:lnTo>
                    <a:pt x="274324" y="47399"/>
                  </a:lnTo>
                  <a:lnTo>
                    <a:pt x="274324" y="49924"/>
                  </a:lnTo>
                  <a:lnTo>
                    <a:pt x="272264" y="51999"/>
                  </a:lnTo>
                  <a:lnTo>
                    <a:pt x="269724" y="51999"/>
                  </a:lnTo>
                  <a:lnTo>
                    <a:pt x="4602" y="51999"/>
                  </a:lnTo>
                  <a:lnTo>
                    <a:pt x="2059" y="51999"/>
                  </a:lnTo>
                  <a:lnTo>
                    <a:pt x="0" y="49924"/>
                  </a:lnTo>
                  <a:lnTo>
                    <a:pt x="0" y="47399"/>
                  </a:lnTo>
                  <a:lnTo>
                    <a:pt x="0" y="4599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27891" y="3642367"/>
              <a:ext cx="57785" cy="23495"/>
            </a:xfrm>
            <a:custGeom>
              <a:avLst/>
              <a:gdLst/>
              <a:ahLst/>
              <a:cxnLst/>
              <a:rect l="l" t="t" r="r" b="b"/>
              <a:pathLst>
                <a:path w="57784" h="23495">
                  <a:moveTo>
                    <a:pt x="57137" y="23049"/>
                  </a:moveTo>
                  <a:lnTo>
                    <a:pt x="524" y="23049"/>
                  </a:lnTo>
                  <a:lnTo>
                    <a:pt x="0" y="22524"/>
                  </a:lnTo>
                  <a:lnTo>
                    <a:pt x="0" y="524"/>
                  </a:lnTo>
                  <a:lnTo>
                    <a:pt x="524" y="0"/>
                  </a:lnTo>
                  <a:lnTo>
                    <a:pt x="56799" y="0"/>
                  </a:lnTo>
                  <a:lnTo>
                    <a:pt x="57097" y="99"/>
                  </a:lnTo>
                  <a:lnTo>
                    <a:pt x="57317" y="324"/>
                  </a:lnTo>
                  <a:lnTo>
                    <a:pt x="57539" y="549"/>
                  </a:lnTo>
                  <a:lnTo>
                    <a:pt x="57662" y="849"/>
                  </a:lnTo>
                  <a:lnTo>
                    <a:pt x="57662" y="2252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09724" y="3546368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272264" y="51974"/>
                  </a:moveTo>
                  <a:lnTo>
                    <a:pt x="2059" y="51974"/>
                  </a:lnTo>
                  <a:lnTo>
                    <a:pt x="0" y="49924"/>
                  </a:lnTo>
                  <a:lnTo>
                    <a:pt x="0" y="2049"/>
                  </a:lnTo>
                  <a:lnTo>
                    <a:pt x="2059" y="0"/>
                  </a:lnTo>
                  <a:lnTo>
                    <a:pt x="270944" y="0"/>
                  </a:lnTo>
                  <a:lnTo>
                    <a:pt x="272114" y="474"/>
                  </a:lnTo>
                  <a:lnTo>
                    <a:pt x="272976" y="1349"/>
                  </a:lnTo>
                  <a:lnTo>
                    <a:pt x="273841" y="2199"/>
                  </a:lnTo>
                  <a:lnTo>
                    <a:pt x="274324" y="3374"/>
                  </a:lnTo>
                  <a:lnTo>
                    <a:pt x="274324" y="49924"/>
                  </a:lnTo>
                  <a:close/>
                </a:path>
              </a:pathLst>
            </a:custGeom>
            <a:solidFill>
              <a:srgbClr val="283B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09724" y="3546368"/>
              <a:ext cx="274320" cy="52069"/>
            </a:xfrm>
            <a:custGeom>
              <a:avLst/>
              <a:gdLst/>
              <a:ahLst/>
              <a:cxnLst/>
              <a:rect l="l" t="t" r="r" b="b"/>
              <a:pathLst>
                <a:path w="274320" h="52070">
                  <a:moveTo>
                    <a:pt x="0" y="4599"/>
                  </a:moveTo>
                  <a:lnTo>
                    <a:pt x="0" y="2049"/>
                  </a:lnTo>
                  <a:lnTo>
                    <a:pt x="2059" y="0"/>
                  </a:lnTo>
                  <a:lnTo>
                    <a:pt x="4602" y="0"/>
                  </a:lnTo>
                  <a:lnTo>
                    <a:pt x="269724" y="0"/>
                  </a:lnTo>
                  <a:lnTo>
                    <a:pt x="270944" y="0"/>
                  </a:lnTo>
                  <a:lnTo>
                    <a:pt x="272114" y="474"/>
                  </a:lnTo>
                  <a:lnTo>
                    <a:pt x="272976" y="1349"/>
                  </a:lnTo>
                  <a:lnTo>
                    <a:pt x="273841" y="2199"/>
                  </a:lnTo>
                  <a:lnTo>
                    <a:pt x="274324" y="3374"/>
                  </a:lnTo>
                  <a:lnTo>
                    <a:pt x="274324" y="4599"/>
                  </a:lnTo>
                  <a:lnTo>
                    <a:pt x="274324" y="47374"/>
                  </a:lnTo>
                  <a:lnTo>
                    <a:pt x="274324" y="49924"/>
                  </a:lnTo>
                  <a:lnTo>
                    <a:pt x="272264" y="51974"/>
                  </a:lnTo>
                  <a:lnTo>
                    <a:pt x="269724" y="51974"/>
                  </a:lnTo>
                  <a:lnTo>
                    <a:pt x="4602" y="51974"/>
                  </a:lnTo>
                  <a:lnTo>
                    <a:pt x="2059" y="51974"/>
                  </a:lnTo>
                  <a:lnTo>
                    <a:pt x="0" y="49924"/>
                  </a:lnTo>
                  <a:lnTo>
                    <a:pt x="0" y="47374"/>
                  </a:lnTo>
                  <a:lnTo>
                    <a:pt x="0" y="4599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27891" y="3560792"/>
              <a:ext cx="57785" cy="23495"/>
            </a:xfrm>
            <a:custGeom>
              <a:avLst/>
              <a:gdLst/>
              <a:ahLst/>
              <a:cxnLst/>
              <a:rect l="l" t="t" r="r" b="b"/>
              <a:pathLst>
                <a:path w="57784" h="23495">
                  <a:moveTo>
                    <a:pt x="57137" y="23074"/>
                  </a:moveTo>
                  <a:lnTo>
                    <a:pt x="524" y="23074"/>
                  </a:lnTo>
                  <a:lnTo>
                    <a:pt x="0" y="22549"/>
                  </a:lnTo>
                  <a:lnTo>
                    <a:pt x="0" y="524"/>
                  </a:lnTo>
                  <a:lnTo>
                    <a:pt x="524" y="0"/>
                  </a:lnTo>
                  <a:lnTo>
                    <a:pt x="56799" y="0"/>
                  </a:lnTo>
                  <a:lnTo>
                    <a:pt x="57097" y="124"/>
                  </a:lnTo>
                  <a:lnTo>
                    <a:pt x="57317" y="349"/>
                  </a:lnTo>
                  <a:lnTo>
                    <a:pt x="57539" y="574"/>
                  </a:lnTo>
                  <a:lnTo>
                    <a:pt x="57662" y="874"/>
                  </a:lnTo>
                  <a:lnTo>
                    <a:pt x="57662" y="2254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18944" y="0"/>
            <a:ext cx="6625590" cy="5143500"/>
            <a:chOff x="2518944" y="0"/>
            <a:chExt cx="6625590" cy="5143500"/>
          </a:xfrm>
        </p:grpSpPr>
        <p:sp>
          <p:nvSpPr>
            <p:cNvPr id="3" name="object 3"/>
            <p:cNvSpPr/>
            <p:nvPr/>
          </p:nvSpPr>
          <p:spPr>
            <a:xfrm>
              <a:off x="3949867" y="2100258"/>
              <a:ext cx="4397375" cy="3043555"/>
            </a:xfrm>
            <a:custGeom>
              <a:avLst/>
              <a:gdLst/>
              <a:ahLst/>
              <a:cxnLst/>
              <a:rect l="l" t="t" r="r" b="b"/>
              <a:pathLst>
                <a:path w="4397375" h="3043554">
                  <a:moveTo>
                    <a:pt x="1348897" y="3043206"/>
                  </a:moveTo>
                  <a:lnTo>
                    <a:pt x="0" y="3043206"/>
                  </a:lnTo>
                  <a:lnTo>
                    <a:pt x="3047918" y="0"/>
                  </a:lnTo>
                  <a:lnTo>
                    <a:pt x="4396791" y="0"/>
                  </a:lnTo>
                  <a:lnTo>
                    <a:pt x="1348897" y="3043206"/>
                  </a:lnTo>
                  <a:close/>
                </a:path>
              </a:pathLst>
            </a:custGeom>
            <a:solidFill>
              <a:srgbClr val="172B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18944" y="0"/>
              <a:ext cx="6584315" cy="5143500"/>
            </a:xfrm>
            <a:custGeom>
              <a:avLst/>
              <a:gdLst/>
              <a:ahLst/>
              <a:cxnLst/>
              <a:rect l="l" t="t" r="r" b="b"/>
              <a:pathLst>
                <a:path w="6584315" h="5143500">
                  <a:moveTo>
                    <a:pt x="1432322" y="5143489"/>
                  </a:moveTo>
                  <a:lnTo>
                    <a:pt x="0" y="5143489"/>
                  </a:lnTo>
                  <a:lnTo>
                    <a:pt x="5151464" y="0"/>
                  </a:lnTo>
                  <a:lnTo>
                    <a:pt x="6583786" y="0"/>
                  </a:lnTo>
                  <a:lnTo>
                    <a:pt x="1432322" y="5143489"/>
                  </a:lnTo>
                  <a:close/>
                </a:path>
              </a:pathLst>
            </a:custGeom>
            <a:solidFill>
              <a:srgbClr val="172B34">
                <a:alpha val="384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295138" y="1300606"/>
              <a:ext cx="3849370" cy="3843020"/>
            </a:xfrm>
            <a:custGeom>
              <a:avLst/>
              <a:gdLst/>
              <a:ahLst/>
              <a:cxnLst/>
              <a:rect l="l" t="t" r="r" b="b"/>
              <a:pathLst>
                <a:path w="3849370" h="3843020">
                  <a:moveTo>
                    <a:pt x="3848836" y="2697594"/>
                  </a:moveTo>
                  <a:lnTo>
                    <a:pt x="2701760" y="3842893"/>
                  </a:lnTo>
                  <a:lnTo>
                    <a:pt x="3848836" y="3842893"/>
                  </a:lnTo>
                  <a:lnTo>
                    <a:pt x="3848836" y="2697594"/>
                  </a:lnTo>
                  <a:close/>
                </a:path>
                <a:path w="3849370" h="3843020">
                  <a:moveTo>
                    <a:pt x="3848836" y="0"/>
                  </a:moveTo>
                  <a:lnTo>
                    <a:pt x="0" y="3842893"/>
                  </a:lnTo>
                  <a:lnTo>
                    <a:pt x="1417586" y="3842893"/>
                  </a:lnTo>
                  <a:lnTo>
                    <a:pt x="3848836" y="1415389"/>
                  </a:lnTo>
                  <a:lnTo>
                    <a:pt x="3848836" y="0"/>
                  </a:lnTo>
                  <a:close/>
                </a:path>
              </a:pathLst>
            </a:custGeom>
            <a:solidFill>
              <a:srgbClr val="172B34">
                <a:alpha val="3724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6702536" y="2705819"/>
              <a:ext cx="2441575" cy="2437765"/>
            </a:xfrm>
            <a:custGeom>
              <a:avLst/>
              <a:gdLst/>
              <a:ahLst/>
              <a:cxnLst/>
              <a:rect l="l" t="t" r="r" b="b"/>
              <a:pathLst>
                <a:path w="2441575" h="2437765">
                  <a:moveTo>
                    <a:pt x="1301147" y="2437670"/>
                  </a:moveTo>
                  <a:lnTo>
                    <a:pt x="0" y="2437670"/>
                  </a:lnTo>
                  <a:lnTo>
                    <a:pt x="2441445" y="0"/>
                  </a:lnTo>
                  <a:lnTo>
                    <a:pt x="2441445" y="1299147"/>
                  </a:lnTo>
                  <a:lnTo>
                    <a:pt x="1301147" y="2437670"/>
                  </a:lnTo>
                  <a:close/>
                </a:path>
              </a:pathLst>
            </a:custGeom>
            <a:solidFill>
              <a:srgbClr val="172B34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45158" y="2314745"/>
            <a:ext cx="8105083" cy="16349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9609" y="2266287"/>
            <a:ext cx="5700395" cy="604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-10">
                <a:solidFill>
                  <a:srgbClr val="FFFFFF"/>
                </a:solidFill>
                <a:latin typeface="Lato"/>
                <a:cs typeface="Lato"/>
              </a:rPr>
              <a:t>CLOUDERA </a:t>
            </a:r>
            <a:r>
              <a:rPr dirty="0" sz="3800" spc="-125">
                <a:solidFill>
                  <a:srgbClr val="FFFFFF"/>
                </a:solidFill>
                <a:latin typeface="Lato"/>
                <a:cs typeface="Lato"/>
              </a:rPr>
              <a:t>AT </a:t>
            </a:r>
            <a:r>
              <a:rPr dirty="0" sz="3800" spc="1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dirty="0" sz="3800" spc="-63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10">
                <a:solidFill>
                  <a:srgbClr val="FFFFFF"/>
                </a:solidFill>
                <a:latin typeface="Lato"/>
                <a:cs typeface="Lato"/>
              </a:rPr>
              <a:t>GLANCE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640570"/>
            <a:ext cx="6907186" cy="502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484" y="4852565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298" y="20174"/>
                </a:moveTo>
                <a:lnTo>
                  <a:pt x="490284" y="20174"/>
                </a:lnTo>
                <a:lnTo>
                  <a:pt x="487259" y="13274"/>
                </a:lnTo>
                <a:lnTo>
                  <a:pt x="482931" y="7199"/>
                </a:lnTo>
                <a:lnTo>
                  <a:pt x="477611" y="1999"/>
                </a:lnTo>
                <a:lnTo>
                  <a:pt x="554298" y="1999"/>
                </a:lnTo>
                <a:lnTo>
                  <a:pt x="554298" y="20174"/>
                </a:lnTo>
                <a:close/>
              </a:path>
              <a:path w="755015" h="92075">
                <a:moveTo>
                  <a:pt x="543886" y="54649"/>
                </a:moveTo>
                <a:lnTo>
                  <a:pt x="494954" y="54649"/>
                </a:lnTo>
                <a:lnTo>
                  <a:pt x="495309" y="51824"/>
                </a:lnTo>
                <a:lnTo>
                  <a:pt x="495491" y="48999"/>
                </a:lnTo>
                <a:lnTo>
                  <a:pt x="495504" y="42874"/>
                </a:lnTo>
                <a:lnTo>
                  <a:pt x="495209" y="39749"/>
                </a:lnTo>
                <a:lnTo>
                  <a:pt x="494789" y="36674"/>
                </a:lnTo>
                <a:lnTo>
                  <a:pt x="543886" y="36674"/>
                </a:lnTo>
                <a:lnTo>
                  <a:pt x="543886" y="54649"/>
                </a:lnTo>
                <a:close/>
              </a:path>
              <a:path w="755015" h="92075">
                <a:moveTo>
                  <a:pt x="554706" y="89899"/>
                </a:moveTo>
                <a:lnTo>
                  <a:pt x="478581" y="89899"/>
                </a:lnTo>
                <a:lnTo>
                  <a:pt x="483721" y="84674"/>
                </a:lnTo>
                <a:lnTo>
                  <a:pt x="487806" y="78499"/>
                </a:lnTo>
                <a:lnTo>
                  <a:pt x="490616" y="71724"/>
                </a:lnTo>
                <a:lnTo>
                  <a:pt x="554706" y="71724"/>
                </a:lnTo>
                <a:lnTo>
                  <a:pt x="554706" y="89899"/>
                </a:lnTo>
                <a:close/>
              </a:path>
              <a:path w="755015" h="92075">
                <a:moveTo>
                  <a:pt x="214949" y="91899"/>
                </a:moveTo>
                <a:lnTo>
                  <a:pt x="196328" y="88354"/>
                </a:lnTo>
                <a:lnTo>
                  <a:pt x="181641" y="78627"/>
                </a:lnTo>
                <a:lnTo>
                  <a:pt x="172007" y="64087"/>
                </a:lnTo>
                <a:lnTo>
                  <a:pt x="168547" y="46099"/>
                </a:lnTo>
                <a:lnTo>
                  <a:pt x="172007" y="28054"/>
                </a:lnTo>
                <a:lnTo>
                  <a:pt x="181641" y="13412"/>
                </a:lnTo>
                <a:lnTo>
                  <a:pt x="196328" y="3589"/>
                </a:lnTo>
                <a:lnTo>
                  <a:pt x="214949" y="0"/>
                </a:lnTo>
                <a:lnTo>
                  <a:pt x="233573" y="3567"/>
                </a:lnTo>
                <a:lnTo>
                  <a:pt x="248266" y="13356"/>
                </a:lnTo>
                <a:lnTo>
                  <a:pt x="251604" y="18424"/>
                </a:lnTo>
                <a:lnTo>
                  <a:pt x="214949" y="18424"/>
                </a:lnTo>
                <a:lnTo>
                  <a:pt x="204759" y="20492"/>
                </a:lnTo>
                <a:lnTo>
                  <a:pt x="196762" y="26243"/>
                </a:lnTo>
                <a:lnTo>
                  <a:pt x="191537" y="35004"/>
                </a:lnTo>
                <a:lnTo>
                  <a:pt x="189667" y="46099"/>
                </a:lnTo>
                <a:lnTo>
                  <a:pt x="191537" y="57137"/>
                </a:lnTo>
                <a:lnTo>
                  <a:pt x="196762" y="65796"/>
                </a:lnTo>
                <a:lnTo>
                  <a:pt x="204759" y="71451"/>
                </a:lnTo>
                <a:lnTo>
                  <a:pt x="214949" y="73474"/>
                </a:lnTo>
                <a:lnTo>
                  <a:pt x="251682" y="73474"/>
                </a:lnTo>
                <a:lnTo>
                  <a:pt x="248266" y="78627"/>
                </a:lnTo>
                <a:lnTo>
                  <a:pt x="233573" y="88354"/>
                </a:lnTo>
                <a:lnTo>
                  <a:pt x="214949" y="91899"/>
                </a:lnTo>
                <a:close/>
              </a:path>
              <a:path w="755015" h="92075">
                <a:moveTo>
                  <a:pt x="251682" y="73474"/>
                </a:moveTo>
                <a:lnTo>
                  <a:pt x="214949" y="73474"/>
                </a:lnTo>
                <a:lnTo>
                  <a:pt x="225142" y="71426"/>
                </a:lnTo>
                <a:lnTo>
                  <a:pt x="233144" y="65731"/>
                </a:lnTo>
                <a:lnTo>
                  <a:pt x="238372" y="57063"/>
                </a:lnTo>
                <a:lnTo>
                  <a:pt x="240244" y="46099"/>
                </a:lnTo>
                <a:lnTo>
                  <a:pt x="238372" y="35004"/>
                </a:lnTo>
                <a:lnTo>
                  <a:pt x="233144" y="26243"/>
                </a:lnTo>
                <a:lnTo>
                  <a:pt x="225142" y="20492"/>
                </a:lnTo>
                <a:lnTo>
                  <a:pt x="214949" y="18424"/>
                </a:lnTo>
                <a:lnTo>
                  <a:pt x="251604" y="18424"/>
                </a:lnTo>
                <a:lnTo>
                  <a:pt x="257904" y="27991"/>
                </a:lnTo>
                <a:lnTo>
                  <a:pt x="261366" y="46099"/>
                </a:lnTo>
                <a:lnTo>
                  <a:pt x="257904" y="64087"/>
                </a:lnTo>
                <a:lnTo>
                  <a:pt x="251682" y="73474"/>
                </a:lnTo>
                <a:close/>
              </a:path>
              <a:path w="755015" h="92075">
                <a:moveTo>
                  <a:pt x="421099" y="89899"/>
                </a:moveTo>
                <a:lnTo>
                  <a:pt x="385889" y="89899"/>
                </a:lnTo>
                <a:lnTo>
                  <a:pt x="385889" y="1999"/>
                </a:lnTo>
                <a:lnTo>
                  <a:pt x="420256" y="1999"/>
                </a:lnTo>
                <a:lnTo>
                  <a:pt x="440086" y="5172"/>
                </a:lnTo>
                <a:lnTo>
                  <a:pt x="455604" y="14121"/>
                </a:lnTo>
                <a:lnTo>
                  <a:pt x="459577" y="19574"/>
                </a:lnTo>
                <a:lnTo>
                  <a:pt x="406244" y="19574"/>
                </a:lnTo>
                <a:lnTo>
                  <a:pt x="406244" y="72324"/>
                </a:lnTo>
                <a:lnTo>
                  <a:pt x="459888" y="72324"/>
                </a:lnTo>
                <a:lnTo>
                  <a:pt x="456030" y="77777"/>
                </a:lnTo>
                <a:lnTo>
                  <a:pt x="440803" y="86727"/>
                </a:lnTo>
                <a:lnTo>
                  <a:pt x="421099" y="89899"/>
                </a:lnTo>
                <a:close/>
              </a:path>
              <a:path w="755015" h="92075">
                <a:moveTo>
                  <a:pt x="459888" y="72324"/>
                </a:moveTo>
                <a:lnTo>
                  <a:pt x="419669" y="72324"/>
                </a:lnTo>
                <a:lnTo>
                  <a:pt x="431327" y="70432"/>
                </a:lnTo>
                <a:lnTo>
                  <a:pt x="440337" y="65081"/>
                </a:lnTo>
                <a:lnTo>
                  <a:pt x="446147" y="56757"/>
                </a:lnTo>
                <a:lnTo>
                  <a:pt x="448206" y="45949"/>
                </a:lnTo>
                <a:lnTo>
                  <a:pt x="446147" y="35131"/>
                </a:lnTo>
                <a:lnTo>
                  <a:pt x="440337" y="26809"/>
                </a:lnTo>
                <a:lnTo>
                  <a:pt x="431327" y="21463"/>
                </a:lnTo>
                <a:lnTo>
                  <a:pt x="419669" y="19574"/>
                </a:lnTo>
                <a:lnTo>
                  <a:pt x="459577" y="19574"/>
                </a:lnTo>
                <a:lnTo>
                  <a:pt x="465715" y="27997"/>
                </a:lnTo>
                <a:lnTo>
                  <a:pt x="469329" y="45949"/>
                </a:lnTo>
                <a:lnTo>
                  <a:pt x="465849" y="63901"/>
                </a:lnTo>
                <a:lnTo>
                  <a:pt x="459888" y="72324"/>
                </a:lnTo>
                <a:close/>
              </a:path>
              <a:path w="755015" h="92075">
                <a:moveTo>
                  <a:pt x="46832" y="91899"/>
                </a:moveTo>
                <a:lnTo>
                  <a:pt x="28353" y="88344"/>
                </a:lnTo>
                <a:lnTo>
                  <a:pt x="13493" y="78590"/>
                </a:lnTo>
                <a:lnTo>
                  <a:pt x="3593" y="64003"/>
                </a:lnTo>
                <a:lnTo>
                  <a:pt x="0" y="45924"/>
                </a:lnTo>
                <a:lnTo>
                  <a:pt x="3593" y="27896"/>
                </a:lnTo>
                <a:lnTo>
                  <a:pt x="13493" y="13309"/>
                </a:lnTo>
                <a:lnTo>
                  <a:pt x="28353" y="3555"/>
                </a:lnTo>
                <a:lnTo>
                  <a:pt x="46832" y="0"/>
                </a:lnTo>
                <a:lnTo>
                  <a:pt x="56068" y="877"/>
                </a:lnTo>
                <a:lnTo>
                  <a:pt x="64528" y="3421"/>
                </a:lnTo>
                <a:lnTo>
                  <a:pt x="72081" y="7498"/>
                </a:lnTo>
                <a:lnTo>
                  <a:pt x="78597" y="12974"/>
                </a:lnTo>
                <a:lnTo>
                  <a:pt x="72999" y="18574"/>
                </a:lnTo>
                <a:lnTo>
                  <a:pt x="47049" y="18574"/>
                </a:lnTo>
                <a:lnTo>
                  <a:pt x="36655" y="20665"/>
                </a:lnTo>
                <a:lnTo>
                  <a:pt x="28445" y="26428"/>
                </a:lnTo>
                <a:lnTo>
                  <a:pt x="23055" y="35101"/>
                </a:lnTo>
                <a:lnTo>
                  <a:pt x="21121" y="45949"/>
                </a:lnTo>
                <a:lnTo>
                  <a:pt x="23055" y="56766"/>
                </a:lnTo>
                <a:lnTo>
                  <a:pt x="28445" y="65456"/>
                </a:lnTo>
                <a:lnTo>
                  <a:pt x="36655" y="71230"/>
                </a:lnTo>
                <a:lnTo>
                  <a:pt x="47049" y="73324"/>
                </a:lnTo>
                <a:lnTo>
                  <a:pt x="75760" y="73324"/>
                </a:lnTo>
                <a:lnTo>
                  <a:pt x="79862" y="77424"/>
                </a:lnTo>
                <a:lnTo>
                  <a:pt x="73213" y="83515"/>
                </a:lnTo>
                <a:lnTo>
                  <a:pt x="65362" y="88065"/>
                </a:lnTo>
                <a:lnTo>
                  <a:pt x="56503" y="90914"/>
                </a:lnTo>
                <a:lnTo>
                  <a:pt x="46832" y="91899"/>
                </a:lnTo>
                <a:close/>
              </a:path>
              <a:path w="755015" h="92075">
                <a:moveTo>
                  <a:pt x="65477" y="26099"/>
                </a:moveTo>
                <a:lnTo>
                  <a:pt x="60257" y="21149"/>
                </a:lnTo>
                <a:lnTo>
                  <a:pt x="54272" y="18574"/>
                </a:lnTo>
                <a:lnTo>
                  <a:pt x="72999" y="18574"/>
                </a:lnTo>
                <a:lnTo>
                  <a:pt x="65477" y="26099"/>
                </a:lnTo>
                <a:close/>
              </a:path>
              <a:path w="755015" h="92075">
                <a:moveTo>
                  <a:pt x="75760" y="73324"/>
                </a:moveTo>
                <a:lnTo>
                  <a:pt x="55254" y="73324"/>
                </a:lnTo>
                <a:lnTo>
                  <a:pt x="61547" y="70199"/>
                </a:lnTo>
                <a:lnTo>
                  <a:pt x="66804" y="64374"/>
                </a:lnTo>
                <a:lnTo>
                  <a:pt x="75760" y="73324"/>
                </a:lnTo>
                <a:close/>
              </a:path>
              <a:path w="755015" h="92075">
                <a:moveTo>
                  <a:pt x="161092" y="89899"/>
                </a:moveTo>
                <a:lnTo>
                  <a:pt x="99514" y="89899"/>
                </a:lnTo>
                <a:lnTo>
                  <a:pt x="99514" y="1999"/>
                </a:lnTo>
                <a:lnTo>
                  <a:pt x="119872" y="1999"/>
                </a:lnTo>
                <a:lnTo>
                  <a:pt x="119872" y="71999"/>
                </a:lnTo>
                <a:lnTo>
                  <a:pt x="161092" y="71999"/>
                </a:lnTo>
                <a:lnTo>
                  <a:pt x="161092" y="89899"/>
                </a:lnTo>
                <a:close/>
              </a:path>
              <a:path w="755015" h="92075">
                <a:moveTo>
                  <a:pt x="598493" y="89899"/>
                </a:moveTo>
                <a:lnTo>
                  <a:pt x="578546" y="89899"/>
                </a:lnTo>
                <a:lnTo>
                  <a:pt x="578546" y="1999"/>
                </a:lnTo>
                <a:lnTo>
                  <a:pt x="619068" y="1999"/>
                </a:lnTo>
                <a:lnTo>
                  <a:pt x="626994" y="2509"/>
                </a:lnTo>
                <a:lnTo>
                  <a:pt x="652444" y="19174"/>
                </a:lnTo>
                <a:lnTo>
                  <a:pt x="598493" y="19174"/>
                </a:lnTo>
                <a:lnTo>
                  <a:pt x="598493" y="45574"/>
                </a:lnTo>
                <a:lnTo>
                  <a:pt x="650826" y="45574"/>
                </a:lnTo>
                <a:lnTo>
                  <a:pt x="649373" y="48846"/>
                </a:lnTo>
                <a:lnTo>
                  <a:pt x="642506" y="55625"/>
                </a:lnTo>
                <a:lnTo>
                  <a:pt x="631676" y="60324"/>
                </a:lnTo>
                <a:lnTo>
                  <a:pt x="633223" y="62149"/>
                </a:lnTo>
                <a:lnTo>
                  <a:pt x="598493" y="62149"/>
                </a:lnTo>
                <a:lnTo>
                  <a:pt x="598493" y="89899"/>
                </a:lnTo>
                <a:close/>
              </a:path>
              <a:path w="755015" h="92075">
                <a:moveTo>
                  <a:pt x="650826" y="45574"/>
                </a:moveTo>
                <a:lnTo>
                  <a:pt x="623241" y="45574"/>
                </a:lnTo>
                <a:lnTo>
                  <a:pt x="626953" y="44374"/>
                </a:lnTo>
                <a:lnTo>
                  <a:pt x="632213" y="39849"/>
                </a:lnTo>
                <a:lnTo>
                  <a:pt x="633681" y="36299"/>
                </a:lnTo>
                <a:lnTo>
                  <a:pt x="633681" y="28424"/>
                </a:lnTo>
                <a:lnTo>
                  <a:pt x="632123" y="24824"/>
                </a:lnTo>
                <a:lnTo>
                  <a:pt x="629776" y="22724"/>
                </a:lnTo>
                <a:lnTo>
                  <a:pt x="627108" y="20399"/>
                </a:lnTo>
                <a:lnTo>
                  <a:pt x="623278" y="19174"/>
                </a:lnTo>
                <a:lnTo>
                  <a:pt x="652444" y="19174"/>
                </a:lnTo>
                <a:lnTo>
                  <a:pt x="654012" y="22724"/>
                </a:lnTo>
                <a:lnTo>
                  <a:pt x="653987" y="32324"/>
                </a:lnTo>
                <a:lnTo>
                  <a:pt x="652978" y="40732"/>
                </a:lnTo>
                <a:lnTo>
                  <a:pt x="650826" y="45574"/>
                </a:lnTo>
                <a:close/>
              </a:path>
              <a:path w="755015" h="92075">
                <a:moveTo>
                  <a:pt x="656753" y="89899"/>
                </a:moveTo>
                <a:lnTo>
                  <a:pt x="633056" y="89899"/>
                </a:lnTo>
                <a:lnTo>
                  <a:pt x="609701" y="62149"/>
                </a:lnTo>
                <a:lnTo>
                  <a:pt x="633223" y="62149"/>
                </a:lnTo>
                <a:lnTo>
                  <a:pt x="656753" y="89899"/>
                </a:lnTo>
                <a:close/>
              </a:path>
              <a:path w="755015" h="92075">
                <a:moveTo>
                  <a:pt x="682163" y="89899"/>
                </a:moveTo>
                <a:lnTo>
                  <a:pt x="661578" y="89899"/>
                </a:lnTo>
                <a:lnTo>
                  <a:pt x="698678" y="1999"/>
                </a:lnTo>
                <a:lnTo>
                  <a:pt x="716916" y="1999"/>
                </a:lnTo>
                <a:lnTo>
                  <a:pt x="726666" y="24849"/>
                </a:lnTo>
                <a:lnTo>
                  <a:pt x="707996" y="24849"/>
                </a:lnTo>
                <a:lnTo>
                  <a:pt x="695768" y="55649"/>
                </a:lnTo>
                <a:lnTo>
                  <a:pt x="739808" y="55649"/>
                </a:lnTo>
                <a:lnTo>
                  <a:pt x="746764" y="71949"/>
                </a:lnTo>
                <a:lnTo>
                  <a:pt x="689298" y="71949"/>
                </a:lnTo>
                <a:lnTo>
                  <a:pt x="682163" y="89899"/>
                </a:lnTo>
                <a:close/>
              </a:path>
              <a:path w="755015" h="92075">
                <a:moveTo>
                  <a:pt x="739808" y="55649"/>
                </a:moveTo>
                <a:lnTo>
                  <a:pt x="720233" y="55649"/>
                </a:lnTo>
                <a:lnTo>
                  <a:pt x="707996" y="24849"/>
                </a:lnTo>
                <a:lnTo>
                  <a:pt x="726666" y="24849"/>
                </a:lnTo>
                <a:lnTo>
                  <a:pt x="739808" y="55649"/>
                </a:lnTo>
                <a:close/>
              </a:path>
              <a:path w="755015" h="92075">
                <a:moveTo>
                  <a:pt x="754423" y="89899"/>
                </a:moveTo>
                <a:lnTo>
                  <a:pt x="733826" y="89899"/>
                </a:lnTo>
                <a:lnTo>
                  <a:pt x="726706" y="71949"/>
                </a:lnTo>
                <a:lnTo>
                  <a:pt x="746764" y="71949"/>
                </a:lnTo>
                <a:lnTo>
                  <a:pt x="754423" y="89899"/>
                </a:lnTo>
                <a:close/>
              </a:path>
              <a:path w="755015" h="92075">
                <a:moveTo>
                  <a:pt x="320926" y="91899"/>
                </a:moveTo>
                <a:lnTo>
                  <a:pt x="304780" y="88990"/>
                </a:lnTo>
                <a:lnTo>
                  <a:pt x="292279" y="80681"/>
                </a:lnTo>
                <a:lnTo>
                  <a:pt x="284204" y="67599"/>
                </a:lnTo>
                <a:lnTo>
                  <a:pt x="281339" y="50374"/>
                </a:lnTo>
                <a:lnTo>
                  <a:pt x="281339" y="1999"/>
                </a:lnTo>
                <a:lnTo>
                  <a:pt x="301681" y="1999"/>
                </a:lnTo>
                <a:lnTo>
                  <a:pt x="301681" y="51149"/>
                </a:lnTo>
                <a:lnTo>
                  <a:pt x="303109" y="60512"/>
                </a:lnTo>
                <a:lnTo>
                  <a:pt x="307093" y="67534"/>
                </a:lnTo>
                <a:lnTo>
                  <a:pt x="313182" y="71944"/>
                </a:lnTo>
                <a:lnTo>
                  <a:pt x="320926" y="73474"/>
                </a:lnTo>
                <a:lnTo>
                  <a:pt x="354024" y="73474"/>
                </a:lnTo>
                <a:lnTo>
                  <a:pt x="349576" y="80681"/>
                </a:lnTo>
                <a:lnTo>
                  <a:pt x="337074" y="88990"/>
                </a:lnTo>
                <a:lnTo>
                  <a:pt x="320926" y="91899"/>
                </a:lnTo>
                <a:close/>
              </a:path>
              <a:path w="755015" h="92075">
                <a:moveTo>
                  <a:pt x="354024" y="73474"/>
                </a:moveTo>
                <a:lnTo>
                  <a:pt x="320926" y="73474"/>
                </a:lnTo>
                <a:lnTo>
                  <a:pt x="328671" y="71944"/>
                </a:lnTo>
                <a:lnTo>
                  <a:pt x="334756" y="67534"/>
                </a:lnTo>
                <a:lnTo>
                  <a:pt x="338735" y="60512"/>
                </a:lnTo>
                <a:lnTo>
                  <a:pt x="340161" y="51149"/>
                </a:lnTo>
                <a:lnTo>
                  <a:pt x="340161" y="1999"/>
                </a:lnTo>
                <a:lnTo>
                  <a:pt x="360516" y="1999"/>
                </a:lnTo>
                <a:lnTo>
                  <a:pt x="360516" y="50374"/>
                </a:lnTo>
                <a:lnTo>
                  <a:pt x="357651" y="67599"/>
                </a:lnTo>
                <a:lnTo>
                  <a:pt x="354024" y="73474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9730"/>
            <a:ext cx="31470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Enriching 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</a:t>
            </a:r>
            <a:r>
              <a:rPr dirty="0" sz="1600" spc="-4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journey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39957" y="2149579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84388" y="2785685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3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00574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0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1535" y="2785685"/>
            <a:ext cx="8642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051" y="1725019"/>
            <a:ext cx="2578100" cy="19399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771014">
              <a:lnSpc>
                <a:spcPts val="1130"/>
              </a:lnSpc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</a:t>
            </a:r>
            <a:endParaRPr sz="1000">
              <a:latin typeface="Roboto Light"/>
              <a:cs typeface="Roboto Light"/>
            </a:endParaRPr>
          </a:p>
          <a:p>
            <a:pPr algn="ctr" marL="1769745">
              <a:lnSpc>
                <a:spcPts val="905"/>
              </a:lnSpc>
            </a:pP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  <a:p>
            <a:pPr marL="131445">
              <a:lnSpc>
                <a:spcPts val="1385"/>
              </a:lnSpc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  <a:p>
            <a:pPr algn="ctr" marL="1770380">
              <a:lnSpc>
                <a:spcPct val="100000"/>
              </a:lnSpc>
              <a:spcBef>
                <a:spcPts val="25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  <a:p>
            <a:pPr marL="234950">
              <a:lnSpc>
                <a:spcPct val="100000"/>
              </a:lnSpc>
              <a:spcBef>
                <a:spcPts val="213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>
              <a:lnSpc>
                <a:spcPts val="2740"/>
              </a:lnSpc>
              <a:spcBef>
                <a:spcPts val="100"/>
              </a:spcBef>
              <a:tabLst>
                <a:tab pos="1888489" algn="l"/>
              </a:tabLst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 &amp;	</a:t>
            </a:r>
            <a:r>
              <a:rPr dirty="0" baseline="10416" sz="3600" spc="-15">
                <a:solidFill>
                  <a:srgbClr val="FFFFFF"/>
                </a:solidFill>
                <a:latin typeface="Roboto"/>
                <a:cs typeface="Roboto"/>
              </a:rPr>
              <a:t>CDE</a:t>
            </a:r>
            <a:endParaRPr baseline="10416" sz="3600">
              <a:latin typeface="Roboto"/>
              <a:cs typeface="Roboto"/>
            </a:endParaRPr>
          </a:p>
          <a:p>
            <a:pPr marL="71755">
              <a:lnSpc>
                <a:spcPts val="1060"/>
              </a:lnSpc>
            </a:pP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1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95735" y="1932713"/>
            <a:ext cx="5524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9750" y="3178609"/>
            <a:ext cx="453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40774" y="1385472"/>
            <a:ext cx="3390265" cy="2682240"/>
          </a:xfrm>
          <a:custGeom>
            <a:avLst/>
            <a:gdLst/>
            <a:ahLst/>
            <a:cxnLst/>
            <a:rect l="l" t="t" r="r" b="b"/>
            <a:pathLst>
              <a:path w="3390265" h="2682240">
                <a:moveTo>
                  <a:pt x="3389993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3389993" y="0"/>
                </a:lnTo>
                <a:lnTo>
                  <a:pt x="3389993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788163" y="1961964"/>
            <a:ext cx="5715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Predict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64538" y="1385472"/>
            <a:ext cx="3253104" cy="2682240"/>
          </a:xfrm>
          <a:custGeom>
            <a:avLst/>
            <a:gdLst/>
            <a:ahLst/>
            <a:cxnLst/>
            <a:rect l="l" t="t" r="r" b="b"/>
            <a:pathLst>
              <a:path w="3253104" h="2682240">
                <a:moveTo>
                  <a:pt x="3252893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3252893" y="0"/>
                </a:lnTo>
                <a:lnTo>
                  <a:pt x="3252893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631957" y="841029"/>
            <a:ext cx="5824855" cy="276796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8890">
              <a:lnSpc>
                <a:spcPct val="149900"/>
              </a:lnSpc>
              <a:spcBef>
                <a:spcPts val="100"/>
              </a:spcBef>
            </a:pP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CDW is a </a:t>
            </a:r>
            <a:r>
              <a:rPr dirty="0" sz="2400" spc="-10" b="0">
                <a:solidFill>
                  <a:srgbClr val="F96702"/>
                </a:solidFill>
                <a:latin typeface="Roboto"/>
                <a:cs typeface="Roboto"/>
              </a:rPr>
              <a:t>managed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data </a:t>
            </a:r>
            <a:r>
              <a:rPr dirty="0" sz="2400" spc="-10" b="0">
                <a:solidFill>
                  <a:srgbClr val="F96702"/>
                </a:solidFill>
                <a:latin typeface="Roboto"/>
                <a:cs typeface="Roboto"/>
              </a:rPr>
              <a:t>warehouse 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service that </a:t>
            </a:r>
            <a:r>
              <a:rPr dirty="0" sz="2400" spc="-10" b="0">
                <a:solidFill>
                  <a:srgbClr val="F96702"/>
                </a:solidFill>
                <a:latin typeface="Roboto"/>
                <a:cs typeface="Roboto"/>
              </a:rPr>
              <a:t>runs </a:t>
            </a:r>
            <a:r>
              <a:rPr dirty="0" sz="2400" spc="-35" b="0">
                <a:solidFill>
                  <a:srgbClr val="F96702"/>
                </a:solidFill>
                <a:latin typeface="Roboto"/>
                <a:cs typeface="Roboto"/>
              </a:rPr>
              <a:t>Cloudera’s </a:t>
            </a:r>
            <a:r>
              <a:rPr dirty="0" sz="2400" spc="-5">
                <a:solidFill>
                  <a:srgbClr val="F96702"/>
                </a:solidFill>
              </a:rPr>
              <a:t>powerful  </a:t>
            </a:r>
            <a:r>
              <a:rPr dirty="0" sz="2400" spc="-10">
                <a:solidFill>
                  <a:srgbClr val="F96702"/>
                </a:solidFill>
              </a:rPr>
              <a:t>engines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on a </a:t>
            </a:r>
            <a:r>
              <a:rPr dirty="0" sz="2400" spc="-10">
                <a:solidFill>
                  <a:srgbClr val="F96702"/>
                </a:solidFill>
              </a:rPr>
              <a:t>containerized architecture </a:t>
            </a:r>
            <a:r>
              <a:rPr dirty="0" sz="2400" spc="-15" b="0">
                <a:solidFill>
                  <a:srgbClr val="F96702"/>
                </a:solidFill>
                <a:latin typeface="Roboto"/>
                <a:cs typeface="Roboto"/>
              </a:rPr>
              <a:t>to 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let </a:t>
            </a:r>
            <a:r>
              <a:rPr dirty="0" sz="2400" spc="-10" b="0">
                <a:solidFill>
                  <a:srgbClr val="F96702"/>
                </a:solidFill>
                <a:latin typeface="Roboto"/>
                <a:cs typeface="Roboto"/>
              </a:rPr>
              <a:t>you </a:t>
            </a:r>
            <a:r>
              <a:rPr dirty="0" sz="2400" spc="-5">
                <a:solidFill>
                  <a:srgbClr val="F96702"/>
                </a:solidFill>
              </a:rPr>
              <a:t>meet </a:t>
            </a:r>
            <a:r>
              <a:rPr dirty="0" sz="2400">
                <a:solidFill>
                  <a:srgbClr val="F96702"/>
                </a:solidFill>
              </a:rPr>
              <a:t>SLAs</a:t>
            </a:r>
            <a:r>
              <a:rPr dirty="0" sz="2400" b="0">
                <a:solidFill>
                  <a:srgbClr val="F96702"/>
                </a:solidFill>
                <a:latin typeface="Roboto"/>
                <a:cs typeface="Roboto"/>
              </a:rPr>
              <a:t>, </a:t>
            </a:r>
            <a:r>
              <a:rPr dirty="0" sz="2400" spc="-10">
                <a:solidFill>
                  <a:srgbClr val="F96702"/>
                </a:solidFill>
              </a:rPr>
              <a:t>onboard </a:t>
            </a:r>
            <a:r>
              <a:rPr dirty="0" sz="2400" spc="-5">
                <a:solidFill>
                  <a:srgbClr val="F96702"/>
                </a:solidFill>
              </a:rPr>
              <a:t>new use </a:t>
            </a:r>
            <a:r>
              <a:rPr dirty="0" sz="2400" spc="-10">
                <a:solidFill>
                  <a:srgbClr val="F96702"/>
                </a:solidFill>
              </a:rPr>
              <a:t>cases 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with </a:t>
            </a:r>
            <a:r>
              <a:rPr dirty="0" sz="2400" spc="-15" b="0">
                <a:solidFill>
                  <a:srgbClr val="F96702"/>
                </a:solidFill>
                <a:latin typeface="Roboto"/>
                <a:cs typeface="Roboto"/>
              </a:rPr>
              <a:t>zero </a:t>
            </a:r>
            <a:r>
              <a:rPr dirty="0" sz="2400" spc="-10" b="0">
                <a:solidFill>
                  <a:srgbClr val="F96702"/>
                </a:solidFill>
                <a:latin typeface="Roboto"/>
                <a:cs typeface="Roboto"/>
              </a:rPr>
              <a:t>friction, </a:t>
            </a:r>
            <a:r>
              <a:rPr dirty="0" sz="2400" spc="-5" b="0">
                <a:solidFill>
                  <a:srgbClr val="F96702"/>
                </a:solidFill>
                <a:latin typeface="Roboto"/>
                <a:cs typeface="Roboto"/>
              </a:rPr>
              <a:t>and </a:t>
            </a:r>
            <a:r>
              <a:rPr dirty="0" sz="2400" spc="-10">
                <a:solidFill>
                  <a:srgbClr val="F96702"/>
                </a:solidFill>
              </a:rPr>
              <a:t>minimize</a:t>
            </a:r>
            <a:r>
              <a:rPr dirty="0" sz="2400" spc="30">
                <a:solidFill>
                  <a:srgbClr val="F96702"/>
                </a:solidFill>
              </a:rPr>
              <a:t> </a:t>
            </a:r>
            <a:r>
              <a:rPr dirty="0" sz="2400" spc="-10">
                <a:solidFill>
                  <a:srgbClr val="F96702"/>
                </a:solidFill>
              </a:rPr>
              <a:t>cost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481" y="465954"/>
            <a:ext cx="4584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75" b="0">
                <a:solidFill>
                  <a:srgbClr val="FFFFFF"/>
                </a:solidFill>
                <a:latin typeface="Lato"/>
                <a:cs typeface="Lato"/>
              </a:rPr>
              <a:t>Two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Cloud-Native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Solutions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for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CDW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3593" y="3423718"/>
            <a:ext cx="2869565" cy="0"/>
          </a:xfrm>
          <a:custGeom>
            <a:avLst/>
            <a:gdLst/>
            <a:ahLst/>
            <a:cxnLst/>
            <a:rect l="l" t="t" r="r" b="b"/>
            <a:pathLst>
              <a:path w="2869565" h="0">
                <a:moveTo>
                  <a:pt x="2869494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00A1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190618" y="3000144"/>
            <a:ext cx="2710815" cy="229235"/>
          </a:xfrm>
          <a:custGeom>
            <a:avLst/>
            <a:gdLst/>
            <a:ahLst/>
            <a:cxnLst/>
            <a:rect l="l" t="t" r="r" b="b"/>
            <a:pathLst>
              <a:path w="2710815" h="229235">
                <a:moveTo>
                  <a:pt x="0" y="6774"/>
                </a:moveTo>
                <a:lnTo>
                  <a:pt x="0" y="3024"/>
                </a:lnTo>
                <a:lnTo>
                  <a:pt x="3049" y="0"/>
                </a:lnTo>
                <a:lnTo>
                  <a:pt x="6799" y="0"/>
                </a:lnTo>
                <a:lnTo>
                  <a:pt x="2704019" y="0"/>
                </a:lnTo>
                <a:lnTo>
                  <a:pt x="2705819" y="0"/>
                </a:lnTo>
                <a:lnTo>
                  <a:pt x="2707544" y="699"/>
                </a:lnTo>
                <a:lnTo>
                  <a:pt x="2708819" y="1974"/>
                </a:lnTo>
                <a:lnTo>
                  <a:pt x="2710094" y="3249"/>
                </a:lnTo>
                <a:lnTo>
                  <a:pt x="2710794" y="4974"/>
                </a:lnTo>
                <a:lnTo>
                  <a:pt x="2710794" y="6774"/>
                </a:lnTo>
                <a:lnTo>
                  <a:pt x="2710794" y="222099"/>
                </a:lnTo>
                <a:lnTo>
                  <a:pt x="2710794" y="225849"/>
                </a:lnTo>
                <a:lnTo>
                  <a:pt x="2707769" y="228899"/>
                </a:lnTo>
                <a:lnTo>
                  <a:pt x="2704019" y="228899"/>
                </a:lnTo>
                <a:lnTo>
                  <a:pt x="6799" y="228899"/>
                </a:lnTo>
                <a:lnTo>
                  <a:pt x="3049" y="228899"/>
                </a:lnTo>
                <a:lnTo>
                  <a:pt x="0" y="225849"/>
                </a:lnTo>
                <a:lnTo>
                  <a:pt x="0" y="222099"/>
                </a:lnTo>
                <a:lnTo>
                  <a:pt x="0" y="6774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14920" y="3020604"/>
            <a:ext cx="2628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000" spc="-20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000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90618" y="1283667"/>
            <a:ext cx="2710815" cy="229235"/>
          </a:xfrm>
          <a:custGeom>
            <a:avLst/>
            <a:gdLst/>
            <a:ahLst/>
            <a:cxnLst/>
            <a:rect l="l" t="t" r="r" b="b"/>
            <a:pathLst>
              <a:path w="2710815" h="229234">
                <a:moveTo>
                  <a:pt x="0" y="6787"/>
                </a:moveTo>
                <a:lnTo>
                  <a:pt x="0" y="3037"/>
                </a:lnTo>
                <a:lnTo>
                  <a:pt x="3049" y="0"/>
                </a:lnTo>
                <a:lnTo>
                  <a:pt x="6799" y="0"/>
                </a:lnTo>
                <a:lnTo>
                  <a:pt x="2704019" y="0"/>
                </a:lnTo>
                <a:lnTo>
                  <a:pt x="2705819" y="0"/>
                </a:lnTo>
                <a:lnTo>
                  <a:pt x="2707544" y="714"/>
                </a:lnTo>
                <a:lnTo>
                  <a:pt x="2708819" y="1987"/>
                </a:lnTo>
                <a:lnTo>
                  <a:pt x="2710094" y="3259"/>
                </a:lnTo>
                <a:lnTo>
                  <a:pt x="2710794" y="4987"/>
                </a:lnTo>
                <a:lnTo>
                  <a:pt x="2710794" y="6787"/>
                </a:lnTo>
                <a:lnTo>
                  <a:pt x="2710794" y="222112"/>
                </a:lnTo>
                <a:lnTo>
                  <a:pt x="2710794" y="225862"/>
                </a:lnTo>
                <a:lnTo>
                  <a:pt x="2707769" y="228899"/>
                </a:lnTo>
                <a:lnTo>
                  <a:pt x="2704019" y="228899"/>
                </a:lnTo>
                <a:lnTo>
                  <a:pt x="6799" y="228899"/>
                </a:lnTo>
                <a:lnTo>
                  <a:pt x="3049" y="228899"/>
                </a:lnTo>
                <a:lnTo>
                  <a:pt x="0" y="225862"/>
                </a:lnTo>
                <a:lnTo>
                  <a:pt x="0" y="222112"/>
                </a:lnTo>
                <a:lnTo>
                  <a:pt x="0" y="6787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913354" y="1304136"/>
            <a:ext cx="12649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r>
              <a:rPr dirty="0" sz="10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Console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385" y="1647642"/>
            <a:ext cx="2302510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600710">
              <a:lnSpc>
                <a:spcPct val="100000"/>
              </a:lnSpc>
              <a:spcBef>
                <a:spcPts val="95"/>
              </a:spcBef>
            </a:pPr>
            <a:r>
              <a:rPr dirty="0" sz="1800" spc="-5" b="1">
                <a:solidFill>
                  <a:srgbClr val="F96702"/>
                </a:solidFill>
                <a:latin typeface="Roboto"/>
                <a:cs typeface="Roboto"/>
              </a:rPr>
              <a:t>DW</a:t>
            </a:r>
            <a:r>
              <a:rPr dirty="0" sz="1800" spc="-15" b="1">
                <a:solidFill>
                  <a:srgbClr val="F96702"/>
                </a:solidFill>
                <a:latin typeface="Roboto"/>
                <a:cs typeface="Roboto"/>
              </a:rPr>
              <a:t> </a:t>
            </a:r>
            <a:r>
              <a:rPr dirty="0" sz="1800" spc="-5" b="1">
                <a:solidFill>
                  <a:srgbClr val="F96702"/>
                </a:solidFill>
                <a:latin typeface="Roboto"/>
                <a:cs typeface="Roboto"/>
              </a:rPr>
              <a:t>Service</a:t>
            </a:r>
            <a:endParaRPr sz="1800">
              <a:latin typeface="Roboto"/>
              <a:cs typeface="Roboto"/>
            </a:endParaRPr>
          </a:p>
          <a:p>
            <a:pPr marL="332740" marR="5080" indent="-320675">
              <a:lnSpc>
                <a:spcPct val="100000"/>
              </a:lnSpc>
              <a:spcBef>
                <a:spcPts val="1225"/>
              </a:spcBef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Kubernetes orchestration of  container-based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compute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for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agile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 clusters</a:t>
            </a:r>
            <a:endParaRPr sz="1200">
              <a:latin typeface="Roboto"/>
              <a:cs typeface="Roboto"/>
            </a:endParaRPr>
          </a:p>
          <a:p>
            <a:pPr marL="332740" marR="156210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Opinionated and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packaged  provisioning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/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scaling</a:t>
            </a:r>
            <a:endParaRPr sz="1200">
              <a:latin typeface="Roboto"/>
              <a:cs typeface="Roboto"/>
            </a:endParaRPr>
          </a:p>
          <a:p>
            <a:pPr marL="332740" marR="113030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Commonly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administered by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Line of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Business</a:t>
            </a:r>
            <a:endParaRPr sz="1200">
              <a:latin typeface="Roboto"/>
              <a:cs typeface="Roboto"/>
            </a:endParaRPr>
          </a:p>
          <a:p>
            <a:pPr marL="332740" marR="195580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Simplicity and ease of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use  over customization and  control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345318" y="1697319"/>
            <a:ext cx="1024890" cy="1162685"/>
            <a:chOff x="3345318" y="1697319"/>
            <a:chExt cx="1024890" cy="1162685"/>
          </a:xfrm>
        </p:grpSpPr>
        <p:sp>
          <p:nvSpPr>
            <p:cNvPr id="11" name="object 11"/>
            <p:cNvSpPr/>
            <p:nvPr/>
          </p:nvSpPr>
          <p:spPr>
            <a:xfrm>
              <a:off x="3550092" y="1706844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810473" y="972425"/>
                  </a:moveTo>
                  <a:lnTo>
                    <a:pt x="0" y="972425"/>
                  </a:lnTo>
                  <a:lnTo>
                    <a:pt x="0" y="0"/>
                  </a:lnTo>
                  <a:lnTo>
                    <a:pt x="810473" y="0"/>
                  </a:lnTo>
                  <a:lnTo>
                    <a:pt x="810473" y="972425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50092" y="1706844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0" y="0"/>
                  </a:moveTo>
                  <a:lnTo>
                    <a:pt x="810473" y="0"/>
                  </a:lnTo>
                  <a:lnTo>
                    <a:pt x="810473" y="972425"/>
                  </a:lnTo>
                  <a:lnTo>
                    <a:pt x="0" y="972425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452468" y="1792271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810473" y="972423"/>
                  </a:moveTo>
                  <a:lnTo>
                    <a:pt x="0" y="972423"/>
                  </a:lnTo>
                  <a:lnTo>
                    <a:pt x="0" y="0"/>
                  </a:lnTo>
                  <a:lnTo>
                    <a:pt x="810473" y="0"/>
                  </a:lnTo>
                  <a:lnTo>
                    <a:pt x="810473" y="972423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452468" y="1792271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0" y="0"/>
                  </a:moveTo>
                  <a:lnTo>
                    <a:pt x="810473" y="0"/>
                  </a:lnTo>
                  <a:lnTo>
                    <a:pt x="810473" y="972423"/>
                  </a:lnTo>
                  <a:lnTo>
                    <a:pt x="0" y="9724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354843" y="1877696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810473" y="972423"/>
                  </a:moveTo>
                  <a:lnTo>
                    <a:pt x="0" y="972423"/>
                  </a:lnTo>
                  <a:lnTo>
                    <a:pt x="0" y="0"/>
                  </a:lnTo>
                  <a:lnTo>
                    <a:pt x="810473" y="0"/>
                  </a:lnTo>
                  <a:lnTo>
                    <a:pt x="810473" y="972423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354843" y="1877696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0" y="0"/>
                  </a:moveTo>
                  <a:lnTo>
                    <a:pt x="810473" y="0"/>
                  </a:lnTo>
                  <a:lnTo>
                    <a:pt x="810473" y="972423"/>
                  </a:lnTo>
                  <a:lnTo>
                    <a:pt x="0" y="972423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3452467" y="2679269"/>
            <a:ext cx="713105" cy="85725"/>
          </a:xfrm>
          <a:prstGeom prst="rect">
            <a:avLst/>
          </a:prstGeom>
          <a:solidFill>
            <a:srgbClr val="2F3B42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6355">
              <a:lnSpc>
                <a:spcPts val="675"/>
              </a:lnSpc>
            </a:pP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DW</a:t>
            </a:r>
            <a:r>
              <a:rPr dirty="0" sz="8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800" spc="-5" b="1">
                <a:solidFill>
                  <a:srgbClr val="FFFFFF"/>
                </a:solidFill>
                <a:latin typeface="Roboto"/>
                <a:cs typeface="Roboto"/>
              </a:rPr>
              <a:t>Service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96937" y="1933240"/>
            <a:ext cx="72517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Containerized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68932" y="2070399"/>
            <a:ext cx="5822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Experience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94343" y="2249630"/>
            <a:ext cx="331470" cy="330200"/>
          </a:xfrm>
          <a:custGeom>
            <a:avLst/>
            <a:gdLst/>
            <a:ahLst/>
            <a:cxnLst/>
            <a:rect l="l" t="t" r="r" b="b"/>
            <a:pathLst>
              <a:path w="331470" h="330200">
                <a:moveTo>
                  <a:pt x="97948" y="45720"/>
                </a:moveTo>
                <a:lnTo>
                  <a:pt x="82424" y="45720"/>
                </a:lnTo>
                <a:lnTo>
                  <a:pt x="95661" y="38100"/>
                </a:lnTo>
                <a:lnTo>
                  <a:pt x="109624" y="30480"/>
                </a:lnTo>
                <a:lnTo>
                  <a:pt x="124281" y="25400"/>
                </a:lnTo>
                <a:lnTo>
                  <a:pt x="139599" y="21590"/>
                </a:lnTo>
                <a:lnTo>
                  <a:pt x="142421" y="12700"/>
                </a:lnTo>
                <a:lnTo>
                  <a:pt x="147980" y="6350"/>
                </a:lnTo>
                <a:lnTo>
                  <a:pt x="155743" y="1270"/>
                </a:lnTo>
                <a:lnTo>
                  <a:pt x="165174" y="0"/>
                </a:lnTo>
                <a:lnTo>
                  <a:pt x="174518" y="1270"/>
                </a:lnTo>
                <a:lnTo>
                  <a:pt x="182377" y="6350"/>
                </a:lnTo>
                <a:lnTo>
                  <a:pt x="188029" y="12700"/>
                </a:lnTo>
                <a:lnTo>
                  <a:pt x="190749" y="21590"/>
                </a:lnTo>
                <a:lnTo>
                  <a:pt x="205890" y="25400"/>
                </a:lnTo>
                <a:lnTo>
                  <a:pt x="216865" y="29210"/>
                </a:lnTo>
                <a:lnTo>
                  <a:pt x="140274" y="29210"/>
                </a:lnTo>
                <a:lnTo>
                  <a:pt x="126211" y="33020"/>
                </a:lnTo>
                <a:lnTo>
                  <a:pt x="112781" y="38100"/>
                </a:lnTo>
                <a:lnTo>
                  <a:pt x="99978" y="44450"/>
                </a:lnTo>
                <a:lnTo>
                  <a:pt x="97948" y="45720"/>
                </a:lnTo>
                <a:close/>
              </a:path>
              <a:path w="331470" h="330200">
                <a:moveTo>
                  <a:pt x="169224" y="52070"/>
                </a:moveTo>
                <a:lnTo>
                  <a:pt x="165849" y="52070"/>
                </a:lnTo>
                <a:lnTo>
                  <a:pt x="156748" y="49530"/>
                </a:lnTo>
                <a:lnTo>
                  <a:pt x="149030" y="45720"/>
                </a:lnTo>
                <a:lnTo>
                  <a:pt x="143328" y="38100"/>
                </a:lnTo>
                <a:lnTo>
                  <a:pt x="140274" y="29210"/>
                </a:lnTo>
                <a:lnTo>
                  <a:pt x="191424" y="29210"/>
                </a:lnTo>
                <a:lnTo>
                  <a:pt x="190399" y="34290"/>
                </a:lnTo>
                <a:lnTo>
                  <a:pt x="186699" y="40640"/>
                </a:lnTo>
                <a:lnTo>
                  <a:pt x="182324" y="44450"/>
                </a:lnTo>
                <a:lnTo>
                  <a:pt x="184024" y="48260"/>
                </a:lnTo>
                <a:lnTo>
                  <a:pt x="184355" y="49530"/>
                </a:lnTo>
                <a:lnTo>
                  <a:pt x="175949" y="49530"/>
                </a:lnTo>
                <a:lnTo>
                  <a:pt x="169224" y="52070"/>
                </a:lnTo>
                <a:close/>
              </a:path>
              <a:path w="331470" h="330200">
                <a:moveTo>
                  <a:pt x="253673" y="52070"/>
                </a:moveTo>
                <a:lnTo>
                  <a:pt x="243224" y="52070"/>
                </a:lnTo>
                <a:lnTo>
                  <a:pt x="243899" y="50800"/>
                </a:lnTo>
                <a:lnTo>
                  <a:pt x="231340" y="43180"/>
                </a:lnTo>
                <a:lnTo>
                  <a:pt x="218412" y="36830"/>
                </a:lnTo>
                <a:lnTo>
                  <a:pt x="205108" y="31750"/>
                </a:lnTo>
                <a:lnTo>
                  <a:pt x="191424" y="29210"/>
                </a:lnTo>
                <a:lnTo>
                  <a:pt x="216865" y="29210"/>
                </a:lnTo>
                <a:lnTo>
                  <a:pt x="220524" y="30480"/>
                </a:lnTo>
                <a:lnTo>
                  <a:pt x="234652" y="38100"/>
                </a:lnTo>
                <a:lnTo>
                  <a:pt x="248274" y="45720"/>
                </a:lnTo>
                <a:lnTo>
                  <a:pt x="280330" y="45720"/>
                </a:lnTo>
                <a:lnTo>
                  <a:pt x="282365" y="46990"/>
                </a:lnTo>
                <a:lnTo>
                  <a:pt x="264749" y="46990"/>
                </a:lnTo>
                <a:lnTo>
                  <a:pt x="257597" y="49530"/>
                </a:lnTo>
                <a:lnTo>
                  <a:pt x="253673" y="52070"/>
                </a:lnTo>
                <a:close/>
              </a:path>
              <a:path w="331470" h="330200">
                <a:moveTo>
                  <a:pt x="73674" y="289560"/>
                </a:moveTo>
                <a:lnTo>
                  <a:pt x="66274" y="289560"/>
                </a:lnTo>
                <a:lnTo>
                  <a:pt x="56456" y="288290"/>
                </a:lnTo>
                <a:lnTo>
                  <a:pt x="48312" y="281940"/>
                </a:lnTo>
                <a:lnTo>
                  <a:pt x="42755" y="274320"/>
                </a:lnTo>
                <a:lnTo>
                  <a:pt x="40699" y="264160"/>
                </a:lnTo>
                <a:lnTo>
                  <a:pt x="40699" y="256540"/>
                </a:lnTo>
                <a:lnTo>
                  <a:pt x="43724" y="250190"/>
                </a:lnTo>
                <a:lnTo>
                  <a:pt x="48099" y="246380"/>
                </a:lnTo>
                <a:lnTo>
                  <a:pt x="40120" y="233680"/>
                </a:lnTo>
                <a:lnTo>
                  <a:pt x="33428" y="219710"/>
                </a:lnTo>
                <a:lnTo>
                  <a:pt x="28183" y="205740"/>
                </a:lnTo>
                <a:lnTo>
                  <a:pt x="24549" y="190500"/>
                </a:lnTo>
                <a:lnTo>
                  <a:pt x="14902" y="187960"/>
                </a:lnTo>
                <a:lnTo>
                  <a:pt x="7109" y="182880"/>
                </a:lnTo>
                <a:lnTo>
                  <a:pt x="1898" y="173990"/>
                </a:lnTo>
                <a:lnTo>
                  <a:pt x="0" y="165100"/>
                </a:lnTo>
                <a:lnTo>
                  <a:pt x="1888" y="154940"/>
                </a:lnTo>
                <a:lnTo>
                  <a:pt x="7028" y="147320"/>
                </a:lnTo>
                <a:lnTo>
                  <a:pt x="14628" y="142240"/>
                </a:lnTo>
                <a:lnTo>
                  <a:pt x="23899" y="139700"/>
                </a:lnTo>
                <a:lnTo>
                  <a:pt x="27479" y="124460"/>
                </a:lnTo>
                <a:lnTo>
                  <a:pt x="32603" y="109220"/>
                </a:lnTo>
                <a:lnTo>
                  <a:pt x="39175" y="95250"/>
                </a:lnTo>
                <a:lnTo>
                  <a:pt x="47099" y="82550"/>
                </a:lnTo>
                <a:lnTo>
                  <a:pt x="43074" y="77470"/>
                </a:lnTo>
                <a:lnTo>
                  <a:pt x="40699" y="72390"/>
                </a:lnTo>
                <a:lnTo>
                  <a:pt x="40699" y="66040"/>
                </a:lnTo>
                <a:lnTo>
                  <a:pt x="42660" y="55880"/>
                </a:lnTo>
                <a:lnTo>
                  <a:pt x="48059" y="48260"/>
                </a:lnTo>
                <a:lnTo>
                  <a:pt x="56172" y="41910"/>
                </a:lnTo>
                <a:lnTo>
                  <a:pt x="66274" y="40640"/>
                </a:lnTo>
                <a:lnTo>
                  <a:pt x="71999" y="40640"/>
                </a:lnTo>
                <a:lnTo>
                  <a:pt x="78049" y="41910"/>
                </a:lnTo>
                <a:lnTo>
                  <a:pt x="82424" y="45720"/>
                </a:lnTo>
                <a:lnTo>
                  <a:pt x="97948" y="45720"/>
                </a:lnTo>
                <a:lnTo>
                  <a:pt x="87799" y="52070"/>
                </a:lnTo>
                <a:lnTo>
                  <a:pt x="90824" y="55880"/>
                </a:lnTo>
                <a:lnTo>
                  <a:pt x="92174" y="60960"/>
                </a:lnTo>
                <a:lnTo>
                  <a:pt x="92174" y="66040"/>
                </a:lnTo>
                <a:lnTo>
                  <a:pt x="90168" y="76200"/>
                </a:lnTo>
                <a:lnTo>
                  <a:pt x="84693" y="83820"/>
                </a:lnTo>
                <a:lnTo>
                  <a:pt x="78191" y="88900"/>
                </a:lnTo>
                <a:lnTo>
                  <a:pt x="52824" y="88900"/>
                </a:lnTo>
                <a:lnTo>
                  <a:pt x="45777" y="100330"/>
                </a:lnTo>
                <a:lnTo>
                  <a:pt x="39868" y="113030"/>
                </a:lnTo>
                <a:lnTo>
                  <a:pt x="35225" y="127000"/>
                </a:lnTo>
                <a:lnTo>
                  <a:pt x="31974" y="140970"/>
                </a:lnTo>
                <a:lnTo>
                  <a:pt x="35674" y="142240"/>
                </a:lnTo>
                <a:lnTo>
                  <a:pt x="39699" y="143510"/>
                </a:lnTo>
                <a:lnTo>
                  <a:pt x="42724" y="146050"/>
                </a:lnTo>
                <a:lnTo>
                  <a:pt x="25899" y="146050"/>
                </a:lnTo>
                <a:lnTo>
                  <a:pt x="18611" y="147320"/>
                </a:lnTo>
                <a:lnTo>
                  <a:pt x="12740" y="151130"/>
                </a:lnTo>
                <a:lnTo>
                  <a:pt x="8824" y="157480"/>
                </a:lnTo>
                <a:lnTo>
                  <a:pt x="7399" y="165100"/>
                </a:lnTo>
                <a:lnTo>
                  <a:pt x="8824" y="171450"/>
                </a:lnTo>
                <a:lnTo>
                  <a:pt x="12740" y="177800"/>
                </a:lnTo>
                <a:lnTo>
                  <a:pt x="18611" y="181610"/>
                </a:lnTo>
                <a:lnTo>
                  <a:pt x="25899" y="184150"/>
                </a:lnTo>
                <a:lnTo>
                  <a:pt x="43144" y="184150"/>
                </a:lnTo>
                <a:lnTo>
                  <a:pt x="38844" y="187960"/>
                </a:lnTo>
                <a:lnTo>
                  <a:pt x="31974" y="190500"/>
                </a:lnTo>
                <a:lnTo>
                  <a:pt x="35438" y="204470"/>
                </a:lnTo>
                <a:lnTo>
                  <a:pt x="40256" y="217170"/>
                </a:lnTo>
                <a:lnTo>
                  <a:pt x="46396" y="229870"/>
                </a:lnTo>
                <a:lnTo>
                  <a:pt x="53824" y="241300"/>
                </a:lnTo>
                <a:lnTo>
                  <a:pt x="78046" y="241300"/>
                </a:lnTo>
                <a:lnTo>
                  <a:pt x="84562" y="246380"/>
                </a:lnTo>
                <a:lnTo>
                  <a:pt x="90119" y="254000"/>
                </a:lnTo>
                <a:lnTo>
                  <a:pt x="92174" y="264160"/>
                </a:lnTo>
                <a:lnTo>
                  <a:pt x="92174" y="267970"/>
                </a:lnTo>
                <a:lnTo>
                  <a:pt x="91174" y="273050"/>
                </a:lnTo>
                <a:lnTo>
                  <a:pt x="89149" y="275590"/>
                </a:lnTo>
                <a:lnTo>
                  <a:pt x="99277" y="281940"/>
                </a:lnTo>
                <a:lnTo>
                  <a:pt x="84449" y="281940"/>
                </a:lnTo>
                <a:lnTo>
                  <a:pt x="80074" y="287020"/>
                </a:lnTo>
                <a:lnTo>
                  <a:pt x="73674" y="289560"/>
                </a:lnTo>
                <a:close/>
              </a:path>
              <a:path w="331470" h="330200">
                <a:moveTo>
                  <a:pt x="280330" y="45720"/>
                </a:moveTo>
                <a:lnTo>
                  <a:pt x="248274" y="45720"/>
                </a:lnTo>
                <a:lnTo>
                  <a:pt x="252649" y="41910"/>
                </a:lnTo>
                <a:lnTo>
                  <a:pt x="258349" y="40640"/>
                </a:lnTo>
                <a:lnTo>
                  <a:pt x="264424" y="40640"/>
                </a:lnTo>
                <a:lnTo>
                  <a:pt x="274227" y="41910"/>
                </a:lnTo>
                <a:lnTo>
                  <a:pt x="280330" y="45720"/>
                </a:lnTo>
                <a:close/>
              </a:path>
              <a:path w="331470" h="330200">
                <a:moveTo>
                  <a:pt x="285548" y="85090"/>
                </a:moveTo>
                <a:lnTo>
                  <a:pt x="264749" y="85090"/>
                </a:lnTo>
                <a:lnTo>
                  <a:pt x="271955" y="83820"/>
                </a:lnTo>
                <a:lnTo>
                  <a:pt x="277961" y="78740"/>
                </a:lnTo>
                <a:lnTo>
                  <a:pt x="282074" y="73660"/>
                </a:lnTo>
                <a:lnTo>
                  <a:pt x="283599" y="66040"/>
                </a:lnTo>
                <a:lnTo>
                  <a:pt x="282120" y="58420"/>
                </a:lnTo>
                <a:lnTo>
                  <a:pt x="278083" y="53340"/>
                </a:lnTo>
                <a:lnTo>
                  <a:pt x="272092" y="49530"/>
                </a:lnTo>
                <a:lnTo>
                  <a:pt x="264749" y="46990"/>
                </a:lnTo>
                <a:lnTo>
                  <a:pt x="282365" y="46990"/>
                </a:lnTo>
                <a:lnTo>
                  <a:pt x="287919" y="55880"/>
                </a:lnTo>
                <a:lnTo>
                  <a:pt x="289974" y="66040"/>
                </a:lnTo>
                <a:lnTo>
                  <a:pt x="289974" y="72390"/>
                </a:lnTo>
                <a:lnTo>
                  <a:pt x="287974" y="77470"/>
                </a:lnTo>
                <a:lnTo>
                  <a:pt x="283924" y="82550"/>
                </a:lnTo>
                <a:lnTo>
                  <a:pt x="285548" y="85090"/>
                </a:lnTo>
                <a:close/>
              </a:path>
              <a:path w="331470" h="330200">
                <a:moveTo>
                  <a:pt x="43144" y="184150"/>
                </a:moveTo>
                <a:lnTo>
                  <a:pt x="25899" y="184150"/>
                </a:lnTo>
                <a:lnTo>
                  <a:pt x="33106" y="181610"/>
                </a:lnTo>
                <a:lnTo>
                  <a:pt x="39112" y="177800"/>
                </a:lnTo>
                <a:lnTo>
                  <a:pt x="43224" y="171450"/>
                </a:lnTo>
                <a:lnTo>
                  <a:pt x="44749" y="165100"/>
                </a:lnTo>
                <a:lnTo>
                  <a:pt x="43224" y="157480"/>
                </a:lnTo>
                <a:lnTo>
                  <a:pt x="39112" y="151130"/>
                </a:lnTo>
                <a:lnTo>
                  <a:pt x="33106" y="147320"/>
                </a:lnTo>
                <a:lnTo>
                  <a:pt x="25899" y="146050"/>
                </a:lnTo>
                <a:lnTo>
                  <a:pt x="42724" y="146050"/>
                </a:lnTo>
                <a:lnTo>
                  <a:pt x="77415" y="118110"/>
                </a:lnTo>
                <a:lnTo>
                  <a:pt x="112574" y="95250"/>
                </a:lnTo>
                <a:lnTo>
                  <a:pt x="147040" y="76200"/>
                </a:lnTo>
                <a:lnTo>
                  <a:pt x="179649" y="62230"/>
                </a:lnTo>
                <a:lnTo>
                  <a:pt x="178624" y="57150"/>
                </a:lnTo>
                <a:lnTo>
                  <a:pt x="176949" y="53340"/>
                </a:lnTo>
                <a:lnTo>
                  <a:pt x="175949" y="49530"/>
                </a:lnTo>
                <a:lnTo>
                  <a:pt x="184355" y="49530"/>
                </a:lnTo>
                <a:lnTo>
                  <a:pt x="185349" y="53340"/>
                </a:lnTo>
                <a:lnTo>
                  <a:pt x="186374" y="58420"/>
                </a:lnTo>
                <a:lnTo>
                  <a:pt x="228730" y="58420"/>
                </a:lnTo>
                <a:lnTo>
                  <a:pt x="216099" y="59690"/>
                </a:lnTo>
                <a:lnTo>
                  <a:pt x="202399" y="62230"/>
                </a:lnTo>
                <a:lnTo>
                  <a:pt x="187724" y="66040"/>
                </a:lnTo>
                <a:lnTo>
                  <a:pt x="188163" y="68580"/>
                </a:lnTo>
                <a:lnTo>
                  <a:pt x="180324" y="68580"/>
                </a:lnTo>
                <a:lnTo>
                  <a:pt x="148955" y="82550"/>
                </a:lnTo>
                <a:lnTo>
                  <a:pt x="115637" y="100330"/>
                </a:lnTo>
                <a:lnTo>
                  <a:pt x="81437" y="123190"/>
                </a:lnTo>
                <a:lnTo>
                  <a:pt x="47424" y="151130"/>
                </a:lnTo>
                <a:lnTo>
                  <a:pt x="49449" y="153670"/>
                </a:lnTo>
                <a:lnTo>
                  <a:pt x="51124" y="157480"/>
                </a:lnTo>
                <a:lnTo>
                  <a:pt x="51474" y="161290"/>
                </a:lnTo>
                <a:lnTo>
                  <a:pt x="106833" y="161290"/>
                </a:lnTo>
                <a:lnTo>
                  <a:pt x="89779" y="163830"/>
                </a:lnTo>
                <a:lnTo>
                  <a:pt x="74802" y="166370"/>
                </a:lnTo>
                <a:lnTo>
                  <a:pt x="61781" y="168910"/>
                </a:lnTo>
                <a:lnTo>
                  <a:pt x="51124" y="168910"/>
                </a:lnTo>
                <a:lnTo>
                  <a:pt x="48797" y="176530"/>
                </a:lnTo>
                <a:lnTo>
                  <a:pt x="44578" y="182880"/>
                </a:lnTo>
                <a:lnTo>
                  <a:pt x="43144" y="184150"/>
                </a:lnTo>
                <a:close/>
              </a:path>
              <a:path w="331470" h="330200">
                <a:moveTo>
                  <a:pt x="267449" y="91440"/>
                </a:moveTo>
                <a:lnTo>
                  <a:pt x="264749" y="91440"/>
                </a:lnTo>
                <a:lnTo>
                  <a:pt x="254931" y="88900"/>
                </a:lnTo>
                <a:lnTo>
                  <a:pt x="246787" y="83820"/>
                </a:lnTo>
                <a:lnTo>
                  <a:pt x="241229" y="76200"/>
                </a:lnTo>
                <a:lnTo>
                  <a:pt x="239174" y="66040"/>
                </a:lnTo>
                <a:lnTo>
                  <a:pt x="239174" y="63500"/>
                </a:lnTo>
                <a:lnTo>
                  <a:pt x="239849" y="60960"/>
                </a:lnTo>
                <a:lnTo>
                  <a:pt x="240199" y="58420"/>
                </a:lnTo>
                <a:lnTo>
                  <a:pt x="186374" y="58420"/>
                </a:lnTo>
                <a:lnTo>
                  <a:pt x="202112" y="54610"/>
                </a:lnTo>
                <a:lnTo>
                  <a:pt x="216937" y="52070"/>
                </a:lnTo>
                <a:lnTo>
                  <a:pt x="230692" y="50800"/>
                </a:lnTo>
                <a:lnTo>
                  <a:pt x="243224" y="52070"/>
                </a:lnTo>
                <a:lnTo>
                  <a:pt x="253673" y="52070"/>
                </a:lnTo>
                <a:lnTo>
                  <a:pt x="251712" y="53340"/>
                </a:lnTo>
                <a:lnTo>
                  <a:pt x="247719" y="58420"/>
                </a:lnTo>
                <a:lnTo>
                  <a:pt x="246249" y="66040"/>
                </a:lnTo>
                <a:lnTo>
                  <a:pt x="247674" y="73660"/>
                </a:lnTo>
                <a:lnTo>
                  <a:pt x="251590" y="78740"/>
                </a:lnTo>
                <a:lnTo>
                  <a:pt x="257460" y="83820"/>
                </a:lnTo>
                <a:lnTo>
                  <a:pt x="264749" y="85090"/>
                </a:lnTo>
                <a:lnTo>
                  <a:pt x="285548" y="85090"/>
                </a:lnTo>
                <a:lnTo>
                  <a:pt x="287173" y="87630"/>
                </a:lnTo>
                <a:lnTo>
                  <a:pt x="278549" y="87630"/>
                </a:lnTo>
                <a:lnTo>
                  <a:pt x="278701" y="90170"/>
                </a:lnTo>
                <a:lnTo>
                  <a:pt x="269799" y="90170"/>
                </a:lnTo>
                <a:lnTo>
                  <a:pt x="267449" y="91440"/>
                </a:lnTo>
                <a:close/>
              </a:path>
              <a:path w="331470" h="330200">
                <a:moveTo>
                  <a:pt x="106833" y="161290"/>
                </a:moveTo>
                <a:lnTo>
                  <a:pt x="51474" y="161290"/>
                </a:lnTo>
                <a:lnTo>
                  <a:pt x="61681" y="160020"/>
                </a:lnTo>
                <a:lnTo>
                  <a:pt x="74346" y="158750"/>
                </a:lnTo>
                <a:lnTo>
                  <a:pt x="105299" y="153670"/>
                </a:lnTo>
                <a:lnTo>
                  <a:pt x="123334" y="149860"/>
                </a:lnTo>
                <a:lnTo>
                  <a:pt x="181999" y="142240"/>
                </a:lnTo>
                <a:lnTo>
                  <a:pt x="183387" y="123190"/>
                </a:lnTo>
                <a:lnTo>
                  <a:pt x="183848" y="114300"/>
                </a:lnTo>
                <a:lnTo>
                  <a:pt x="184024" y="105410"/>
                </a:lnTo>
                <a:lnTo>
                  <a:pt x="183727" y="96520"/>
                </a:lnTo>
                <a:lnTo>
                  <a:pt x="182924" y="86360"/>
                </a:lnTo>
                <a:lnTo>
                  <a:pt x="181746" y="77470"/>
                </a:lnTo>
                <a:lnTo>
                  <a:pt x="180324" y="68580"/>
                </a:lnTo>
                <a:lnTo>
                  <a:pt x="188163" y="68580"/>
                </a:lnTo>
                <a:lnTo>
                  <a:pt x="189482" y="76200"/>
                </a:lnTo>
                <a:lnTo>
                  <a:pt x="190740" y="87630"/>
                </a:lnTo>
                <a:lnTo>
                  <a:pt x="191496" y="96520"/>
                </a:lnTo>
                <a:lnTo>
                  <a:pt x="191641" y="101600"/>
                </a:lnTo>
                <a:lnTo>
                  <a:pt x="191577" y="114300"/>
                </a:lnTo>
                <a:lnTo>
                  <a:pt x="191121" y="123190"/>
                </a:lnTo>
                <a:lnTo>
                  <a:pt x="190473" y="132080"/>
                </a:lnTo>
                <a:lnTo>
                  <a:pt x="189724" y="140970"/>
                </a:lnTo>
                <a:lnTo>
                  <a:pt x="253482" y="140970"/>
                </a:lnTo>
                <a:lnTo>
                  <a:pt x="263749" y="142240"/>
                </a:lnTo>
                <a:lnTo>
                  <a:pt x="271509" y="142240"/>
                </a:lnTo>
                <a:lnTo>
                  <a:pt x="270799" y="144780"/>
                </a:lnTo>
                <a:lnTo>
                  <a:pt x="276199" y="144780"/>
                </a:lnTo>
                <a:lnTo>
                  <a:pt x="280899" y="146050"/>
                </a:lnTo>
                <a:lnTo>
                  <a:pt x="216019" y="146050"/>
                </a:lnTo>
                <a:lnTo>
                  <a:pt x="207099" y="147320"/>
                </a:lnTo>
                <a:lnTo>
                  <a:pt x="197991" y="147320"/>
                </a:lnTo>
                <a:lnTo>
                  <a:pt x="188724" y="148590"/>
                </a:lnTo>
                <a:lnTo>
                  <a:pt x="188564" y="149860"/>
                </a:lnTo>
                <a:lnTo>
                  <a:pt x="180999" y="149860"/>
                </a:lnTo>
                <a:lnTo>
                  <a:pt x="142515" y="154940"/>
                </a:lnTo>
                <a:lnTo>
                  <a:pt x="123888" y="158750"/>
                </a:lnTo>
                <a:lnTo>
                  <a:pt x="106833" y="161290"/>
                </a:lnTo>
                <a:close/>
              </a:path>
              <a:path w="331470" h="330200">
                <a:moveTo>
                  <a:pt x="324855" y="148590"/>
                </a:moveTo>
                <a:lnTo>
                  <a:pt x="285949" y="148590"/>
                </a:lnTo>
                <a:lnTo>
                  <a:pt x="289299" y="144780"/>
                </a:lnTo>
                <a:lnTo>
                  <a:pt x="294349" y="140970"/>
                </a:lnTo>
                <a:lnTo>
                  <a:pt x="299749" y="139700"/>
                </a:lnTo>
                <a:lnTo>
                  <a:pt x="296661" y="125730"/>
                </a:lnTo>
                <a:lnTo>
                  <a:pt x="292036" y="111760"/>
                </a:lnTo>
                <a:lnTo>
                  <a:pt x="285968" y="99060"/>
                </a:lnTo>
                <a:lnTo>
                  <a:pt x="278549" y="87630"/>
                </a:lnTo>
                <a:lnTo>
                  <a:pt x="287173" y="87630"/>
                </a:lnTo>
                <a:lnTo>
                  <a:pt x="292046" y="95250"/>
                </a:lnTo>
                <a:lnTo>
                  <a:pt x="298686" y="109220"/>
                </a:lnTo>
                <a:lnTo>
                  <a:pt x="303752" y="124460"/>
                </a:lnTo>
                <a:lnTo>
                  <a:pt x="307149" y="139700"/>
                </a:lnTo>
                <a:lnTo>
                  <a:pt x="316406" y="142240"/>
                </a:lnTo>
                <a:lnTo>
                  <a:pt x="323999" y="147320"/>
                </a:lnTo>
                <a:lnTo>
                  <a:pt x="324855" y="148590"/>
                </a:lnTo>
                <a:close/>
              </a:path>
              <a:path w="331470" h="330200">
                <a:moveTo>
                  <a:pt x="66599" y="91440"/>
                </a:moveTo>
                <a:lnTo>
                  <a:pt x="61899" y="91440"/>
                </a:lnTo>
                <a:lnTo>
                  <a:pt x="56849" y="90170"/>
                </a:lnTo>
                <a:lnTo>
                  <a:pt x="52824" y="88900"/>
                </a:lnTo>
                <a:lnTo>
                  <a:pt x="78191" y="88900"/>
                </a:lnTo>
                <a:lnTo>
                  <a:pt x="76565" y="90170"/>
                </a:lnTo>
                <a:lnTo>
                  <a:pt x="66599" y="91440"/>
                </a:lnTo>
                <a:close/>
              </a:path>
              <a:path w="331470" h="330200">
                <a:moveTo>
                  <a:pt x="271509" y="142240"/>
                </a:moveTo>
                <a:lnTo>
                  <a:pt x="263749" y="142240"/>
                </a:lnTo>
                <a:lnTo>
                  <a:pt x="267890" y="128270"/>
                </a:lnTo>
                <a:lnTo>
                  <a:pt x="270683" y="114300"/>
                </a:lnTo>
                <a:lnTo>
                  <a:pt x="272028" y="101600"/>
                </a:lnTo>
                <a:lnTo>
                  <a:pt x="271824" y="90170"/>
                </a:lnTo>
                <a:lnTo>
                  <a:pt x="278701" y="90170"/>
                </a:lnTo>
                <a:lnTo>
                  <a:pt x="279081" y="96520"/>
                </a:lnTo>
                <a:lnTo>
                  <a:pt x="279047" y="101600"/>
                </a:lnTo>
                <a:lnTo>
                  <a:pt x="278208" y="113030"/>
                </a:lnTo>
                <a:lnTo>
                  <a:pt x="275417" y="128270"/>
                </a:lnTo>
                <a:lnTo>
                  <a:pt x="271509" y="142240"/>
                </a:lnTo>
                <a:close/>
              </a:path>
              <a:path w="331470" h="330200">
                <a:moveTo>
                  <a:pt x="253482" y="140970"/>
                </a:moveTo>
                <a:lnTo>
                  <a:pt x="189724" y="140970"/>
                </a:lnTo>
                <a:lnTo>
                  <a:pt x="198550" y="139700"/>
                </a:lnTo>
                <a:lnTo>
                  <a:pt x="207346" y="139700"/>
                </a:lnTo>
                <a:lnTo>
                  <a:pt x="216081" y="138430"/>
                </a:lnTo>
                <a:lnTo>
                  <a:pt x="233462" y="138430"/>
                </a:lnTo>
                <a:lnTo>
                  <a:pt x="253482" y="140970"/>
                </a:lnTo>
                <a:close/>
              </a:path>
              <a:path w="331470" h="330200">
                <a:moveTo>
                  <a:pt x="188313" y="283210"/>
                </a:moveTo>
                <a:lnTo>
                  <a:pt x="178974" y="283210"/>
                </a:lnTo>
                <a:lnTo>
                  <a:pt x="204815" y="250190"/>
                </a:lnTo>
                <a:lnTo>
                  <a:pt x="227752" y="215900"/>
                </a:lnTo>
                <a:lnTo>
                  <a:pt x="246906" y="182880"/>
                </a:lnTo>
                <a:lnTo>
                  <a:pt x="261399" y="149860"/>
                </a:lnTo>
                <a:lnTo>
                  <a:pt x="234280" y="146050"/>
                </a:lnTo>
                <a:lnTo>
                  <a:pt x="280899" y="146050"/>
                </a:lnTo>
                <a:lnTo>
                  <a:pt x="285949" y="148590"/>
                </a:lnTo>
                <a:lnTo>
                  <a:pt x="324855" y="148590"/>
                </a:lnTo>
                <a:lnTo>
                  <a:pt x="326567" y="151130"/>
                </a:lnTo>
                <a:lnTo>
                  <a:pt x="268799" y="151130"/>
                </a:lnTo>
                <a:lnTo>
                  <a:pt x="255658" y="181610"/>
                </a:lnTo>
                <a:lnTo>
                  <a:pt x="237415" y="215900"/>
                </a:lnTo>
                <a:lnTo>
                  <a:pt x="214001" y="250190"/>
                </a:lnTo>
                <a:lnTo>
                  <a:pt x="188313" y="283210"/>
                </a:lnTo>
                <a:close/>
              </a:path>
              <a:path w="331470" h="330200">
                <a:moveTo>
                  <a:pt x="211748" y="298450"/>
                </a:moveTo>
                <a:lnTo>
                  <a:pt x="140624" y="298450"/>
                </a:lnTo>
                <a:lnTo>
                  <a:pt x="143838" y="292100"/>
                </a:lnTo>
                <a:lnTo>
                  <a:pt x="148693" y="285750"/>
                </a:lnTo>
                <a:lnTo>
                  <a:pt x="154813" y="281940"/>
                </a:lnTo>
                <a:lnTo>
                  <a:pt x="161824" y="280670"/>
                </a:lnTo>
                <a:lnTo>
                  <a:pt x="162785" y="269240"/>
                </a:lnTo>
                <a:lnTo>
                  <a:pt x="164543" y="256540"/>
                </a:lnTo>
                <a:lnTo>
                  <a:pt x="166873" y="241300"/>
                </a:lnTo>
                <a:lnTo>
                  <a:pt x="169549" y="224790"/>
                </a:lnTo>
                <a:lnTo>
                  <a:pt x="172607" y="207010"/>
                </a:lnTo>
                <a:lnTo>
                  <a:pt x="175640" y="187960"/>
                </a:lnTo>
                <a:lnTo>
                  <a:pt x="178489" y="168910"/>
                </a:lnTo>
                <a:lnTo>
                  <a:pt x="180999" y="149860"/>
                </a:lnTo>
                <a:lnTo>
                  <a:pt x="188564" y="149860"/>
                </a:lnTo>
                <a:lnTo>
                  <a:pt x="186315" y="167640"/>
                </a:lnTo>
                <a:lnTo>
                  <a:pt x="183343" y="187960"/>
                </a:lnTo>
                <a:lnTo>
                  <a:pt x="180118" y="207010"/>
                </a:lnTo>
                <a:lnTo>
                  <a:pt x="176949" y="224790"/>
                </a:lnTo>
                <a:lnTo>
                  <a:pt x="174227" y="241300"/>
                </a:lnTo>
                <a:lnTo>
                  <a:pt x="171821" y="255270"/>
                </a:lnTo>
                <a:lnTo>
                  <a:pt x="170048" y="269240"/>
                </a:lnTo>
                <a:lnTo>
                  <a:pt x="169224" y="279400"/>
                </a:lnTo>
                <a:lnTo>
                  <a:pt x="175949" y="280670"/>
                </a:lnTo>
                <a:lnTo>
                  <a:pt x="178974" y="283210"/>
                </a:lnTo>
                <a:lnTo>
                  <a:pt x="188313" y="283210"/>
                </a:lnTo>
                <a:lnTo>
                  <a:pt x="185349" y="287020"/>
                </a:lnTo>
                <a:lnTo>
                  <a:pt x="189399" y="293370"/>
                </a:lnTo>
                <a:lnTo>
                  <a:pt x="190399" y="295910"/>
                </a:lnTo>
                <a:lnTo>
                  <a:pt x="218705" y="295910"/>
                </a:lnTo>
                <a:lnTo>
                  <a:pt x="211748" y="298450"/>
                </a:lnTo>
                <a:close/>
              </a:path>
              <a:path w="331470" h="330200">
                <a:moveTo>
                  <a:pt x="284511" y="241300"/>
                </a:moveTo>
                <a:lnTo>
                  <a:pt x="277524" y="241300"/>
                </a:lnTo>
                <a:lnTo>
                  <a:pt x="284973" y="228600"/>
                </a:lnTo>
                <a:lnTo>
                  <a:pt x="291158" y="215900"/>
                </a:lnTo>
                <a:lnTo>
                  <a:pt x="296083" y="203200"/>
                </a:lnTo>
                <a:lnTo>
                  <a:pt x="299749" y="189230"/>
                </a:lnTo>
                <a:lnTo>
                  <a:pt x="292207" y="185420"/>
                </a:lnTo>
                <a:lnTo>
                  <a:pt x="286121" y="180340"/>
                </a:lnTo>
                <a:lnTo>
                  <a:pt x="282055" y="172720"/>
                </a:lnTo>
                <a:lnTo>
                  <a:pt x="280574" y="163830"/>
                </a:lnTo>
                <a:lnTo>
                  <a:pt x="280574" y="160020"/>
                </a:lnTo>
                <a:lnTo>
                  <a:pt x="280899" y="157480"/>
                </a:lnTo>
                <a:lnTo>
                  <a:pt x="282574" y="153670"/>
                </a:lnTo>
                <a:lnTo>
                  <a:pt x="273824" y="151130"/>
                </a:lnTo>
                <a:lnTo>
                  <a:pt x="326567" y="151130"/>
                </a:lnTo>
                <a:lnTo>
                  <a:pt x="329136" y="154940"/>
                </a:lnTo>
                <a:lnTo>
                  <a:pt x="331024" y="165100"/>
                </a:lnTo>
                <a:lnTo>
                  <a:pt x="329104" y="173990"/>
                </a:lnTo>
                <a:lnTo>
                  <a:pt x="323746" y="182880"/>
                </a:lnTo>
                <a:lnTo>
                  <a:pt x="315552" y="187960"/>
                </a:lnTo>
                <a:lnTo>
                  <a:pt x="305124" y="190500"/>
                </a:lnTo>
                <a:lnTo>
                  <a:pt x="301391" y="205740"/>
                </a:lnTo>
                <a:lnTo>
                  <a:pt x="296246" y="219710"/>
                </a:lnTo>
                <a:lnTo>
                  <a:pt x="289652" y="232410"/>
                </a:lnTo>
                <a:lnTo>
                  <a:pt x="284511" y="241300"/>
                </a:lnTo>
                <a:close/>
              </a:path>
              <a:path w="331470" h="330200">
                <a:moveTo>
                  <a:pt x="78046" y="241300"/>
                </a:moveTo>
                <a:lnTo>
                  <a:pt x="53824" y="241300"/>
                </a:lnTo>
                <a:lnTo>
                  <a:pt x="57874" y="240030"/>
                </a:lnTo>
                <a:lnTo>
                  <a:pt x="62249" y="238760"/>
                </a:lnTo>
                <a:lnTo>
                  <a:pt x="66599" y="238760"/>
                </a:lnTo>
                <a:lnTo>
                  <a:pt x="76417" y="240030"/>
                </a:lnTo>
                <a:lnTo>
                  <a:pt x="78046" y="241300"/>
                </a:lnTo>
                <a:close/>
              </a:path>
              <a:path w="331470" h="330200">
                <a:moveTo>
                  <a:pt x="218705" y="295910"/>
                </a:moveTo>
                <a:lnTo>
                  <a:pt x="190399" y="295910"/>
                </a:lnTo>
                <a:lnTo>
                  <a:pt x="204125" y="293370"/>
                </a:lnTo>
                <a:lnTo>
                  <a:pt x="217446" y="288290"/>
                </a:lnTo>
                <a:lnTo>
                  <a:pt x="230199" y="283210"/>
                </a:lnTo>
                <a:lnTo>
                  <a:pt x="242224" y="275590"/>
                </a:lnTo>
                <a:lnTo>
                  <a:pt x="240199" y="271780"/>
                </a:lnTo>
                <a:lnTo>
                  <a:pt x="239174" y="267970"/>
                </a:lnTo>
                <a:lnTo>
                  <a:pt x="239174" y="262890"/>
                </a:lnTo>
                <a:lnTo>
                  <a:pt x="241184" y="254000"/>
                </a:lnTo>
                <a:lnTo>
                  <a:pt x="246665" y="246380"/>
                </a:lnTo>
                <a:lnTo>
                  <a:pt x="254794" y="240030"/>
                </a:lnTo>
                <a:lnTo>
                  <a:pt x="264749" y="238760"/>
                </a:lnTo>
                <a:lnTo>
                  <a:pt x="273174" y="238760"/>
                </a:lnTo>
                <a:lnTo>
                  <a:pt x="277524" y="241300"/>
                </a:lnTo>
                <a:lnTo>
                  <a:pt x="284511" y="241300"/>
                </a:lnTo>
                <a:lnTo>
                  <a:pt x="282308" y="245110"/>
                </a:lnTo>
                <a:lnTo>
                  <a:pt x="264424" y="245110"/>
                </a:lnTo>
                <a:lnTo>
                  <a:pt x="257070" y="246380"/>
                </a:lnTo>
                <a:lnTo>
                  <a:pt x="251080" y="250190"/>
                </a:lnTo>
                <a:lnTo>
                  <a:pt x="247050" y="256540"/>
                </a:lnTo>
                <a:lnTo>
                  <a:pt x="245574" y="262890"/>
                </a:lnTo>
                <a:lnTo>
                  <a:pt x="247050" y="270510"/>
                </a:lnTo>
                <a:lnTo>
                  <a:pt x="251080" y="276860"/>
                </a:lnTo>
                <a:lnTo>
                  <a:pt x="257070" y="280670"/>
                </a:lnTo>
                <a:lnTo>
                  <a:pt x="264424" y="281940"/>
                </a:lnTo>
                <a:lnTo>
                  <a:pt x="245249" y="281940"/>
                </a:lnTo>
                <a:lnTo>
                  <a:pt x="232179" y="289560"/>
                </a:lnTo>
                <a:lnTo>
                  <a:pt x="218705" y="295910"/>
                </a:lnTo>
                <a:close/>
              </a:path>
              <a:path w="331470" h="330200">
                <a:moveTo>
                  <a:pt x="263749" y="289560"/>
                </a:moveTo>
                <a:lnTo>
                  <a:pt x="256674" y="289560"/>
                </a:lnTo>
                <a:lnTo>
                  <a:pt x="250274" y="287020"/>
                </a:lnTo>
                <a:lnTo>
                  <a:pt x="245249" y="281940"/>
                </a:lnTo>
                <a:lnTo>
                  <a:pt x="264424" y="281940"/>
                </a:lnTo>
                <a:lnTo>
                  <a:pt x="271565" y="280670"/>
                </a:lnTo>
                <a:lnTo>
                  <a:pt x="277452" y="276860"/>
                </a:lnTo>
                <a:lnTo>
                  <a:pt x="281450" y="270510"/>
                </a:lnTo>
                <a:lnTo>
                  <a:pt x="282924" y="262890"/>
                </a:lnTo>
                <a:lnTo>
                  <a:pt x="281450" y="256540"/>
                </a:lnTo>
                <a:lnTo>
                  <a:pt x="277452" y="250190"/>
                </a:lnTo>
                <a:lnTo>
                  <a:pt x="271565" y="246380"/>
                </a:lnTo>
                <a:lnTo>
                  <a:pt x="264424" y="245110"/>
                </a:lnTo>
                <a:lnTo>
                  <a:pt x="282308" y="245110"/>
                </a:lnTo>
                <a:lnTo>
                  <a:pt x="281574" y="246380"/>
                </a:lnTo>
                <a:lnTo>
                  <a:pt x="286274" y="250190"/>
                </a:lnTo>
                <a:lnTo>
                  <a:pt x="289299" y="256540"/>
                </a:lnTo>
                <a:lnTo>
                  <a:pt x="289299" y="264160"/>
                </a:lnTo>
                <a:lnTo>
                  <a:pt x="287339" y="274320"/>
                </a:lnTo>
                <a:lnTo>
                  <a:pt x="281943" y="281940"/>
                </a:lnTo>
                <a:lnTo>
                  <a:pt x="273837" y="287020"/>
                </a:lnTo>
                <a:lnTo>
                  <a:pt x="263749" y="289560"/>
                </a:lnTo>
                <a:close/>
              </a:path>
              <a:path w="331470" h="330200">
                <a:moveTo>
                  <a:pt x="164849" y="330200"/>
                </a:moveTo>
                <a:lnTo>
                  <a:pt x="155031" y="328930"/>
                </a:lnTo>
                <a:lnTo>
                  <a:pt x="146887" y="322580"/>
                </a:lnTo>
                <a:lnTo>
                  <a:pt x="141330" y="314960"/>
                </a:lnTo>
                <a:lnTo>
                  <a:pt x="139274" y="304800"/>
                </a:lnTo>
                <a:lnTo>
                  <a:pt x="124468" y="300990"/>
                </a:lnTo>
                <a:lnTo>
                  <a:pt x="110352" y="295910"/>
                </a:lnTo>
                <a:lnTo>
                  <a:pt x="96992" y="289560"/>
                </a:lnTo>
                <a:lnTo>
                  <a:pt x="84449" y="281940"/>
                </a:lnTo>
                <a:lnTo>
                  <a:pt x="99277" y="281940"/>
                </a:lnTo>
                <a:lnTo>
                  <a:pt x="101302" y="283210"/>
                </a:lnTo>
                <a:lnTo>
                  <a:pt x="113996" y="289560"/>
                </a:lnTo>
                <a:lnTo>
                  <a:pt x="127136" y="294640"/>
                </a:lnTo>
                <a:lnTo>
                  <a:pt x="140624" y="298450"/>
                </a:lnTo>
                <a:lnTo>
                  <a:pt x="211748" y="298450"/>
                </a:lnTo>
                <a:lnTo>
                  <a:pt x="204791" y="300990"/>
                </a:lnTo>
                <a:lnTo>
                  <a:pt x="190399" y="304800"/>
                </a:lnTo>
                <a:lnTo>
                  <a:pt x="188344" y="314960"/>
                </a:lnTo>
                <a:lnTo>
                  <a:pt x="182790" y="322580"/>
                </a:lnTo>
                <a:lnTo>
                  <a:pt x="174653" y="328930"/>
                </a:lnTo>
                <a:lnTo>
                  <a:pt x="164849" y="33020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269881" y="1647642"/>
            <a:ext cx="2146300" cy="228409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26720">
              <a:lnSpc>
                <a:spcPct val="100000"/>
              </a:lnSpc>
              <a:spcBef>
                <a:spcPts val="95"/>
              </a:spcBef>
            </a:pPr>
            <a:r>
              <a:rPr dirty="0" sz="1800" spc="-5" b="1">
                <a:solidFill>
                  <a:srgbClr val="F96702"/>
                </a:solidFill>
                <a:latin typeface="Roboto"/>
                <a:cs typeface="Roboto"/>
              </a:rPr>
              <a:t>DW</a:t>
            </a:r>
            <a:r>
              <a:rPr dirty="0" sz="1800" spc="-75" b="1">
                <a:solidFill>
                  <a:srgbClr val="F96702"/>
                </a:solidFill>
                <a:latin typeface="Roboto"/>
                <a:cs typeface="Roboto"/>
              </a:rPr>
              <a:t> </a:t>
            </a:r>
            <a:r>
              <a:rPr dirty="0" sz="1800" spc="-15" b="1">
                <a:solidFill>
                  <a:srgbClr val="F96702"/>
                </a:solidFill>
                <a:latin typeface="Roboto"/>
                <a:cs typeface="Roboto"/>
              </a:rPr>
              <a:t>Template</a:t>
            </a:r>
            <a:endParaRPr sz="1800">
              <a:latin typeface="Roboto"/>
              <a:cs typeface="Roboto"/>
            </a:endParaRPr>
          </a:p>
          <a:p>
            <a:pPr marL="332740" marR="300990" indent="-320675">
              <a:lnSpc>
                <a:spcPct val="100000"/>
              </a:lnSpc>
              <a:spcBef>
                <a:spcPts val="1225"/>
              </a:spcBef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Native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VM clusters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for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complex long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running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workloads (BI,</a:t>
            </a:r>
            <a:r>
              <a:rPr dirty="0" sz="12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ETL)</a:t>
            </a:r>
            <a:endParaRPr sz="1200">
              <a:latin typeface="Roboto"/>
              <a:cs typeface="Roboto"/>
            </a:endParaRPr>
          </a:p>
          <a:p>
            <a:pPr marL="332740" marR="358140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Bespoke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ﬂexible  provisioning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/</a:t>
            </a:r>
            <a:r>
              <a:rPr dirty="0" sz="12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scaling</a:t>
            </a:r>
            <a:endParaRPr sz="1200">
              <a:latin typeface="Roboto"/>
              <a:cs typeface="Roboto"/>
            </a:endParaRPr>
          </a:p>
          <a:p>
            <a:pPr marL="332740" marR="99695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Typically administered by  Central IT</a:t>
            </a:r>
            <a:endParaRPr sz="1200">
              <a:latin typeface="Roboto"/>
              <a:cs typeface="Roboto"/>
            </a:endParaRPr>
          </a:p>
          <a:p>
            <a:pPr algn="just" marL="332740" marR="5080" indent="-320675">
              <a:lnSpc>
                <a:spcPct val="100000"/>
              </a:lnSpc>
              <a:buClr>
                <a:srgbClr val="2F5767"/>
              </a:buClr>
              <a:buFont typeface="Arial"/>
              <a:buChar char="●"/>
              <a:tabLst>
                <a:tab pos="333375" algn="l"/>
              </a:tabLst>
            </a:pP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Customization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control  over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simplicity and ease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of  use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749415" y="1669734"/>
            <a:ext cx="1137285" cy="1162685"/>
            <a:chOff x="4749415" y="1669734"/>
            <a:chExt cx="1137285" cy="1162685"/>
          </a:xfrm>
        </p:grpSpPr>
        <p:sp>
          <p:nvSpPr>
            <p:cNvPr id="23" name="object 23"/>
            <p:cNvSpPr/>
            <p:nvPr/>
          </p:nvSpPr>
          <p:spPr>
            <a:xfrm>
              <a:off x="5066539" y="1679259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810448" y="972410"/>
                  </a:moveTo>
                  <a:lnTo>
                    <a:pt x="0" y="972410"/>
                  </a:lnTo>
                  <a:lnTo>
                    <a:pt x="0" y="0"/>
                  </a:lnTo>
                  <a:lnTo>
                    <a:pt x="810448" y="0"/>
                  </a:lnTo>
                  <a:lnTo>
                    <a:pt x="810448" y="972410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066539" y="1679259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0" y="0"/>
                  </a:moveTo>
                  <a:lnTo>
                    <a:pt x="810448" y="0"/>
                  </a:lnTo>
                  <a:lnTo>
                    <a:pt x="810448" y="972410"/>
                  </a:lnTo>
                  <a:lnTo>
                    <a:pt x="0" y="97241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68915" y="1764686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810448" y="972408"/>
                  </a:moveTo>
                  <a:lnTo>
                    <a:pt x="0" y="972408"/>
                  </a:lnTo>
                  <a:lnTo>
                    <a:pt x="0" y="0"/>
                  </a:lnTo>
                  <a:lnTo>
                    <a:pt x="810448" y="0"/>
                  </a:lnTo>
                  <a:lnTo>
                    <a:pt x="810448" y="97240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68915" y="1764686"/>
              <a:ext cx="810895" cy="972819"/>
            </a:xfrm>
            <a:custGeom>
              <a:avLst/>
              <a:gdLst/>
              <a:ahLst/>
              <a:cxnLst/>
              <a:rect l="l" t="t" r="r" b="b"/>
              <a:pathLst>
                <a:path w="810895" h="972819">
                  <a:moveTo>
                    <a:pt x="0" y="0"/>
                  </a:moveTo>
                  <a:lnTo>
                    <a:pt x="810448" y="0"/>
                  </a:lnTo>
                  <a:lnTo>
                    <a:pt x="810448" y="972408"/>
                  </a:lnTo>
                  <a:lnTo>
                    <a:pt x="0" y="97240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58940" y="1850101"/>
              <a:ext cx="892175" cy="972819"/>
            </a:xfrm>
            <a:custGeom>
              <a:avLst/>
              <a:gdLst/>
              <a:ahLst/>
              <a:cxnLst/>
              <a:rect l="l" t="t" r="r" b="b"/>
              <a:pathLst>
                <a:path w="892175" h="972819">
                  <a:moveTo>
                    <a:pt x="892098" y="972418"/>
                  </a:moveTo>
                  <a:lnTo>
                    <a:pt x="0" y="972418"/>
                  </a:lnTo>
                  <a:lnTo>
                    <a:pt x="0" y="0"/>
                  </a:lnTo>
                  <a:lnTo>
                    <a:pt x="892098" y="0"/>
                  </a:lnTo>
                  <a:lnTo>
                    <a:pt x="892098" y="97241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58940" y="1850101"/>
              <a:ext cx="892175" cy="972819"/>
            </a:xfrm>
            <a:custGeom>
              <a:avLst/>
              <a:gdLst/>
              <a:ahLst/>
              <a:cxnLst/>
              <a:rect l="l" t="t" r="r" b="b"/>
              <a:pathLst>
                <a:path w="892175" h="972819">
                  <a:moveTo>
                    <a:pt x="0" y="0"/>
                  </a:moveTo>
                  <a:lnTo>
                    <a:pt x="892098" y="0"/>
                  </a:lnTo>
                  <a:lnTo>
                    <a:pt x="892098" y="972418"/>
                  </a:lnTo>
                  <a:lnTo>
                    <a:pt x="0" y="97241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951115" y="2254343"/>
              <a:ext cx="499745" cy="260985"/>
            </a:xfrm>
            <a:custGeom>
              <a:avLst/>
              <a:gdLst/>
              <a:ahLst/>
              <a:cxnLst/>
              <a:rect l="l" t="t" r="r" b="b"/>
              <a:pathLst>
                <a:path w="499745" h="260985">
                  <a:moveTo>
                    <a:pt x="232549" y="47737"/>
                  </a:moveTo>
                  <a:lnTo>
                    <a:pt x="147874" y="47737"/>
                  </a:lnTo>
                  <a:lnTo>
                    <a:pt x="151556" y="29167"/>
                  </a:lnTo>
                  <a:lnTo>
                    <a:pt x="160696" y="13992"/>
                  </a:lnTo>
                  <a:lnTo>
                    <a:pt x="174013" y="3755"/>
                  </a:lnTo>
                  <a:lnTo>
                    <a:pt x="190224" y="0"/>
                  </a:lnTo>
                  <a:lnTo>
                    <a:pt x="206421" y="3755"/>
                  </a:lnTo>
                  <a:lnTo>
                    <a:pt x="219730" y="13992"/>
                  </a:lnTo>
                  <a:lnTo>
                    <a:pt x="228868" y="29167"/>
                  </a:lnTo>
                  <a:lnTo>
                    <a:pt x="232549" y="47737"/>
                  </a:lnTo>
                  <a:close/>
                </a:path>
                <a:path w="499745" h="260985">
                  <a:moveTo>
                    <a:pt x="462949" y="47737"/>
                  </a:moveTo>
                  <a:lnTo>
                    <a:pt x="378274" y="47737"/>
                  </a:lnTo>
                  <a:lnTo>
                    <a:pt x="381955" y="29167"/>
                  </a:lnTo>
                  <a:lnTo>
                    <a:pt x="391096" y="13992"/>
                  </a:lnTo>
                  <a:lnTo>
                    <a:pt x="404412" y="3755"/>
                  </a:lnTo>
                  <a:lnTo>
                    <a:pt x="420624" y="0"/>
                  </a:lnTo>
                  <a:lnTo>
                    <a:pt x="436821" y="3755"/>
                  </a:lnTo>
                  <a:lnTo>
                    <a:pt x="450130" y="13992"/>
                  </a:lnTo>
                  <a:lnTo>
                    <a:pt x="459267" y="29167"/>
                  </a:lnTo>
                  <a:lnTo>
                    <a:pt x="462949" y="47737"/>
                  </a:lnTo>
                  <a:close/>
                </a:path>
                <a:path w="499745" h="260985">
                  <a:moveTo>
                    <a:pt x="499574" y="260926"/>
                  </a:moveTo>
                  <a:lnTo>
                    <a:pt x="0" y="260926"/>
                  </a:lnTo>
                  <a:lnTo>
                    <a:pt x="0" y="47737"/>
                  </a:lnTo>
                  <a:lnTo>
                    <a:pt x="37324" y="47737"/>
                  </a:lnTo>
                  <a:lnTo>
                    <a:pt x="38049" y="55969"/>
                  </a:lnTo>
                  <a:lnTo>
                    <a:pt x="40094" y="65022"/>
                  </a:lnTo>
                  <a:lnTo>
                    <a:pt x="14374" y="65022"/>
                  </a:lnTo>
                  <a:lnTo>
                    <a:pt x="14374" y="244457"/>
                  </a:lnTo>
                  <a:lnTo>
                    <a:pt x="499574" y="244457"/>
                  </a:lnTo>
                  <a:lnTo>
                    <a:pt x="499574" y="260926"/>
                  </a:lnTo>
                  <a:close/>
                </a:path>
                <a:path w="499745" h="260985">
                  <a:moveTo>
                    <a:pt x="109452" y="94654"/>
                  </a:moveTo>
                  <a:lnTo>
                    <a:pt x="73924" y="94654"/>
                  </a:lnTo>
                  <a:lnTo>
                    <a:pt x="87616" y="91619"/>
                  </a:lnTo>
                  <a:lnTo>
                    <a:pt x="98878" y="83336"/>
                  </a:lnTo>
                  <a:lnTo>
                    <a:pt x="106637" y="71042"/>
                  </a:lnTo>
                  <a:lnTo>
                    <a:pt x="109824" y="55969"/>
                  </a:lnTo>
                  <a:lnTo>
                    <a:pt x="109824" y="47737"/>
                  </a:lnTo>
                  <a:lnTo>
                    <a:pt x="269174" y="47737"/>
                  </a:lnTo>
                  <a:lnTo>
                    <a:pt x="269874" y="55969"/>
                  </a:lnTo>
                  <a:lnTo>
                    <a:pt x="271927" y="65022"/>
                  </a:lnTo>
                  <a:lnTo>
                    <a:pt x="124174" y="65022"/>
                  </a:lnTo>
                  <a:lnTo>
                    <a:pt x="118053" y="83337"/>
                  </a:lnTo>
                  <a:lnTo>
                    <a:pt x="109452" y="94654"/>
                  </a:lnTo>
                  <a:close/>
                </a:path>
                <a:path w="499745" h="260985">
                  <a:moveTo>
                    <a:pt x="340576" y="94654"/>
                  </a:moveTo>
                  <a:lnTo>
                    <a:pt x="305774" y="94654"/>
                  </a:lnTo>
                  <a:lnTo>
                    <a:pt x="319455" y="91619"/>
                  </a:lnTo>
                  <a:lnTo>
                    <a:pt x="330715" y="83336"/>
                  </a:lnTo>
                  <a:lnTo>
                    <a:pt x="338473" y="71042"/>
                  </a:lnTo>
                  <a:lnTo>
                    <a:pt x="341649" y="55969"/>
                  </a:lnTo>
                  <a:lnTo>
                    <a:pt x="341649" y="47737"/>
                  </a:lnTo>
                  <a:lnTo>
                    <a:pt x="499574" y="47737"/>
                  </a:lnTo>
                  <a:lnTo>
                    <a:pt x="499574" y="65022"/>
                  </a:lnTo>
                  <a:lnTo>
                    <a:pt x="355299" y="65022"/>
                  </a:lnTo>
                  <a:lnTo>
                    <a:pt x="349177" y="83337"/>
                  </a:lnTo>
                  <a:lnTo>
                    <a:pt x="340576" y="94654"/>
                  </a:lnTo>
                  <a:close/>
                </a:path>
                <a:path w="499745" h="260985">
                  <a:moveTo>
                    <a:pt x="74649" y="111117"/>
                  </a:moveTo>
                  <a:lnTo>
                    <a:pt x="56916" y="107734"/>
                  </a:lnTo>
                  <a:lnTo>
                    <a:pt x="42078" y="98255"/>
                  </a:lnTo>
                  <a:lnTo>
                    <a:pt x="31144" y="83683"/>
                  </a:lnTo>
                  <a:lnTo>
                    <a:pt x="25124" y="65022"/>
                  </a:lnTo>
                  <a:lnTo>
                    <a:pt x="40094" y="65022"/>
                  </a:lnTo>
                  <a:lnTo>
                    <a:pt x="41531" y="71389"/>
                  </a:lnTo>
                  <a:lnTo>
                    <a:pt x="49256" y="83645"/>
                  </a:lnTo>
                  <a:lnTo>
                    <a:pt x="60345" y="91735"/>
                  </a:lnTo>
                  <a:lnTo>
                    <a:pt x="73924" y="94654"/>
                  </a:lnTo>
                  <a:lnTo>
                    <a:pt x="109452" y="94654"/>
                  </a:lnTo>
                  <a:lnTo>
                    <a:pt x="106949" y="97947"/>
                  </a:lnTo>
                  <a:lnTo>
                    <a:pt x="92077" y="107619"/>
                  </a:lnTo>
                  <a:lnTo>
                    <a:pt x="74649" y="111117"/>
                  </a:lnTo>
                  <a:close/>
                </a:path>
                <a:path w="499745" h="260985">
                  <a:moveTo>
                    <a:pt x="190924" y="98769"/>
                  </a:moveTo>
                  <a:lnTo>
                    <a:pt x="177584" y="96274"/>
                  </a:lnTo>
                  <a:lnTo>
                    <a:pt x="165987" y="89304"/>
                  </a:lnTo>
                  <a:lnTo>
                    <a:pt x="156809" y="78629"/>
                  </a:lnTo>
                  <a:lnTo>
                    <a:pt x="150724" y="65022"/>
                  </a:lnTo>
                  <a:lnTo>
                    <a:pt x="231124" y="65022"/>
                  </a:lnTo>
                  <a:lnTo>
                    <a:pt x="225043" y="78629"/>
                  </a:lnTo>
                  <a:lnTo>
                    <a:pt x="215871" y="89304"/>
                  </a:lnTo>
                  <a:lnTo>
                    <a:pt x="204275" y="96274"/>
                  </a:lnTo>
                  <a:lnTo>
                    <a:pt x="190924" y="98769"/>
                  </a:lnTo>
                  <a:close/>
                </a:path>
                <a:path w="499745" h="260985">
                  <a:moveTo>
                    <a:pt x="305774" y="111117"/>
                  </a:moveTo>
                  <a:lnTo>
                    <a:pt x="288041" y="107734"/>
                  </a:lnTo>
                  <a:lnTo>
                    <a:pt x="273202" y="98255"/>
                  </a:lnTo>
                  <a:lnTo>
                    <a:pt x="262268" y="83683"/>
                  </a:lnTo>
                  <a:lnTo>
                    <a:pt x="256249" y="65022"/>
                  </a:lnTo>
                  <a:lnTo>
                    <a:pt x="271927" y="65022"/>
                  </a:lnTo>
                  <a:lnTo>
                    <a:pt x="273370" y="71389"/>
                  </a:lnTo>
                  <a:lnTo>
                    <a:pt x="281102" y="83645"/>
                  </a:lnTo>
                  <a:lnTo>
                    <a:pt x="292195" y="91735"/>
                  </a:lnTo>
                  <a:lnTo>
                    <a:pt x="305774" y="94654"/>
                  </a:lnTo>
                  <a:lnTo>
                    <a:pt x="340576" y="94654"/>
                  </a:lnTo>
                  <a:lnTo>
                    <a:pt x="338074" y="97947"/>
                  </a:lnTo>
                  <a:lnTo>
                    <a:pt x="323201" y="107619"/>
                  </a:lnTo>
                  <a:lnTo>
                    <a:pt x="305774" y="111117"/>
                  </a:lnTo>
                  <a:close/>
                </a:path>
                <a:path w="499745" h="260985">
                  <a:moveTo>
                    <a:pt x="420624" y="98769"/>
                  </a:moveTo>
                  <a:lnTo>
                    <a:pt x="407269" y="96274"/>
                  </a:lnTo>
                  <a:lnTo>
                    <a:pt x="395667" y="89304"/>
                  </a:lnTo>
                  <a:lnTo>
                    <a:pt x="386494" y="78629"/>
                  </a:lnTo>
                  <a:lnTo>
                    <a:pt x="380424" y="65022"/>
                  </a:lnTo>
                  <a:lnTo>
                    <a:pt x="460799" y="65022"/>
                  </a:lnTo>
                  <a:lnTo>
                    <a:pt x="454729" y="78629"/>
                  </a:lnTo>
                  <a:lnTo>
                    <a:pt x="445558" y="89304"/>
                  </a:lnTo>
                  <a:lnTo>
                    <a:pt x="433964" y="96274"/>
                  </a:lnTo>
                  <a:lnTo>
                    <a:pt x="420624" y="98769"/>
                  </a:lnTo>
                  <a:close/>
                </a:path>
                <a:path w="499745" h="260985">
                  <a:moveTo>
                    <a:pt x="499574" y="244457"/>
                  </a:moveTo>
                  <a:lnTo>
                    <a:pt x="484499" y="244457"/>
                  </a:lnTo>
                  <a:lnTo>
                    <a:pt x="484499" y="65022"/>
                  </a:lnTo>
                  <a:lnTo>
                    <a:pt x="499574" y="65022"/>
                  </a:lnTo>
                  <a:lnTo>
                    <a:pt x="499574" y="244457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4897366" y="2613088"/>
            <a:ext cx="16764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DW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68914" y="2651669"/>
            <a:ext cx="682625" cy="85725"/>
          </a:xfrm>
          <a:prstGeom prst="rect">
            <a:avLst/>
          </a:prstGeom>
          <a:solidFill>
            <a:srgbClr val="2F3B42"/>
          </a:solidFill>
          <a:ln w="19049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104775">
              <a:lnSpc>
                <a:spcPts val="675"/>
              </a:lnSpc>
            </a:pPr>
            <a:r>
              <a:rPr dirty="0" sz="800" spc="-10" b="1">
                <a:solidFill>
                  <a:srgbClr val="FFFFFF"/>
                </a:solidFill>
                <a:latin typeface="Roboto"/>
                <a:cs typeface="Roboto"/>
              </a:rPr>
              <a:t>Template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01955" y="1905646"/>
            <a:ext cx="8089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9380" marR="5080" indent="-120014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Virtual</a:t>
            </a:r>
            <a:r>
              <a:rPr dirty="0" sz="900" spc="-4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Machine  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Experience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86292" y="3529317"/>
            <a:ext cx="713740" cy="394335"/>
          </a:xfrm>
          <a:custGeom>
            <a:avLst/>
            <a:gdLst/>
            <a:ahLst/>
            <a:cxnLst/>
            <a:rect l="l" t="t" r="r" b="b"/>
            <a:pathLst>
              <a:path w="713739" h="394335">
                <a:moveTo>
                  <a:pt x="713298" y="254699"/>
                </a:moveTo>
                <a:lnTo>
                  <a:pt x="705150" y="209581"/>
                </a:lnTo>
                <a:lnTo>
                  <a:pt x="682325" y="170490"/>
                </a:lnTo>
                <a:lnTo>
                  <a:pt x="647251" y="140068"/>
                </a:lnTo>
                <a:lnTo>
                  <a:pt x="602357" y="120957"/>
                </a:lnTo>
                <a:lnTo>
                  <a:pt x="550073" y="115799"/>
                </a:lnTo>
                <a:lnTo>
                  <a:pt x="526551" y="77087"/>
                </a:lnTo>
                <a:lnTo>
                  <a:pt x="493725" y="45035"/>
                </a:lnTo>
                <a:lnTo>
                  <a:pt x="453307" y="20759"/>
                </a:lnTo>
                <a:lnTo>
                  <a:pt x="407011" y="5375"/>
                </a:lnTo>
                <a:lnTo>
                  <a:pt x="356549" y="0"/>
                </a:lnTo>
                <a:lnTo>
                  <a:pt x="308085" y="4916"/>
                </a:lnTo>
                <a:lnTo>
                  <a:pt x="263814" y="18909"/>
                </a:lnTo>
                <a:lnTo>
                  <a:pt x="224798" y="40842"/>
                </a:lnTo>
                <a:lnTo>
                  <a:pt x="192100" y="69578"/>
                </a:lnTo>
                <a:lnTo>
                  <a:pt x="166780" y="103983"/>
                </a:lnTo>
                <a:lnTo>
                  <a:pt x="149901" y="142918"/>
                </a:lnTo>
                <a:lnTo>
                  <a:pt x="142524" y="185249"/>
                </a:lnTo>
                <a:lnTo>
                  <a:pt x="98441" y="184373"/>
                </a:lnTo>
                <a:lnTo>
                  <a:pt x="59437" y="196817"/>
                </a:lnTo>
                <a:lnTo>
                  <a:pt x="28223" y="220349"/>
                </a:lnTo>
                <a:lnTo>
                  <a:pt x="7507" y="252737"/>
                </a:lnTo>
                <a:lnTo>
                  <a:pt x="0" y="291749"/>
                </a:lnTo>
                <a:lnTo>
                  <a:pt x="19101" y="352679"/>
                </a:lnTo>
                <a:lnTo>
                  <a:pt x="61124" y="382742"/>
                </a:lnTo>
                <a:lnTo>
                  <a:pt x="103148" y="392809"/>
                </a:lnTo>
                <a:lnTo>
                  <a:pt x="122249" y="393749"/>
                </a:lnTo>
                <a:lnTo>
                  <a:pt x="381422" y="393749"/>
                </a:lnTo>
                <a:lnTo>
                  <a:pt x="514511" y="393749"/>
                </a:lnTo>
                <a:lnTo>
                  <a:pt x="563544" y="393749"/>
                </a:lnTo>
                <a:lnTo>
                  <a:pt x="570548" y="393749"/>
                </a:lnTo>
                <a:lnTo>
                  <a:pt x="653076" y="383828"/>
                </a:lnTo>
                <a:lnTo>
                  <a:pt x="695454" y="366036"/>
                </a:lnTo>
                <a:lnTo>
                  <a:pt x="711068" y="327339"/>
                </a:lnTo>
                <a:lnTo>
                  <a:pt x="713298" y="254699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3939083" y="3661227"/>
            <a:ext cx="407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FF9900"/>
                </a:solidFill>
                <a:latin typeface="Roboto Light"/>
                <a:cs typeface="Roboto Light"/>
              </a:rPr>
              <a:t>A</a:t>
            </a:r>
            <a:r>
              <a:rPr dirty="0" sz="1200" spc="-10" b="0">
                <a:solidFill>
                  <a:srgbClr val="FF9900"/>
                </a:solidFill>
                <a:latin typeface="Roboto Light"/>
                <a:cs typeface="Roboto Light"/>
              </a:rPr>
              <a:t>zu</a:t>
            </a:r>
            <a:r>
              <a:rPr dirty="0" sz="1200" spc="-20" b="0">
                <a:solidFill>
                  <a:srgbClr val="FF9900"/>
                </a:solidFill>
                <a:latin typeface="Roboto Light"/>
                <a:cs typeface="Roboto Light"/>
              </a:rPr>
              <a:t>r</a:t>
            </a:r>
            <a:r>
              <a:rPr dirty="0" sz="1200" spc="-5" b="0">
                <a:solidFill>
                  <a:srgbClr val="FF9900"/>
                </a:solidFill>
                <a:latin typeface="Roboto Light"/>
                <a:cs typeface="Roboto Light"/>
              </a:rPr>
              <a:t>e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29918" y="3529317"/>
            <a:ext cx="713740" cy="394335"/>
          </a:xfrm>
          <a:custGeom>
            <a:avLst/>
            <a:gdLst/>
            <a:ahLst/>
            <a:cxnLst/>
            <a:rect l="l" t="t" r="r" b="b"/>
            <a:pathLst>
              <a:path w="713739" h="394335">
                <a:moveTo>
                  <a:pt x="713298" y="254699"/>
                </a:moveTo>
                <a:lnTo>
                  <a:pt x="705147" y="209581"/>
                </a:lnTo>
                <a:lnTo>
                  <a:pt x="682317" y="170490"/>
                </a:lnTo>
                <a:lnTo>
                  <a:pt x="647240" y="140068"/>
                </a:lnTo>
                <a:lnTo>
                  <a:pt x="602348" y="120957"/>
                </a:lnTo>
                <a:lnTo>
                  <a:pt x="550073" y="115799"/>
                </a:lnTo>
                <a:lnTo>
                  <a:pt x="526551" y="77087"/>
                </a:lnTo>
                <a:lnTo>
                  <a:pt x="493725" y="45035"/>
                </a:lnTo>
                <a:lnTo>
                  <a:pt x="453307" y="20759"/>
                </a:lnTo>
                <a:lnTo>
                  <a:pt x="407011" y="5375"/>
                </a:lnTo>
                <a:lnTo>
                  <a:pt x="356549" y="0"/>
                </a:lnTo>
                <a:lnTo>
                  <a:pt x="308085" y="4916"/>
                </a:lnTo>
                <a:lnTo>
                  <a:pt x="263814" y="18909"/>
                </a:lnTo>
                <a:lnTo>
                  <a:pt x="224798" y="40842"/>
                </a:lnTo>
                <a:lnTo>
                  <a:pt x="192100" y="69578"/>
                </a:lnTo>
                <a:lnTo>
                  <a:pt x="166780" y="103983"/>
                </a:lnTo>
                <a:lnTo>
                  <a:pt x="149901" y="142918"/>
                </a:lnTo>
                <a:lnTo>
                  <a:pt x="142524" y="185249"/>
                </a:lnTo>
                <a:lnTo>
                  <a:pt x="98441" y="184373"/>
                </a:lnTo>
                <a:lnTo>
                  <a:pt x="59437" y="196817"/>
                </a:lnTo>
                <a:lnTo>
                  <a:pt x="28223" y="220349"/>
                </a:lnTo>
                <a:lnTo>
                  <a:pt x="7507" y="252737"/>
                </a:lnTo>
                <a:lnTo>
                  <a:pt x="0" y="291749"/>
                </a:lnTo>
                <a:lnTo>
                  <a:pt x="19101" y="352679"/>
                </a:lnTo>
                <a:lnTo>
                  <a:pt x="61124" y="382742"/>
                </a:lnTo>
                <a:lnTo>
                  <a:pt x="103148" y="392809"/>
                </a:lnTo>
                <a:lnTo>
                  <a:pt x="122249" y="393749"/>
                </a:lnTo>
                <a:lnTo>
                  <a:pt x="381422" y="393749"/>
                </a:lnTo>
                <a:lnTo>
                  <a:pt x="514511" y="393749"/>
                </a:lnTo>
                <a:lnTo>
                  <a:pt x="563544" y="393749"/>
                </a:lnTo>
                <a:lnTo>
                  <a:pt x="570548" y="393749"/>
                </a:lnTo>
                <a:lnTo>
                  <a:pt x="653076" y="383828"/>
                </a:lnTo>
                <a:lnTo>
                  <a:pt x="695454" y="366036"/>
                </a:lnTo>
                <a:lnTo>
                  <a:pt x="711068" y="327339"/>
                </a:lnTo>
                <a:lnTo>
                  <a:pt x="713298" y="254699"/>
                </a:lnTo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3215483" y="3661227"/>
            <a:ext cx="342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0">
                <a:solidFill>
                  <a:srgbClr val="FF9900"/>
                </a:solidFill>
                <a:latin typeface="Roboto Light"/>
                <a:cs typeface="Roboto Light"/>
              </a:rPr>
              <a:t>A</a:t>
            </a:r>
            <a:r>
              <a:rPr dirty="0" sz="1200" spc="-5" b="0">
                <a:solidFill>
                  <a:srgbClr val="FF9900"/>
                </a:solidFill>
                <a:latin typeface="Roboto Light"/>
                <a:cs typeface="Roboto Light"/>
              </a:rPr>
              <a:t>WS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542615" y="3529242"/>
            <a:ext cx="713740" cy="394335"/>
          </a:xfrm>
          <a:custGeom>
            <a:avLst/>
            <a:gdLst/>
            <a:ahLst/>
            <a:cxnLst/>
            <a:rect l="l" t="t" r="r" b="b"/>
            <a:pathLst>
              <a:path w="713739" h="394335">
                <a:moveTo>
                  <a:pt x="713298" y="254699"/>
                </a:moveTo>
                <a:lnTo>
                  <a:pt x="705150" y="209584"/>
                </a:lnTo>
                <a:lnTo>
                  <a:pt x="682326" y="170498"/>
                </a:lnTo>
                <a:lnTo>
                  <a:pt x="647256" y="140079"/>
                </a:lnTo>
                <a:lnTo>
                  <a:pt x="602370" y="120966"/>
                </a:lnTo>
                <a:lnTo>
                  <a:pt x="550098" y="115799"/>
                </a:lnTo>
                <a:lnTo>
                  <a:pt x="526564" y="77087"/>
                </a:lnTo>
                <a:lnTo>
                  <a:pt x="493732" y="45035"/>
                </a:lnTo>
                <a:lnTo>
                  <a:pt x="453314" y="20759"/>
                </a:lnTo>
                <a:lnTo>
                  <a:pt x="407024" y="5375"/>
                </a:lnTo>
                <a:lnTo>
                  <a:pt x="356574" y="0"/>
                </a:lnTo>
                <a:lnTo>
                  <a:pt x="308110" y="4918"/>
                </a:lnTo>
                <a:lnTo>
                  <a:pt x="263839" y="18913"/>
                </a:lnTo>
                <a:lnTo>
                  <a:pt x="224823" y="40850"/>
                </a:lnTo>
                <a:lnTo>
                  <a:pt x="192125" y="69589"/>
                </a:lnTo>
                <a:lnTo>
                  <a:pt x="166805" y="103993"/>
                </a:lnTo>
                <a:lnTo>
                  <a:pt x="149926" y="142926"/>
                </a:lnTo>
                <a:lnTo>
                  <a:pt x="142549" y="185249"/>
                </a:lnTo>
                <a:lnTo>
                  <a:pt x="98463" y="184385"/>
                </a:lnTo>
                <a:lnTo>
                  <a:pt x="59453" y="196835"/>
                </a:lnTo>
                <a:lnTo>
                  <a:pt x="28231" y="220367"/>
                </a:lnTo>
                <a:lnTo>
                  <a:pt x="7509" y="252749"/>
                </a:lnTo>
                <a:lnTo>
                  <a:pt x="0" y="291749"/>
                </a:lnTo>
                <a:lnTo>
                  <a:pt x="19105" y="352694"/>
                </a:lnTo>
                <a:lnTo>
                  <a:pt x="61137" y="382764"/>
                </a:lnTo>
                <a:lnTo>
                  <a:pt x="103169" y="392833"/>
                </a:lnTo>
                <a:lnTo>
                  <a:pt x="122274" y="393774"/>
                </a:lnTo>
                <a:lnTo>
                  <a:pt x="381447" y="393774"/>
                </a:lnTo>
                <a:lnTo>
                  <a:pt x="514536" y="393774"/>
                </a:lnTo>
                <a:lnTo>
                  <a:pt x="563569" y="393774"/>
                </a:lnTo>
                <a:lnTo>
                  <a:pt x="570573" y="393774"/>
                </a:lnTo>
                <a:lnTo>
                  <a:pt x="653086" y="383838"/>
                </a:lnTo>
                <a:lnTo>
                  <a:pt x="695457" y="366039"/>
                </a:lnTo>
                <a:lnTo>
                  <a:pt x="711068" y="327339"/>
                </a:lnTo>
                <a:lnTo>
                  <a:pt x="713298" y="254699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 txBox="1"/>
          <p:nvPr/>
        </p:nvSpPr>
        <p:spPr>
          <a:xfrm>
            <a:off x="4640359" y="3667265"/>
            <a:ext cx="517525" cy="19685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00" b="0">
                <a:solidFill>
                  <a:srgbClr val="00A3AE"/>
                </a:solidFill>
                <a:latin typeface="Roboto Light"/>
                <a:cs typeface="Roboto Light"/>
              </a:rPr>
              <a:t>Private*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304389" y="3529242"/>
            <a:ext cx="713740" cy="394335"/>
          </a:xfrm>
          <a:custGeom>
            <a:avLst/>
            <a:gdLst/>
            <a:ahLst/>
            <a:cxnLst/>
            <a:rect l="l" t="t" r="r" b="b"/>
            <a:pathLst>
              <a:path w="713739" h="394335">
                <a:moveTo>
                  <a:pt x="713298" y="254699"/>
                </a:moveTo>
                <a:lnTo>
                  <a:pt x="705150" y="209584"/>
                </a:lnTo>
                <a:lnTo>
                  <a:pt x="682326" y="170498"/>
                </a:lnTo>
                <a:lnTo>
                  <a:pt x="647256" y="140079"/>
                </a:lnTo>
                <a:lnTo>
                  <a:pt x="602370" y="120966"/>
                </a:lnTo>
                <a:lnTo>
                  <a:pt x="550098" y="115799"/>
                </a:lnTo>
                <a:lnTo>
                  <a:pt x="526564" y="77087"/>
                </a:lnTo>
                <a:lnTo>
                  <a:pt x="493730" y="45035"/>
                </a:lnTo>
                <a:lnTo>
                  <a:pt x="453309" y="20759"/>
                </a:lnTo>
                <a:lnTo>
                  <a:pt x="407011" y="5375"/>
                </a:lnTo>
                <a:lnTo>
                  <a:pt x="356549" y="0"/>
                </a:lnTo>
                <a:lnTo>
                  <a:pt x="308086" y="4918"/>
                </a:lnTo>
                <a:lnTo>
                  <a:pt x="263819" y="18913"/>
                </a:lnTo>
                <a:lnTo>
                  <a:pt x="224808" y="40850"/>
                </a:lnTo>
                <a:lnTo>
                  <a:pt x="192115" y="69589"/>
                </a:lnTo>
                <a:lnTo>
                  <a:pt x="166800" y="103993"/>
                </a:lnTo>
                <a:lnTo>
                  <a:pt x="149924" y="142926"/>
                </a:lnTo>
                <a:lnTo>
                  <a:pt x="142549" y="185249"/>
                </a:lnTo>
                <a:lnTo>
                  <a:pt x="98454" y="184385"/>
                </a:lnTo>
                <a:lnTo>
                  <a:pt x="59443" y="196835"/>
                </a:lnTo>
                <a:lnTo>
                  <a:pt x="28224" y="220367"/>
                </a:lnTo>
                <a:lnTo>
                  <a:pt x="7507" y="252749"/>
                </a:lnTo>
                <a:lnTo>
                  <a:pt x="0" y="291749"/>
                </a:lnTo>
                <a:lnTo>
                  <a:pt x="19101" y="352694"/>
                </a:lnTo>
                <a:lnTo>
                  <a:pt x="61124" y="382764"/>
                </a:lnTo>
                <a:lnTo>
                  <a:pt x="103148" y="392833"/>
                </a:lnTo>
                <a:lnTo>
                  <a:pt x="122249" y="393774"/>
                </a:lnTo>
                <a:lnTo>
                  <a:pt x="381437" y="393774"/>
                </a:lnTo>
                <a:lnTo>
                  <a:pt x="514533" y="393774"/>
                </a:lnTo>
                <a:lnTo>
                  <a:pt x="563568" y="393774"/>
                </a:lnTo>
                <a:lnTo>
                  <a:pt x="570573" y="393774"/>
                </a:lnTo>
                <a:lnTo>
                  <a:pt x="653086" y="383838"/>
                </a:lnTo>
                <a:lnTo>
                  <a:pt x="695457" y="366039"/>
                </a:lnTo>
                <a:lnTo>
                  <a:pt x="711068" y="327339"/>
                </a:lnTo>
                <a:lnTo>
                  <a:pt x="713298" y="254699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5467602" y="3661169"/>
            <a:ext cx="3867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GCP*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  <p:sp>
        <p:nvSpPr>
          <p:cNvPr id="41" name="object 41"/>
          <p:cNvSpPr txBox="1"/>
          <p:nvPr/>
        </p:nvSpPr>
        <p:spPr>
          <a:xfrm>
            <a:off x="7899015" y="4594028"/>
            <a:ext cx="11182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00A3AE"/>
                </a:solidFill>
                <a:latin typeface="Roboto Light"/>
                <a:cs typeface="Roboto Light"/>
              </a:rPr>
              <a:t>*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Future</a:t>
            </a:r>
            <a:r>
              <a:rPr dirty="0" sz="1200" spc="-5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Release</a:t>
            </a:r>
            <a:endParaRPr sz="12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419099" y="1098027"/>
            <a:ext cx="3479800" cy="2091689"/>
            <a:chOff x="419099" y="1098027"/>
            <a:chExt cx="3479800" cy="2091689"/>
          </a:xfrm>
        </p:grpSpPr>
        <p:sp>
          <p:nvSpPr>
            <p:cNvPr id="8" name="object 8"/>
            <p:cNvSpPr/>
            <p:nvPr/>
          </p:nvSpPr>
          <p:spPr>
            <a:xfrm>
              <a:off x="419099" y="1098027"/>
              <a:ext cx="3479367" cy="20915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22969" y="2399050"/>
              <a:ext cx="1030605" cy="372110"/>
            </a:xfrm>
            <a:custGeom>
              <a:avLst/>
              <a:gdLst/>
              <a:ahLst/>
              <a:cxnLst/>
              <a:rect l="l" t="t" r="r" b="b"/>
              <a:pathLst>
                <a:path w="1030604" h="372110">
                  <a:moveTo>
                    <a:pt x="0" y="185844"/>
                  </a:moveTo>
                  <a:lnTo>
                    <a:pt x="4701" y="160627"/>
                  </a:lnTo>
                  <a:lnTo>
                    <a:pt x="18398" y="136440"/>
                  </a:lnTo>
                  <a:lnTo>
                    <a:pt x="70322" y="92046"/>
                  </a:lnTo>
                  <a:lnTo>
                    <a:pt x="107321" y="72281"/>
                  </a:lnTo>
                  <a:lnTo>
                    <a:pt x="150862" y="54433"/>
                  </a:lnTo>
                  <a:lnTo>
                    <a:pt x="200329" y="38723"/>
                  </a:lnTo>
                  <a:lnTo>
                    <a:pt x="255110" y="25373"/>
                  </a:lnTo>
                  <a:lnTo>
                    <a:pt x="314591" y="14604"/>
                  </a:lnTo>
                  <a:lnTo>
                    <a:pt x="378158" y="6638"/>
                  </a:lnTo>
                  <a:lnTo>
                    <a:pt x="445199" y="1696"/>
                  </a:lnTo>
                  <a:lnTo>
                    <a:pt x="515098" y="0"/>
                  </a:lnTo>
                  <a:lnTo>
                    <a:pt x="584993" y="1696"/>
                  </a:lnTo>
                  <a:lnTo>
                    <a:pt x="652030" y="6638"/>
                  </a:lnTo>
                  <a:lnTo>
                    <a:pt x="715595" y="14604"/>
                  </a:lnTo>
                  <a:lnTo>
                    <a:pt x="775076" y="25373"/>
                  </a:lnTo>
                  <a:lnTo>
                    <a:pt x="829857" y="38723"/>
                  </a:lnTo>
                  <a:lnTo>
                    <a:pt x="879326" y="54433"/>
                  </a:lnTo>
                  <a:lnTo>
                    <a:pt x="922868" y="72281"/>
                  </a:lnTo>
                  <a:lnTo>
                    <a:pt x="959870" y="92046"/>
                  </a:lnTo>
                  <a:lnTo>
                    <a:pt x="1011797" y="136440"/>
                  </a:lnTo>
                  <a:lnTo>
                    <a:pt x="1030197" y="185844"/>
                  </a:lnTo>
                  <a:lnTo>
                    <a:pt x="1011797" y="235253"/>
                  </a:lnTo>
                  <a:lnTo>
                    <a:pt x="959870" y="279649"/>
                  </a:lnTo>
                  <a:lnTo>
                    <a:pt x="922868" y="299415"/>
                  </a:lnTo>
                  <a:lnTo>
                    <a:pt x="879326" y="317263"/>
                  </a:lnTo>
                  <a:lnTo>
                    <a:pt x="829857" y="332972"/>
                  </a:lnTo>
                  <a:lnTo>
                    <a:pt x="775076" y="346322"/>
                  </a:lnTo>
                  <a:lnTo>
                    <a:pt x="715595" y="357090"/>
                  </a:lnTo>
                  <a:lnTo>
                    <a:pt x="652030" y="365056"/>
                  </a:lnTo>
                  <a:lnTo>
                    <a:pt x="584993" y="369997"/>
                  </a:lnTo>
                  <a:lnTo>
                    <a:pt x="515098" y="371694"/>
                  </a:lnTo>
                  <a:lnTo>
                    <a:pt x="445199" y="369997"/>
                  </a:lnTo>
                  <a:lnTo>
                    <a:pt x="378158" y="365056"/>
                  </a:lnTo>
                  <a:lnTo>
                    <a:pt x="314591" y="357090"/>
                  </a:lnTo>
                  <a:lnTo>
                    <a:pt x="255110" y="346322"/>
                  </a:lnTo>
                  <a:lnTo>
                    <a:pt x="200329" y="332972"/>
                  </a:lnTo>
                  <a:lnTo>
                    <a:pt x="150862" y="317263"/>
                  </a:lnTo>
                  <a:lnTo>
                    <a:pt x="107321" y="299415"/>
                  </a:lnTo>
                  <a:lnTo>
                    <a:pt x="70322" y="279649"/>
                  </a:lnTo>
                  <a:lnTo>
                    <a:pt x="18398" y="235253"/>
                  </a:lnTo>
                  <a:lnTo>
                    <a:pt x="4701" y="211064"/>
                  </a:lnTo>
                  <a:lnTo>
                    <a:pt x="0" y="185844"/>
                  </a:lnTo>
                  <a:close/>
                </a:path>
              </a:pathLst>
            </a:custGeom>
            <a:ln w="9524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19862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30" b="0">
                <a:solidFill>
                  <a:srgbClr val="FFFFFF"/>
                </a:solidFill>
                <a:latin typeface="Lato"/>
                <a:cs typeface="Lato"/>
              </a:rPr>
              <a:t>DW</a:t>
            </a:r>
            <a:r>
              <a:rPr dirty="0" sz="2200" spc="-16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Viz</a:t>
            </a:r>
            <a:r>
              <a:rPr dirty="0" sz="2200" spc="-16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dirty="0" sz="2200" spc="-16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CDW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150974" y="588761"/>
            <a:ext cx="5844540" cy="3985260"/>
            <a:chOff x="3150974" y="588761"/>
            <a:chExt cx="5844540" cy="3985260"/>
          </a:xfrm>
        </p:grpSpPr>
        <p:sp>
          <p:nvSpPr>
            <p:cNvPr id="12" name="object 12"/>
            <p:cNvSpPr/>
            <p:nvPr/>
          </p:nvSpPr>
          <p:spPr>
            <a:xfrm>
              <a:off x="4048567" y="588761"/>
              <a:ext cx="4946489" cy="39848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048592" y="588771"/>
              <a:ext cx="1030272" cy="25656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558893" y="3035318"/>
              <a:ext cx="549910" cy="160655"/>
            </a:xfrm>
            <a:custGeom>
              <a:avLst/>
              <a:gdLst/>
              <a:ahLst/>
              <a:cxnLst/>
              <a:rect l="l" t="t" r="r" b="b"/>
              <a:pathLst>
                <a:path w="549910" h="160655">
                  <a:moveTo>
                    <a:pt x="393008" y="141407"/>
                  </a:moveTo>
                  <a:lnTo>
                    <a:pt x="167796" y="141407"/>
                  </a:lnTo>
                  <a:lnTo>
                    <a:pt x="220013" y="140756"/>
                  </a:lnTo>
                  <a:lnTo>
                    <a:pt x="269430" y="135793"/>
                  </a:lnTo>
                  <a:lnTo>
                    <a:pt x="315479" y="126601"/>
                  </a:lnTo>
                  <a:lnTo>
                    <a:pt x="357595" y="113265"/>
                  </a:lnTo>
                  <a:lnTo>
                    <a:pt x="395210" y="95868"/>
                  </a:lnTo>
                  <a:lnTo>
                    <a:pt x="427758" y="74493"/>
                  </a:lnTo>
                  <a:lnTo>
                    <a:pt x="454674" y="49224"/>
                  </a:lnTo>
                  <a:lnTo>
                    <a:pt x="423074" y="39549"/>
                  </a:lnTo>
                  <a:lnTo>
                    <a:pt x="519698" y="0"/>
                  </a:lnTo>
                  <a:lnTo>
                    <a:pt x="545807" y="68599"/>
                  </a:lnTo>
                  <a:lnTo>
                    <a:pt x="517898" y="68599"/>
                  </a:lnTo>
                  <a:lnTo>
                    <a:pt x="490389" y="94343"/>
                  </a:lnTo>
                  <a:lnTo>
                    <a:pt x="457129" y="115983"/>
                  </a:lnTo>
                  <a:lnTo>
                    <a:pt x="418730" y="133461"/>
                  </a:lnTo>
                  <a:lnTo>
                    <a:pt x="393008" y="141407"/>
                  </a:lnTo>
                  <a:close/>
                </a:path>
                <a:path w="549910" h="160655">
                  <a:moveTo>
                    <a:pt x="549498" y="78299"/>
                  </a:moveTo>
                  <a:lnTo>
                    <a:pt x="517898" y="68599"/>
                  </a:lnTo>
                  <a:lnTo>
                    <a:pt x="545807" y="68599"/>
                  </a:lnTo>
                  <a:lnTo>
                    <a:pt x="549498" y="78299"/>
                  </a:lnTo>
                  <a:close/>
                </a:path>
                <a:path w="549910" h="160655">
                  <a:moveTo>
                    <a:pt x="225989" y="160622"/>
                  </a:moveTo>
                  <a:lnTo>
                    <a:pt x="171078" y="156440"/>
                  </a:lnTo>
                  <a:lnTo>
                    <a:pt x="114702" y="147755"/>
                  </a:lnTo>
                  <a:lnTo>
                    <a:pt x="57471" y="134511"/>
                  </a:lnTo>
                  <a:lnTo>
                    <a:pt x="0" y="116649"/>
                  </a:lnTo>
                  <a:lnTo>
                    <a:pt x="57222" y="129437"/>
                  </a:lnTo>
                  <a:lnTo>
                    <a:pt x="113343" y="137662"/>
                  </a:lnTo>
                  <a:lnTo>
                    <a:pt x="167796" y="141407"/>
                  </a:lnTo>
                  <a:lnTo>
                    <a:pt x="393008" y="141407"/>
                  </a:lnTo>
                  <a:lnTo>
                    <a:pt x="375805" y="146721"/>
                  </a:lnTo>
                  <a:lnTo>
                    <a:pt x="328964" y="155706"/>
                  </a:lnTo>
                  <a:lnTo>
                    <a:pt x="278822" y="160359"/>
                  </a:lnTo>
                  <a:lnTo>
                    <a:pt x="225989" y="1606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155737" y="2754394"/>
              <a:ext cx="434975" cy="408305"/>
            </a:xfrm>
            <a:custGeom>
              <a:avLst/>
              <a:gdLst/>
              <a:ahLst/>
              <a:cxnLst/>
              <a:rect l="l" t="t" r="r" b="b"/>
              <a:pathLst>
                <a:path w="434975" h="408305">
                  <a:moveTo>
                    <a:pt x="434580" y="407899"/>
                  </a:moveTo>
                  <a:lnTo>
                    <a:pt x="371355" y="388524"/>
                  </a:lnTo>
                  <a:lnTo>
                    <a:pt x="316455" y="369542"/>
                  </a:lnTo>
                  <a:lnTo>
                    <a:pt x="264769" y="347407"/>
                  </a:lnTo>
                  <a:lnTo>
                    <a:pt x="216641" y="322484"/>
                  </a:lnTo>
                  <a:lnTo>
                    <a:pt x="172412" y="295137"/>
                  </a:lnTo>
                  <a:lnTo>
                    <a:pt x="132424" y="265729"/>
                  </a:lnTo>
                  <a:lnTo>
                    <a:pt x="97020" y="234626"/>
                  </a:lnTo>
                  <a:lnTo>
                    <a:pt x="66541" y="202191"/>
                  </a:lnTo>
                  <a:lnTo>
                    <a:pt x="41330" y="168788"/>
                  </a:lnTo>
                  <a:lnTo>
                    <a:pt x="21728" y="134781"/>
                  </a:lnTo>
                  <a:lnTo>
                    <a:pt x="721" y="66413"/>
                  </a:lnTo>
                  <a:lnTo>
                    <a:pt x="0" y="32780"/>
                  </a:lnTo>
                  <a:lnTo>
                    <a:pt x="6256" y="0"/>
                  </a:lnTo>
                  <a:lnTo>
                    <a:pt x="69481" y="19374"/>
                  </a:lnTo>
                  <a:lnTo>
                    <a:pt x="63219" y="52155"/>
                  </a:lnTo>
                  <a:lnTo>
                    <a:pt x="63937" y="85788"/>
                  </a:lnTo>
                  <a:lnTo>
                    <a:pt x="84941" y="154156"/>
                  </a:lnTo>
                  <a:lnTo>
                    <a:pt x="104544" y="188163"/>
                  </a:lnTo>
                  <a:lnTo>
                    <a:pt x="129756" y="221566"/>
                  </a:lnTo>
                  <a:lnTo>
                    <a:pt x="160236" y="254001"/>
                  </a:lnTo>
                  <a:lnTo>
                    <a:pt x="195643" y="285104"/>
                  </a:lnTo>
                  <a:lnTo>
                    <a:pt x="235632" y="314512"/>
                  </a:lnTo>
                  <a:lnTo>
                    <a:pt x="279863" y="341859"/>
                  </a:lnTo>
                  <a:lnTo>
                    <a:pt x="327993" y="366782"/>
                  </a:lnTo>
                  <a:lnTo>
                    <a:pt x="379679" y="388917"/>
                  </a:lnTo>
                  <a:lnTo>
                    <a:pt x="434580" y="407899"/>
                  </a:lnTo>
                  <a:close/>
                </a:path>
              </a:pathLst>
            </a:custGeom>
            <a:solidFill>
              <a:srgbClr val="CACAC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155737" y="2754394"/>
              <a:ext cx="953135" cy="441959"/>
            </a:xfrm>
            <a:custGeom>
              <a:avLst/>
              <a:gdLst/>
              <a:ahLst/>
              <a:cxnLst/>
              <a:rect l="l" t="t" r="r" b="b"/>
              <a:pathLst>
                <a:path w="953135" h="441960">
                  <a:moveTo>
                    <a:pt x="403155" y="397574"/>
                  </a:moveTo>
                  <a:lnTo>
                    <a:pt x="460378" y="410362"/>
                  </a:lnTo>
                  <a:lnTo>
                    <a:pt x="516499" y="418586"/>
                  </a:lnTo>
                  <a:lnTo>
                    <a:pt x="570952" y="422331"/>
                  </a:lnTo>
                  <a:lnTo>
                    <a:pt x="623169" y="421680"/>
                  </a:lnTo>
                  <a:lnTo>
                    <a:pt x="672586" y="416717"/>
                  </a:lnTo>
                  <a:lnTo>
                    <a:pt x="718635" y="407526"/>
                  </a:lnTo>
                  <a:lnTo>
                    <a:pt x="760751" y="394190"/>
                  </a:lnTo>
                  <a:lnTo>
                    <a:pt x="798366" y="376792"/>
                  </a:lnTo>
                  <a:lnTo>
                    <a:pt x="830914" y="355417"/>
                  </a:lnTo>
                  <a:lnTo>
                    <a:pt x="857829" y="330149"/>
                  </a:lnTo>
                  <a:lnTo>
                    <a:pt x="826230" y="320474"/>
                  </a:lnTo>
                  <a:lnTo>
                    <a:pt x="922854" y="280924"/>
                  </a:lnTo>
                  <a:lnTo>
                    <a:pt x="952654" y="359224"/>
                  </a:lnTo>
                  <a:lnTo>
                    <a:pt x="921054" y="349524"/>
                  </a:lnTo>
                  <a:lnTo>
                    <a:pt x="864129" y="394756"/>
                  </a:lnTo>
                  <a:lnTo>
                    <a:pt x="828362" y="411850"/>
                  </a:lnTo>
                  <a:lnTo>
                    <a:pt x="788408" y="425179"/>
                  </a:lnTo>
                  <a:lnTo>
                    <a:pt x="744780" y="434682"/>
                  </a:lnTo>
                  <a:lnTo>
                    <a:pt x="697991" y="440298"/>
                  </a:lnTo>
                  <a:lnTo>
                    <a:pt x="648554" y="441964"/>
                  </a:lnTo>
                  <a:lnTo>
                    <a:pt x="596982" y="439619"/>
                  </a:lnTo>
                  <a:lnTo>
                    <a:pt x="543787" y="433201"/>
                  </a:lnTo>
                  <a:lnTo>
                    <a:pt x="489482" y="422648"/>
                  </a:lnTo>
                  <a:lnTo>
                    <a:pt x="434580" y="407899"/>
                  </a:lnTo>
                  <a:lnTo>
                    <a:pt x="371355" y="388524"/>
                  </a:lnTo>
                  <a:lnTo>
                    <a:pt x="316455" y="369542"/>
                  </a:lnTo>
                  <a:lnTo>
                    <a:pt x="264769" y="347407"/>
                  </a:lnTo>
                  <a:lnTo>
                    <a:pt x="216641" y="322484"/>
                  </a:lnTo>
                  <a:lnTo>
                    <a:pt x="172412" y="295137"/>
                  </a:lnTo>
                  <a:lnTo>
                    <a:pt x="132424" y="265729"/>
                  </a:lnTo>
                  <a:lnTo>
                    <a:pt x="97020" y="234626"/>
                  </a:lnTo>
                  <a:lnTo>
                    <a:pt x="66541" y="202191"/>
                  </a:lnTo>
                  <a:lnTo>
                    <a:pt x="41330" y="168788"/>
                  </a:lnTo>
                  <a:lnTo>
                    <a:pt x="21728" y="134781"/>
                  </a:lnTo>
                  <a:lnTo>
                    <a:pt x="721" y="66413"/>
                  </a:lnTo>
                  <a:lnTo>
                    <a:pt x="0" y="32780"/>
                  </a:lnTo>
                  <a:lnTo>
                    <a:pt x="6256" y="0"/>
                  </a:lnTo>
                  <a:lnTo>
                    <a:pt x="69481" y="19374"/>
                  </a:lnTo>
                  <a:lnTo>
                    <a:pt x="63219" y="52155"/>
                  </a:lnTo>
                  <a:lnTo>
                    <a:pt x="63937" y="85788"/>
                  </a:lnTo>
                  <a:lnTo>
                    <a:pt x="71292" y="119910"/>
                  </a:lnTo>
                  <a:lnTo>
                    <a:pt x="104544" y="188163"/>
                  </a:lnTo>
                  <a:lnTo>
                    <a:pt x="129756" y="221566"/>
                  </a:lnTo>
                  <a:lnTo>
                    <a:pt x="160236" y="254001"/>
                  </a:lnTo>
                  <a:lnTo>
                    <a:pt x="195642" y="285104"/>
                  </a:lnTo>
                  <a:lnTo>
                    <a:pt x="235632" y="314512"/>
                  </a:lnTo>
                  <a:lnTo>
                    <a:pt x="279863" y="341859"/>
                  </a:lnTo>
                  <a:lnTo>
                    <a:pt x="327993" y="366782"/>
                  </a:lnTo>
                  <a:lnTo>
                    <a:pt x="379679" y="388917"/>
                  </a:lnTo>
                  <a:lnTo>
                    <a:pt x="434580" y="407899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9730"/>
            <a:ext cx="6230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Completing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 journey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- solving the “last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mile”</a:t>
            </a:r>
            <a:r>
              <a:rPr dirty="0" sz="1600" spc="5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problem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127257" y="2149579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051" y="2785685"/>
            <a:ext cx="8255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89272" y="1703141"/>
            <a:ext cx="8210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7088" y="2785685"/>
            <a:ext cx="7626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0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7874" y="1703141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2489" y="2149578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118" y="1932713"/>
            <a:ext cx="560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47050" y="3185210"/>
            <a:ext cx="5060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Enrich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8435" y="1932713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87050" y="3178609"/>
            <a:ext cx="466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129535" y="1322482"/>
            <a:ext cx="1824355" cy="2682240"/>
          </a:xfrm>
          <a:prstGeom prst="rect">
            <a:avLst/>
          </a:prstGeom>
          <a:solidFill>
            <a:srgbClr val="283B46">
              <a:alpha val="79998"/>
            </a:srgbClr>
          </a:solidFill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3150">
              <a:latin typeface="Times New Roman"/>
              <a:cs typeface="Times New Roman"/>
            </a:endParaRPr>
          </a:p>
          <a:p>
            <a:pPr algn="ctr" marL="6985">
              <a:lnSpc>
                <a:spcPct val="100000"/>
              </a:lnSpc>
            </a:pPr>
            <a:r>
              <a:rPr dirty="0" sz="2400" spc="-10">
                <a:solidFill>
                  <a:srgbClr val="FFFFFF"/>
                </a:solidFill>
                <a:latin typeface="Roboto"/>
                <a:cs typeface="Roboto"/>
              </a:rPr>
              <a:t>CML</a:t>
            </a:r>
            <a:endParaRPr sz="2400">
              <a:latin typeface="Roboto"/>
              <a:cs typeface="Roboto"/>
            </a:endParaRPr>
          </a:p>
          <a:p>
            <a:pPr algn="ctr" marL="8255">
              <a:lnSpc>
                <a:spcPct val="100000"/>
              </a:lnSpc>
              <a:spcBef>
                <a:spcPts val="40"/>
              </a:spcBef>
            </a:pP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ML</a:t>
            </a:r>
            <a:r>
              <a:rPr dirty="0" sz="14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Ops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600">
              <a:latin typeface="Roboto"/>
              <a:cs typeface="Roboto"/>
            </a:endParaRPr>
          </a:p>
          <a:p>
            <a:pPr algn="ctr" marL="52069">
              <a:lnSpc>
                <a:spcPct val="100000"/>
              </a:lnSpc>
              <a:spcBef>
                <a:spcPts val="1255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L="511809" marR="452755" indent="635">
              <a:lnSpc>
                <a:spcPct val="100000"/>
              </a:lnSpc>
              <a:spcBef>
                <a:spcPts val="1830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0774" y="1385472"/>
            <a:ext cx="5151120" cy="2682240"/>
          </a:xfrm>
          <a:custGeom>
            <a:avLst/>
            <a:gdLst/>
            <a:ahLst/>
            <a:cxnLst/>
            <a:rect l="l" t="t" r="r" b="b"/>
            <a:pathLst>
              <a:path w="5151120" h="2682240">
                <a:moveTo>
                  <a:pt x="5150689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5150689" y="0"/>
                </a:lnTo>
                <a:lnTo>
                  <a:pt x="5150689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3565967" y="2430185"/>
            <a:ext cx="1000125" cy="952500"/>
            <a:chOff x="3565967" y="2430185"/>
            <a:chExt cx="1000125" cy="952500"/>
          </a:xfrm>
        </p:grpSpPr>
        <p:sp>
          <p:nvSpPr>
            <p:cNvPr id="4" name="object 4"/>
            <p:cNvSpPr/>
            <p:nvPr/>
          </p:nvSpPr>
          <p:spPr>
            <a:xfrm>
              <a:off x="3565967" y="2549169"/>
              <a:ext cx="1000125" cy="833119"/>
            </a:xfrm>
            <a:custGeom>
              <a:avLst/>
              <a:gdLst/>
              <a:ahLst/>
              <a:cxnLst/>
              <a:rect l="l" t="t" r="r" b="b"/>
              <a:pathLst>
                <a:path w="1000125" h="833120">
                  <a:moveTo>
                    <a:pt x="499948" y="832923"/>
                  </a:moveTo>
                  <a:lnTo>
                    <a:pt x="426073" y="831633"/>
                  </a:lnTo>
                  <a:lnTo>
                    <a:pt x="355562" y="827885"/>
                  </a:lnTo>
                  <a:lnTo>
                    <a:pt x="289189" y="821863"/>
                  </a:lnTo>
                  <a:lnTo>
                    <a:pt x="227728" y="813752"/>
                  </a:lnTo>
                  <a:lnTo>
                    <a:pt x="171951" y="803735"/>
                  </a:lnTo>
                  <a:lnTo>
                    <a:pt x="122634" y="791997"/>
                  </a:lnTo>
                  <a:lnTo>
                    <a:pt x="80548" y="778721"/>
                  </a:lnTo>
                  <a:lnTo>
                    <a:pt x="21168" y="748293"/>
                  </a:lnTo>
                  <a:lnTo>
                    <a:pt x="0" y="713923"/>
                  </a:lnTo>
                  <a:lnTo>
                    <a:pt x="0" y="0"/>
                  </a:lnTo>
                  <a:lnTo>
                    <a:pt x="5421" y="17585"/>
                  </a:lnTo>
                  <a:lnTo>
                    <a:pt x="21168" y="34369"/>
                  </a:lnTo>
                  <a:lnTo>
                    <a:pt x="80548" y="64797"/>
                  </a:lnTo>
                  <a:lnTo>
                    <a:pt x="122634" y="78073"/>
                  </a:lnTo>
                  <a:lnTo>
                    <a:pt x="171951" y="89812"/>
                  </a:lnTo>
                  <a:lnTo>
                    <a:pt x="227728" y="99828"/>
                  </a:lnTo>
                  <a:lnTo>
                    <a:pt x="289189" y="107940"/>
                  </a:lnTo>
                  <a:lnTo>
                    <a:pt x="355562" y="113961"/>
                  </a:lnTo>
                  <a:lnTo>
                    <a:pt x="426073" y="117709"/>
                  </a:lnTo>
                  <a:lnTo>
                    <a:pt x="499948" y="118999"/>
                  </a:lnTo>
                  <a:lnTo>
                    <a:pt x="573830" y="117709"/>
                  </a:lnTo>
                  <a:lnTo>
                    <a:pt x="644344" y="113961"/>
                  </a:lnTo>
                  <a:lnTo>
                    <a:pt x="710719" y="107940"/>
                  </a:lnTo>
                  <a:lnTo>
                    <a:pt x="772180" y="99828"/>
                  </a:lnTo>
                  <a:lnTo>
                    <a:pt x="827956" y="89812"/>
                  </a:lnTo>
                  <a:lnTo>
                    <a:pt x="877272" y="78073"/>
                  </a:lnTo>
                  <a:lnTo>
                    <a:pt x="919355" y="64797"/>
                  </a:lnTo>
                  <a:lnTo>
                    <a:pt x="978731" y="34369"/>
                  </a:lnTo>
                  <a:lnTo>
                    <a:pt x="999897" y="0"/>
                  </a:lnTo>
                  <a:lnTo>
                    <a:pt x="999897" y="713923"/>
                  </a:lnTo>
                  <a:lnTo>
                    <a:pt x="978731" y="748293"/>
                  </a:lnTo>
                  <a:lnTo>
                    <a:pt x="919355" y="778721"/>
                  </a:lnTo>
                  <a:lnTo>
                    <a:pt x="877272" y="791997"/>
                  </a:lnTo>
                  <a:lnTo>
                    <a:pt x="827956" y="803735"/>
                  </a:lnTo>
                  <a:lnTo>
                    <a:pt x="772180" y="813752"/>
                  </a:lnTo>
                  <a:lnTo>
                    <a:pt x="710719" y="821863"/>
                  </a:lnTo>
                  <a:lnTo>
                    <a:pt x="644344" y="827885"/>
                  </a:lnTo>
                  <a:lnTo>
                    <a:pt x="573830" y="831633"/>
                  </a:lnTo>
                  <a:lnTo>
                    <a:pt x="499948" y="832923"/>
                  </a:lnTo>
                  <a:close/>
                </a:path>
              </a:pathLst>
            </a:custGeom>
            <a:solidFill>
              <a:srgbClr val="172B34">
                <a:alpha val="3842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3565968" y="2430185"/>
              <a:ext cx="1000125" cy="238125"/>
            </a:xfrm>
            <a:custGeom>
              <a:avLst/>
              <a:gdLst/>
              <a:ahLst/>
              <a:cxnLst/>
              <a:rect l="l" t="t" r="r" b="b"/>
              <a:pathLst>
                <a:path w="1000125" h="238125">
                  <a:moveTo>
                    <a:pt x="499949" y="237984"/>
                  </a:moveTo>
                  <a:lnTo>
                    <a:pt x="426073" y="236694"/>
                  </a:lnTo>
                  <a:lnTo>
                    <a:pt x="355562" y="232946"/>
                  </a:lnTo>
                  <a:lnTo>
                    <a:pt x="289189" y="226924"/>
                  </a:lnTo>
                  <a:lnTo>
                    <a:pt x="227728" y="218813"/>
                  </a:lnTo>
                  <a:lnTo>
                    <a:pt x="171951" y="208796"/>
                  </a:lnTo>
                  <a:lnTo>
                    <a:pt x="122634" y="197058"/>
                  </a:lnTo>
                  <a:lnTo>
                    <a:pt x="80548" y="183782"/>
                  </a:lnTo>
                  <a:lnTo>
                    <a:pt x="21168" y="153354"/>
                  </a:lnTo>
                  <a:lnTo>
                    <a:pt x="0" y="118984"/>
                  </a:lnTo>
                  <a:lnTo>
                    <a:pt x="5421" y="101402"/>
                  </a:lnTo>
                  <a:lnTo>
                    <a:pt x="46468" y="68824"/>
                  </a:lnTo>
                  <a:lnTo>
                    <a:pt x="122634" y="40922"/>
                  </a:lnTo>
                  <a:lnTo>
                    <a:pt x="171951" y="29185"/>
                  </a:lnTo>
                  <a:lnTo>
                    <a:pt x="227728" y="19169"/>
                  </a:lnTo>
                  <a:lnTo>
                    <a:pt x="289189" y="11058"/>
                  </a:lnTo>
                  <a:lnTo>
                    <a:pt x="355562" y="5037"/>
                  </a:lnTo>
                  <a:lnTo>
                    <a:pt x="426073" y="1290"/>
                  </a:lnTo>
                  <a:lnTo>
                    <a:pt x="499949" y="0"/>
                  </a:lnTo>
                  <a:lnTo>
                    <a:pt x="573830" y="1290"/>
                  </a:lnTo>
                  <a:lnTo>
                    <a:pt x="644344" y="5037"/>
                  </a:lnTo>
                  <a:lnTo>
                    <a:pt x="710719" y="11058"/>
                  </a:lnTo>
                  <a:lnTo>
                    <a:pt x="772180" y="19169"/>
                  </a:lnTo>
                  <a:lnTo>
                    <a:pt x="827956" y="29185"/>
                  </a:lnTo>
                  <a:lnTo>
                    <a:pt x="877272" y="40922"/>
                  </a:lnTo>
                  <a:lnTo>
                    <a:pt x="919355" y="54196"/>
                  </a:lnTo>
                  <a:lnTo>
                    <a:pt x="978731" y="84620"/>
                  </a:lnTo>
                  <a:lnTo>
                    <a:pt x="999898" y="118984"/>
                  </a:lnTo>
                  <a:lnTo>
                    <a:pt x="994477" y="136570"/>
                  </a:lnTo>
                  <a:lnTo>
                    <a:pt x="953433" y="169153"/>
                  </a:lnTo>
                  <a:lnTo>
                    <a:pt x="877272" y="197058"/>
                  </a:lnTo>
                  <a:lnTo>
                    <a:pt x="827956" y="208796"/>
                  </a:lnTo>
                  <a:lnTo>
                    <a:pt x="772180" y="218813"/>
                  </a:lnTo>
                  <a:lnTo>
                    <a:pt x="710719" y="226924"/>
                  </a:lnTo>
                  <a:lnTo>
                    <a:pt x="644344" y="232946"/>
                  </a:lnTo>
                  <a:lnTo>
                    <a:pt x="573830" y="236694"/>
                  </a:lnTo>
                  <a:lnTo>
                    <a:pt x="499949" y="237984"/>
                  </a:lnTo>
                  <a:close/>
                </a:path>
              </a:pathLst>
            </a:custGeom>
            <a:solidFill>
              <a:srgbClr val="728085">
                <a:alpha val="3842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3093718" y="1571039"/>
            <a:ext cx="2146935" cy="1816100"/>
            <a:chOff x="3093718" y="1571039"/>
            <a:chExt cx="2146935" cy="1816100"/>
          </a:xfrm>
        </p:grpSpPr>
        <p:sp>
          <p:nvSpPr>
            <p:cNvPr id="7" name="object 7"/>
            <p:cNvSpPr/>
            <p:nvPr/>
          </p:nvSpPr>
          <p:spPr>
            <a:xfrm>
              <a:off x="3565967" y="2430185"/>
              <a:ext cx="1000125" cy="952500"/>
            </a:xfrm>
            <a:custGeom>
              <a:avLst/>
              <a:gdLst/>
              <a:ahLst/>
              <a:cxnLst/>
              <a:rect l="l" t="t" r="r" b="b"/>
              <a:pathLst>
                <a:path w="1000125" h="952500">
                  <a:moveTo>
                    <a:pt x="999897" y="118984"/>
                  </a:moveTo>
                  <a:lnTo>
                    <a:pt x="994477" y="136570"/>
                  </a:lnTo>
                  <a:lnTo>
                    <a:pt x="978731" y="153354"/>
                  </a:lnTo>
                  <a:lnTo>
                    <a:pt x="919355" y="183782"/>
                  </a:lnTo>
                  <a:lnTo>
                    <a:pt x="877272" y="197058"/>
                  </a:lnTo>
                  <a:lnTo>
                    <a:pt x="827956" y="208796"/>
                  </a:lnTo>
                  <a:lnTo>
                    <a:pt x="772180" y="218813"/>
                  </a:lnTo>
                  <a:lnTo>
                    <a:pt x="710719" y="226924"/>
                  </a:lnTo>
                  <a:lnTo>
                    <a:pt x="644344" y="232946"/>
                  </a:lnTo>
                  <a:lnTo>
                    <a:pt x="573830" y="236694"/>
                  </a:lnTo>
                  <a:lnTo>
                    <a:pt x="499948" y="237984"/>
                  </a:lnTo>
                  <a:lnTo>
                    <a:pt x="426073" y="236694"/>
                  </a:lnTo>
                  <a:lnTo>
                    <a:pt x="355562" y="232946"/>
                  </a:lnTo>
                  <a:lnTo>
                    <a:pt x="289189" y="226924"/>
                  </a:lnTo>
                  <a:lnTo>
                    <a:pt x="227728" y="218813"/>
                  </a:lnTo>
                  <a:lnTo>
                    <a:pt x="171951" y="208796"/>
                  </a:lnTo>
                  <a:lnTo>
                    <a:pt x="122634" y="197058"/>
                  </a:lnTo>
                  <a:lnTo>
                    <a:pt x="80548" y="183782"/>
                  </a:lnTo>
                  <a:lnTo>
                    <a:pt x="21168" y="153354"/>
                  </a:lnTo>
                  <a:lnTo>
                    <a:pt x="0" y="118984"/>
                  </a:lnTo>
                  <a:lnTo>
                    <a:pt x="21168" y="84620"/>
                  </a:lnTo>
                  <a:lnTo>
                    <a:pt x="80548" y="54196"/>
                  </a:lnTo>
                  <a:lnTo>
                    <a:pt x="122634" y="40922"/>
                  </a:lnTo>
                  <a:lnTo>
                    <a:pt x="171951" y="29185"/>
                  </a:lnTo>
                  <a:lnTo>
                    <a:pt x="227728" y="19169"/>
                  </a:lnTo>
                  <a:lnTo>
                    <a:pt x="289189" y="11058"/>
                  </a:lnTo>
                  <a:lnTo>
                    <a:pt x="355562" y="5037"/>
                  </a:lnTo>
                  <a:lnTo>
                    <a:pt x="426073" y="1290"/>
                  </a:lnTo>
                  <a:lnTo>
                    <a:pt x="499948" y="0"/>
                  </a:lnTo>
                  <a:lnTo>
                    <a:pt x="573830" y="1290"/>
                  </a:lnTo>
                  <a:lnTo>
                    <a:pt x="644344" y="5037"/>
                  </a:lnTo>
                  <a:lnTo>
                    <a:pt x="710719" y="11058"/>
                  </a:lnTo>
                  <a:lnTo>
                    <a:pt x="772180" y="19169"/>
                  </a:lnTo>
                  <a:lnTo>
                    <a:pt x="827956" y="29185"/>
                  </a:lnTo>
                  <a:lnTo>
                    <a:pt x="877272" y="40922"/>
                  </a:lnTo>
                  <a:lnTo>
                    <a:pt x="919355" y="54196"/>
                  </a:lnTo>
                  <a:lnTo>
                    <a:pt x="978731" y="84620"/>
                  </a:lnTo>
                  <a:lnTo>
                    <a:pt x="999897" y="118984"/>
                  </a:lnTo>
                  <a:lnTo>
                    <a:pt x="999897" y="832908"/>
                  </a:lnTo>
                  <a:lnTo>
                    <a:pt x="978731" y="867278"/>
                  </a:lnTo>
                  <a:lnTo>
                    <a:pt x="919355" y="897706"/>
                  </a:lnTo>
                  <a:lnTo>
                    <a:pt x="877272" y="910982"/>
                  </a:lnTo>
                  <a:lnTo>
                    <a:pt x="827956" y="922720"/>
                  </a:lnTo>
                  <a:lnTo>
                    <a:pt x="772180" y="932737"/>
                  </a:lnTo>
                  <a:lnTo>
                    <a:pt x="710719" y="940848"/>
                  </a:lnTo>
                  <a:lnTo>
                    <a:pt x="644344" y="946870"/>
                  </a:lnTo>
                  <a:lnTo>
                    <a:pt x="573830" y="950617"/>
                  </a:lnTo>
                  <a:lnTo>
                    <a:pt x="499948" y="951908"/>
                  </a:lnTo>
                  <a:lnTo>
                    <a:pt x="426073" y="950617"/>
                  </a:lnTo>
                  <a:lnTo>
                    <a:pt x="355562" y="946870"/>
                  </a:lnTo>
                  <a:lnTo>
                    <a:pt x="289189" y="940848"/>
                  </a:lnTo>
                  <a:lnTo>
                    <a:pt x="227728" y="932737"/>
                  </a:lnTo>
                  <a:lnTo>
                    <a:pt x="171951" y="922720"/>
                  </a:lnTo>
                  <a:lnTo>
                    <a:pt x="122634" y="910982"/>
                  </a:lnTo>
                  <a:lnTo>
                    <a:pt x="80548" y="897706"/>
                  </a:lnTo>
                  <a:lnTo>
                    <a:pt x="21168" y="867278"/>
                  </a:lnTo>
                  <a:lnTo>
                    <a:pt x="0" y="832908"/>
                  </a:lnTo>
                  <a:lnTo>
                    <a:pt x="0" y="118984"/>
                  </a:lnTo>
                </a:path>
              </a:pathLst>
            </a:custGeom>
            <a:ln w="952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364316" y="2881419"/>
              <a:ext cx="242570" cy="114935"/>
            </a:xfrm>
            <a:custGeom>
              <a:avLst/>
              <a:gdLst/>
              <a:ahLst/>
              <a:cxnLst/>
              <a:rect l="l" t="t" r="r" b="b"/>
              <a:pathLst>
                <a:path w="242570" h="114935">
                  <a:moveTo>
                    <a:pt x="242399" y="114599"/>
                  </a:moveTo>
                  <a:lnTo>
                    <a:pt x="0" y="114599"/>
                  </a:lnTo>
                  <a:lnTo>
                    <a:pt x="0" y="0"/>
                  </a:lnTo>
                  <a:lnTo>
                    <a:pt x="242399" y="0"/>
                  </a:lnTo>
                  <a:lnTo>
                    <a:pt x="242399" y="114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364316" y="2881419"/>
              <a:ext cx="242570" cy="114935"/>
            </a:xfrm>
            <a:custGeom>
              <a:avLst/>
              <a:gdLst/>
              <a:ahLst/>
              <a:cxnLst/>
              <a:rect l="l" t="t" r="r" b="b"/>
              <a:pathLst>
                <a:path w="242570" h="114935">
                  <a:moveTo>
                    <a:pt x="0" y="0"/>
                  </a:moveTo>
                  <a:lnTo>
                    <a:pt x="242399" y="0"/>
                  </a:lnTo>
                  <a:lnTo>
                    <a:pt x="242399" y="114599"/>
                  </a:lnTo>
                  <a:lnTo>
                    <a:pt x="0" y="11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67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64316" y="3039418"/>
              <a:ext cx="242570" cy="114935"/>
            </a:xfrm>
            <a:custGeom>
              <a:avLst/>
              <a:gdLst/>
              <a:ahLst/>
              <a:cxnLst/>
              <a:rect l="l" t="t" r="r" b="b"/>
              <a:pathLst>
                <a:path w="242570" h="114935">
                  <a:moveTo>
                    <a:pt x="242399" y="114599"/>
                  </a:moveTo>
                  <a:lnTo>
                    <a:pt x="0" y="114599"/>
                  </a:lnTo>
                  <a:lnTo>
                    <a:pt x="0" y="0"/>
                  </a:lnTo>
                  <a:lnTo>
                    <a:pt x="242399" y="0"/>
                  </a:lnTo>
                  <a:lnTo>
                    <a:pt x="242399" y="1145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364316" y="3039418"/>
              <a:ext cx="242570" cy="114935"/>
            </a:xfrm>
            <a:custGeom>
              <a:avLst/>
              <a:gdLst/>
              <a:ahLst/>
              <a:cxnLst/>
              <a:rect l="l" t="t" r="r" b="b"/>
              <a:pathLst>
                <a:path w="242570" h="114935">
                  <a:moveTo>
                    <a:pt x="0" y="0"/>
                  </a:moveTo>
                  <a:lnTo>
                    <a:pt x="242399" y="0"/>
                  </a:lnTo>
                  <a:lnTo>
                    <a:pt x="242399" y="114599"/>
                  </a:lnTo>
                  <a:lnTo>
                    <a:pt x="0" y="1145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67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093707" y="1571040"/>
              <a:ext cx="2146935" cy="492759"/>
            </a:xfrm>
            <a:custGeom>
              <a:avLst/>
              <a:gdLst/>
              <a:ahLst/>
              <a:cxnLst/>
              <a:rect l="l" t="t" r="r" b="b"/>
              <a:pathLst>
                <a:path w="2146935" h="492760">
                  <a:moveTo>
                    <a:pt x="2146503" y="0"/>
                  </a:moveTo>
                  <a:lnTo>
                    <a:pt x="0" y="0"/>
                  </a:lnTo>
                  <a:lnTo>
                    <a:pt x="0" y="492302"/>
                  </a:lnTo>
                  <a:lnTo>
                    <a:pt x="2146503" y="492302"/>
                  </a:lnTo>
                  <a:lnTo>
                    <a:pt x="2146503" y="0"/>
                  </a:lnTo>
                  <a:close/>
                </a:path>
              </a:pathLst>
            </a:custGeom>
            <a:solidFill>
              <a:srgbClr val="172B34">
                <a:alpha val="3842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1264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HOW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DOES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OPDB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FIT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ENVIRONMENT</a:t>
            </a:r>
            <a:endParaRPr sz="2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93718" y="1571039"/>
            <a:ext cx="2146935" cy="492759"/>
          </a:xfrm>
          <a:prstGeom prst="rect">
            <a:avLst/>
          </a:prstGeom>
          <a:ln w="12699">
            <a:solidFill>
              <a:srgbClr val="BFBFBF"/>
            </a:solidFill>
          </a:ln>
        </p:spPr>
        <p:txBody>
          <a:bodyPr wrap="square" lIns="0" tIns="120650" rIns="0" bIns="0" rtlCol="0" vert="horz">
            <a:spAutoFit/>
          </a:bodyPr>
          <a:lstStyle/>
          <a:p>
            <a:pPr marL="443230" indent="-73660">
              <a:lnSpc>
                <a:spcPct val="100000"/>
              </a:lnSpc>
              <a:spcBef>
                <a:spcPts val="950"/>
              </a:spcBef>
              <a:buSzPct val="93750"/>
              <a:buFont typeface="Arial Black"/>
              <a:buChar char="▪"/>
              <a:tabLst>
                <a:tab pos="443865" algn="l"/>
              </a:tabLst>
            </a:pP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In-house</a:t>
            </a:r>
            <a:r>
              <a:rPr dirty="0" sz="1600" spc="-15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apps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166106" y="1686804"/>
            <a:ext cx="1028700" cy="690245"/>
            <a:chOff x="3166106" y="1686804"/>
            <a:chExt cx="1028700" cy="690245"/>
          </a:xfrm>
        </p:grpSpPr>
        <p:sp>
          <p:nvSpPr>
            <p:cNvPr id="16" name="object 16"/>
            <p:cNvSpPr/>
            <p:nvPr/>
          </p:nvSpPr>
          <p:spPr>
            <a:xfrm>
              <a:off x="3170868" y="1691566"/>
              <a:ext cx="232724" cy="2520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170868" y="1691566"/>
              <a:ext cx="233045" cy="252095"/>
            </a:xfrm>
            <a:custGeom>
              <a:avLst/>
              <a:gdLst/>
              <a:ahLst/>
              <a:cxnLst/>
              <a:rect l="l" t="t" r="r" b="b"/>
              <a:pathLst>
                <a:path w="233045" h="252094">
                  <a:moveTo>
                    <a:pt x="176399" y="131574"/>
                  </a:moveTo>
                  <a:lnTo>
                    <a:pt x="176399" y="75232"/>
                  </a:lnTo>
                  <a:lnTo>
                    <a:pt x="119724" y="75232"/>
                  </a:lnTo>
                  <a:lnTo>
                    <a:pt x="119724" y="68822"/>
                  </a:lnTo>
                  <a:lnTo>
                    <a:pt x="126799" y="67474"/>
                  </a:lnTo>
                  <a:lnTo>
                    <a:pt x="131874" y="61062"/>
                  </a:lnTo>
                  <a:lnTo>
                    <a:pt x="131874" y="53639"/>
                  </a:lnTo>
                  <a:lnTo>
                    <a:pt x="131874" y="46219"/>
                  </a:lnTo>
                  <a:lnTo>
                    <a:pt x="126799" y="40147"/>
                  </a:lnTo>
                  <a:lnTo>
                    <a:pt x="119724" y="38459"/>
                  </a:lnTo>
                  <a:lnTo>
                    <a:pt x="119724" y="30699"/>
                  </a:lnTo>
                  <a:lnTo>
                    <a:pt x="126799" y="29349"/>
                  </a:lnTo>
                  <a:lnTo>
                    <a:pt x="131874" y="22939"/>
                  </a:lnTo>
                  <a:lnTo>
                    <a:pt x="131874" y="15517"/>
                  </a:lnTo>
                  <a:lnTo>
                    <a:pt x="131874" y="7082"/>
                  </a:lnTo>
                  <a:lnTo>
                    <a:pt x="125124" y="0"/>
                  </a:lnTo>
                  <a:lnTo>
                    <a:pt x="116349" y="0"/>
                  </a:lnTo>
                  <a:lnTo>
                    <a:pt x="107924" y="334"/>
                  </a:lnTo>
                  <a:lnTo>
                    <a:pt x="101174" y="7082"/>
                  </a:lnTo>
                  <a:lnTo>
                    <a:pt x="101174" y="15854"/>
                  </a:lnTo>
                  <a:lnTo>
                    <a:pt x="101174" y="23277"/>
                  </a:lnTo>
                  <a:lnTo>
                    <a:pt x="106249" y="29349"/>
                  </a:lnTo>
                  <a:lnTo>
                    <a:pt x="113324" y="31037"/>
                  </a:lnTo>
                  <a:lnTo>
                    <a:pt x="113324" y="38797"/>
                  </a:lnTo>
                  <a:lnTo>
                    <a:pt x="106249" y="40147"/>
                  </a:lnTo>
                  <a:lnTo>
                    <a:pt x="101174" y="46557"/>
                  </a:lnTo>
                  <a:lnTo>
                    <a:pt x="101174" y="53979"/>
                  </a:lnTo>
                  <a:lnTo>
                    <a:pt x="101174" y="61402"/>
                  </a:lnTo>
                  <a:lnTo>
                    <a:pt x="106249" y="67474"/>
                  </a:lnTo>
                  <a:lnTo>
                    <a:pt x="113324" y="69159"/>
                  </a:lnTo>
                  <a:lnTo>
                    <a:pt x="113324" y="75569"/>
                  </a:lnTo>
                  <a:lnTo>
                    <a:pt x="56649" y="75569"/>
                  </a:lnTo>
                  <a:lnTo>
                    <a:pt x="56649" y="132249"/>
                  </a:lnTo>
                  <a:lnTo>
                    <a:pt x="0" y="132249"/>
                  </a:lnTo>
                  <a:lnTo>
                    <a:pt x="0" y="252016"/>
                  </a:lnTo>
                  <a:lnTo>
                    <a:pt x="56649" y="252016"/>
                  </a:lnTo>
                  <a:lnTo>
                    <a:pt x="63074" y="252016"/>
                  </a:lnTo>
                  <a:lnTo>
                    <a:pt x="169649" y="252016"/>
                  </a:lnTo>
                  <a:lnTo>
                    <a:pt x="176049" y="252016"/>
                  </a:lnTo>
                  <a:lnTo>
                    <a:pt x="232724" y="252016"/>
                  </a:lnTo>
                  <a:lnTo>
                    <a:pt x="232724" y="131574"/>
                  </a:lnTo>
                  <a:lnTo>
                    <a:pt x="176399" y="131574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172506" y="1693886"/>
              <a:ext cx="229774" cy="2473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034341" y="2075553"/>
              <a:ext cx="159949" cy="3013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10883" y="2109065"/>
            <a:ext cx="2072005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marL="109220">
              <a:lnSpc>
                <a:spcPct val="100000"/>
              </a:lnSpc>
              <a:spcBef>
                <a:spcPts val="720"/>
              </a:spcBef>
            </a:pPr>
            <a:r>
              <a:rPr dirty="0" sz="1750" spc="-10">
                <a:solidFill>
                  <a:srgbClr val="007983"/>
                </a:solidFill>
                <a:latin typeface="Roboto"/>
                <a:cs typeface="Roboto"/>
              </a:rPr>
              <a:t>Streaming</a:t>
            </a:r>
            <a:r>
              <a:rPr dirty="0" sz="1750" spc="-25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750" spc="-10">
                <a:solidFill>
                  <a:srgbClr val="007983"/>
                </a:solidFill>
                <a:latin typeface="Roboto"/>
                <a:cs typeface="Roboto"/>
              </a:rPr>
              <a:t>sources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883" y="2700944"/>
            <a:ext cx="2072005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marL="151130">
              <a:lnSpc>
                <a:spcPct val="100000"/>
              </a:lnSpc>
              <a:spcBef>
                <a:spcPts val="720"/>
              </a:spcBef>
            </a:pPr>
            <a:r>
              <a:rPr dirty="0" sz="1750" spc="-5">
                <a:solidFill>
                  <a:srgbClr val="007983"/>
                </a:solidFill>
                <a:latin typeface="Roboto"/>
                <a:cs typeface="Roboto"/>
              </a:rPr>
              <a:t>Bulk-data</a:t>
            </a:r>
            <a:r>
              <a:rPr dirty="0" sz="1750" spc="-30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750" spc="-10">
                <a:solidFill>
                  <a:srgbClr val="007983"/>
                </a:solidFill>
                <a:latin typeface="Roboto"/>
                <a:cs typeface="Roboto"/>
              </a:rPr>
              <a:t>sources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0883" y="3292843"/>
            <a:ext cx="2072005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91440" rIns="0" bIns="0" rtlCol="0" vert="horz">
            <a:spAutoFit/>
          </a:bodyPr>
          <a:lstStyle/>
          <a:p>
            <a:pPr marL="499109">
              <a:lnSpc>
                <a:spcPct val="100000"/>
              </a:lnSpc>
              <a:spcBef>
                <a:spcPts val="720"/>
              </a:spcBef>
            </a:pPr>
            <a:r>
              <a:rPr dirty="0" sz="1750" spc="-10">
                <a:solidFill>
                  <a:srgbClr val="007983"/>
                </a:solidFill>
                <a:latin typeface="Roboto"/>
                <a:cs typeface="Roboto"/>
              </a:rPr>
              <a:t>Mainframe</a:t>
            </a:r>
            <a:endParaRPr sz="1750">
              <a:latin typeface="Roboto"/>
              <a:cs typeface="Roboto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63597" y="3793997"/>
            <a:ext cx="12998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Ingest 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across  applications</a:t>
            </a:r>
            <a:r>
              <a:rPr dirty="0" sz="1600" spc="-40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&amp;  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databases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76319" y="2348865"/>
            <a:ext cx="973455" cy="1196975"/>
            <a:chOff x="2576319" y="2348865"/>
            <a:chExt cx="973455" cy="1196975"/>
          </a:xfrm>
        </p:grpSpPr>
        <p:sp>
          <p:nvSpPr>
            <p:cNvPr id="25" name="object 25"/>
            <p:cNvSpPr/>
            <p:nvPr/>
          </p:nvSpPr>
          <p:spPr>
            <a:xfrm>
              <a:off x="2582669" y="2865194"/>
              <a:ext cx="902969" cy="674370"/>
            </a:xfrm>
            <a:custGeom>
              <a:avLst/>
              <a:gdLst/>
              <a:ahLst/>
              <a:cxnLst/>
              <a:rect l="l" t="t" r="r" b="b"/>
              <a:pathLst>
                <a:path w="902970" h="674370">
                  <a:moveTo>
                    <a:pt x="0" y="673798"/>
                  </a:moveTo>
                  <a:lnTo>
                    <a:pt x="489449" y="673798"/>
                  </a:lnTo>
                  <a:lnTo>
                    <a:pt x="489449" y="0"/>
                  </a:lnTo>
                  <a:lnTo>
                    <a:pt x="902698" y="0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485368" y="28442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0" y="0"/>
                  </a:lnTo>
                  <a:lnTo>
                    <a:pt x="57649" y="20974"/>
                  </a:lnTo>
                  <a:lnTo>
                    <a:pt x="0" y="41949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485368" y="28442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57649" y="20974"/>
                  </a:lnTo>
                  <a:lnTo>
                    <a:pt x="0" y="0"/>
                  </a:lnTo>
                  <a:lnTo>
                    <a:pt x="0" y="41949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582669" y="2865194"/>
              <a:ext cx="902969" cy="81915"/>
            </a:xfrm>
            <a:custGeom>
              <a:avLst/>
              <a:gdLst/>
              <a:ahLst/>
              <a:cxnLst/>
              <a:rect l="l" t="t" r="r" b="b"/>
              <a:pathLst>
                <a:path w="902970" h="81914">
                  <a:moveTo>
                    <a:pt x="0" y="81899"/>
                  </a:moveTo>
                  <a:lnTo>
                    <a:pt x="489449" y="81899"/>
                  </a:lnTo>
                  <a:lnTo>
                    <a:pt x="489449" y="0"/>
                  </a:lnTo>
                  <a:lnTo>
                    <a:pt x="902698" y="0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485368" y="28442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74"/>
                  </a:moveTo>
                  <a:lnTo>
                    <a:pt x="0" y="0"/>
                  </a:lnTo>
                  <a:lnTo>
                    <a:pt x="57649" y="20974"/>
                  </a:lnTo>
                  <a:lnTo>
                    <a:pt x="0" y="41974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485368" y="28442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74"/>
                  </a:moveTo>
                  <a:lnTo>
                    <a:pt x="57649" y="20974"/>
                  </a:lnTo>
                  <a:lnTo>
                    <a:pt x="0" y="0"/>
                  </a:lnTo>
                  <a:lnTo>
                    <a:pt x="0" y="41974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582669" y="2355215"/>
              <a:ext cx="902969" cy="510540"/>
            </a:xfrm>
            <a:custGeom>
              <a:avLst/>
              <a:gdLst/>
              <a:ahLst/>
              <a:cxnLst/>
              <a:rect l="l" t="t" r="r" b="b"/>
              <a:pathLst>
                <a:path w="902970" h="510539">
                  <a:moveTo>
                    <a:pt x="0" y="0"/>
                  </a:moveTo>
                  <a:lnTo>
                    <a:pt x="489449" y="0"/>
                  </a:lnTo>
                  <a:lnTo>
                    <a:pt x="489449" y="510003"/>
                  </a:lnTo>
                  <a:lnTo>
                    <a:pt x="902698" y="510003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485368" y="2844244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0" y="0"/>
                  </a:lnTo>
                  <a:lnTo>
                    <a:pt x="57649" y="20974"/>
                  </a:lnTo>
                  <a:lnTo>
                    <a:pt x="0" y="41949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3485368" y="2844244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57649" y="20974"/>
                  </a:lnTo>
                  <a:lnTo>
                    <a:pt x="0" y="0"/>
                  </a:lnTo>
                  <a:lnTo>
                    <a:pt x="0" y="41949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4130774" y="3792768"/>
            <a:ext cx="10388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marR="5080" indent="-9144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ML</a:t>
            </a:r>
            <a:r>
              <a:rPr dirty="0" sz="1600" spc="-90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training  </a:t>
            </a: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&amp;</a:t>
            </a:r>
            <a:r>
              <a:rPr dirty="0" sz="1600" spc="-35">
                <a:solidFill>
                  <a:srgbClr val="007983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serving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038591" y="2328200"/>
            <a:ext cx="1700530" cy="1471295"/>
            <a:chOff x="4038591" y="2328200"/>
            <a:chExt cx="1700530" cy="1471295"/>
          </a:xfrm>
        </p:grpSpPr>
        <p:sp>
          <p:nvSpPr>
            <p:cNvPr id="36" name="object 36"/>
            <p:cNvSpPr/>
            <p:nvPr/>
          </p:nvSpPr>
          <p:spPr>
            <a:xfrm>
              <a:off x="4065916" y="3458293"/>
              <a:ext cx="585470" cy="276860"/>
            </a:xfrm>
            <a:custGeom>
              <a:avLst/>
              <a:gdLst/>
              <a:ahLst/>
              <a:cxnLst/>
              <a:rect l="l" t="t" r="r" b="b"/>
              <a:pathLst>
                <a:path w="585470" h="276860">
                  <a:moveTo>
                    <a:pt x="0" y="0"/>
                  </a:moveTo>
                  <a:lnTo>
                    <a:pt x="0" y="138324"/>
                  </a:lnTo>
                  <a:lnTo>
                    <a:pt x="585298" y="138324"/>
                  </a:lnTo>
                  <a:lnTo>
                    <a:pt x="585298" y="276599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044941" y="3400643"/>
              <a:ext cx="42545" cy="57785"/>
            </a:xfrm>
            <a:custGeom>
              <a:avLst/>
              <a:gdLst/>
              <a:ahLst/>
              <a:cxnLst/>
              <a:rect l="l" t="t" r="r" b="b"/>
              <a:pathLst>
                <a:path w="42545" h="57785">
                  <a:moveTo>
                    <a:pt x="41949" y="57649"/>
                  </a:moveTo>
                  <a:lnTo>
                    <a:pt x="0" y="57649"/>
                  </a:lnTo>
                  <a:lnTo>
                    <a:pt x="20974" y="0"/>
                  </a:lnTo>
                  <a:lnTo>
                    <a:pt x="41949" y="57649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044941" y="3400643"/>
              <a:ext cx="42545" cy="57785"/>
            </a:xfrm>
            <a:custGeom>
              <a:avLst/>
              <a:gdLst/>
              <a:ahLst/>
              <a:cxnLst/>
              <a:rect l="l" t="t" r="r" b="b"/>
              <a:pathLst>
                <a:path w="42545" h="57785">
                  <a:moveTo>
                    <a:pt x="41949" y="57649"/>
                  </a:moveTo>
                  <a:lnTo>
                    <a:pt x="20974" y="0"/>
                  </a:lnTo>
                  <a:lnTo>
                    <a:pt x="0" y="57649"/>
                  </a:lnTo>
                  <a:lnTo>
                    <a:pt x="41949" y="57649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630240" y="3734892"/>
              <a:ext cx="42545" cy="57785"/>
            </a:xfrm>
            <a:custGeom>
              <a:avLst/>
              <a:gdLst/>
              <a:ahLst/>
              <a:cxnLst/>
              <a:rect l="l" t="t" r="r" b="b"/>
              <a:pathLst>
                <a:path w="42545" h="57785">
                  <a:moveTo>
                    <a:pt x="20974" y="57624"/>
                  </a:moveTo>
                  <a:lnTo>
                    <a:pt x="0" y="0"/>
                  </a:lnTo>
                  <a:lnTo>
                    <a:pt x="41949" y="0"/>
                  </a:lnTo>
                  <a:lnTo>
                    <a:pt x="20974" y="57624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630240" y="3734892"/>
              <a:ext cx="42545" cy="57785"/>
            </a:xfrm>
            <a:custGeom>
              <a:avLst/>
              <a:gdLst/>
              <a:ahLst/>
              <a:cxnLst/>
              <a:rect l="l" t="t" r="r" b="b"/>
              <a:pathLst>
                <a:path w="42545" h="57785">
                  <a:moveTo>
                    <a:pt x="0" y="0"/>
                  </a:moveTo>
                  <a:lnTo>
                    <a:pt x="20974" y="57624"/>
                  </a:lnTo>
                  <a:lnTo>
                    <a:pt x="41949" y="0"/>
                  </a:lnTo>
                  <a:lnTo>
                    <a:pt x="0" y="0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606715" y="2355527"/>
              <a:ext cx="1068070" cy="583565"/>
            </a:xfrm>
            <a:custGeom>
              <a:avLst/>
              <a:gdLst/>
              <a:ahLst/>
              <a:cxnLst/>
              <a:rect l="l" t="t" r="r" b="b"/>
              <a:pathLst>
                <a:path w="1068070" h="583564">
                  <a:moveTo>
                    <a:pt x="0" y="583191"/>
                  </a:moveTo>
                  <a:lnTo>
                    <a:pt x="572048" y="583191"/>
                  </a:lnTo>
                  <a:lnTo>
                    <a:pt x="572048" y="0"/>
                  </a:lnTo>
                  <a:lnTo>
                    <a:pt x="1067997" y="0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674713" y="2334550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54"/>
                  </a:moveTo>
                  <a:lnTo>
                    <a:pt x="0" y="0"/>
                  </a:lnTo>
                  <a:lnTo>
                    <a:pt x="57624" y="20977"/>
                  </a:lnTo>
                  <a:lnTo>
                    <a:pt x="0" y="41954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674713" y="2334550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54"/>
                  </a:moveTo>
                  <a:lnTo>
                    <a:pt x="57624" y="20977"/>
                  </a:lnTo>
                  <a:lnTo>
                    <a:pt x="0" y="0"/>
                  </a:lnTo>
                  <a:lnTo>
                    <a:pt x="0" y="41954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606715" y="3096718"/>
              <a:ext cx="1068070" cy="442595"/>
            </a:xfrm>
            <a:custGeom>
              <a:avLst/>
              <a:gdLst/>
              <a:ahLst/>
              <a:cxnLst/>
              <a:rect l="l" t="t" r="r" b="b"/>
              <a:pathLst>
                <a:path w="1068070" h="442595">
                  <a:moveTo>
                    <a:pt x="0" y="0"/>
                  </a:moveTo>
                  <a:lnTo>
                    <a:pt x="572048" y="0"/>
                  </a:lnTo>
                  <a:lnTo>
                    <a:pt x="572048" y="442199"/>
                  </a:lnTo>
                  <a:lnTo>
                    <a:pt x="1067997" y="442199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674713" y="3517942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5">
                  <a:moveTo>
                    <a:pt x="0" y="41949"/>
                  </a:moveTo>
                  <a:lnTo>
                    <a:pt x="0" y="0"/>
                  </a:lnTo>
                  <a:lnTo>
                    <a:pt x="57624" y="20974"/>
                  </a:lnTo>
                  <a:lnTo>
                    <a:pt x="0" y="41949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74713" y="3517942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5">
                  <a:moveTo>
                    <a:pt x="0" y="41949"/>
                  </a:moveTo>
                  <a:lnTo>
                    <a:pt x="57624" y="20974"/>
                  </a:lnTo>
                  <a:lnTo>
                    <a:pt x="0" y="0"/>
                  </a:lnTo>
                  <a:lnTo>
                    <a:pt x="0" y="41949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5751013" y="2109138"/>
            <a:ext cx="1210945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116205" rIns="0" bIns="0" rtlCol="0" vert="horz">
            <a:spAutoFit/>
          </a:bodyPr>
          <a:lstStyle/>
          <a:p>
            <a:pPr marL="134620">
              <a:lnSpc>
                <a:spcPct val="100000"/>
              </a:lnSpc>
              <a:spcBef>
                <a:spcPts val="915"/>
              </a:spcBef>
            </a:pP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DWH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66064" y="3281640"/>
            <a:ext cx="5702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56895" algn="l"/>
              </a:tabLst>
            </a:pPr>
            <a:r>
              <a:rPr dirty="0" u="sng" sz="1600">
                <a:solidFill>
                  <a:srgbClr val="007983"/>
                </a:solidFill>
                <a:uFill>
                  <a:solidFill>
                    <a:srgbClr val="FFD664"/>
                  </a:solidFill>
                </a:uFill>
                <a:latin typeface="Times New Roman"/>
                <a:cs typeface="Times New Roman"/>
              </a:rPr>
              <a:t> 	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751013" y="3292843"/>
            <a:ext cx="1210945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194945" marR="80010" indent="-110489">
              <a:lnSpc>
                <a:spcPts val="1630"/>
              </a:lnSpc>
              <a:spcBef>
                <a:spcPts val="305"/>
              </a:spcBef>
            </a:pP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Ope</a:t>
            </a:r>
            <a:r>
              <a:rPr dirty="0" sz="1600" spc="-40">
                <a:solidFill>
                  <a:srgbClr val="007983"/>
                </a:solidFill>
                <a:latin typeface="Roboto"/>
                <a:cs typeface="Roboto"/>
              </a:rPr>
              <a:t>r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ational  </a:t>
            </a: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reporting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63935" y="2109065"/>
            <a:ext cx="1469390" cy="492759"/>
          </a:xfrm>
          <a:prstGeom prst="rect">
            <a:avLst/>
          </a:prstGeom>
          <a:solidFill>
            <a:srgbClr val="172B34">
              <a:alpha val="38429"/>
            </a:srgbClr>
          </a:solidFill>
          <a:ln w="12699">
            <a:solidFill>
              <a:srgbClr val="BFBFBF"/>
            </a:solidFill>
          </a:ln>
        </p:spPr>
        <p:txBody>
          <a:bodyPr wrap="square" lIns="0" tIns="38735" rIns="0" bIns="0" rtlCol="0" vert="horz">
            <a:spAutoFit/>
          </a:bodyPr>
          <a:lstStyle/>
          <a:p>
            <a:pPr marL="324485" marR="104139" indent="-214629">
              <a:lnSpc>
                <a:spcPts val="1630"/>
              </a:lnSpc>
              <a:spcBef>
                <a:spcPts val="305"/>
              </a:spcBef>
            </a:pP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BI / </a:t>
            </a:r>
            <a:r>
              <a:rPr dirty="0" sz="1600" spc="-10">
                <a:solidFill>
                  <a:srgbClr val="007983"/>
                </a:solidFill>
                <a:latin typeface="Roboto"/>
                <a:cs typeface="Roboto"/>
              </a:rPr>
              <a:t>Analytical  </a:t>
            </a:r>
            <a:r>
              <a:rPr dirty="0" sz="1600" spc="-5">
                <a:solidFill>
                  <a:srgbClr val="007983"/>
                </a:solidFill>
                <a:latin typeface="Roboto"/>
                <a:cs typeface="Roboto"/>
              </a:rPr>
              <a:t>reporting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166064" y="2122403"/>
            <a:ext cx="5283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820" algn="l"/>
              </a:tabLst>
            </a:pPr>
            <a:r>
              <a:rPr dirty="0" u="sng" sz="1400">
                <a:solidFill>
                  <a:srgbClr val="0067BF"/>
                </a:solidFill>
                <a:uFill>
                  <a:solidFill>
                    <a:srgbClr val="FFD664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sng" sz="1400" spc="10">
                <a:solidFill>
                  <a:srgbClr val="0067BF"/>
                </a:solidFill>
                <a:uFill>
                  <a:solidFill>
                    <a:srgbClr val="FFD664"/>
                  </a:solidFill>
                </a:uFill>
                <a:latin typeface="Roboto"/>
                <a:cs typeface="Roboto"/>
              </a:rPr>
              <a:t>E</a:t>
            </a:r>
            <a:r>
              <a:rPr dirty="0" u="sng" sz="1400" spc="-10">
                <a:solidFill>
                  <a:srgbClr val="0067BF"/>
                </a:solidFill>
                <a:uFill>
                  <a:solidFill>
                    <a:srgbClr val="FFD664"/>
                  </a:solidFill>
                </a:uFill>
                <a:latin typeface="Roboto"/>
                <a:cs typeface="Roboto"/>
              </a:rPr>
              <a:t>TL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793892" y="2645112"/>
            <a:ext cx="74866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067BF"/>
                </a:solidFill>
                <a:latin typeface="Roboto"/>
                <a:cs typeface="Roboto"/>
              </a:rPr>
              <a:t>Aggregation</a:t>
            </a:r>
            <a:endParaRPr sz="1050">
              <a:latin typeface="Roboto"/>
              <a:cs typeface="Roboto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6955160" y="2327930"/>
            <a:ext cx="196850" cy="55244"/>
            <a:chOff x="6955160" y="2327930"/>
            <a:chExt cx="196850" cy="55244"/>
          </a:xfrm>
        </p:grpSpPr>
        <p:sp>
          <p:nvSpPr>
            <p:cNvPr id="54" name="object 54"/>
            <p:cNvSpPr/>
            <p:nvPr/>
          </p:nvSpPr>
          <p:spPr>
            <a:xfrm>
              <a:off x="6961510" y="2355257"/>
              <a:ext cx="126364" cy="635"/>
            </a:xfrm>
            <a:custGeom>
              <a:avLst/>
              <a:gdLst/>
              <a:ahLst/>
              <a:cxnLst/>
              <a:rect l="l" t="t" r="r" b="b"/>
              <a:pathLst>
                <a:path w="126365" h="635">
                  <a:moveTo>
                    <a:pt x="0" y="187"/>
                  </a:moveTo>
                  <a:lnTo>
                    <a:pt x="126299" y="0"/>
                  </a:lnTo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087785" y="2334280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4" h="42544">
                  <a:moveTo>
                    <a:pt x="49" y="41954"/>
                  </a:moveTo>
                  <a:lnTo>
                    <a:pt x="0" y="0"/>
                  </a:lnTo>
                  <a:lnTo>
                    <a:pt x="57649" y="20892"/>
                  </a:lnTo>
                  <a:lnTo>
                    <a:pt x="49" y="41954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087785" y="2334280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4" h="42544">
                  <a:moveTo>
                    <a:pt x="49" y="41954"/>
                  </a:moveTo>
                  <a:lnTo>
                    <a:pt x="57649" y="20892"/>
                  </a:lnTo>
                  <a:lnTo>
                    <a:pt x="0" y="0"/>
                  </a:lnTo>
                  <a:lnTo>
                    <a:pt x="49" y="41954"/>
                  </a:lnTo>
                  <a:close/>
                </a:path>
              </a:pathLst>
            </a:custGeom>
            <a:ln w="1269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3661081" y="2481428"/>
            <a:ext cx="8464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OPERATIONAL</a:t>
            </a:r>
            <a:r>
              <a:rPr dirty="0" sz="800" spc="-4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DB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023427" y="1705586"/>
            <a:ext cx="362585" cy="353060"/>
          </a:xfrm>
          <a:custGeom>
            <a:avLst/>
            <a:gdLst/>
            <a:ahLst/>
            <a:cxnLst/>
            <a:rect l="l" t="t" r="r" b="b"/>
            <a:pathLst>
              <a:path w="362584" h="353060">
                <a:moveTo>
                  <a:pt x="243379" y="117072"/>
                </a:moveTo>
                <a:lnTo>
                  <a:pt x="232514" y="117072"/>
                </a:lnTo>
                <a:lnTo>
                  <a:pt x="271580" y="49367"/>
                </a:lnTo>
                <a:lnTo>
                  <a:pt x="271697" y="49003"/>
                </a:lnTo>
                <a:lnTo>
                  <a:pt x="266359" y="43719"/>
                </a:lnTo>
                <a:lnTo>
                  <a:pt x="262959" y="36501"/>
                </a:lnTo>
                <a:lnTo>
                  <a:pt x="262926" y="28659"/>
                </a:lnTo>
                <a:lnTo>
                  <a:pt x="265241" y="17419"/>
                </a:lnTo>
                <a:lnTo>
                  <a:pt x="271511" y="8318"/>
                </a:lnTo>
                <a:lnTo>
                  <a:pt x="280724" y="2223"/>
                </a:lnTo>
                <a:lnTo>
                  <a:pt x="291869" y="0"/>
                </a:lnTo>
                <a:lnTo>
                  <a:pt x="303220" y="2292"/>
                </a:lnTo>
                <a:lnTo>
                  <a:pt x="312409" y="8501"/>
                </a:lnTo>
                <a:lnTo>
                  <a:pt x="318563" y="17624"/>
                </a:lnTo>
                <a:lnTo>
                  <a:pt x="320809" y="28659"/>
                </a:lnTo>
                <a:lnTo>
                  <a:pt x="318494" y="39902"/>
                </a:lnTo>
                <a:lnTo>
                  <a:pt x="312225" y="49003"/>
                </a:lnTo>
                <a:lnTo>
                  <a:pt x="304057" y="54407"/>
                </a:lnTo>
                <a:lnTo>
                  <a:pt x="279604" y="54407"/>
                </a:lnTo>
                <a:lnTo>
                  <a:pt x="243379" y="117072"/>
                </a:lnTo>
                <a:close/>
              </a:path>
              <a:path w="362584" h="353060">
                <a:moveTo>
                  <a:pt x="145197" y="91327"/>
                </a:moveTo>
                <a:lnTo>
                  <a:pt x="141764" y="91327"/>
                </a:lnTo>
                <a:lnTo>
                  <a:pt x="130413" y="89034"/>
                </a:lnTo>
                <a:lnTo>
                  <a:pt x="121223" y="82825"/>
                </a:lnTo>
                <a:lnTo>
                  <a:pt x="115068" y="73701"/>
                </a:lnTo>
                <a:lnTo>
                  <a:pt x="112822" y="62664"/>
                </a:lnTo>
                <a:lnTo>
                  <a:pt x="115137" y="51696"/>
                </a:lnTo>
                <a:lnTo>
                  <a:pt x="121406" y="42687"/>
                </a:lnTo>
                <a:lnTo>
                  <a:pt x="130620" y="36501"/>
                </a:lnTo>
                <a:lnTo>
                  <a:pt x="141764" y="34004"/>
                </a:lnTo>
                <a:lnTo>
                  <a:pt x="153116" y="36297"/>
                </a:lnTo>
                <a:lnTo>
                  <a:pt x="162306" y="42505"/>
                </a:lnTo>
                <a:lnTo>
                  <a:pt x="163125" y="43719"/>
                </a:lnTo>
                <a:lnTo>
                  <a:pt x="141764" y="43719"/>
                </a:lnTo>
                <a:lnTo>
                  <a:pt x="134428" y="45177"/>
                </a:lnTo>
                <a:lnTo>
                  <a:pt x="128335" y="49184"/>
                </a:lnTo>
                <a:lnTo>
                  <a:pt x="124240" y="55098"/>
                </a:lnTo>
                <a:lnTo>
                  <a:pt x="124130" y="55401"/>
                </a:lnTo>
                <a:lnTo>
                  <a:pt x="122632" y="62664"/>
                </a:lnTo>
                <a:lnTo>
                  <a:pt x="124172" y="70133"/>
                </a:lnTo>
                <a:lnTo>
                  <a:pt x="128335" y="76145"/>
                </a:lnTo>
                <a:lnTo>
                  <a:pt x="134428" y="80152"/>
                </a:lnTo>
                <a:lnTo>
                  <a:pt x="141764" y="81609"/>
                </a:lnTo>
                <a:lnTo>
                  <a:pt x="163971" y="81609"/>
                </a:lnTo>
                <a:lnTo>
                  <a:pt x="159914" y="85009"/>
                </a:lnTo>
                <a:lnTo>
                  <a:pt x="162750" y="89867"/>
                </a:lnTo>
                <a:lnTo>
                  <a:pt x="151574" y="89867"/>
                </a:lnTo>
                <a:lnTo>
                  <a:pt x="148632" y="90839"/>
                </a:lnTo>
                <a:lnTo>
                  <a:pt x="145197" y="91327"/>
                </a:lnTo>
                <a:close/>
              </a:path>
              <a:path w="362584" h="353060">
                <a:moveTo>
                  <a:pt x="163971" y="81609"/>
                </a:moveTo>
                <a:lnTo>
                  <a:pt x="141764" y="81609"/>
                </a:lnTo>
                <a:lnTo>
                  <a:pt x="149099" y="80084"/>
                </a:lnTo>
                <a:lnTo>
                  <a:pt x="155192" y="75963"/>
                </a:lnTo>
                <a:lnTo>
                  <a:pt x="159354" y="69929"/>
                </a:lnTo>
                <a:lnTo>
                  <a:pt x="160894" y="62664"/>
                </a:lnTo>
                <a:lnTo>
                  <a:pt x="159354" y="55401"/>
                </a:lnTo>
                <a:lnTo>
                  <a:pt x="155192" y="49367"/>
                </a:lnTo>
                <a:lnTo>
                  <a:pt x="149099" y="45245"/>
                </a:lnTo>
                <a:lnTo>
                  <a:pt x="141764" y="43719"/>
                </a:lnTo>
                <a:lnTo>
                  <a:pt x="163125" y="43719"/>
                </a:lnTo>
                <a:lnTo>
                  <a:pt x="168461" y="51628"/>
                </a:lnTo>
                <a:lnTo>
                  <a:pt x="170707" y="62664"/>
                </a:lnTo>
                <a:lnTo>
                  <a:pt x="170707" y="71894"/>
                </a:lnTo>
                <a:lnTo>
                  <a:pt x="166289" y="79667"/>
                </a:lnTo>
                <a:lnTo>
                  <a:pt x="163971" y="81609"/>
                </a:lnTo>
                <a:close/>
              </a:path>
              <a:path w="362584" h="353060">
                <a:moveTo>
                  <a:pt x="291869" y="57322"/>
                </a:moveTo>
                <a:lnTo>
                  <a:pt x="287454" y="57322"/>
                </a:lnTo>
                <a:lnTo>
                  <a:pt x="283529" y="56349"/>
                </a:lnTo>
                <a:lnTo>
                  <a:pt x="279604" y="54407"/>
                </a:lnTo>
                <a:lnTo>
                  <a:pt x="304057" y="54407"/>
                </a:lnTo>
                <a:lnTo>
                  <a:pt x="303012" y="55098"/>
                </a:lnTo>
                <a:lnTo>
                  <a:pt x="291869" y="57322"/>
                </a:lnTo>
                <a:close/>
              </a:path>
              <a:path w="362584" h="353060">
                <a:moveTo>
                  <a:pt x="148254" y="170507"/>
                </a:moveTo>
                <a:lnTo>
                  <a:pt x="138329" y="170507"/>
                </a:lnTo>
                <a:lnTo>
                  <a:pt x="141648" y="155456"/>
                </a:lnTo>
                <a:lnTo>
                  <a:pt x="148324" y="141907"/>
                </a:lnTo>
                <a:lnTo>
                  <a:pt x="157851" y="130270"/>
                </a:lnTo>
                <a:lnTo>
                  <a:pt x="169724" y="120957"/>
                </a:lnTo>
                <a:lnTo>
                  <a:pt x="151574" y="89867"/>
                </a:lnTo>
                <a:lnTo>
                  <a:pt x="162750" y="89867"/>
                </a:lnTo>
                <a:lnTo>
                  <a:pt x="178064" y="116099"/>
                </a:lnTo>
                <a:lnTo>
                  <a:pt x="230105" y="116099"/>
                </a:lnTo>
                <a:lnTo>
                  <a:pt x="232514" y="117072"/>
                </a:lnTo>
                <a:lnTo>
                  <a:pt x="243379" y="117072"/>
                </a:lnTo>
                <a:lnTo>
                  <a:pt x="241694" y="119987"/>
                </a:lnTo>
                <a:lnTo>
                  <a:pt x="204062" y="119987"/>
                </a:lnTo>
                <a:lnTo>
                  <a:pt x="181926" y="124344"/>
                </a:lnTo>
                <a:lnTo>
                  <a:pt x="163837" y="136260"/>
                </a:lnTo>
                <a:lnTo>
                  <a:pt x="151635" y="154006"/>
                </a:lnTo>
                <a:lnTo>
                  <a:pt x="148254" y="170507"/>
                </a:lnTo>
                <a:close/>
              </a:path>
              <a:path w="362584" h="353060">
                <a:moveTo>
                  <a:pt x="230105" y="116099"/>
                </a:moveTo>
                <a:lnTo>
                  <a:pt x="178064" y="116099"/>
                </a:lnTo>
                <a:lnTo>
                  <a:pt x="184410" y="113830"/>
                </a:lnTo>
                <a:lnTo>
                  <a:pt x="190939" y="112153"/>
                </a:lnTo>
                <a:lnTo>
                  <a:pt x="197654" y="111113"/>
                </a:lnTo>
                <a:lnTo>
                  <a:pt x="204552" y="110757"/>
                </a:lnTo>
                <a:lnTo>
                  <a:pt x="211887" y="111197"/>
                </a:lnTo>
                <a:lnTo>
                  <a:pt x="219084" y="112456"/>
                </a:lnTo>
                <a:lnTo>
                  <a:pt x="226006" y="114445"/>
                </a:lnTo>
                <a:lnTo>
                  <a:pt x="230105" y="116099"/>
                </a:lnTo>
                <a:close/>
              </a:path>
              <a:path w="362584" h="353060">
                <a:moveTo>
                  <a:pt x="245069" y="231714"/>
                </a:moveTo>
                <a:lnTo>
                  <a:pt x="204062" y="231714"/>
                </a:lnTo>
                <a:lnTo>
                  <a:pt x="226197" y="227357"/>
                </a:lnTo>
                <a:lnTo>
                  <a:pt x="244286" y="215440"/>
                </a:lnTo>
                <a:lnTo>
                  <a:pt x="256488" y="197694"/>
                </a:lnTo>
                <a:lnTo>
                  <a:pt x="260964" y="175849"/>
                </a:lnTo>
                <a:lnTo>
                  <a:pt x="256488" y="154006"/>
                </a:lnTo>
                <a:lnTo>
                  <a:pt x="244286" y="136260"/>
                </a:lnTo>
                <a:lnTo>
                  <a:pt x="226197" y="124344"/>
                </a:lnTo>
                <a:lnTo>
                  <a:pt x="204062" y="119987"/>
                </a:lnTo>
                <a:lnTo>
                  <a:pt x="241694" y="119987"/>
                </a:lnTo>
                <a:lnTo>
                  <a:pt x="240852" y="121444"/>
                </a:lnTo>
                <a:lnTo>
                  <a:pt x="252003" y="130674"/>
                </a:lnTo>
                <a:lnTo>
                  <a:pt x="260902" y="142090"/>
                </a:lnTo>
                <a:lnTo>
                  <a:pt x="267134" y="155327"/>
                </a:lnTo>
                <a:lnTo>
                  <a:pt x="270284" y="170022"/>
                </a:lnTo>
                <a:lnTo>
                  <a:pt x="315771" y="170022"/>
                </a:lnTo>
                <a:lnTo>
                  <a:pt x="314535" y="175849"/>
                </a:lnTo>
                <a:lnTo>
                  <a:pt x="314530" y="176822"/>
                </a:lnTo>
                <a:lnTo>
                  <a:pt x="314923" y="178764"/>
                </a:lnTo>
                <a:lnTo>
                  <a:pt x="269794" y="178764"/>
                </a:lnTo>
                <a:lnTo>
                  <a:pt x="267371" y="193262"/>
                </a:lnTo>
                <a:lnTo>
                  <a:pt x="261822" y="206575"/>
                </a:lnTo>
                <a:lnTo>
                  <a:pt x="253514" y="218248"/>
                </a:lnTo>
                <a:lnTo>
                  <a:pt x="242814" y="227827"/>
                </a:lnTo>
                <a:lnTo>
                  <a:pt x="245069" y="231714"/>
                </a:lnTo>
                <a:close/>
              </a:path>
              <a:path w="362584" h="353060">
                <a:moveTo>
                  <a:pt x="315771" y="170022"/>
                </a:moveTo>
                <a:lnTo>
                  <a:pt x="305604" y="170022"/>
                </a:lnTo>
                <a:lnTo>
                  <a:pt x="309076" y="161202"/>
                </a:lnTo>
                <a:lnTo>
                  <a:pt x="315353" y="154112"/>
                </a:lnTo>
                <a:lnTo>
                  <a:pt x="323746" y="149390"/>
                </a:lnTo>
                <a:lnTo>
                  <a:pt x="333564" y="147674"/>
                </a:lnTo>
                <a:lnTo>
                  <a:pt x="344708" y="149891"/>
                </a:lnTo>
                <a:lnTo>
                  <a:pt x="353920" y="155933"/>
                </a:lnTo>
                <a:lnTo>
                  <a:pt x="354941" y="157392"/>
                </a:lnTo>
                <a:lnTo>
                  <a:pt x="333564" y="157392"/>
                </a:lnTo>
                <a:lnTo>
                  <a:pt x="326228" y="158917"/>
                </a:lnTo>
                <a:lnTo>
                  <a:pt x="320134" y="163038"/>
                </a:lnTo>
                <a:lnTo>
                  <a:pt x="315972" y="169072"/>
                </a:lnTo>
                <a:lnTo>
                  <a:pt x="315771" y="170022"/>
                </a:lnTo>
                <a:close/>
              </a:path>
              <a:path w="362584" h="353060">
                <a:moveTo>
                  <a:pt x="28939" y="204512"/>
                </a:moveTo>
                <a:lnTo>
                  <a:pt x="17565" y="202288"/>
                </a:lnTo>
                <a:lnTo>
                  <a:pt x="8399" y="196314"/>
                </a:lnTo>
                <a:lnTo>
                  <a:pt x="2245" y="187502"/>
                </a:lnTo>
                <a:lnTo>
                  <a:pt x="0" y="176822"/>
                </a:lnTo>
                <a:lnTo>
                  <a:pt x="2314" y="165581"/>
                </a:lnTo>
                <a:lnTo>
                  <a:pt x="8583" y="156480"/>
                </a:lnTo>
                <a:lnTo>
                  <a:pt x="17795" y="150386"/>
                </a:lnTo>
                <a:lnTo>
                  <a:pt x="28939" y="148162"/>
                </a:lnTo>
                <a:lnTo>
                  <a:pt x="38713" y="149891"/>
                </a:lnTo>
                <a:lnTo>
                  <a:pt x="46967" y="154598"/>
                </a:lnTo>
                <a:lnTo>
                  <a:pt x="53222" y="161687"/>
                </a:lnTo>
                <a:lnTo>
                  <a:pt x="56902" y="170507"/>
                </a:lnTo>
                <a:lnTo>
                  <a:pt x="148254" y="170507"/>
                </a:lnTo>
                <a:lnTo>
                  <a:pt x="147159" y="175849"/>
                </a:lnTo>
                <a:lnTo>
                  <a:pt x="147856" y="179252"/>
                </a:lnTo>
                <a:lnTo>
                  <a:pt x="57392" y="179252"/>
                </a:lnTo>
                <a:lnTo>
                  <a:pt x="54395" y="189142"/>
                </a:lnTo>
                <a:lnTo>
                  <a:pt x="48133" y="197164"/>
                </a:lnTo>
                <a:lnTo>
                  <a:pt x="39387" y="202546"/>
                </a:lnTo>
                <a:lnTo>
                  <a:pt x="28939" y="204512"/>
                </a:lnTo>
                <a:close/>
              </a:path>
              <a:path w="362584" h="353060">
                <a:moveTo>
                  <a:pt x="354548" y="195282"/>
                </a:moveTo>
                <a:lnTo>
                  <a:pt x="333564" y="195282"/>
                </a:lnTo>
                <a:lnTo>
                  <a:pt x="341106" y="193756"/>
                </a:lnTo>
                <a:lnTo>
                  <a:pt x="347176" y="189634"/>
                </a:lnTo>
                <a:lnTo>
                  <a:pt x="351222" y="183600"/>
                </a:lnTo>
                <a:lnTo>
                  <a:pt x="352596" y="176822"/>
                </a:lnTo>
                <a:lnTo>
                  <a:pt x="352590" y="175849"/>
                </a:lnTo>
                <a:lnTo>
                  <a:pt x="351153" y="169072"/>
                </a:lnTo>
                <a:lnTo>
                  <a:pt x="346991" y="163038"/>
                </a:lnTo>
                <a:lnTo>
                  <a:pt x="340898" y="158917"/>
                </a:lnTo>
                <a:lnTo>
                  <a:pt x="333564" y="157392"/>
                </a:lnTo>
                <a:lnTo>
                  <a:pt x="354941" y="157392"/>
                </a:lnTo>
                <a:lnTo>
                  <a:pt x="360189" y="164890"/>
                </a:lnTo>
                <a:lnTo>
                  <a:pt x="362504" y="175849"/>
                </a:lnTo>
                <a:lnTo>
                  <a:pt x="360189" y="187091"/>
                </a:lnTo>
                <a:lnTo>
                  <a:pt x="354548" y="195282"/>
                </a:lnTo>
                <a:close/>
              </a:path>
              <a:path w="362584" h="353060">
                <a:moveTo>
                  <a:pt x="333564" y="204512"/>
                </a:moveTo>
                <a:lnTo>
                  <a:pt x="323109" y="202538"/>
                </a:lnTo>
                <a:lnTo>
                  <a:pt x="314310" y="197103"/>
                </a:lnTo>
                <a:lnTo>
                  <a:pt x="307902" y="188936"/>
                </a:lnTo>
                <a:lnTo>
                  <a:pt x="304621" y="178764"/>
                </a:lnTo>
                <a:lnTo>
                  <a:pt x="314923" y="178764"/>
                </a:lnTo>
                <a:lnTo>
                  <a:pt x="315903" y="183600"/>
                </a:lnTo>
                <a:lnTo>
                  <a:pt x="319950" y="189634"/>
                </a:lnTo>
                <a:lnTo>
                  <a:pt x="326021" y="193756"/>
                </a:lnTo>
                <a:lnTo>
                  <a:pt x="333564" y="195282"/>
                </a:lnTo>
                <a:lnTo>
                  <a:pt x="354548" y="195282"/>
                </a:lnTo>
                <a:lnTo>
                  <a:pt x="353920" y="196193"/>
                </a:lnTo>
                <a:lnTo>
                  <a:pt x="344708" y="202288"/>
                </a:lnTo>
                <a:lnTo>
                  <a:pt x="333564" y="204512"/>
                </a:lnTo>
                <a:close/>
              </a:path>
              <a:path w="362584" h="353060">
                <a:moveTo>
                  <a:pt x="159293" y="262804"/>
                </a:moveTo>
                <a:lnTo>
                  <a:pt x="148632" y="262804"/>
                </a:lnTo>
                <a:lnTo>
                  <a:pt x="167272" y="229772"/>
                </a:lnTo>
                <a:lnTo>
                  <a:pt x="155567" y="220102"/>
                </a:lnTo>
                <a:lnTo>
                  <a:pt x="146484" y="208155"/>
                </a:lnTo>
                <a:lnTo>
                  <a:pt x="140437" y="194386"/>
                </a:lnTo>
                <a:lnTo>
                  <a:pt x="137839" y="179252"/>
                </a:lnTo>
                <a:lnTo>
                  <a:pt x="147856" y="179252"/>
                </a:lnTo>
                <a:lnTo>
                  <a:pt x="151635" y="197694"/>
                </a:lnTo>
                <a:lnTo>
                  <a:pt x="163837" y="215440"/>
                </a:lnTo>
                <a:lnTo>
                  <a:pt x="181926" y="227357"/>
                </a:lnTo>
                <a:lnTo>
                  <a:pt x="204062" y="231714"/>
                </a:lnTo>
                <a:lnTo>
                  <a:pt x="245069" y="231714"/>
                </a:lnTo>
                <a:lnTo>
                  <a:pt x="245915" y="233172"/>
                </a:lnTo>
                <a:lnTo>
                  <a:pt x="234967" y="233172"/>
                </a:lnTo>
                <a:lnTo>
                  <a:pt x="231763" y="234629"/>
                </a:lnTo>
                <a:lnTo>
                  <a:pt x="175612" y="234629"/>
                </a:lnTo>
                <a:lnTo>
                  <a:pt x="159293" y="262804"/>
                </a:lnTo>
                <a:close/>
              </a:path>
              <a:path w="362584" h="353060">
                <a:moveTo>
                  <a:pt x="290886" y="352671"/>
                </a:moveTo>
                <a:lnTo>
                  <a:pt x="279535" y="350379"/>
                </a:lnTo>
                <a:lnTo>
                  <a:pt x="270345" y="344171"/>
                </a:lnTo>
                <a:lnTo>
                  <a:pt x="264190" y="335048"/>
                </a:lnTo>
                <a:lnTo>
                  <a:pt x="261944" y="324011"/>
                </a:lnTo>
                <a:lnTo>
                  <a:pt x="262826" y="317021"/>
                </a:lnTo>
                <a:lnTo>
                  <a:pt x="265317" y="310714"/>
                </a:lnTo>
                <a:lnTo>
                  <a:pt x="269189" y="305226"/>
                </a:lnTo>
                <a:lnTo>
                  <a:pt x="274133" y="300762"/>
                </a:lnTo>
                <a:lnTo>
                  <a:pt x="274130" y="300558"/>
                </a:lnTo>
                <a:lnTo>
                  <a:pt x="234967" y="233172"/>
                </a:lnTo>
                <a:lnTo>
                  <a:pt x="245915" y="233172"/>
                </a:lnTo>
                <a:lnTo>
                  <a:pt x="282549" y="296321"/>
                </a:lnTo>
                <a:lnTo>
                  <a:pt x="295690" y="296321"/>
                </a:lnTo>
                <a:lnTo>
                  <a:pt x="302238" y="297644"/>
                </a:lnTo>
                <a:lnTo>
                  <a:pt x="311428" y="303852"/>
                </a:lnTo>
                <a:lnTo>
                  <a:pt x="317583" y="312975"/>
                </a:lnTo>
                <a:lnTo>
                  <a:pt x="319829" y="324011"/>
                </a:lnTo>
                <a:lnTo>
                  <a:pt x="317514" y="335252"/>
                </a:lnTo>
                <a:lnTo>
                  <a:pt x="311244" y="344353"/>
                </a:lnTo>
                <a:lnTo>
                  <a:pt x="302031" y="350447"/>
                </a:lnTo>
                <a:lnTo>
                  <a:pt x="290886" y="352671"/>
                </a:lnTo>
                <a:close/>
              </a:path>
              <a:path w="362584" h="353060">
                <a:moveTo>
                  <a:pt x="204062" y="240944"/>
                </a:moveTo>
                <a:lnTo>
                  <a:pt x="196512" y="240504"/>
                </a:lnTo>
                <a:lnTo>
                  <a:pt x="189284" y="239243"/>
                </a:lnTo>
                <a:lnTo>
                  <a:pt x="182333" y="237255"/>
                </a:lnTo>
                <a:lnTo>
                  <a:pt x="175612" y="234629"/>
                </a:lnTo>
                <a:lnTo>
                  <a:pt x="231763" y="234629"/>
                </a:lnTo>
                <a:lnTo>
                  <a:pt x="227792" y="236435"/>
                </a:lnTo>
                <a:lnTo>
                  <a:pt x="220250" y="238879"/>
                </a:lnTo>
                <a:lnTo>
                  <a:pt x="212340" y="240413"/>
                </a:lnTo>
                <a:lnTo>
                  <a:pt x="204062" y="240944"/>
                </a:lnTo>
                <a:close/>
              </a:path>
              <a:path w="362584" h="353060">
                <a:moveTo>
                  <a:pt x="137839" y="318181"/>
                </a:moveTo>
                <a:lnTo>
                  <a:pt x="126488" y="315889"/>
                </a:lnTo>
                <a:lnTo>
                  <a:pt x="117298" y="309681"/>
                </a:lnTo>
                <a:lnTo>
                  <a:pt x="111143" y="300558"/>
                </a:lnTo>
                <a:lnTo>
                  <a:pt x="108897" y="289521"/>
                </a:lnTo>
                <a:lnTo>
                  <a:pt x="111212" y="278281"/>
                </a:lnTo>
                <a:lnTo>
                  <a:pt x="117481" y="269180"/>
                </a:lnTo>
                <a:lnTo>
                  <a:pt x="126695" y="263085"/>
                </a:lnTo>
                <a:lnTo>
                  <a:pt x="137839" y="260861"/>
                </a:lnTo>
                <a:lnTo>
                  <a:pt x="141764" y="260861"/>
                </a:lnTo>
                <a:lnTo>
                  <a:pt x="145197" y="261346"/>
                </a:lnTo>
                <a:lnTo>
                  <a:pt x="148632" y="262804"/>
                </a:lnTo>
                <a:lnTo>
                  <a:pt x="159293" y="262804"/>
                </a:lnTo>
                <a:lnTo>
                  <a:pt x="156479" y="267661"/>
                </a:lnTo>
                <a:lnTo>
                  <a:pt x="159959" y="270576"/>
                </a:lnTo>
                <a:lnTo>
                  <a:pt x="137839" y="270576"/>
                </a:lnTo>
                <a:lnTo>
                  <a:pt x="130505" y="272102"/>
                </a:lnTo>
                <a:lnTo>
                  <a:pt x="124412" y="276223"/>
                </a:lnTo>
                <a:lnTo>
                  <a:pt x="120250" y="282257"/>
                </a:lnTo>
                <a:lnTo>
                  <a:pt x="118709" y="289521"/>
                </a:lnTo>
                <a:lnTo>
                  <a:pt x="120181" y="296785"/>
                </a:lnTo>
                <a:lnTo>
                  <a:pt x="124227" y="302819"/>
                </a:lnTo>
                <a:lnTo>
                  <a:pt x="130297" y="306941"/>
                </a:lnTo>
                <a:lnTo>
                  <a:pt x="137839" y="308466"/>
                </a:lnTo>
                <a:lnTo>
                  <a:pt x="159159" y="308466"/>
                </a:lnTo>
                <a:lnTo>
                  <a:pt x="158197" y="309863"/>
                </a:lnTo>
                <a:lnTo>
                  <a:pt x="148984" y="315957"/>
                </a:lnTo>
                <a:lnTo>
                  <a:pt x="137839" y="318181"/>
                </a:lnTo>
                <a:close/>
              </a:path>
              <a:path w="362584" h="353060">
                <a:moveTo>
                  <a:pt x="159159" y="308466"/>
                </a:moveTo>
                <a:lnTo>
                  <a:pt x="137839" y="308466"/>
                </a:lnTo>
                <a:lnTo>
                  <a:pt x="145381" y="306941"/>
                </a:lnTo>
                <a:lnTo>
                  <a:pt x="151451" y="302819"/>
                </a:lnTo>
                <a:lnTo>
                  <a:pt x="155498" y="296785"/>
                </a:lnTo>
                <a:lnTo>
                  <a:pt x="156969" y="289521"/>
                </a:lnTo>
                <a:lnTo>
                  <a:pt x="155429" y="282257"/>
                </a:lnTo>
                <a:lnTo>
                  <a:pt x="151268" y="276223"/>
                </a:lnTo>
                <a:lnTo>
                  <a:pt x="145175" y="272102"/>
                </a:lnTo>
                <a:lnTo>
                  <a:pt x="137839" y="270576"/>
                </a:lnTo>
                <a:lnTo>
                  <a:pt x="159959" y="270576"/>
                </a:lnTo>
                <a:lnTo>
                  <a:pt x="162857" y="273004"/>
                </a:lnTo>
                <a:lnTo>
                  <a:pt x="166782" y="280776"/>
                </a:lnTo>
                <a:lnTo>
                  <a:pt x="166782" y="289521"/>
                </a:lnTo>
                <a:lnTo>
                  <a:pt x="164467" y="300762"/>
                </a:lnTo>
                <a:lnTo>
                  <a:pt x="159159" y="308466"/>
                </a:lnTo>
                <a:close/>
              </a:path>
              <a:path w="362584" h="353060">
                <a:moveTo>
                  <a:pt x="295690" y="296321"/>
                </a:moveTo>
                <a:lnTo>
                  <a:pt x="282549" y="296321"/>
                </a:lnTo>
                <a:lnTo>
                  <a:pt x="284999" y="295836"/>
                </a:lnTo>
                <a:lnTo>
                  <a:pt x="287944" y="295351"/>
                </a:lnTo>
                <a:lnTo>
                  <a:pt x="290886" y="295351"/>
                </a:lnTo>
                <a:lnTo>
                  <a:pt x="295690" y="296321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9" name="object 59"/>
          <p:cNvGrpSpPr/>
          <p:nvPr/>
        </p:nvGrpSpPr>
        <p:grpSpPr>
          <a:xfrm>
            <a:off x="3150343" y="2853494"/>
            <a:ext cx="1097915" cy="532130"/>
            <a:chOff x="3150343" y="2853494"/>
            <a:chExt cx="1097915" cy="532130"/>
          </a:xfrm>
        </p:grpSpPr>
        <p:sp>
          <p:nvSpPr>
            <p:cNvPr id="60" name="object 60"/>
            <p:cNvSpPr/>
            <p:nvPr/>
          </p:nvSpPr>
          <p:spPr>
            <a:xfrm>
              <a:off x="3920517" y="2853494"/>
              <a:ext cx="327660" cy="319405"/>
            </a:xfrm>
            <a:custGeom>
              <a:avLst/>
              <a:gdLst/>
              <a:ahLst/>
              <a:cxnLst/>
              <a:rect l="l" t="t" r="r" b="b"/>
              <a:pathLst>
                <a:path w="327660" h="319405">
                  <a:moveTo>
                    <a:pt x="307274" y="39074"/>
                  </a:moveTo>
                  <a:lnTo>
                    <a:pt x="299486" y="37587"/>
                  </a:lnTo>
                  <a:lnTo>
                    <a:pt x="293174" y="33496"/>
                  </a:lnTo>
                  <a:lnTo>
                    <a:pt x="288943" y="27357"/>
                  </a:lnTo>
                  <a:lnTo>
                    <a:pt x="287399" y="19724"/>
                  </a:lnTo>
                  <a:lnTo>
                    <a:pt x="288943" y="12126"/>
                  </a:lnTo>
                  <a:lnTo>
                    <a:pt x="293174" y="5965"/>
                  </a:lnTo>
                  <a:lnTo>
                    <a:pt x="299486" y="1833"/>
                  </a:lnTo>
                  <a:lnTo>
                    <a:pt x="307274" y="324"/>
                  </a:lnTo>
                  <a:lnTo>
                    <a:pt x="315062" y="1833"/>
                  </a:lnTo>
                  <a:lnTo>
                    <a:pt x="321374" y="5965"/>
                  </a:lnTo>
                  <a:lnTo>
                    <a:pt x="325604" y="12126"/>
                  </a:lnTo>
                  <a:lnTo>
                    <a:pt x="327149" y="19724"/>
                  </a:lnTo>
                  <a:lnTo>
                    <a:pt x="325583" y="27262"/>
                  </a:lnTo>
                  <a:lnTo>
                    <a:pt x="321318" y="33412"/>
                  </a:lnTo>
                  <a:lnTo>
                    <a:pt x="314999" y="37556"/>
                  </a:lnTo>
                  <a:lnTo>
                    <a:pt x="307274" y="39074"/>
                  </a:lnTo>
                  <a:close/>
                </a:path>
                <a:path w="327660" h="319405">
                  <a:moveTo>
                    <a:pt x="307274" y="108999"/>
                  </a:moveTo>
                  <a:lnTo>
                    <a:pt x="299486" y="107490"/>
                  </a:lnTo>
                  <a:lnTo>
                    <a:pt x="293174" y="103356"/>
                  </a:lnTo>
                  <a:lnTo>
                    <a:pt x="288943" y="97187"/>
                  </a:lnTo>
                  <a:lnTo>
                    <a:pt x="287399" y="89574"/>
                  </a:lnTo>
                  <a:lnTo>
                    <a:pt x="288943" y="81962"/>
                  </a:lnTo>
                  <a:lnTo>
                    <a:pt x="293174" y="75793"/>
                  </a:lnTo>
                  <a:lnTo>
                    <a:pt x="299486" y="71659"/>
                  </a:lnTo>
                  <a:lnTo>
                    <a:pt x="307274" y="70149"/>
                  </a:lnTo>
                  <a:lnTo>
                    <a:pt x="315062" y="71659"/>
                  </a:lnTo>
                  <a:lnTo>
                    <a:pt x="321374" y="75793"/>
                  </a:lnTo>
                  <a:lnTo>
                    <a:pt x="325604" y="81962"/>
                  </a:lnTo>
                  <a:lnTo>
                    <a:pt x="327149" y="89574"/>
                  </a:lnTo>
                  <a:lnTo>
                    <a:pt x="325583" y="97113"/>
                  </a:lnTo>
                  <a:lnTo>
                    <a:pt x="321318" y="103290"/>
                  </a:lnTo>
                  <a:lnTo>
                    <a:pt x="314999" y="107465"/>
                  </a:lnTo>
                  <a:lnTo>
                    <a:pt x="307274" y="108999"/>
                  </a:lnTo>
                  <a:close/>
                </a:path>
                <a:path w="327660" h="319405">
                  <a:moveTo>
                    <a:pt x="307274" y="178824"/>
                  </a:moveTo>
                  <a:lnTo>
                    <a:pt x="299469" y="177306"/>
                  </a:lnTo>
                  <a:lnTo>
                    <a:pt x="293174" y="173193"/>
                  </a:lnTo>
                  <a:lnTo>
                    <a:pt x="288937" y="167022"/>
                  </a:lnTo>
                  <a:lnTo>
                    <a:pt x="287399" y="159499"/>
                  </a:lnTo>
                  <a:lnTo>
                    <a:pt x="288968" y="151918"/>
                  </a:lnTo>
                  <a:lnTo>
                    <a:pt x="293240" y="145746"/>
                  </a:lnTo>
                  <a:lnTo>
                    <a:pt x="299559" y="141594"/>
                  </a:lnTo>
                  <a:lnTo>
                    <a:pt x="307274" y="140074"/>
                  </a:lnTo>
                  <a:lnTo>
                    <a:pt x="315078" y="141594"/>
                  </a:lnTo>
                  <a:lnTo>
                    <a:pt x="321374" y="145718"/>
                  </a:lnTo>
                  <a:lnTo>
                    <a:pt x="325611" y="151918"/>
                  </a:lnTo>
                  <a:lnTo>
                    <a:pt x="327149" y="159499"/>
                  </a:lnTo>
                  <a:lnTo>
                    <a:pt x="325583" y="167022"/>
                  </a:lnTo>
                  <a:lnTo>
                    <a:pt x="321318" y="173165"/>
                  </a:lnTo>
                  <a:lnTo>
                    <a:pt x="314999" y="177306"/>
                  </a:lnTo>
                  <a:lnTo>
                    <a:pt x="307274" y="178824"/>
                  </a:lnTo>
                  <a:close/>
                </a:path>
                <a:path w="327660" h="319405">
                  <a:moveTo>
                    <a:pt x="235324" y="38824"/>
                  </a:moveTo>
                  <a:lnTo>
                    <a:pt x="227547" y="37315"/>
                  </a:lnTo>
                  <a:lnTo>
                    <a:pt x="221262" y="33184"/>
                  </a:lnTo>
                  <a:lnTo>
                    <a:pt x="217057" y="27022"/>
                  </a:lnTo>
                  <a:lnTo>
                    <a:pt x="215524" y="19424"/>
                  </a:lnTo>
                  <a:lnTo>
                    <a:pt x="217081" y="11875"/>
                  </a:lnTo>
                  <a:lnTo>
                    <a:pt x="221327" y="5699"/>
                  </a:lnTo>
                  <a:lnTo>
                    <a:pt x="227621" y="1530"/>
                  </a:lnTo>
                  <a:lnTo>
                    <a:pt x="235324" y="0"/>
                  </a:lnTo>
                  <a:lnTo>
                    <a:pt x="243176" y="1509"/>
                  </a:lnTo>
                  <a:lnTo>
                    <a:pt x="249480" y="5643"/>
                  </a:lnTo>
                  <a:lnTo>
                    <a:pt x="253676" y="11812"/>
                  </a:lnTo>
                  <a:lnTo>
                    <a:pt x="255199" y="19424"/>
                  </a:lnTo>
                  <a:lnTo>
                    <a:pt x="253630" y="26959"/>
                  </a:lnTo>
                  <a:lnTo>
                    <a:pt x="249358" y="33128"/>
                  </a:lnTo>
                  <a:lnTo>
                    <a:pt x="243038" y="37294"/>
                  </a:lnTo>
                  <a:lnTo>
                    <a:pt x="235324" y="38824"/>
                  </a:lnTo>
                  <a:close/>
                </a:path>
                <a:path w="327660" h="319405">
                  <a:moveTo>
                    <a:pt x="307274" y="249149"/>
                  </a:moveTo>
                  <a:lnTo>
                    <a:pt x="299486" y="247640"/>
                  </a:lnTo>
                  <a:lnTo>
                    <a:pt x="293174" y="243505"/>
                  </a:lnTo>
                  <a:lnTo>
                    <a:pt x="288943" y="237337"/>
                  </a:lnTo>
                  <a:lnTo>
                    <a:pt x="287399" y="229724"/>
                  </a:lnTo>
                  <a:lnTo>
                    <a:pt x="288943" y="222127"/>
                  </a:lnTo>
                  <a:lnTo>
                    <a:pt x="293174" y="215993"/>
                  </a:lnTo>
                  <a:lnTo>
                    <a:pt x="299486" y="211893"/>
                  </a:lnTo>
                  <a:lnTo>
                    <a:pt x="307274" y="210399"/>
                  </a:lnTo>
                  <a:lnTo>
                    <a:pt x="315078" y="211893"/>
                  </a:lnTo>
                  <a:lnTo>
                    <a:pt x="321374" y="215965"/>
                  </a:lnTo>
                  <a:lnTo>
                    <a:pt x="325611" y="222127"/>
                  </a:lnTo>
                  <a:lnTo>
                    <a:pt x="327149" y="229724"/>
                  </a:lnTo>
                  <a:lnTo>
                    <a:pt x="325604" y="237337"/>
                  </a:lnTo>
                  <a:lnTo>
                    <a:pt x="321374" y="243505"/>
                  </a:lnTo>
                  <a:lnTo>
                    <a:pt x="315062" y="247640"/>
                  </a:lnTo>
                  <a:lnTo>
                    <a:pt x="307274" y="249149"/>
                  </a:lnTo>
                  <a:close/>
                </a:path>
                <a:path w="327660" h="319405">
                  <a:moveTo>
                    <a:pt x="307274" y="318899"/>
                  </a:moveTo>
                  <a:lnTo>
                    <a:pt x="299486" y="317389"/>
                  </a:lnTo>
                  <a:lnTo>
                    <a:pt x="293174" y="313255"/>
                  </a:lnTo>
                  <a:lnTo>
                    <a:pt x="288943" y="307086"/>
                  </a:lnTo>
                  <a:lnTo>
                    <a:pt x="287399" y="299474"/>
                  </a:lnTo>
                  <a:lnTo>
                    <a:pt x="288968" y="291939"/>
                  </a:lnTo>
                  <a:lnTo>
                    <a:pt x="293240" y="285771"/>
                  </a:lnTo>
                  <a:lnTo>
                    <a:pt x="299559" y="281604"/>
                  </a:lnTo>
                  <a:lnTo>
                    <a:pt x="307274" y="280074"/>
                  </a:lnTo>
                  <a:lnTo>
                    <a:pt x="315062" y="281583"/>
                  </a:lnTo>
                  <a:lnTo>
                    <a:pt x="318409" y="283774"/>
                  </a:lnTo>
                  <a:lnTo>
                    <a:pt x="298349" y="283774"/>
                  </a:lnTo>
                  <a:lnTo>
                    <a:pt x="291224" y="290824"/>
                  </a:lnTo>
                  <a:lnTo>
                    <a:pt x="291224" y="308299"/>
                  </a:lnTo>
                  <a:lnTo>
                    <a:pt x="298249" y="315174"/>
                  </a:lnTo>
                  <a:lnTo>
                    <a:pt x="307274" y="315174"/>
                  </a:lnTo>
                  <a:lnTo>
                    <a:pt x="316149" y="315349"/>
                  </a:lnTo>
                  <a:lnTo>
                    <a:pt x="318059" y="315349"/>
                  </a:lnTo>
                  <a:lnTo>
                    <a:pt x="314999" y="317368"/>
                  </a:lnTo>
                  <a:lnTo>
                    <a:pt x="307274" y="318899"/>
                  </a:lnTo>
                  <a:close/>
                </a:path>
                <a:path w="327660" h="319405">
                  <a:moveTo>
                    <a:pt x="318059" y="315349"/>
                  </a:moveTo>
                  <a:lnTo>
                    <a:pt x="316149" y="315349"/>
                  </a:lnTo>
                  <a:lnTo>
                    <a:pt x="323349" y="308149"/>
                  </a:lnTo>
                  <a:lnTo>
                    <a:pt x="323349" y="290674"/>
                  </a:lnTo>
                  <a:lnTo>
                    <a:pt x="316299" y="283774"/>
                  </a:lnTo>
                  <a:lnTo>
                    <a:pt x="318409" y="283774"/>
                  </a:lnTo>
                  <a:lnTo>
                    <a:pt x="321374" y="285715"/>
                  </a:lnTo>
                  <a:lnTo>
                    <a:pt x="325604" y="291876"/>
                  </a:lnTo>
                  <a:lnTo>
                    <a:pt x="327149" y="299474"/>
                  </a:lnTo>
                  <a:lnTo>
                    <a:pt x="325583" y="307023"/>
                  </a:lnTo>
                  <a:lnTo>
                    <a:pt x="321318" y="313199"/>
                  </a:lnTo>
                  <a:lnTo>
                    <a:pt x="318059" y="315349"/>
                  </a:lnTo>
                  <a:close/>
                </a:path>
                <a:path w="327660" h="319405">
                  <a:moveTo>
                    <a:pt x="235324" y="108999"/>
                  </a:moveTo>
                  <a:lnTo>
                    <a:pt x="227547" y="107490"/>
                  </a:lnTo>
                  <a:lnTo>
                    <a:pt x="221262" y="103356"/>
                  </a:lnTo>
                  <a:lnTo>
                    <a:pt x="217057" y="97187"/>
                  </a:lnTo>
                  <a:lnTo>
                    <a:pt x="215524" y="89574"/>
                  </a:lnTo>
                  <a:lnTo>
                    <a:pt x="217057" y="81962"/>
                  </a:lnTo>
                  <a:lnTo>
                    <a:pt x="221262" y="75793"/>
                  </a:lnTo>
                  <a:lnTo>
                    <a:pt x="227547" y="71659"/>
                  </a:lnTo>
                  <a:lnTo>
                    <a:pt x="235324" y="70149"/>
                  </a:lnTo>
                  <a:lnTo>
                    <a:pt x="243176" y="71659"/>
                  </a:lnTo>
                  <a:lnTo>
                    <a:pt x="249480" y="75793"/>
                  </a:lnTo>
                  <a:lnTo>
                    <a:pt x="253676" y="81962"/>
                  </a:lnTo>
                  <a:lnTo>
                    <a:pt x="255199" y="89574"/>
                  </a:lnTo>
                  <a:lnTo>
                    <a:pt x="253630" y="97113"/>
                  </a:lnTo>
                  <a:lnTo>
                    <a:pt x="249358" y="103290"/>
                  </a:lnTo>
                  <a:lnTo>
                    <a:pt x="243038" y="107465"/>
                  </a:lnTo>
                  <a:lnTo>
                    <a:pt x="235324" y="108999"/>
                  </a:lnTo>
                  <a:close/>
                </a:path>
                <a:path w="327660" h="319405">
                  <a:moveTo>
                    <a:pt x="235324" y="178824"/>
                  </a:moveTo>
                  <a:lnTo>
                    <a:pt x="227531" y="177306"/>
                  </a:lnTo>
                  <a:lnTo>
                    <a:pt x="221262" y="173193"/>
                  </a:lnTo>
                  <a:lnTo>
                    <a:pt x="217050" y="167022"/>
                  </a:lnTo>
                  <a:lnTo>
                    <a:pt x="215524" y="159499"/>
                  </a:lnTo>
                  <a:lnTo>
                    <a:pt x="217081" y="151918"/>
                  </a:lnTo>
                  <a:lnTo>
                    <a:pt x="221327" y="145746"/>
                  </a:lnTo>
                  <a:lnTo>
                    <a:pt x="227621" y="141594"/>
                  </a:lnTo>
                  <a:lnTo>
                    <a:pt x="235324" y="140074"/>
                  </a:lnTo>
                  <a:lnTo>
                    <a:pt x="243192" y="141594"/>
                  </a:lnTo>
                  <a:lnTo>
                    <a:pt x="249480" y="145718"/>
                  </a:lnTo>
                  <a:lnTo>
                    <a:pt x="253682" y="151918"/>
                  </a:lnTo>
                  <a:lnTo>
                    <a:pt x="255199" y="159499"/>
                  </a:lnTo>
                  <a:lnTo>
                    <a:pt x="253630" y="167022"/>
                  </a:lnTo>
                  <a:lnTo>
                    <a:pt x="249358" y="173165"/>
                  </a:lnTo>
                  <a:lnTo>
                    <a:pt x="243038" y="177306"/>
                  </a:lnTo>
                  <a:lnTo>
                    <a:pt x="235324" y="178824"/>
                  </a:lnTo>
                  <a:close/>
                </a:path>
                <a:path w="327660" h="319405">
                  <a:moveTo>
                    <a:pt x="235324" y="248999"/>
                  </a:moveTo>
                  <a:lnTo>
                    <a:pt x="227547" y="247487"/>
                  </a:lnTo>
                  <a:lnTo>
                    <a:pt x="221262" y="243355"/>
                  </a:lnTo>
                  <a:lnTo>
                    <a:pt x="217057" y="237208"/>
                  </a:lnTo>
                  <a:lnTo>
                    <a:pt x="215524" y="229649"/>
                  </a:lnTo>
                  <a:lnTo>
                    <a:pt x="217057" y="222037"/>
                  </a:lnTo>
                  <a:lnTo>
                    <a:pt x="221262" y="215868"/>
                  </a:lnTo>
                  <a:lnTo>
                    <a:pt x="227547" y="211733"/>
                  </a:lnTo>
                  <a:lnTo>
                    <a:pt x="235324" y="210224"/>
                  </a:lnTo>
                  <a:lnTo>
                    <a:pt x="243176" y="211807"/>
                  </a:lnTo>
                  <a:lnTo>
                    <a:pt x="246448" y="213949"/>
                  </a:lnTo>
                  <a:lnTo>
                    <a:pt x="226474" y="213949"/>
                  </a:lnTo>
                  <a:lnTo>
                    <a:pt x="219424" y="220749"/>
                  </a:lnTo>
                  <a:lnTo>
                    <a:pt x="219424" y="238474"/>
                  </a:lnTo>
                  <a:lnTo>
                    <a:pt x="226474" y="245274"/>
                  </a:lnTo>
                  <a:lnTo>
                    <a:pt x="235499" y="245274"/>
                  </a:lnTo>
                  <a:lnTo>
                    <a:pt x="244349" y="245424"/>
                  </a:lnTo>
                  <a:lnTo>
                    <a:pt x="246264" y="245424"/>
                  </a:lnTo>
                  <a:lnTo>
                    <a:pt x="243112" y="247487"/>
                  </a:lnTo>
                  <a:lnTo>
                    <a:pt x="235324" y="248999"/>
                  </a:lnTo>
                  <a:close/>
                </a:path>
                <a:path w="327660" h="319405">
                  <a:moveTo>
                    <a:pt x="246264" y="245424"/>
                  </a:moveTo>
                  <a:lnTo>
                    <a:pt x="244349" y="245424"/>
                  </a:lnTo>
                  <a:lnTo>
                    <a:pt x="251549" y="238474"/>
                  </a:lnTo>
                  <a:lnTo>
                    <a:pt x="251549" y="220749"/>
                  </a:lnTo>
                  <a:lnTo>
                    <a:pt x="244524" y="213949"/>
                  </a:lnTo>
                  <a:lnTo>
                    <a:pt x="246448" y="213949"/>
                  </a:lnTo>
                  <a:lnTo>
                    <a:pt x="249480" y="215933"/>
                  </a:lnTo>
                  <a:lnTo>
                    <a:pt x="253676" y="222061"/>
                  </a:lnTo>
                  <a:lnTo>
                    <a:pt x="255199" y="229649"/>
                  </a:lnTo>
                  <a:lnTo>
                    <a:pt x="253654" y="237208"/>
                  </a:lnTo>
                  <a:lnTo>
                    <a:pt x="249424" y="243355"/>
                  </a:lnTo>
                  <a:lnTo>
                    <a:pt x="246264" y="245424"/>
                  </a:lnTo>
                  <a:close/>
                </a:path>
                <a:path w="327660" h="319405">
                  <a:moveTo>
                    <a:pt x="235324" y="318899"/>
                  </a:moveTo>
                  <a:lnTo>
                    <a:pt x="227547" y="317389"/>
                  </a:lnTo>
                  <a:lnTo>
                    <a:pt x="221262" y="313255"/>
                  </a:lnTo>
                  <a:lnTo>
                    <a:pt x="217057" y="307086"/>
                  </a:lnTo>
                  <a:lnTo>
                    <a:pt x="215524" y="299474"/>
                  </a:lnTo>
                  <a:lnTo>
                    <a:pt x="217081" y="291939"/>
                  </a:lnTo>
                  <a:lnTo>
                    <a:pt x="221327" y="285771"/>
                  </a:lnTo>
                  <a:lnTo>
                    <a:pt x="227621" y="281604"/>
                  </a:lnTo>
                  <a:lnTo>
                    <a:pt x="235324" y="280074"/>
                  </a:lnTo>
                  <a:lnTo>
                    <a:pt x="243176" y="281583"/>
                  </a:lnTo>
                  <a:lnTo>
                    <a:pt x="249480" y="285715"/>
                  </a:lnTo>
                  <a:lnTo>
                    <a:pt x="253676" y="291876"/>
                  </a:lnTo>
                  <a:lnTo>
                    <a:pt x="255199" y="299474"/>
                  </a:lnTo>
                  <a:lnTo>
                    <a:pt x="253630" y="307023"/>
                  </a:lnTo>
                  <a:lnTo>
                    <a:pt x="249358" y="313199"/>
                  </a:lnTo>
                  <a:lnTo>
                    <a:pt x="243038" y="317368"/>
                  </a:lnTo>
                  <a:lnTo>
                    <a:pt x="235324" y="318899"/>
                  </a:lnTo>
                  <a:close/>
                </a:path>
                <a:path w="327660" h="319405">
                  <a:moveTo>
                    <a:pt x="163524" y="39074"/>
                  </a:moveTo>
                  <a:lnTo>
                    <a:pt x="155752" y="37577"/>
                  </a:lnTo>
                  <a:lnTo>
                    <a:pt x="149474" y="33468"/>
                  </a:lnTo>
                  <a:lnTo>
                    <a:pt x="145278" y="27325"/>
                  </a:lnTo>
                  <a:lnTo>
                    <a:pt x="143749" y="19724"/>
                  </a:lnTo>
                  <a:lnTo>
                    <a:pt x="145278" y="12126"/>
                  </a:lnTo>
                  <a:lnTo>
                    <a:pt x="149474" y="5965"/>
                  </a:lnTo>
                  <a:lnTo>
                    <a:pt x="155752" y="1833"/>
                  </a:lnTo>
                  <a:lnTo>
                    <a:pt x="163524" y="324"/>
                  </a:lnTo>
                  <a:lnTo>
                    <a:pt x="171312" y="1833"/>
                  </a:lnTo>
                  <a:lnTo>
                    <a:pt x="177624" y="5965"/>
                  </a:lnTo>
                  <a:lnTo>
                    <a:pt x="181855" y="12126"/>
                  </a:lnTo>
                  <a:lnTo>
                    <a:pt x="183399" y="19724"/>
                  </a:lnTo>
                  <a:lnTo>
                    <a:pt x="181834" y="27262"/>
                  </a:lnTo>
                  <a:lnTo>
                    <a:pt x="177568" y="33412"/>
                  </a:lnTo>
                  <a:lnTo>
                    <a:pt x="171249" y="37556"/>
                  </a:lnTo>
                  <a:lnTo>
                    <a:pt x="163524" y="39074"/>
                  </a:lnTo>
                  <a:close/>
                </a:path>
                <a:path w="327660" h="319405">
                  <a:moveTo>
                    <a:pt x="163524" y="108999"/>
                  </a:moveTo>
                  <a:lnTo>
                    <a:pt x="155752" y="107490"/>
                  </a:lnTo>
                  <a:lnTo>
                    <a:pt x="149474" y="103356"/>
                  </a:lnTo>
                  <a:lnTo>
                    <a:pt x="145278" y="97187"/>
                  </a:lnTo>
                  <a:lnTo>
                    <a:pt x="143749" y="89574"/>
                  </a:lnTo>
                  <a:lnTo>
                    <a:pt x="145278" y="81962"/>
                  </a:lnTo>
                  <a:lnTo>
                    <a:pt x="149474" y="75793"/>
                  </a:lnTo>
                  <a:lnTo>
                    <a:pt x="155752" y="71659"/>
                  </a:lnTo>
                  <a:lnTo>
                    <a:pt x="163524" y="70149"/>
                  </a:lnTo>
                  <a:lnTo>
                    <a:pt x="171312" y="71659"/>
                  </a:lnTo>
                  <a:lnTo>
                    <a:pt x="177624" y="75793"/>
                  </a:lnTo>
                  <a:lnTo>
                    <a:pt x="181855" y="81962"/>
                  </a:lnTo>
                  <a:lnTo>
                    <a:pt x="183399" y="89574"/>
                  </a:lnTo>
                  <a:lnTo>
                    <a:pt x="181834" y="97113"/>
                  </a:lnTo>
                  <a:lnTo>
                    <a:pt x="177568" y="103290"/>
                  </a:lnTo>
                  <a:lnTo>
                    <a:pt x="171249" y="107465"/>
                  </a:lnTo>
                  <a:lnTo>
                    <a:pt x="163524" y="108999"/>
                  </a:lnTo>
                  <a:close/>
                </a:path>
                <a:path w="327660" h="319405">
                  <a:moveTo>
                    <a:pt x="163524" y="178824"/>
                  </a:moveTo>
                  <a:lnTo>
                    <a:pt x="155735" y="177306"/>
                  </a:lnTo>
                  <a:lnTo>
                    <a:pt x="149474" y="173193"/>
                  </a:lnTo>
                  <a:lnTo>
                    <a:pt x="145272" y="167022"/>
                  </a:lnTo>
                  <a:lnTo>
                    <a:pt x="143749" y="159499"/>
                  </a:lnTo>
                  <a:lnTo>
                    <a:pt x="145303" y="151918"/>
                  </a:lnTo>
                  <a:lnTo>
                    <a:pt x="149540" y="145746"/>
                  </a:lnTo>
                  <a:lnTo>
                    <a:pt x="155825" y="141594"/>
                  </a:lnTo>
                  <a:lnTo>
                    <a:pt x="163524" y="140074"/>
                  </a:lnTo>
                  <a:lnTo>
                    <a:pt x="171329" y="141594"/>
                  </a:lnTo>
                  <a:lnTo>
                    <a:pt x="174695" y="143799"/>
                  </a:lnTo>
                  <a:lnTo>
                    <a:pt x="154674" y="143799"/>
                  </a:lnTo>
                  <a:lnTo>
                    <a:pt x="147474" y="150749"/>
                  </a:lnTo>
                  <a:lnTo>
                    <a:pt x="147474" y="168299"/>
                  </a:lnTo>
                  <a:lnTo>
                    <a:pt x="154499" y="175099"/>
                  </a:lnTo>
                  <a:lnTo>
                    <a:pt x="174616" y="175099"/>
                  </a:lnTo>
                  <a:lnTo>
                    <a:pt x="171249" y="177306"/>
                  </a:lnTo>
                  <a:lnTo>
                    <a:pt x="163524" y="178824"/>
                  </a:lnTo>
                  <a:close/>
                </a:path>
                <a:path w="327660" h="319405">
                  <a:moveTo>
                    <a:pt x="174616" y="175099"/>
                  </a:moveTo>
                  <a:lnTo>
                    <a:pt x="172474" y="175099"/>
                  </a:lnTo>
                  <a:lnTo>
                    <a:pt x="179599" y="168149"/>
                  </a:lnTo>
                  <a:lnTo>
                    <a:pt x="179599" y="150599"/>
                  </a:lnTo>
                  <a:lnTo>
                    <a:pt x="172549" y="143799"/>
                  </a:lnTo>
                  <a:lnTo>
                    <a:pt x="174695" y="143799"/>
                  </a:lnTo>
                  <a:lnTo>
                    <a:pt x="177624" y="145718"/>
                  </a:lnTo>
                  <a:lnTo>
                    <a:pt x="181861" y="151918"/>
                  </a:lnTo>
                  <a:lnTo>
                    <a:pt x="183399" y="159499"/>
                  </a:lnTo>
                  <a:lnTo>
                    <a:pt x="181834" y="167022"/>
                  </a:lnTo>
                  <a:lnTo>
                    <a:pt x="177568" y="173165"/>
                  </a:lnTo>
                  <a:lnTo>
                    <a:pt x="174616" y="175099"/>
                  </a:lnTo>
                  <a:close/>
                </a:path>
                <a:path w="327660" h="319405">
                  <a:moveTo>
                    <a:pt x="163524" y="249149"/>
                  </a:moveTo>
                  <a:lnTo>
                    <a:pt x="155752" y="247640"/>
                  </a:lnTo>
                  <a:lnTo>
                    <a:pt x="149474" y="243505"/>
                  </a:lnTo>
                  <a:lnTo>
                    <a:pt x="145278" y="237337"/>
                  </a:lnTo>
                  <a:lnTo>
                    <a:pt x="143749" y="229724"/>
                  </a:lnTo>
                  <a:lnTo>
                    <a:pt x="145278" y="222127"/>
                  </a:lnTo>
                  <a:lnTo>
                    <a:pt x="149474" y="215993"/>
                  </a:lnTo>
                  <a:lnTo>
                    <a:pt x="155752" y="211893"/>
                  </a:lnTo>
                  <a:lnTo>
                    <a:pt x="163524" y="210399"/>
                  </a:lnTo>
                  <a:lnTo>
                    <a:pt x="171329" y="211893"/>
                  </a:lnTo>
                  <a:lnTo>
                    <a:pt x="177624" y="215965"/>
                  </a:lnTo>
                  <a:lnTo>
                    <a:pt x="181861" y="222127"/>
                  </a:lnTo>
                  <a:lnTo>
                    <a:pt x="183399" y="229724"/>
                  </a:lnTo>
                  <a:lnTo>
                    <a:pt x="181855" y="237337"/>
                  </a:lnTo>
                  <a:lnTo>
                    <a:pt x="177624" y="243505"/>
                  </a:lnTo>
                  <a:lnTo>
                    <a:pt x="171312" y="247640"/>
                  </a:lnTo>
                  <a:lnTo>
                    <a:pt x="163524" y="249149"/>
                  </a:lnTo>
                  <a:close/>
                </a:path>
                <a:path w="327660" h="319405">
                  <a:moveTo>
                    <a:pt x="163524" y="318899"/>
                  </a:moveTo>
                  <a:lnTo>
                    <a:pt x="155752" y="317389"/>
                  </a:lnTo>
                  <a:lnTo>
                    <a:pt x="149474" y="313255"/>
                  </a:lnTo>
                  <a:lnTo>
                    <a:pt x="145278" y="307086"/>
                  </a:lnTo>
                  <a:lnTo>
                    <a:pt x="143749" y="299474"/>
                  </a:lnTo>
                  <a:lnTo>
                    <a:pt x="145303" y="291939"/>
                  </a:lnTo>
                  <a:lnTo>
                    <a:pt x="149540" y="285771"/>
                  </a:lnTo>
                  <a:lnTo>
                    <a:pt x="155825" y="281604"/>
                  </a:lnTo>
                  <a:lnTo>
                    <a:pt x="163524" y="280074"/>
                  </a:lnTo>
                  <a:lnTo>
                    <a:pt x="171312" y="281583"/>
                  </a:lnTo>
                  <a:lnTo>
                    <a:pt x="177624" y="285715"/>
                  </a:lnTo>
                  <a:lnTo>
                    <a:pt x="181855" y="291876"/>
                  </a:lnTo>
                  <a:lnTo>
                    <a:pt x="183399" y="299474"/>
                  </a:lnTo>
                  <a:lnTo>
                    <a:pt x="181834" y="307023"/>
                  </a:lnTo>
                  <a:lnTo>
                    <a:pt x="177568" y="313199"/>
                  </a:lnTo>
                  <a:lnTo>
                    <a:pt x="171249" y="317368"/>
                  </a:lnTo>
                  <a:lnTo>
                    <a:pt x="163524" y="318899"/>
                  </a:lnTo>
                  <a:close/>
                </a:path>
                <a:path w="327660" h="319405">
                  <a:moveTo>
                    <a:pt x="91749" y="39074"/>
                  </a:moveTo>
                  <a:lnTo>
                    <a:pt x="83973" y="37577"/>
                  </a:lnTo>
                  <a:lnTo>
                    <a:pt x="77687" y="33468"/>
                  </a:lnTo>
                  <a:lnTo>
                    <a:pt x="73482" y="27325"/>
                  </a:lnTo>
                  <a:lnTo>
                    <a:pt x="71949" y="19724"/>
                  </a:lnTo>
                  <a:lnTo>
                    <a:pt x="73482" y="12126"/>
                  </a:lnTo>
                  <a:lnTo>
                    <a:pt x="77687" y="5965"/>
                  </a:lnTo>
                  <a:lnTo>
                    <a:pt x="83973" y="1833"/>
                  </a:lnTo>
                  <a:lnTo>
                    <a:pt x="91749" y="324"/>
                  </a:lnTo>
                  <a:lnTo>
                    <a:pt x="99502" y="1833"/>
                  </a:lnTo>
                  <a:lnTo>
                    <a:pt x="105774" y="5965"/>
                  </a:lnTo>
                  <a:lnTo>
                    <a:pt x="110002" y="12126"/>
                  </a:lnTo>
                  <a:lnTo>
                    <a:pt x="111624" y="19724"/>
                  </a:lnTo>
                  <a:lnTo>
                    <a:pt x="110055" y="27262"/>
                  </a:lnTo>
                  <a:lnTo>
                    <a:pt x="105784" y="33412"/>
                  </a:lnTo>
                  <a:lnTo>
                    <a:pt x="99464" y="37556"/>
                  </a:lnTo>
                  <a:lnTo>
                    <a:pt x="91749" y="39074"/>
                  </a:lnTo>
                  <a:close/>
                </a:path>
                <a:path w="327660" h="319405">
                  <a:moveTo>
                    <a:pt x="91574" y="108999"/>
                  </a:moveTo>
                  <a:lnTo>
                    <a:pt x="83829" y="107490"/>
                  </a:lnTo>
                  <a:lnTo>
                    <a:pt x="77540" y="103356"/>
                  </a:lnTo>
                  <a:lnTo>
                    <a:pt x="73318" y="97187"/>
                  </a:lnTo>
                  <a:lnTo>
                    <a:pt x="71774" y="89574"/>
                  </a:lnTo>
                  <a:lnTo>
                    <a:pt x="73318" y="81962"/>
                  </a:lnTo>
                  <a:lnTo>
                    <a:pt x="77540" y="75793"/>
                  </a:lnTo>
                  <a:lnTo>
                    <a:pt x="83829" y="71659"/>
                  </a:lnTo>
                  <a:lnTo>
                    <a:pt x="91574" y="70149"/>
                  </a:lnTo>
                  <a:lnTo>
                    <a:pt x="99426" y="71659"/>
                  </a:lnTo>
                  <a:lnTo>
                    <a:pt x="102805" y="73874"/>
                  </a:lnTo>
                  <a:lnTo>
                    <a:pt x="82724" y="73874"/>
                  </a:lnTo>
                  <a:lnTo>
                    <a:pt x="75674" y="80749"/>
                  </a:lnTo>
                  <a:lnTo>
                    <a:pt x="75674" y="98399"/>
                  </a:lnTo>
                  <a:lnTo>
                    <a:pt x="82724" y="105274"/>
                  </a:lnTo>
                  <a:lnTo>
                    <a:pt x="102645" y="105274"/>
                  </a:lnTo>
                  <a:lnTo>
                    <a:pt x="99331" y="107465"/>
                  </a:lnTo>
                  <a:lnTo>
                    <a:pt x="91574" y="108999"/>
                  </a:lnTo>
                  <a:close/>
                </a:path>
                <a:path w="327660" h="319405">
                  <a:moveTo>
                    <a:pt x="102645" y="105274"/>
                  </a:moveTo>
                  <a:lnTo>
                    <a:pt x="100524" y="105274"/>
                  </a:lnTo>
                  <a:lnTo>
                    <a:pt x="107695" y="98399"/>
                  </a:lnTo>
                  <a:lnTo>
                    <a:pt x="107799" y="80749"/>
                  </a:lnTo>
                  <a:lnTo>
                    <a:pt x="100774" y="73874"/>
                  </a:lnTo>
                  <a:lnTo>
                    <a:pt x="102805" y="73874"/>
                  </a:lnTo>
                  <a:lnTo>
                    <a:pt x="105731" y="75793"/>
                  </a:lnTo>
                  <a:lnTo>
                    <a:pt x="109926" y="81962"/>
                  </a:lnTo>
                  <a:lnTo>
                    <a:pt x="111449" y="89574"/>
                  </a:lnTo>
                  <a:lnTo>
                    <a:pt x="109894" y="97113"/>
                  </a:lnTo>
                  <a:lnTo>
                    <a:pt x="105646" y="103290"/>
                  </a:lnTo>
                  <a:lnTo>
                    <a:pt x="102645" y="105274"/>
                  </a:lnTo>
                  <a:close/>
                </a:path>
                <a:path w="327660" h="319405">
                  <a:moveTo>
                    <a:pt x="91749" y="178824"/>
                  </a:moveTo>
                  <a:lnTo>
                    <a:pt x="83957" y="177306"/>
                  </a:lnTo>
                  <a:lnTo>
                    <a:pt x="77687" y="173193"/>
                  </a:lnTo>
                  <a:lnTo>
                    <a:pt x="73476" y="167022"/>
                  </a:lnTo>
                  <a:lnTo>
                    <a:pt x="71949" y="159499"/>
                  </a:lnTo>
                  <a:lnTo>
                    <a:pt x="73503" y="151918"/>
                  </a:lnTo>
                  <a:lnTo>
                    <a:pt x="77743" y="145746"/>
                  </a:lnTo>
                  <a:lnTo>
                    <a:pt x="84036" y="141594"/>
                  </a:lnTo>
                  <a:lnTo>
                    <a:pt x="91749" y="140074"/>
                  </a:lnTo>
                  <a:lnTo>
                    <a:pt x="99518" y="141594"/>
                  </a:lnTo>
                  <a:lnTo>
                    <a:pt x="105774" y="145718"/>
                  </a:lnTo>
                  <a:lnTo>
                    <a:pt x="110009" y="151918"/>
                  </a:lnTo>
                  <a:lnTo>
                    <a:pt x="111624" y="159499"/>
                  </a:lnTo>
                  <a:lnTo>
                    <a:pt x="110055" y="167022"/>
                  </a:lnTo>
                  <a:lnTo>
                    <a:pt x="105784" y="173165"/>
                  </a:lnTo>
                  <a:lnTo>
                    <a:pt x="99464" y="177306"/>
                  </a:lnTo>
                  <a:lnTo>
                    <a:pt x="91749" y="178824"/>
                  </a:lnTo>
                  <a:close/>
                </a:path>
                <a:path w="327660" h="319405">
                  <a:moveTo>
                    <a:pt x="91749" y="249149"/>
                  </a:moveTo>
                  <a:lnTo>
                    <a:pt x="83973" y="247640"/>
                  </a:lnTo>
                  <a:lnTo>
                    <a:pt x="77687" y="243505"/>
                  </a:lnTo>
                  <a:lnTo>
                    <a:pt x="73482" y="237337"/>
                  </a:lnTo>
                  <a:lnTo>
                    <a:pt x="71949" y="229724"/>
                  </a:lnTo>
                  <a:lnTo>
                    <a:pt x="73482" y="222127"/>
                  </a:lnTo>
                  <a:lnTo>
                    <a:pt x="77687" y="215993"/>
                  </a:lnTo>
                  <a:lnTo>
                    <a:pt x="83973" y="211893"/>
                  </a:lnTo>
                  <a:lnTo>
                    <a:pt x="91749" y="210399"/>
                  </a:lnTo>
                  <a:lnTo>
                    <a:pt x="99519" y="211893"/>
                  </a:lnTo>
                  <a:lnTo>
                    <a:pt x="105774" y="215965"/>
                  </a:lnTo>
                  <a:lnTo>
                    <a:pt x="110009" y="222127"/>
                  </a:lnTo>
                  <a:lnTo>
                    <a:pt x="111624" y="229724"/>
                  </a:lnTo>
                  <a:lnTo>
                    <a:pt x="110076" y="237337"/>
                  </a:lnTo>
                  <a:lnTo>
                    <a:pt x="105840" y="243505"/>
                  </a:lnTo>
                  <a:lnTo>
                    <a:pt x="99527" y="247640"/>
                  </a:lnTo>
                  <a:lnTo>
                    <a:pt x="91749" y="249149"/>
                  </a:lnTo>
                  <a:close/>
                </a:path>
                <a:path w="327660" h="319405">
                  <a:moveTo>
                    <a:pt x="91749" y="318899"/>
                  </a:moveTo>
                  <a:lnTo>
                    <a:pt x="83973" y="317389"/>
                  </a:lnTo>
                  <a:lnTo>
                    <a:pt x="77687" y="313255"/>
                  </a:lnTo>
                  <a:lnTo>
                    <a:pt x="73482" y="307086"/>
                  </a:lnTo>
                  <a:lnTo>
                    <a:pt x="71949" y="299474"/>
                  </a:lnTo>
                  <a:lnTo>
                    <a:pt x="73503" y="291939"/>
                  </a:lnTo>
                  <a:lnTo>
                    <a:pt x="77743" y="285771"/>
                  </a:lnTo>
                  <a:lnTo>
                    <a:pt x="84036" y="281604"/>
                  </a:lnTo>
                  <a:lnTo>
                    <a:pt x="91749" y="280074"/>
                  </a:lnTo>
                  <a:lnTo>
                    <a:pt x="99502" y="281583"/>
                  </a:lnTo>
                  <a:lnTo>
                    <a:pt x="105774" y="285715"/>
                  </a:lnTo>
                  <a:lnTo>
                    <a:pt x="110002" y="291876"/>
                  </a:lnTo>
                  <a:lnTo>
                    <a:pt x="111624" y="299474"/>
                  </a:lnTo>
                  <a:lnTo>
                    <a:pt x="110055" y="307023"/>
                  </a:lnTo>
                  <a:lnTo>
                    <a:pt x="105784" y="313199"/>
                  </a:lnTo>
                  <a:lnTo>
                    <a:pt x="99464" y="317368"/>
                  </a:lnTo>
                  <a:lnTo>
                    <a:pt x="91749" y="318899"/>
                  </a:lnTo>
                  <a:close/>
                </a:path>
                <a:path w="327660" h="319405">
                  <a:moveTo>
                    <a:pt x="19774" y="39074"/>
                  </a:moveTo>
                  <a:lnTo>
                    <a:pt x="12044" y="37577"/>
                  </a:lnTo>
                  <a:lnTo>
                    <a:pt x="5762" y="33468"/>
                  </a:lnTo>
                  <a:lnTo>
                    <a:pt x="1542" y="27325"/>
                  </a:lnTo>
                  <a:lnTo>
                    <a:pt x="0" y="19724"/>
                  </a:lnTo>
                  <a:lnTo>
                    <a:pt x="1542" y="12126"/>
                  </a:lnTo>
                  <a:lnTo>
                    <a:pt x="5762" y="5965"/>
                  </a:lnTo>
                  <a:lnTo>
                    <a:pt x="12044" y="1833"/>
                  </a:lnTo>
                  <a:lnTo>
                    <a:pt x="19774" y="324"/>
                  </a:lnTo>
                  <a:lnTo>
                    <a:pt x="27563" y="1833"/>
                  </a:lnTo>
                  <a:lnTo>
                    <a:pt x="30910" y="4024"/>
                  </a:lnTo>
                  <a:lnTo>
                    <a:pt x="10674" y="4024"/>
                  </a:lnTo>
                  <a:lnTo>
                    <a:pt x="3799" y="10824"/>
                  </a:lnTo>
                  <a:lnTo>
                    <a:pt x="3799" y="28549"/>
                  </a:lnTo>
                  <a:lnTo>
                    <a:pt x="10749" y="35349"/>
                  </a:lnTo>
                  <a:lnTo>
                    <a:pt x="19774" y="35349"/>
                  </a:lnTo>
                  <a:lnTo>
                    <a:pt x="28724" y="35524"/>
                  </a:lnTo>
                  <a:lnTo>
                    <a:pt x="30627" y="35524"/>
                  </a:lnTo>
                  <a:lnTo>
                    <a:pt x="27531" y="37556"/>
                  </a:lnTo>
                  <a:lnTo>
                    <a:pt x="19774" y="39074"/>
                  </a:lnTo>
                  <a:close/>
                </a:path>
                <a:path w="327660" h="319405">
                  <a:moveTo>
                    <a:pt x="30627" y="35524"/>
                  </a:moveTo>
                  <a:lnTo>
                    <a:pt x="28724" y="35524"/>
                  </a:lnTo>
                  <a:lnTo>
                    <a:pt x="35849" y="28399"/>
                  </a:lnTo>
                  <a:lnTo>
                    <a:pt x="35849" y="10824"/>
                  </a:lnTo>
                  <a:lnTo>
                    <a:pt x="28799" y="4024"/>
                  </a:lnTo>
                  <a:lnTo>
                    <a:pt x="30910" y="4024"/>
                  </a:lnTo>
                  <a:lnTo>
                    <a:pt x="33874" y="5965"/>
                  </a:lnTo>
                  <a:lnTo>
                    <a:pt x="38105" y="12126"/>
                  </a:lnTo>
                  <a:lnTo>
                    <a:pt x="39649" y="19724"/>
                  </a:lnTo>
                  <a:lnTo>
                    <a:pt x="38094" y="27262"/>
                  </a:lnTo>
                  <a:lnTo>
                    <a:pt x="33846" y="33412"/>
                  </a:lnTo>
                  <a:lnTo>
                    <a:pt x="30627" y="35524"/>
                  </a:lnTo>
                  <a:close/>
                </a:path>
                <a:path w="327660" h="319405">
                  <a:moveTo>
                    <a:pt x="19774" y="108999"/>
                  </a:moveTo>
                  <a:lnTo>
                    <a:pt x="12044" y="107490"/>
                  </a:lnTo>
                  <a:lnTo>
                    <a:pt x="5762" y="103356"/>
                  </a:lnTo>
                  <a:lnTo>
                    <a:pt x="1542" y="97187"/>
                  </a:lnTo>
                  <a:lnTo>
                    <a:pt x="0" y="89574"/>
                  </a:lnTo>
                  <a:lnTo>
                    <a:pt x="1542" y="81962"/>
                  </a:lnTo>
                  <a:lnTo>
                    <a:pt x="5762" y="75793"/>
                  </a:lnTo>
                  <a:lnTo>
                    <a:pt x="12044" y="71659"/>
                  </a:lnTo>
                  <a:lnTo>
                    <a:pt x="19774" y="70149"/>
                  </a:lnTo>
                  <a:lnTo>
                    <a:pt x="27563" y="71659"/>
                  </a:lnTo>
                  <a:lnTo>
                    <a:pt x="33874" y="75793"/>
                  </a:lnTo>
                  <a:lnTo>
                    <a:pt x="38105" y="81962"/>
                  </a:lnTo>
                  <a:lnTo>
                    <a:pt x="39649" y="89574"/>
                  </a:lnTo>
                  <a:lnTo>
                    <a:pt x="38094" y="97113"/>
                  </a:lnTo>
                  <a:lnTo>
                    <a:pt x="33846" y="103290"/>
                  </a:lnTo>
                  <a:lnTo>
                    <a:pt x="27531" y="107465"/>
                  </a:lnTo>
                  <a:lnTo>
                    <a:pt x="19774" y="108999"/>
                  </a:lnTo>
                  <a:close/>
                </a:path>
                <a:path w="327660" h="319405">
                  <a:moveTo>
                    <a:pt x="19774" y="178824"/>
                  </a:moveTo>
                  <a:lnTo>
                    <a:pt x="12028" y="177306"/>
                  </a:lnTo>
                  <a:lnTo>
                    <a:pt x="5762" y="173193"/>
                  </a:lnTo>
                  <a:lnTo>
                    <a:pt x="1536" y="167022"/>
                  </a:lnTo>
                  <a:lnTo>
                    <a:pt x="0" y="159499"/>
                  </a:lnTo>
                  <a:lnTo>
                    <a:pt x="1553" y="151918"/>
                  </a:lnTo>
                  <a:lnTo>
                    <a:pt x="5790" y="145746"/>
                  </a:lnTo>
                  <a:lnTo>
                    <a:pt x="12076" y="141594"/>
                  </a:lnTo>
                  <a:lnTo>
                    <a:pt x="19774" y="140074"/>
                  </a:lnTo>
                  <a:lnTo>
                    <a:pt x="27579" y="141594"/>
                  </a:lnTo>
                  <a:lnTo>
                    <a:pt x="33874" y="145718"/>
                  </a:lnTo>
                  <a:lnTo>
                    <a:pt x="38111" y="151918"/>
                  </a:lnTo>
                  <a:lnTo>
                    <a:pt x="39649" y="159499"/>
                  </a:lnTo>
                  <a:lnTo>
                    <a:pt x="38094" y="167022"/>
                  </a:lnTo>
                  <a:lnTo>
                    <a:pt x="33846" y="173165"/>
                  </a:lnTo>
                  <a:lnTo>
                    <a:pt x="27531" y="177306"/>
                  </a:lnTo>
                  <a:lnTo>
                    <a:pt x="19774" y="178824"/>
                  </a:lnTo>
                  <a:close/>
                </a:path>
                <a:path w="327660" h="319405">
                  <a:moveTo>
                    <a:pt x="19774" y="249149"/>
                  </a:moveTo>
                  <a:lnTo>
                    <a:pt x="12012" y="247640"/>
                  </a:lnTo>
                  <a:lnTo>
                    <a:pt x="5734" y="243505"/>
                  </a:lnTo>
                  <a:lnTo>
                    <a:pt x="1532" y="237337"/>
                  </a:lnTo>
                  <a:lnTo>
                    <a:pt x="0" y="229724"/>
                  </a:lnTo>
                  <a:lnTo>
                    <a:pt x="1542" y="222127"/>
                  </a:lnTo>
                  <a:lnTo>
                    <a:pt x="5762" y="215993"/>
                  </a:lnTo>
                  <a:lnTo>
                    <a:pt x="12044" y="211893"/>
                  </a:lnTo>
                  <a:lnTo>
                    <a:pt x="19774" y="210399"/>
                  </a:lnTo>
                  <a:lnTo>
                    <a:pt x="27579" y="211893"/>
                  </a:lnTo>
                  <a:lnTo>
                    <a:pt x="33874" y="215965"/>
                  </a:lnTo>
                  <a:lnTo>
                    <a:pt x="38111" y="222127"/>
                  </a:lnTo>
                  <a:lnTo>
                    <a:pt x="39649" y="229724"/>
                  </a:lnTo>
                  <a:lnTo>
                    <a:pt x="38094" y="237337"/>
                  </a:lnTo>
                  <a:lnTo>
                    <a:pt x="33846" y="243505"/>
                  </a:lnTo>
                  <a:lnTo>
                    <a:pt x="27531" y="247640"/>
                  </a:lnTo>
                  <a:lnTo>
                    <a:pt x="19774" y="249149"/>
                  </a:lnTo>
                  <a:close/>
                </a:path>
                <a:path w="327660" h="319405">
                  <a:moveTo>
                    <a:pt x="19774" y="318899"/>
                  </a:moveTo>
                  <a:lnTo>
                    <a:pt x="12044" y="317389"/>
                  </a:lnTo>
                  <a:lnTo>
                    <a:pt x="5762" y="313255"/>
                  </a:lnTo>
                  <a:lnTo>
                    <a:pt x="1542" y="307086"/>
                  </a:lnTo>
                  <a:lnTo>
                    <a:pt x="0" y="299474"/>
                  </a:lnTo>
                  <a:lnTo>
                    <a:pt x="1553" y="291939"/>
                  </a:lnTo>
                  <a:lnTo>
                    <a:pt x="5790" y="285771"/>
                  </a:lnTo>
                  <a:lnTo>
                    <a:pt x="12076" y="281604"/>
                  </a:lnTo>
                  <a:lnTo>
                    <a:pt x="19774" y="280074"/>
                  </a:lnTo>
                  <a:lnTo>
                    <a:pt x="27563" y="281583"/>
                  </a:lnTo>
                  <a:lnTo>
                    <a:pt x="33874" y="285715"/>
                  </a:lnTo>
                  <a:lnTo>
                    <a:pt x="38105" y="291876"/>
                  </a:lnTo>
                  <a:lnTo>
                    <a:pt x="39649" y="299474"/>
                  </a:lnTo>
                  <a:lnTo>
                    <a:pt x="38094" y="307023"/>
                  </a:lnTo>
                  <a:lnTo>
                    <a:pt x="33846" y="313199"/>
                  </a:lnTo>
                  <a:lnTo>
                    <a:pt x="27531" y="317368"/>
                  </a:lnTo>
                  <a:lnTo>
                    <a:pt x="19774" y="318899"/>
                  </a:lnTo>
                  <a:close/>
                </a:path>
              </a:pathLst>
            </a:custGeom>
            <a:solidFill>
              <a:srgbClr val="FF8E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3150343" y="3132768"/>
              <a:ext cx="242149" cy="2527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1446366" y="1807126"/>
            <a:ext cx="5664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800" spc="-5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800" spc="-15">
                <a:solidFill>
                  <a:srgbClr val="FF8300"/>
                </a:solidFill>
                <a:latin typeface="Roboto"/>
                <a:cs typeface="Roboto"/>
              </a:rPr>
              <a:t>FLOW</a:t>
            </a:r>
            <a:endParaRPr sz="80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684067" y="2940018"/>
            <a:ext cx="9455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800" spc="-3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ENGINEERING</a:t>
            </a:r>
            <a:endParaRPr sz="800">
              <a:latin typeface="Roboto"/>
              <a:cs typeface="Roboto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154499" y="2778446"/>
            <a:ext cx="89979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2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800" spc="-4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WAREHOUSE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791759" y="2749473"/>
            <a:ext cx="351790" cy="298450"/>
          </a:xfrm>
          <a:custGeom>
            <a:avLst/>
            <a:gdLst/>
            <a:ahLst/>
            <a:cxnLst/>
            <a:rect l="l" t="t" r="r" b="b"/>
            <a:pathLst>
              <a:path w="351789" h="298450">
                <a:moveTo>
                  <a:pt x="61696" y="108254"/>
                </a:moveTo>
                <a:lnTo>
                  <a:pt x="59550" y="98145"/>
                </a:lnTo>
                <a:lnTo>
                  <a:pt x="53670" y="89674"/>
                </a:lnTo>
                <a:lnTo>
                  <a:pt x="44894" y="83591"/>
                </a:lnTo>
                <a:lnTo>
                  <a:pt x="34048" y="80683"/>
                </a:lnTo>
                <a:lnTo>
                  <a:pt x="34048" y="0"/>
                </a:lnTo>
                <a:lnTo>
                  <a:pt x="27647" y="0"/>
                </a:lnTo>
                <a:lnTo>
                  <a:pt x="27647" y="80683"/>
                </a:lnTo>
                <a:lnTo>
                  <a:pt x="16802" y="83578"/>
                </a:lnTo>
                <a:lnTo>
                  <a:pt x="8026" y="89636"/>
                </a:lnTo>
                <a:lnTo>
                  <a:pt x="2146" y="98107"/>
                </a:lnTo>
                <a:lnTo>
                  <a:pt x="0" y="108254"/>
                </a:lnTo>
                <a:lnTo>
                  <a:pt x="2146" y="118389"/>
                </a:lnTo>
                <a:lnTo>
                  <a:pt x="8026" y="126834"/>
                </a:lnTo>
                <a:lnTo>
                  <a:pt x="16802" y="132880"/>
                </a:lnTo>
                <a:lnTo>
                  <a:pt x="27647" y="135801"/>
                </a:lnTo>
                <a:lnTo>
                  <a:pt x="27647" y="298107"/>
                </a:lnTo>
                <a:lnTo>
                  <a:pt x="34048" y="298107"/>
                </a:lnTo>
                <a:lnTo>
                  <a:pt x="34048" y="135801"/>
                </a:lnTo>
                <a:lnTo>
                  <a:pt x="44894" y="132880"/>
                </a:lnTo>
                <a:lnTo>
                  <a:pt x="53670" y="126834"/>
                </a:lnTo>
                <a:lnTo>
                  <a:pt x="59550" y="118389"/>
                </a:lnTo>
                <a:lnTo>
                  <a:pt x="61696" y="108254"/>
                </a:lnTo>
                <a:close/>
              </a:path>
              <a:path w="351789" h="298450">
                <a:moveTo>
                  <a:pt x="133692" y="168503"/>
                </a:moveTo>
                <a:lnTo>
                  <a:pt x="131559" y="158356"/>
                </a:lnTo>
                <a:lnTo>
                  <a:pt x="127368" y="152361"/>
                </a:lnTo>
                <a:lnTo>
                  <a:pt x="127368" y="168503"/>
                </a:lnTo>
                <a:lnTo>
                  <a:pt x="125450" y="177101"/>
                </a:lnTo>
                <a:lnTo>
                  <a:pt x="120192" y="184086"/>
                </a:lnTo>
                <a:lnTo>
                  <a:pt x="112382" y="188785"/>
                </a:lnTo>
                <a:lnTo>
                  <a:pt x="102793" y="190500"/>
                </a:lnTo>
                <a:lnTo>
                  <a:pt x="93256" y="188760"/>
                </a:lnTo>
                <a:lnTo>
                  <a:pt x="85432" y="184023"/>
                </a:lnTo>
                <a:lnTo>
                  <a:pt x="80149" y="177025"/>
                </a:lnTo>
                <a:lnTo>
                  <a:pt x="78193" y="168503"/>
                </a:lnTo>
                <a:lnTo>
                  <a:pt x="80149" y="159969"/>
                </a:lnTo>
                <a:lnTo>
                  <a:pt x="85458" y="152984"/>
                </a:lnTo>
                <a:lnTo>
                  <a:pt x="93294" y="148259"/>
                </a:lnTo>
                <a:lnTo>
                  <a:pt x="102793" y="146532"/>
                </a:lnTo>
                <a:lnTo>
                  <a:pt x="112318" y="148259"/>
                </a:lnTo>
                <a:lnTo>
                  <a:pt x="120142" y="152984"/>
                </a:lnTo>
                <a:lnTo>
                  <a:pt x="125425" y="159969"/>
                </a:lnTo>
                <a:lnTo>
                  <a:pt x="127368" y="168503"/>
                </a:lnTo>
                <a:lnTo>
                  <a:pt x="127368" y="152361"/>
                </a:lnTo>
                <a:lnTo>
                  <a:pt x="125679" y="149936"/>
                </a:lnTo>
                <a:lnTo>
                  <a:pt x="120700" y="146532"/>
                </a:lnTo>
                <a:lnTo>
                  <a:pt x="116890" y="143916"/>
                </a:lnTo>
                <a:lnTo>
                  <a:pt x="106019" y="141008"/>
                </a:lnTo>
                <a:lnTo>
                  <a:pt x="106019" y="0"/>
                </a:lnTo>
                <a:lnTo>
                  <a:pt x="99695" y="0"/>
                </a:lnTo>
                <a:lnTo>
                  <a:pt x="99695" y="141008"/>
                </a:lnTo>
                <a:lnTo>
                  <a:pt x="88836" y="143916"/>
                </a:lnTo>
                <a:lnTo>
                  <a:pt x="80035" y="149936"/>
                </a:lnTo>
                <a:lnTo>
                  <a:pt x="74142" y="158356"/>
                </a:lnTo>
                <a:lnTo>
                  <a:pt x="71996" y="168503"/>
                </a:lnTo>
                <a:lnTo>
                  <a:pt x="74142" y="178650"/>
                </a:lnTo>
                <a:lnTo>
                  <a:pt x="80035" y="187109"/>
                </a:lnTo>
                <a:lnTo>
                  <a:pt x="88836" y="193154"/>
                </a:lnTo>
                <a:lnTo>
                  <a:pt x="99695" y="196049"/>
                </a:lnTo>
                <a:lnTo>
                  <a:pt x="99695" y="298107"/>
                </a:lnTo>
                <a:lnTo>
                  <a:pt x="106019" y="298107"/>
                </a:lnTo>
                <a:lnTo>
                  <a:pt x="106019" y="196049"/>
                </a:lnTo>
                <a:lnTo>
                  <a:pt x="116890" y="193154"/>
                </a:lnTo>
                <a:lnTo>
                  <a:pt x="120738" y="190500"/>
                </a:lnTo>
                <a:lnTo>
                  <a:pt x="125679" y="187109"/>
                </a:lnTo>
                <a:lnTo>
                  <a:pt x="131559" y="178650"/>
                </a:lnTo>
                <a:lnTo>
                  <a:pt x="133692" y="168503"/>
                </a:lnTo>
                <a:close/>
              </a:path>
              <a:path w="351789" h="298450">
                <a:moveTo>
                  <a:pt x="206375" y="47929"/>
                </a:moveTo>
                <a:lnTo>
                  <a:pt x="204343" y="37757"/>
                </a:lnTo>
                <a:lnTo>
                  <a:pt x="200253" y="31851"/>
                </a:lnTo>
                <a:lnTo>
                  <a:pt x="200253" y="47929"/>
                </a:lnTo>
                <a:lnTo>
                  <a:pt x="198297" y="56464"/>
                </a:lnTo>
                <a:lnTo>
                  <a:pt x="192976" y="63461"/>
                </a:lnTo>
                <a:lnTo>
                  <a:pt x="185140" y="68211"/>
                </a:lnTo>
                <a:lnTo>
                  <a:pt x="175628" y="69951"/>
                </a:lnTo>
                <a:lnTo>
                  <a:pt x="166065" y="68211"/>
                </a:lnTo>
                <a:lnTo>
                  <a:pt x="158242" y="63461"/>
                </a:lnTo>
                <a:lnTo>
                  <a:pt x="152946" y="56464"/>
                </a:lnTo>
                <a:lnTo>
                  <a:pt x="151003" y="47929"/>
                </a:lnTo>
                <a:lnTo>
                  <a:pt x="152958" y="39395"/>
                </a:lnTo>
                <a:lnTo>
                  <a:pt x="158267" y="32397"/>
                </a:lnTo>
                <a:lnTo>
                  <a:pt x="166103" y="27660"/>
                </a:lnTo>
                <a:lnTo>
                  <a:pt x="175628" y="25933"/>
                </a:lnTo>
                <a:lnTo>
                  <a:pt x="185166" y="27660"/>
                </a:lnTo>
                <a:lnTo>
                  <a:pt x="193001" y="32397"/>
                </a:lnTo>
                <a:lnTo>
                  <a:pt x="198297" y="39395"/>
                </a:lnTo>
                <a:lnTo>
                  <a:pt x="200253" y="47929"/>
                </a:lnTo>
                <a:lnTo>
                  <a:pt x="200253" y="31851"/>
                </a:lnTo>
                <a:lnTo>
                  <a:pt x="198488" y="29298"/>
                </a:lnTo>
                <a:lnTo>
                  <a:pt x="193560" y="25933"/>
                </a:lnTo>
                <a:lnTo>
                  <a:pt x="189674" y="23266"/>
                </a:lnTo>
                <a:lnTo>
                  <a:pt x="178727" y="20370"/>
                </a:lnTo>
                <a:lnTo>
                  <a:pt x="178727" y="0"/>
                </a:lnTo>
                <a:lnTo>
                  <a:pt x="172326" y="0"/>
                </a:lnTo>
                <a:lnTo>
                  <a:pt x="172326" y="20370"/>
                </a:lnTo>
                <a:lnTo>
                  <a:pt x="161442" y="23266"/>
                </a:lnTo>
                <a:lnTo>
                  <a:pt x="152641" y="29298"/>
                </a:lnTo>
                <a:lnTo>
                  <a:pt x="146748" y="37757"/>
                </a:lnTo>
                <a:lnTo>
                  <a:pt x="144602" y="47929"/>
                </a:lnTo>
                <a:lnTo>
                  <a:pt x="146748" y="58064"/>
                </a:lnTo>
                <a:lnTo>
                  <a:pt x="152641" y="66509"/>
                </a:lnTo>
                <a:lnTo>
                  <a:pt x="161442" y="72567"/>
                </a:lnTo>
                <a:lnTo>
                  <a:pt x="172326" y="75501"/>
                </a:lnTo>
                <a:lnTo>
                  <a:pt x="172326" y="298107"/>
                </a:lnTo>
                <a:lnTo>
                  <a:pt x="178727" y="298107"/>
                </a:lnTo>
                <a:lnTo>
                  <a:pt x="178727" y="75501"/>
                </a:lnTo>
                <a:lnTo>
                  <a:pt x="189560" y="72567"/>
                </a:lnTo>
                <a:lnTo>
                  <a:pt x="193357" y="69951"/>
                </a:lnTo>
                <a:lnTo>
                  <a:pt x="198335" y="66509"/>
                </a:lnTo>
                <a:lnTo>
                  <a:pt x="204228" y="58064"/>
                </a:lnTo>
                <a:lnTo>
                  <a:pt x="206375" y="47929"/>
                </a:lnTo>
                <a:close/>
              </a:path>
              <a:path w="351789" h="298450">
                <a:moveTo>
                  <a:pt x="278599" y="235953"/>
                </a:moveTo>
                <a:lnTo>
                  <a:pt x="276453" y="225818"/>
                </a:lnTo>
                <a:lnTo>
                  <a:pt x="270560" y="217373"/>
                </a:lnTo>
                <a:lnTo>
                  <a:pt x="261772" y="211328"/>
                </a:lnTo>
                <a:lnTo>
                  <a:pt x="250926" y="208407"/>
                </a:lnTo>
                <a:lnTo>
                  <a:pt x="250926" y="0"/>
                </a:lnTo>
                <a:lnTo>
                  <a:pt x="244551" y="0"/>
                </a:lnTo>
                <a:lnTo>
                  <a:pt x="244551" y="208407"/>
                </a:lnTo>
                <a:lnTo>
                  <a:pt x="233692" y="211328"/>
                </a:lnTo>
                <a:lnTo>
                  <a:pt x="224917" y="217373"/>
                </a:lnTo>
                <a:lnTo>
                  <a:pt x="219036" y="225818"/>
                </a:lnTo>
                <a:lnTo>
                  <a:pt x="216903" y="235953"/>
                </a:lnTo>
                <a:lnTo>
                  <a:pt x="219036" y="246126"/>
                </a:lnTo>
                <a:lnTo>
                  <a:pt x="224917" y="254596"/>
                </a:lnTo>
                <a:lnTo>
                  <a:pt x="233692" y="260616"/>
                </a:lnTo>
                <a:lnTo>
                  <a:pt x="244551" y="263499"/>
                </a:lnTo>
                <a:lnTo>
                  <a:pt x="244551" y="298107"/>
                </a:lnTo>
                <a:lnTo>
                  <a:pt x="250926" y="298107"/>
                </a:lnTo>
                <a:lnTo>
                  <a:pt x="250926" y="263499"/>
                </a:lnTo>
                <a:lnTo>
                  <a:pt x="261772" y="260616"/>
                </a:lnTo>
                <a:lnTo>
                  <a:pt x="270560" y="254596"/>
                </a:lnTo>
                <a:lnTo>
                  <a:pt x="276453" y="246126"/>
                </a:lnTo>
                <a:lnTo>
                  <a:pt x="278599" y="235953"/>
                </a:lnTo>
                <a:close/>
              </a:path>
              <a:path w="351789" h="298450">
                <a:moveTo>
                  <a:pt x="351447" y="133248"/>
                </a:moveTo>
                <a:lnTo>
                  <a:pt x="349300" y="123075"/>
                </a:lnTo>
                <a:lnTo>
                  <a:pt x="343408" y="114617"/>
                </a:lnTo>
                <a:lnTo>
                  <a:pt x="334619" y="108585"/>
                </a:lnTo>
                <a:lnTo>
                  <a:pt x="323748" y="105702"/>
                </a:lnTo>
                <a:lnTo>
                  <a:pt x="323748" y="254"/>
                </a:lnTo>
                <a:lnTo>
                  <a:pt x="317169" y="254"/>
                </a:lnTo>
                <a:lnTo>
                  <a:pt x="317169" y="105702"/>
                </a:lnTo>
                <a:lnTo>
                  <a:pt x="306311" y="108585"/>
                </a:lnTo>
                <a:lnTo>
                  <a:pt x="297510" y="114617"/>
                </a:lnTo>
                <a:lnTo>
                  <a:pt x="291617" y="123075"/>
                </a:lnTo>
                <a:lnTo>
                  <a:pt x="289471" y="133248"/>
                </a:lnTo>
                <a:lnTo>
                  <a:pt x="291617" y="143370"/>
                </a:lnTo>
                <a:lnTo>
                  <a:pt x="297510" y="151790"/>
                </a:lnTo>
                <a:lnTo>
                  <a:pt x="306311" y="157810"/>
                </a:lnTo>
                <a:lnTo>
                  <a:pt x="317169" y="160731"/>
                </a:lnTo>
                <a:lnTo>
                  <a:pt x="317169" y="298107"/>
                </a:lnTo>
                <a:lnTo>
                  <a:pt x="323570" y="298107"/>
                </a:lnTo>
                <a:lnTo>
                  <a:pt x="323570" y="160731"/>
                </a:lnTo>
                <a:lnTo>
                  <a:pt x="334543" y="157784"/>
                </a:lnTo>
                <a:lnTo>
                  <a:pt x="343382" y="151726"/>
                </a:lnTo>
                <a:lnTo>
                  <a:pt x="349300" y="143294"/>
                </a:lnTo>
                <a:lnTo>
                  <a:pt x="351447" y="133248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5224126" y="4443765"/>
            <a:ext cx="98425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FF8300"/>
                </a:solidFill>
                <a:latin typeface="Roboto"/>
                <a:cs typeface="Roboto"/>
              </a:rPr>
              <a:t>MACHINE</a:t>
            </a:r>
            <a:r>
              <a:rPr dirty="0" sz="800" spc="-3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LEARNING</a:t>
            </a:r>
            <a:endParaRPr sz="800">
              <a:latin typeface="Roboto"/>
              <a:cs typeface="Roboto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535062" y="4071266"/>
            <a:ext cx="332105" cy="341630"/>
          </a:xfrm>
          <a:custGeom>
            <a:avLst/>
            <a:gdLst/>
            <a:ahLst/>
            <a:cxnLst/>
            <a:rect l="l" t="t" r="r" b="b"/>
            <a:pathLst>
              <a:path w="332104" h="341629">
                <a:moveTo>
                  <a:pt x="108133" y="91440"/>
                </a:moveTo>
                <a:lnTo>
                  <a:pt x="98951" y="91440"/>
                </a:lnTo>
                <a:lnTo>
                  <a:pt x="104582" y="74930"/>
                </a:lnTo>
                <a:lnTo>
                  <a:pt x="111317" y="60960"/>
                </a:lnTo>
                <a:lnTo>
                  <a:pt x="118938" y="48260"/>
                </a:lnTo>
                <a:lnTo>
                  <a:pt x="127226" y="39370"/>
                </a:lnTo>
                <a:lnTo>
                  <a:pt x="125651" y="35560"/>
                </a:lnTo>
                <a:lnTo>
                  <a:pt x="125251" y="31750"/>
                </a:lnTo>
                <a:lnTo>
                  <a:pt x="125251" y="27940"/>
                </a:lnTo>
                <a:lnTo>
                  <a:pt x="127859" y="17780"/>
                </a:lnTo>
                <a:lnTo>
                  <a:pt x="134920" y="7620"/>
                </a:lnTo>
                <a:lnTo>
                  <a:pt x="145290" y="1270"/>
                </a:lnTo>
                <a:lnTo>
                  <a:pt x="157826" y="0"/>
                </a:lnTo>
                <a:lnTo>
                  <a:pt x="170362" y="1270"/>
                </a:lnTo>
                <a:lnTo>
                  <a:pt x="180732" y="7620"/>
                </a:lnTo>
                <a:lnTo>
                  <a:pt x="187793" y="17780"/>
                </a:lnTo>
                <a:lnTo>
                  <a:pt x="190401" y="27940"/>
                </a:lnTo>
                <a:lnTo>
                  <a:pt x="190401" y="31750"/>
                </a:lnTo>
                <a:lnTo>
                  <a:pt x="188051" y="39370"/>
                </a:lnTo>
                <a:lnTo>
                  <a:pt x="193926" y="45720"/>
                </a:lnTo>
                <a:lnTo>
                  <a:pt x="132701" y="45720"/>
                </a:lnTo>
                <a:lnTo>
                  <a:pt x="125577" y="54610"/>
                </a:lnTo>
                <a:lnTo>
                  <a:pt x="118929" y="66040"/>
                </a:lnTo>
                <a:lnTo>
                  <a:pt x="112792" y="78740"/>
                </a:lnTo>
                <a:lnTo>
                  <a:pt x="108133" y="91440"/>
                </a:lnTo>
                <a:close/>
              </a:path>
              <a:path w="332104" h="341629">
                <a:moveTo>
                  <a:pt x="165746" y="57150"/>
                </a:moveTo>
                <a:lnTo>
                  <a:pt x="150708" y="57150"/>
                </a:lnTo>
                <a:lnTo>
                  <a:pt x="143701" y="54610"/>
                </a:lnTo>
                <a:lnTo>
                  <a:pt x="137575" y="50800"/>
                </a:lnTo>
                <a:lnTo>
                  <a:pt x="132701" y="45720"/>
                </a:lnTo>
                <a:lnTo>
                  <a:pt x="184126" y="45720"/>
                </a:lnTo>
                <a:lnTo>
                  <a:pt x="179025" y="50800"/>
                </a:lnTo>
                <a:lnTo>
                  <a:pt x="172789" y="54610"/>
                </a:lnTo>
                <a:lnTo>
                  <a:pt x="165746" y="57150"/>
                </a:lnTo>
                <a:close/>
              </a:path>
              <a:path w="332104" h="341629">
                <a:moveTo>
                  <a:pt x="179839" y="110490"/>
                </a:moveTo>
                <a:lnTo>
                  <a:pt x="158226" y="110490"/>
                </a:lnTo>
                <a:lnTo>
                  <a:pt x="184120" y="100330"/>
                </a:lnTo>
                <a:lnTo>
                  <a:pt x="196631" y="96520"/>
                </a:lnTo>
                <a:lnTo>
                  <a:pt x="208851" y="93980"/>
                </a:lnTo>
                <a:lnTo>
                  <a:pt x="203708" y="78740"/>
                </a:lnTo>
                <a:lnTo>
                  <a:pt x="197801" y="66040"/>
                </a:lnTo>
                <a:lnTo>
                  <a:pt x="191238" y="54610"/>
                </a:lnTo>
                <a:lnTo>
                  <a:pt x="184126" y="45720"/>
                </a:lnTo>
                <a:lnTo>
                  <a:pt x="193926" y="45720"/>
                </a:lnTo>
                <a:lnTo>
                  <a:pt x="196275" y="48260"/>
                </a:lnTo>
                <a:lnTo>
                  <a:pt x="203839" y="60960"/>
                </a:lnTo>
                <a:lnTo>
                  <a:pt x="210671" y="74930"/>
                </a:lnTo>
                <a:lnTo>
                  <a:pt x="216701" y="91440"/>
                </a:lnTo>
                <a:lnTo>
                  <a:pt x="293416" y="91440"/>
                </a:lnTo>
                <a:lnTo>
                  <a:pt x="297648" y="92710"/>
                </a:lnTo>
                <a:lnTo>
                  <a:pt x="299162" y="93980"/>
                </a:lnTo>
                <a:lnTo>
                  <a:pt x="253769" y="93980"/>
                </a:lnTo>
                <a:lnTo>
                  <a:pt x="243173" y="95250"/>
                </a:lnTo>
                <a:lnTo>
                  <a:pt x="231991" y="97790"/>
                </a:lnTo>
                <a:lnTo>
                  <a:pt x="220226" y="100330"/>
                </a:lnTo>
                <a:lnTo>
                  <a:pt x="220529" y="101600"/>
                </a:lnTo>
                <a:lnTo>
                  <a:pt x="210801" y="101600"/>
                </a:lnTo>
                <a:lnTo>
                  <a:pt x="200824" y="104140"/>
                </a:lnTo>
                <a:lnTo>
                  <a:pt x="190442" y="107950"/>
                </a:lnTo>
                <a:lnTo>
                  <a:pt x="179839" y="110490"/>
                </a:lnTo>
                <a:close/>
              </a:path>
              <a:path w="332104" h="341629">
                <a:moveTo>
                  <a:pt x="63640" y="280670"/>
                </a:moveTo>
                <a:lnTo>
                  <a:pt x="53051" y="280670"/>
                </a:lnTo>
                <a:lnTo>
                  <a:pt x="36615" y="279400"/>
                </a:lnTo>
                <a:lnTo>
                  <a:pt x="22826" y="275590"/>
                </a:lnTo>
                <a:lnTo>
                  <a:pt x="11982" y="270510"/>
                </a:lnTo>
                <a:lnTo>
                  <a:pt x="4376" y="262890"/>
                </a:lnTo>
                <a:lnTo>
                  <a:pt x="0" y="250190"/>
                </a:lnTo>
                <a:lnTo>
                  <a:pt x="2023" y="234950"/>
                </a:lnTo>
                <a:lnTo>
                  <a:pt x="10230" y="217170"/>
                </a:lnTo>
                <a:lnTo>
                  <a:pt x="24401" y="198120"/>
                </a:lnTo>
                <a:lnTo>
                  <a:pt x="29101" y="194310"/>
                </a:lnTo>
                <a:lnTo>
                  <a:pt x="34201" y="187960"/>
                </a:lnTo>
                <a:lnTo>
                  <a:pt x="39701" y="182880"/>
                </a:lnTo>
                <a:lnTo>
                  <a:pt x="18562" y="161290"/>
                </a:lnTo>
                <a:lnTo>
                  <a:pt x="5117" y="139700"/>
                </a:lnTo>
                <a:lnTo>
                  <a:pt x="133" y="120650"/>
                </a:lnTo>
                <a:lnTo>
                  <a:pt x="4376" y="104140"/>
                </a:lnTo>
                <a:lnTo>
                  <a:pt x="8742" y="99060"/>
                </a:lnTo>
                <a:lnTo>
                  <a:pt x="14286" y="93980"/>
                </a:lnTo>
                <a:lnTo>
                  <a:pt x="21156" y="91440"/>
                </a:lnTo>
                <a:lnTo>
                  <a:pt x="29501" y="88900"/>
                </a:lnTo>
                <a:lnTo>
                  <a:pt x="43939" y="86360"/>
                </a:lnTo>
                <a:lnTo>
                  <a:pt x="60551" y="86360"/>
                </a:lnTo>
                <a:lnTo>
                  <a:pt x="79001" y="87630"/>
                </a:lnTo>
                <a:lnTo>
                  <a:pt x="98951" y="91440"/>
                </a:lnTo>
                <a:lnTo>
                  <a:pt x="108133" y="91440"/>
                </a:lnTo>
                <a:lnTo>
                  <a:pt x="107201" y="93980"/>
                </a:lnTo>
                <a:lnTo>
                  <a:pt x="45119" y="93980"/>
                </a:lnTo>
                <a:lnTo>
                  <a:pt x="31851" y="96520"/>
                </a:lnTo>
                <a:lnTo>
                  <a:pt x="22826" y="97790"/>
                </a:lnTo>
                <a:lnTo>
                  <a:pt x="15751" y="102870"/>
                </a:lnTo>
                <a:lnTo>
                  <a:pt x="12226" y="107950"/>
                </a:lnTo>
                <a:lnTo>
                  <a:pt x="9128" y="121920"/>
                </a:lnTo>
                <a:lnTo>
                  <a:pt x="14492" y="138430"/>
                </a:lnTo>
                <a:lnTo>
                  <a:pt x="27361" y="157480"/>
                </a:lnTo>
                <a:lnTo>
                  <a:pt x="46776" y="177800"/>
                </a:lnTo>
                <a:lnTo>
                  <a:pt x="60922" y="177800"/>
                </a:lnTo>
                <a:lnTo>
                  <a:pt x="53051" y="184150"/>
                </a:lnTo>
                <a:lnTo>
                  <a:pt x="59348" y="189230"/>
                </a:lnTo>
                <a:lnTo>
                  <a:pt x="46776" y="189230"/>
                </a:lnTo>
                <a:lnTo>
                  <a:pt x="40876" y="194310"/>
                </a:lnTo>
                <a:lnTo>
                  <a:pt x="36551" y="198120"/>
                </a:lnTo>
                <a:lnTo>
                  <a:pt x="31851" y="204470"/>
                </a:lnTo>
                <a:lnTo>
                  <a:pt x="19233" y="220980"/>
                </a:lnTo>
                <a:lnTo>
                  <a:pt x="11586" y="234950"/>
                </a:lnTo>
                <a:lnTo>
                  <a:pt x="9165" y="248920"/>
                </a:lnTo>
                <a:lnTo>
                  <a:pt x="12226" y="259080"/>
                </a:lnTo>
                <a:lnTo>
                  <a:pt x="24094" y="267970"/>
                </a:lnTo>
                <a:lnTo>
                  <a:pt x="42989" y="273050"/>
                </a:lnTo>
                <a:lnTo>
                  <a:pt x="107976" y="273050"/>
                </a:lnTo>
                <a:lnTo>
                  <a:pt x="108370" y="274320"/>
                </a:lnTo>
                <a:lnTo>
                  <a:pt x="98951" y="274320"/>
                </a:lnTo>
                <a:lnTo>
                  <a:pt x="86590" y="276860"/>
                </a:lnTo>
                <a:lnTo>
                  <a:pt x="74820" y="279400"/>
                </a:lnTo>
                <a:lnTo>
                  <a:pt x="63640" y="280670"/>
                </a:lnTo>
                <a:close/>
              </a:path>
              <a:path w="332104" h="341629">
                <a:moveTo>
                  <a:pt x="293416" y="91440"/>
                </a:moveTo>
                <a:lnTo>
                  <a:pt x="216701" y="91440"/>
                </a:lnTo>
                <a:lnTo>
                  <a:pt x="249074" y="86360"/>
                </a:lnTo>
                <a:lnTo>
                  <a:pt x="276485" y="86360"/>
                </a:lnTo>
                <a:lnTo>
                  <a:pt x="293416" y="91440"/>
                </a:lnTo>
                <a:close/>
              </a:path>
              <a:path w="332104" h="341629">
                <a:moveTo>
                  <a:pt x="60922" y="177800"/>
                </a:moveTo>
                <a:lnTo>
                  <a:pt x="46776" y="177800"/>
                </a:lnTo>
                <a:lnTo>
                  <a:pt x="55963" y="170180"/>
                </a:lnTo>
                <a:lnTo>
                  <a:pt x="65895" y="162560"/>
                </a:lnTo>
                <a:lnTo>
                  <a:pt x="76568" y="154940"/>
                </a:lnTo>
                <a:lnTo>
                  <a:pt x="87976" y="148590"/>
                </a:lnTo>
                <a:lnTo>
                  <a:pt x="89436" y="134620"/>
                </a:lnTo>
                <a:lnTo>
                  <a:pt x="91408" y="123190"/>
                </a:lnTo>
                <a:lnTo>
                  <a:pt x="93819" y="110490"/>
                </a:lnTo>
                <a:lnTo>
                  <a:pt x="96601" y="100330"/>
                </a:lnTo>
                <a:lnTo>
                  <a:pt x="77822" y="96520"/>
                </a:lnTo>
                <a:lnTo>
                  <a:pt x="60551" y="93980"/>
                </a:lnTo>
                <a:lnTo>
                  <a:pt x="107201" y="93980"/>
                </a:lnTo>
                <a:lnTo>
                  <a:pt x="119481" y="96520"/>
                </a:lnTo>
                <a:lnTo>
                  <a:pt x="132123" y="100330"/>
                </a:lnTo>
                <a:lnTo>
                  <a:pt x="135358" y="101600"/>
                </a:lnTo>
                <a:lnTo>
                  <a:pt x="105626" y="101600"/>
                </a:lnTo>
                <a:lnTo>
                  <a:pt x="100970" y="120650"/>
                </a:lnTo>
                <a:lnTo>
                  <a:pt x="99172" y="130810"/>
                </a:lnTo>
                <a:lnTo>
                  <a:pt x="97776" y="142240"/>
                </a:lnTo>
                <a:lnTo>
                  <a:pt x="112612" y="142240"/>
                </a:lnTo>
                <a:lnTo>
                  <a:pt x="110686" y="143510"/>
                </a:lnTo>
                <a:lnTo>
                  <a:pt x="103199" y="147320"/>
                </a:lnTo>
                <a:lnTo>
                  <a:pt x="95826" y="152400"/>
                </a:lnTo>
                <a:lnTo>
                  <a:pt x="95208" y="158750"/>
                </a:lnTo>
                <a:lnTo>
                  <a:pt x="87176" y="158750"/>
                </a:lnTo>
                <a:lnTo>
                  <a:pt x="77984" y="163830"/>
                </a:lnTo>
                <a:lnTo>
                  <a:pt x="69233" y="170180"/>
                </a:lnTo>
                <a:lnTo>
                  <a:pt x="60922" y="177800"/>
                </a:lnTo>
                <a:close/>
              </a:path>
              <a:path w="332104" h="341629">
                <a:moveTo>
                  <a:pt x="281284" y="177800"/>
                </a:moveTo>
                <a:lnTo>
                  <a:pt x="270451" y="177800"/>
                </a:lnTo>
                <a:lnTo>
                  <a:pt x="289741" y="157480"/>
                </a:lnTo>
                <a:lnTo>
                  <a:pt x="302335" y="138430"/>
                </a:lnTo>
                <a:lnTo>
                  <a:pt x="307425" y="121920"/>
                </a:lnTo>
                <a:lnTo>
                  <a:pt x="304201" y="107950"/>
                </a:lnTo>
                <a:lnTo>
                  <a:pt x="297944" y="101600"/>
                </a:lnTo>
                <a:lnTo>
                  <a:pt x="288854" y="97790"/>
                </a:lnTo>
                <a:lnTo>
                  <a:pt x="277331" y="95250"/>
                </a:lnTo>
                <a:lnTo>
                  <a:pt x="263776" y="93980"/>
                </a:lnTo>
                <a:lnTo>
                  <a:pt x="299162" y="93980"/>
                </a:lnTo>
                <a:lnTo>
                  <a:pt x="311276" y="104140"/>
                </a:lnTo>
                <a:lnTo>
                  <a:pt x="315694" y="120650"/>
                </a:lnTo>
                <a:lnTo>
                  <a:pt x="310735" y="139700"/>
                </a:lnTo>
                <a:lnTo>
                  <a:pt x="297315" y="161290"/>
                </a:lnTo>
                <a:lnTo>
                  <a:pt x="281284" y="177800"/>
                </a:lnTo>
                <a:close/>
              </a:path>
              <a:path w="332104" h="341629">
                <a:moveTo>
                  <a:pt x="112612" y="142240"/>
                </a:moveTo>
                <a:lnTo>
                  <a:pt x="97776" y="142240"/>
                </a:lnTo>
                <a:lnTo>
                  <a:pt x="103688" y="138430"/>
                </a:lnTo>
                <a:lnTo>
                  <a:pt x="109748" y="134620"/>
                </a:lnTo>
                <a:lnTo>
                  <a:pt x="116103" y="130810"/>
                </a:lnTo>
                <a:lnTo>
                  <a:pt x="122901" y="128270"/>
                </a:lnTo>
                <a:lnTo>
                  <a:pt x="129368" y="124460"/>
                </a:lnTo>
                <a:lnTo>
                  <a:pt x="135801" y="121920"/>
                </a:lnTo>
                <a:lnTo>
                  <a:pt x="142160" y="118110"/>
                </a:lnTo>
                <a:lnTo>
                  <a:pt x="148401" y="115570"/>
                </a:lnTo>
                <a:lnTo>
                  <a:pt x="126723" y="107950"/>
                </a:lnTo>
                <a:lnTo>
                  <a:pt x="116068" y="105410"/>
                </a:lnTo>
                <a:lnTo>
                  <a:pt x="105626" y="101600"/>
                </a:lnTo>
                <a:lnTo>
                  <a:pt x="135358" y="101600"/>
                </a:lnTo>
                <a:lnTo>
                  <a:pt x="158226" y="110490"/>
                </a:lnTo>
                <a:lnTo>
                  <a:pt x="179839" y="110490"/>
                </a:lnTo>
                <a:lnTo>
                  <a:pt x="169201" y="115570"/>
                </a:lnTo>
                <a:lnTo>
                  <a:pt x="175226" y="118110"/>
                </a:lnTo>
                <a:lnTo>
                  <a:pt x="181473" y="120650"/>
                </a:lnTo>
                <a:lnTo>
                  <a:pt x="158226" y="120650"/>
                </a:lnTo>
                <a:lnTo>
                  <a:pt x="150445" y="123190"/>
                </a:lnTo>
                <a:lnTo>
                  <a:pt x="118393" y="138430"/>
                </a:lnTo>
                <a:lnTo>
                  <a:pt x="112612" y="142240"/>
                </a:lnTo>
                <a:close/>
              </a:path>
              <a:path w="332104" h="341629">
                <a:moveTo>
                  <a:pt x="228042" y="140970"/>
                </a:moveTo>
                <a:lnTo>
                  <a:pt x="219051" y="140970"/>
                </a:lnTo>
                <a:lnTo>
                  <a:pt x="217266" y="130810"/>
                </a:lnTo>
                <a:lnTo>
                  <a:pt x="215367" y="120650"/>
                </a:lnTo>
                <a:lnTo>
                  <a:pt x="213247" y="110490"/>
                </a:lnTo>
                <a:lnTo>
                  <a:pt x="210801" y="101600"/>
                </a:lnTo>
                <a:lnTo>
                  <a:pt x="220529" y="101600"/>
                </a:lnTo>
                <a:lnTo>
                  <a:pt x="222955" y="111760"/>
                </a:lnTo>
                <a:lnTo>
                  <a:pt x="225279" y="123190"/>
                </a:lnTo>
                <a:lnTo>
                  <a:pt x="227233" y="134620"/>
                </a:lnTo>
                <a:lnTo>
                  <a:pt x="228042" y="140970"/>
                </a:lnTo>
                <a:close/>
              </a:path>
              <a:path w="332104" h="341629">
                <a:moveTo>
                  <a:pt x="177633" y="247650"/>
                </a:moveTo>
                <a:lnTo>
                  <a:pt x="158226" y="247650"/>
                </a:lnTo>
                <a:lnTo>
                  <a:pt x="166324" y="243840"/>
                </a:lnTo>
                <a:lnTo>
                  <a:pt x="205204" y="224790"/>
                </a:lnTo>
                <a:lnTo>
                  <a:pt x="221720" y="175260"/>
                </a:lnTo>
                <a:lnTo>
                  <a:pt x="221454" y="167640"/>
                </a:lnTo>
                <a:lnTo>
                  <a:pt x="220968" y="158750"/>
                </a:lnTo>
                <a:lnTo>
                  <a:pt x="220226" y="151130"/>
                </a:lnTo>
                <a:lnTo>
                  <a:pt x="205204" y="143510"/>
                </a:lnTo>
                <a:lnTo>
                  <a:pt x="197476" y="138430"/>
                </a:lnTo>
                <a:lnTo>
                  <a:pt x="173773" y="127000"/>
                </a:lnTo>
                <a:lnTo>
                  <a:pt x="158226" y="120650"/>
                </a:lnTo>
                <a:lnTo>
                  <a:pt x="181473" y="120650"/>
                </a:lnTo>
                <a:lnTo>
                  <a:pt x="187866" y="124460"/>
                </a:lnTo>
                <a:lnTo>
                  <a:pt x="194326" y="127000"/>
                </a:lnTo>
                <a:lnTo>
                  <a:pt x="200668" y="130810"/>
                </a:lnTo>
                <a:lnTo>
                  <a:pt x="206829" y="133350"/>
                </a:lnTo>
                <a:lnTo>
                  <a:pt x="219051" y="140970"/>
                </a:lnTo>
                <a:lnTo>
                  <a:pt x="228042" y="140970"/>
                </a:lnTo>
                <a:lnTo>
                  <a:pt x="228851" y="147320"/>
                </a:lnTo>
                <a:lnTo>
                  <a:pt x="240097" y="154940"/>
                </a:lnTo>
                <a:lnTo>
                  <a:pt x="243675" y="157480"/>
                </a:lnTo>
                <a:lnTo>
                  <a:pt x="229251" y="157480"/>
                </a:lnTo>
                <a:lnTo>
                  <a:pt x="229762" y="163830"/>
                </a:lnTo>
                <a:lnTo>
                  <a:pt x="230129" y="170180"/>
                </a:lnTo>
                <a:lnTo>
                  <a:pt x="230307" y="175260"/>
                </a:lnTo>
                <a:lnTo>
                  <a:pt x="230203" y="194310"/>
                </a:lnTo>
                <a:lnTo>
                  <a:pt x="230129" y="196850"/>
                </a:lnTo>
                <a:lnTo>
                  <a:pt x="229762" y="203200"/>
                </a:lnTo>
                <a:lnTo>
                  <a:pt x="229251" y="209550"/>
                </a:lnTo>
                <a:lnTo>
                  <a:pt x="243318" y="209550"/>
                </a:lnTo>
                <a:lnTo>
                  <a:pt x="239708" y="212090"/>
                </a:lnTo>
                <a:lnTo>
                  <a:pt x="228076" y="219710"/>
                </a:lnTo>
                <a:lnTo>
                  <a:pt x="227344" y="226060"/>
                </a:lnTo>
                <a:lnTo>
                  <a:pt x="219051" y="226060"/>
                </a:lnTo>
                <a:lnTo>
                  <a:pt x="212920" y="229870"/>
                </a:lnTo>
                <a:lnTo>
                  <a:pt x="206829" y="232410"/>
                </a:lnTo>
                <a:lnTo>
                  <a:pt x="200668" y="236220"/>
                </a:lnTo>
                <a:lnTo>
                  <a:pt x="194326" y="240030"/>
                </a:lnTo>
                <a:lnTo>
                  <a:pt x="181773" y="245110"/>
                </a:lnTo>
                <a:lnTo>
                  <a:pt x="177633" y="247650"/>
                </a:lnTo>
                <a:close/>
              </a:path>
              <a:path w="332104" h="341629">
                <a:moveTo>
                  <a:pt x="243318" y="209550"/>
                </a:moveTo>
                <a:lnTo>
                  <a:pt x="229251" y="209550"/>
                </a:lnTo>
                <a:lnTo>
                  <a:pt x="238906" y="203200"/>
                </a:lnTo>
                <a:lnTo>
                  <a:pt x="247895" y="196850"/>
                </a:lnTo>
                <a:lnTo>
                  <a:pt x="256293" y="189230"/>
                </a:lnTo>
                <a:lnTo>
                  <a:pt x="264176" y="182880"/>
                </a:lnTo>
                <a:lnTo>
                  <a:pt x="256181" y="176530"/>
                </a:lnTo>
                <a:lnTo>
                  <a:pt x="247595" y="170180"/>
                </a:lnTo>
                <a:lnTo>
                  <a:pt x="238568" y="163830"/>
                </a:lnTo>
                <a:lnTo>
                  <a:pt x="229251" y="157480"/>
                </a:lnTo>
                <a:lnTo>
                  <a:pt x="243675" y="157480"/>
                </a:lnTo>
                <a:lnTo>
                  <a:pt x="250832" y="162560"/>
                </a:lnTo>
                <a:lnTo>
                  <a:pt x="260977" y="170180"/>
                </a:lnTo>
                <a:lnTo>
                  <a:pt x="270451" y="177800"/>
                </a:lnTo>
                <a:lnTo>
                  <a:pt x="281284" y="177800"/>
                </a:lnTo>
                <a:lnTo>
                  <a:pt x="276351" y="182880"/>
                </a:lnTo>
                <a:lnTo>
                  <a:pt x="279476" y="186690"/>
                </a:lnTo>
                <a:lnTo>
                  <a:pt x="282626" y="189230"/>
                </a:lnTo>
                <a:lnTo>
                  <a:pt x="270076" y="189230"/>
                </a:lnTo>
                <a:lnTo>
                  <a:pt x="260638" y="196850"/>
                </a:lnTo>
                <a:lnTo>
                  <a:pt x="250538" y="204470"/>
                </a:lnTo>
                <a:lnTo>
                  <a:pt x="243318" y="209550"/>
                </a:lnTo>
                <a:close/>
              </a:path>
              <a:path w="332104" h="341629">
                <a:moveTo>
                  <a:pt x="95208" y="209550"/>
                </a:moveTo>
                <a:lnTo>
                  <a:pt x="87176" y="209550"/>
                </a:lnTo>
                <a:lnTo>
                  <a:pt x="86448" y="196850"/>
                </a:lnTo>
                <a:lnTo>
                  <a:pt x="86132" y="190500"/>
                </a:lnTo>
                <a:lnTo>
                  <a:pt x="86027" y="182880"/>
                </a:lnTo>
                <a:lnTo>
                  <a:pt x="86132" y="177800"/>
                </a:lnTo>
                <a:lnTo>
                  <a:pt x="86448" y="170180"/>
                </a:lnTo>
                <a:lnTo>
                  <a:pt x="87176" y="158750"/>
                </a:lnTo>
                <a:lnTo>
                  <a:pt x="95208" y="158750"/>
                </a:lnTo>
                <a:lnTo>
                  <a:pt x="95084" y="160020"/>
                </a:lnTo>
                <a:lnTo>
                  <a:pt x="94598" y="167640"/>
                </a:lnTo>
                <a:lnTo>
                  <a:pt x="94332" y="175260"/>
                </a:lnTo>
                <a:lnTo>
                  <a:pt x="94421" y="194310"/>
                </a:lnTo>
                <a:lnTo>
                  <a:pt x="94598" y="199390"/>
                </a:lnTo>
                <a:lnTo>
                  <a:pt x="95084" y="208280"/>
                </a:lnTo>
                <a:lnTo>
                  <a:pt x="95208" y="209550"/>
                </a:lnTo>
                <a:close/>
              </a:path>
              <a:path w="332104" h="341629">
                <a:moveTo>
                  <a:pt x="107976" y="273050"/>
                </a:moveTo>
                <a:lnTo>
                  <a:pt x="67696" y="273050"/>
                </a:lnTo>
                <a:lnTo>
                  <a:pt x="97001" y="267970"/>
                </a:lnTo>
                <a:lnTo>
                  <a:pt x="94272" y="256540"/>
                </a:lnTo>
                <a:lnTo>
                  <a:pt x="91945" y="245110"/>
                </a:lnTo>
                <a:lnTo>
                  <a:pt x="89984" y="232410"/>
                </a:lnTo>
                <a:lnTo>
                  <a:pt x="88351" y="219710"/>
                </a:lnTo>
                <a:lnTo>
                  <a:pt x="76726" y="212090"/>
                </a:lnTo>
                <a:lnTo>
                  <a:pt x="65942" y="204470"/>
                </a:lnTo>
                <a:lnTo>
                  <a:pt x="55969" y="196850"/>
                </a:lnTo>
                <a:lnTo>
                  <a:pt x="46776" y="189230"/>
                </a:lnTo>
                <a:lnTo>
                  <a:pt x="59348" y="189230"/>
                </a:lnTo>
                <a:lnTo>
                  <a:pt x="60922" y="190500"/>
                </a:lnTo>
                <a:lnTo>
                  <a:pt x="69233" y="196850"/>
                </a:lnTo>
                <a:lnTo>
                  <a:pt x="77984" y="203200"/>
                </a:lnTo>
                <a:lnTo>
                  <a:pt x="87176" y="209550"/>
                </a:lnTo>
                <a:lnTo>
                  <a:pt x="95208" y="209550"/>
                </a:lnTo>
                <a:lnTo>
                  <a:pt x="95826" y="215900"/>
                </a:lnTo>
                <a:lnTo>
                  <a:pt x="103251" y="219710"/>
                </a:lnTo>
                <a:lnTo>
                  <a:pt x="110826" y="223520"/>
                </a:lnTo>
                <a:lnTo>
                  <a:pt x="112757" y="224790"/>
                </a:lnTo>
                <a:lnTo>
                  <a:pt x="97776" y="224790"/>
                </a:lnTo>
                <a:lnTo>
                  <a:pt x="99172" y="236220"/>
                </a:lnTo>
                <a:lnTo>
                  <a:pt x="100970" y="246380"/>
                </a:lnTo>
                <a:lnTo>
                  <a:pt x="103134" y="256540"/>
                </a:lnTo>
                <a:lnTo>
                  <a:pt x="105626" y="265430"/>
                </a:lnTo>
                <a:lnTo>
                  <a:pt x="132757" y="265430"/>
                </a:lnTo>
                <a:lnTo>
                  <a:pt x="107976" y="273050"/>
                </a:lnTo>
                <a:close/>
              </a:path>
              <a:path w="332104" h="341629">
                <a:moveTo>
                  <a:pt x="303801" y="247650"/>
                </a:moveTo>
                <a:lnTo>
                  <a:pt x="298701" y="247650"/>
                </a:lnTo>
                <a:lnTo>
                  <a:pt x="285938" y="245110"/>
                </a:lnTo>
                <a:lnTo>
                  <a:pt x="275457" y="238760"/>
                </a:lnTo>
                <a:lnTo>
                  <a:pt x="268361" y="229870"/>
                </a:lnTo>
                <a:lnTo>
                  <a:pt x="265751" y="218440"/>
                </a:lnTo>
                <a:lnTo>
                  <a:pt x="265751" y="209550"/>
                </a:lnTo>
                <a:lnTo>
                  <a:pt x="270451" y="201930"/>
                </a:lnTo>
                <a:lnTo>
                  <a:pt x="277526" y="196850"/>
                </a:lnTo>
                <a:lnTo>
                  <a:pt x="272801" y="191770"/>
                </a:lnTo>
                <a:lnTo>
                  <a:pt x="270076" y="189230"/>
                </a:lnTo>
                <a:lnTo>
                  <a:pt x="282626" y="189230"/>
                </a:lnTo>
                <a:lnTo>
                  <a:pt x="285376" y="191770"/>
                </a:lnTo>
                <a:lnTo>
                  <a:pt x="311647" y="191770"/>
                </a:lnTo>
                <a:lnTo>
                  <a:pt x="319943" y="196850"/>
                </a:lnTo>
                <a:lnTo>
                  <a:pt x="299101" y="196850"/>
                </a:lnTo>
                <a:lnTo>
                  <a:pt x="289731" y="199390"/>
                </a:lnTo>
                <a:lnTo>
                  <a:pt x="282132" y="203200"/>
                </a:lnTo>
                <a:lnTo>
                  <a:pt x="277037" y="210820"/>
                </a:lnTo>
                <a:lnTo>
                  <a:pt x="275176" y="218440"/>
                </a:lnTo>
                <a:lnTo>
                  <a:pt x="277037" y="227330"/>
                </a:lnTo>
                <a:lnTo>
                  <a:pt x="282132" y="233680"/>
                </a:lnTo>
                <a:lnTo>
                  <a:pt x="289731" y="238760"/>
                </a:lnTo>
                <a:lnTo>
                  <a:pt x="299101" y="240030"/>
                </a:lnTo>
                <a:lnTo>
                  <a:pt x="320571" y="240030"/>
                </a:lnTo>
                <a:lnTo>
                  <a:pt x="315576" y="243840"/>
                </a:lnTo>
                <a:lnTo>
                  <a:pt x="315896" y="246380"/>
                </a:lnTo>
                <a:lnTo>
                  <a:pt x="306551" y="246380"/>
                </a:lnTo>
                <a:lnTo>
                  <a:pt x="303801" y="247650"/>
                </a:lnTo>
                <a:close/>
              </a:path>
              <a:path w="332104" h="341629">
                <a:moveTo>
                  <a:pt x="311647" y="191770"/>
                </a:moveTo>
                <a:lnTo>
                  <a:pt x="285376" y="191770"/>
                </a:lnTo>
                <a:lnTo>
                  <a:pt x="289301" y="190500"/>
                </a:lnTo>
                <a:lnTo>
                  <a:pt x="294001" y="189230"/>
                </a:lnTo>
                <a:lnTo>
                  <a:pt x="299101" y="189230"/>
                </a:lnTo>
                <a:lnTo>
                  <a:pt x="311647" y="191770"/>
                </a:lnTo>
                <a:close/>
              </a:path>
              <a:path w="332104" h="341629">
                <a:moveTo>
                  <a:pt x="320571" y="240030"/>
                </a:moveTo>
                <a:lnTo>
                  <a:pt x="299101" y="240030"/>
                </a:lnTo>
                <a:lnTo>
                  <a:pt x="308475" y="238760"/>
                </a:lnTo>
                <a:lnTo>
                  <a:pt x="316082" y="233680"/>
                </a:lnTo>
                <a:lnTo>
                  <a:pt x="321186" y="227330"/>
                </a:lnTo>
                <a:lnTo>
                  <a:pt x="323051" y="218440"/>
                </a:lnTo>
                <a:lnTo>
                  <a:pt x="321186" y="210820"/>
                </a:lnTo>
                <a:lnTo>
                  <a:pt x="316082" y="203200"/>
                </a:lnTo>
                <a:lnTo>
                  <a:pt x="308475" y="199390"/>
                </a:lnTo>
                <a:lnTo>
                  <a:pt x="299101" y="196850"/>
                </a:lnTo>
                <a:lnTo>
                  <a:pt x="319943" y="196850"/>
                </a:lnTo>
                <a:lnTo>
                  <a:pt x="322016" y="198120"/>
                </a:lnTo>
                <a:lnTo>
                  <a:pt x="329072" y="207010"/>
                </a:lnTo>
                <a:lnTo>
                  <a:pt x="331676" y="218440"/>
                </a:lnTo>
                <a:lnTo>
                  <a:pt x="330542" y="226060"/>
                </a:lnTo>
                <a:lnTo>
                  <a:pt x="327310" y="233680"/>
                </a:lnTo>
                <a:lnTo>
                  <a:pt x="322236" y="238760"/>
                </a:lnTo>
                <a:lnTo>
                  <a:pt x="320571" y="240030"/>
                </a:lnTo>
                <a:close/>
              </a:path>
              <a:path w="332104" h="341629">
                <a:moveTo>
                  <a:pt x="132757" y="265430"/>
                </a:moveTo>
                <a:lnTo>
                  <a:pt x="105626" y="265430"/>
                </a:lnTo>
                <a:lnTo>
                  <a:pt x="115784" y="262890"/>
                </a:lnTo>
                <a:lnTo>
                  <a:pt x="126236" y="259080"/>
                </a:lnTo>
                <a:lnTo>
                  <a:pt x="148026" y="251460"/>
                </a:lnTo>
                <a:lnTo>
                  <a:pt x="141543" y="248920"/>
                </a:lnTo>
                <a:lnTo>
                  <a:pt x="135067" y="245110"/>
                </a:lnTo>
                <a:lnTo>
                  <a:pt x="128595" y="242570"/>
                </a:lnTo>
                <a:lnTo>
                  <a:pt x="122126" y="238760"/>
                </a:lnTo>
                <a:lnTo>
                  <a:pt x="115776" y="236220"/>
                </a:lnTo>
                <a:lnTo>
                  <a:pt x="109651" y="232410"/>
                </a:lnTo>
                <a:lnTo>
                  <a:pt x="97776" y="224790"/>
                </a:lnTo>
                <a:lnTo>
                  <a:pt x="112757" y="224790"/>
                </a:lnTo>
                <a:lnTo>
                  <a:pt x="118551" y="228600"/>
                </a:lnTo>
                <a:lnTo>
                  <a:pt x="158226" y="247650"/>
                </a:lnTo>
                <a:lnTo>
                  <a:pt x="177633" y="247650"/>
                </a:lnTo>
                <a:lnTo>
                  <a:pt x="175563" y="248920"/>
                </a:lnTo>
                <a:lnTo>
                  <a:pt x="169201" y="251460"/>
                </a:lnTo>
                <a:lnTo>
                  <a:pt x="179821" y="255270"/>
                </a:lnTo>
                <a:lnTo>
                  <a:pt x="159001" y="255270"/>
                </a:lnTo>
                <a:lnTo>
                  <a:pt x="145678" y="260350"/>
                </a:lnTo>
                <a:lnTo>
                  <a:pt x="132757" y="265430"/>
                </a:lnTo>
                <a:close/>
              </a:path>
              <a:path w="332104" h="341629">
                <a:moveTo>
                  <a:pt x="219736" y="265430"/>
                </a:moveTo>
                <a:lnTo>
                  <a:pt x="210801" y="265430"/>
                </a:lnTo>
                <a:lnTo>
                  <a:pt x="213299" y="256540"/>
                </a:lnTo>
                <a:lnTo>
                  <a:pt x="215507" y="246380"/>
                </a:lnTo>
                <a:lnTo>
                  <a:pt x="217424" y="236220"/>
                </a:lnTo>
                <a:lnTo>
                  <a:pt x="219051" y="226060"/>
                </a:lnTo>
                <a:lnTo>
                  <a:pt x="227344" y="226060"/>
                </a:lnTo>
                <a:lnTo>
                  <a:pt x="226612" y="232410"/>
                </a:lnTo>
                <a:lnTo>
                  <a:pt x="224632" y="243840"/>
                </a:lnTo>
                <a:lnTo>
                  <a:pt x="222212" y="255270"/>
                </a:lnTo>
                <a:lnTo>
                  <a:pt x="219736" y="265430"/>
                </a:lnTo>
                <a:close/>
              </a:path>
              <a:path w="332104" h="341629">
                <a:moveTo>
                  <a:pt x="298313" y="273050"/>
                </a:moveTo>
                <a:lnTo>
                  <a:pt x="270933" y="273050"/>
                </a:lnTo>
                <a:lnTo>
                  <a:pt x="284201" y="270510"/>
                </a:lnTo>
                <a:lnTo>
                  <a:pt x="293226" y="267970"/>
                </a:lnTo>
                <a:lnTo>
                  <a:pt x="300276" y="264160"/>
                </a:lnTo>
                <a:lnTo>
                  <a:pt x="303801" y="259080"/>
                </a:lnTo>
                <a:lnTo>
                  <a:pt x="305776" y="255270"/>
                </a:lnTo>
                <a:lnTo>
                  <a:pt x="306951" y="251460"/>
                </a:lnTo>
                <a:lnTo>
                  <a:pt x="306551" y="246380"/>
                </a:lnTo>
                <a:lnTo>
                  <a:pt x="315896" y="246380"/>
                </a:lnTo>
                <a:lnTo>
                  <a:pt x="301745" y="271780"/>
                </a:lnTo>
                <a:lnTo>
                  <a:pt x="298313" y="273050"/>
                </a:lnTo>
                <a:close/>
              </a:path>
              <a:path w="332104" h="341629">
                <a:moveTo>
                  <a:pt x="179313" y="334010"/>
                </a:moveTo>
                <a:lnTo>
                  <a:pt x="158226" y="334010"/>
                </a:lnTo>
                <a:lnTo>
                  <a:pt x="172924" y="330200"/>
                </a:lnTo>
                <a:lnTo>
                  <a:pt x="186670" y="317500"/>
                </a:lnTo>
                <a:lnTo>
                  <a:pt x="198944" y="298450"/>
                </a:lnTo>
                <a:lnTo>
                  <a:pt x="209226" y="271780"/>
                </a:lnTo>
                <a:lnTo>
                  <a:pt x="196970" y="269240"/>
                </a:lnTo>
                <a:lnTo>
                  <a:pt x="184414" y="265430"/>
                </a:lnTo>
                <a:lnTo>
                  <a:pt x="159001" y="255270"/>
                </a:lnTo>
                <a:lnTo>
                  <a:pt x="179821" y="255270"/>
                </a:lnTo>
                <a:lnTo>
                  <a:pt x="200824" y="262890"/>
                </a:lnTo>
                <a:lnTo>
                  <a:pt x="210801" y="265430"/>
                </a:lnTo>
                <a:lnTo>
                  <a:pt x="219736" y="265430"/>
                </a:lnTo>
                <a:lnTo>
                  <a:pt x="219426" y="266700"/>
                </a:lnTo>
                <a:lnTo>
                  <a:pt x="238220" y="270510"/>
                </a:lnTo>
                <a:lnTo>
                  <a:pt x="255498" y="273050"/>
                </a:lnTo>
                <a:lnTo>
                  <a:pt x="298313" y="273050"/>
                </a:lnTo>
                <a:lnTo>
                  <a:pt x="294881" y="274320"/>
                </a:lnTo>
                <a:lnTo>
                  <a:pt x="217076" y="274320"/>
                </a:lnTo>
                <a:lnTo>
                  <a:pt x="206063" y="302260"/>
                </a:lnTo>
                <a:lnTo>
                  <a:pt x="192217" y="323850"/>
                </a:lnTo>
                <a:lnTo>
                  <a:pt x="179313" y="334010"/>
                </a:lnTo>
                <a:close/>
              </a:path>
              <a:path w="332104" h="341629">
                <a:moveTo>
                  <a:pt x="124076" y="335280"/>
                </a:moveTo>
                <a:lnTo>
                  <a:pt x="118976" y="335280"/>
                </a:lnTo>
                <a:lnTo>
                  <a:pt x="106209" y="332740"/>
                </a:lnTo>
                <a:lnTo>
                  <a:pt x="95720" y="326390"/>
                </a:lnTo>
                <a:lnTo>
                  <a:pt x="88615" y="317500"/>
                </a:lnTo>
                <a:lnTo>
                  <a:pt x="86001" y="306070"/>
                </a:lnTo>
                <a:lnTo>
                  <a:pt x="87064" y="298450"/>
                </a:lnTo>
                <a:lnTo>
                  <a:pt x="90079" y="292100"/>
                </a:lnTo>
                <a:lnTo>
                  <a:pt x="94787" y="285750"/>
                </a:lnTo>
                <a:lnTo>
                  <a:pt x="100926" y="280670"/>
                </a:lnTo>
                <a:lnTo>
                  <a:pt x="99751" y="279400"/>
                </a:lnTo>
                <a:lnTo>
                  <a:pt x="98951" y="274320"/>
                </a:lnTo>
                <a:lnTo>
                  <a:pt x="108370" y="274320"/>
                </a:lnTo>
                <a:lnTo>
                  <a:pt x="109551" y="278130"/>
                </a:lnTo>
                <a:lnTo>
                  <a:pt x="125244" y="278130"/>
                </a:lnTo>
                <a:lnTo>
                  <a:pt x="131512" y="279400"/>
                </a:lnTo>
                <a:lnTo>
                  <a:pt x="141882" y="285750"/>
                </a:lnTo>
                <a:lnTo>
                  <a:pt x="148943" y="294640"/>
                </a:lnTo>
                <a:lnTo>
                  <a:pt x="151551" y="306070"/>
                </a:lnTo>
                <a:lnTo>
                  <a:pt x="151551" y="314960"/>
                </a:lnTo>
                <a:lnTo>
                  <a:pt x="147626" y="322580"/>
                </a:lnTo>
                <a:lnTo>
                  <a:pt x="140551" y="327660"/>
                </a:lnTo>
                <a:lnTo>
                  <a:pt x="146451" y="331470"/>
                </a:lnTo>
                <a:lnTo>
                  <a:pt x="133101" y="331470"/>
                </a:lnTo>
                <a:lnTo>
                  <a:pt x="128401" y="334010"/>
                </a:lnTo>
                <a:lnTo>
                  <a:pt x="124076" y="335280"/>
                </a:lnTo>
                <a:close/>
              </a:path>
              <a:path w="332104" h="341629">
                <a:moveTo>
                  <a:pt x="271626" y="280670"/>
                </a:moveTo>
                <a:lnTo>
                  <a:pt x="263001" y="280670"/>
                </a:lnTo>
                <a:lnTo>
                  <a:pt x="229441" y="276860"/>
                </a:lnTo>
                <a:lnTo>
                  <a:pt x="217076" y="274320"/>
                </a:lnTo>
                <a:lnTo>
                  <a:pt x="294881" y="274320"/>
                </a:lnTo>
                <a:lnTo>
                  <a:pt x="286551" y="278130"/>
                </a:lnTo>
                <a:lnTo>
                  <a:pt x="279476" y="279400"/>
                </a:lnTo>
                <a:lnTo>
                  <a:pt x="271626" y="280670"/>
                </a:lnTo>
                <a:close/>
              </a:path>
              <a:path w="332104" h="341629">
                <a:moveTo>
                  <a:pt x="125244" y="278130"/>
                </a:moveTo>
                <a:lnTo>
                  <a:pt x="112701" y="278130"/>
                </a:lnTo>
                <a:lnTo>
                  <a:pt x="115451" y="276860"/>
                </a:lnTo>
                <a:lnTo>
                  <a:pt x="118976" y="276860"/>
                </a:lnTo>
                <a:lnTo>
                  <a:pt x="125244" y="278130"/>
                </a:lnTo>
                <a:close/>
              </a:path>
              <a:path w="332104" h="341629">
                <a:moveTo>
                  <a:pt x="158226" y="341630"/>
                </a:moveTo>
                <a:lnTo>
                  <a:pt x="145364" y="339090"/>
                </a:lnTo>
                <a:lnTo>
                  <a:pt x="139122" y="336550"/>
                </a:lnTo>
                <a:lnTo>
                  <a:pt x="133101" y="331470"/>
                </a:lnTo>
                <a:lnTo>
                  <a:pt x="146451" y="331470"/>
                </a:lnTo>
                <a:lnTo>
                  <a:pt x="151951" y="334010"/>
                </a:lnTo>
                <a:lnTo>
                  <a:pt x="179313" y="334010"/>
                </a:lnTo>
                <a:lnTo>
                  <a:pt x="176087" y="336550"/>
                </a:lnTo>
                <a:lnTo>
                  <a:pt x="158226" y="341630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5078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IMPROVES OPERATIONAL</a:t>
            </a:r>
            <a:r>
              <a:rPr dirty="0" sz="2200" spc="-31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AGILITY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124" y="3538222"/>
            <a:ext cx="2336165" cy="1047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22275">
              <a:lnSpc>
                <a:spcPct val="100000"/>
              </a:lnSpc>
              <a:spcBef>
                <a:spcPts val="100"/>
              </a:spcBef>
            </a:pPr>
            <a:r>
              <a:rPr dirty="0" u="heavy" sz="1200" spc="-5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Eliminate</a:t>
            </a:r>
            <a:r>
              <a:rPr dirty="0" u="heavy" sz="1200" spc="-15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sz="1200" spc="-10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conﬁguration</a:t>
            </a:r>
            <a:endParaRPr sz="1200">
              <a:latin typeface="Roboto"/>
              <a:cs typeface="Roboto"/>
            </a:endParaRPr>
          </a:p>
          <a:p>
            <a:pPr marL="10541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Auto-setup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of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kerberos,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caching,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 etc</a:t>
            </a:r>
            <a:endParaRPr sz="1100">
              <a:latin typeface="Roboto"/>
              <a:cs typeface="Roboto"/>
            </a:endParaRPr>
          </a:p>
          <a:p>
            <a:pPr marL="105410" marR="31115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>
                <a:solidFill>
                  <a:srgbClr val="FF8300"/>
                </a:solidFill>
                <a:latin typeface="Roboto"/>
                <a:cs typeface="Roboto"/>
              </a:rPr>
              <a:t>HA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(3 AZs, instance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placement  groups)</a:t>
            </a:r>
            <a:endParaRPr sz="1100">
              <a:latin typeface="Roboto"/>
              <a:cs typeface="Roboto"/>
            </a:endParaRPr>
          </a:p>
          <a:p>
            <a:pPr marL="105410" marR="14986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Replication manager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enables  replication across regions,</a:t>
            </a:r>
            <a:r>
              <a:rPr dirty="0" sz="1100" spc="3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clouds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3819" y="3164168"/>
            <a:ext cx="2414270" cy="300355"/>
          </a:xfrm>
          <a:custGeom>
            <a:avLst/>
            <a:gdLst/>
            <a:ahLst/>
            <a:cxnLst/>
            <a:rect l="l" t="t" r="r" b="b"/>
            <a:pathLst>
              <a:path w="2414270" h="300354">
                <a:moveTo>
                  <a:pt x="1207047" y="300299"/>
                </a:moveTo>
                <a:lnTo>
                  <a:pt x="0" y="0"/>
                </a:lnTo>
                <a:lnTo>
                  <a:pt x="2414100" y="0"/>
                </a:lnTo>
                <a:lnTo>
                  <a:pt x="1207047" y="30029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23112" y="3164168"/>
            <a:ext cx="2414270" cy="300355"/>
          </a:xfrm>
          <a:custGeom>
            <a:avLst/>
            <a:gdLst/>
            <a:ahLst/>
            <a:cxnLst/>
            <a:rect l="l" t="t" r="r" b="b"/>
            <a:pathLst>
              <a:path w="2414270" h="300354">
                <a:moveTo>
                  <a:pt x="1207047" y="300299"/>
                </a:moveTo>
                <a:lnTo>
                  <a:pt x="0" y="0"/>
                </a:lnTo>
                <a:lnTo>
                  <a:pt x="2414095" y="0"/>
                </a:lnTo>
                <a:lnTo>
                  <a:pt x="1207047" y="30029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968427" y="3538222"/>
            <a:ext cx="245808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2305">
              <a:lnSpc>
                <a:spcPct val="100000"/>
              </a:lnSpc>
              <a:spcBef>
                <a:spcPts val="100"/>
              </a:spcBef>
            </a:pPr>
            <a:r>
              <a:rPr dirty="0" u="heavy" sz="1200" spc="-5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Eliminate</a:t>
            </a:r>
            <a:r>
              <a:rPr dirty="0" u="heavy" sz="1200" spc="-10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 tuning</a:t>
            </a:r>
            <a:endParaRPr sz="1200">
              <a:latin typeface="Roboto"/>
              <a:cs typeface="Roboto"/>
            </a:endParaRPr>
          </a:p>
          <a:p>
            <a:pPr marL="10541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Detects hotspotting and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alleviates</a:t>
            </a:r>
            <a:r>
              <a:rPr dirty="0" sz="1100" spc="-2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it</a:t>
            </a:r>
            <a:endParaRPr sz="1100">
              <a:latin typeface="Roboto"/>
              <a:cs typeface="Roboto"/>
            </a:endParaRPr>
          </a:p>
          <a:p>
            <a:pPr marL="105410" marR="508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Eliminates need for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region 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management and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rebalancing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as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data  grows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20954" y="3538222"/>
            <a:ext cx="2204085" cy="879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5005">
              <a:lnSpc>
                <a:spcPct val="100000"/>
              </a:lnSpc>
              <a:spcBef>
                <a:spcPts val="100"/>
              </a:spcBef>
            </a:pPr>
            <a:r>
              <a:rPr dirty="0" u="heavy" sz="1200" spc="-5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Eliminate</a:t>
            </a:r>
            <a:r>
              <a:rPr dirty="0" u="heavy" sz="1200" spc="-15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 </a:t>
            </a:r>
            <a:r>
              <a:rPr dirty="0" u="heavy" sz="1200" spc="-10" b="1">
                <a:solidFill>
                  <a:srgbClr val="FF8300"/>
                </a:solidFill>
                <a:uFill>
                  <a:solidFill>
                    <a:srgbClr val="FF8300"/>
                  </a:solidFill>
                </a:uFill>
                <a:latin typeface="Roboto"/>
                <a:cs typeface="Roboto"/>
              </a:rPr>
              <a:t>sizing</a:t>
            </a:r>
            <a:endParaRPr sz="1200">
              <a:latin typeface="Roboto"/>
              <a:cs typeface="Roboto"/>
            </a:endParaRPr>
          </a:p>
          <a:p>
            <a:pPr marL="105410" marR="9525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Automatically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scales up based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on 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application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 needs</a:t>
            </a:r>
            <a:endParaRPr sz="1100">
              <a:latin typeface="Roboto"/>
              <a:cs typeface="Roboto"/>
            </a:endParaRPr>
          </a:p>
          <a:p>
            <a:pPr marL="105410" marR="5080" indent="-93345">
              <a:lnSpc>
                <a:spcPct val="100000"/>
              </a:lnSpc>
              <a:buClr>
                <a:srgbClr val="007CB8"/>
              </a:buClr>
              <a:buFont typeface="Arial"/>
              <a:buChar char="•"/>
              <a:tabLst>
                <a:tab pos="106045" algn="l"/>
              </a:tabLst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Automatically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scales down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during  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periods of low</a:t>
            </a:r>
            <a:r>
              <a:rPr dirty="0" sz="1100" spc="-1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workloads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75643" y="3164168"/>
            <a:ext cx="2414270" cy="300355"/>
          </a:xfrm>
          <a:custGeom>
            <a:avLst/>
            <a:gdLst/>
            <a:ahLst/>
            <a:cxnLst/>
            <a:rect l="l" t="t" r="r" b="b"/>
            <a:pathLst>
              <a:path w="2414270" h="300354">
                <a:moveTo>
                  <a:pt x="1207047" y="300299"/>
                </a:moveTo>
                <a:lnTo>
                  <a:pt x="0" y="0"/>
                </a:lnTo>
                <a:lnTo>
                  <a:pt x="2414095" y="0"/>
                </a:lnTo>
                <a:lnTo>
                  <a:pt x="1207047" y="30029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420094" y="1044642"/>
            <a:ext cx="2540635" cy="343535"/>
            <a:chOff x="420094" y="1044642"/>
            <a:chExt cx="2540635" cy="343535"/>
          </a:xfrm>
        </p:grpSpPr>
        <p:sp>
          <p:nvSpPr>
            <p:cNvPr id="11" name="object 11"/>
            <p:cNvSpPr/>
            <p:nvPr/>
          </p:nvSpPr>
          <p:spPr>
            <a:xfrm>
              <a:off x="432796" y="1073222"/>
              <a:ext cx="2514694" cy="31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20094" y="1044642"/>
              <a:ext cx="2540635" cy="318135"/>
            </a:xfrm>
            <a:custGeom>
              <a:avLst/>
              <a:gdLst/>
              <a:ahLst/>
              <a:cxnLst/>
              <a:rect l="l" t="t" r="r" b="b"/>
              <a:pathLst>
                <a:path w="2540635" h="318134">
                  <a:moveTo>
                    <a:pt x="2540099" y="317999"/>
                  </a:moveTo>
                  <a:lnTo>
                    <a:pt x="0" y="317999"/>
                  </a:lnTo>
                  <a:lnTo>
                    <a:pt x="0" y="0"/>
                  </a:lnTo>
                  <a:lnTo>
                    <a:pt x="2540099" y="0"/>
                  </a:lnTo>
                  <a:lnTo>
                    <a:pt x="2540099" y="31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420094" y="1044642"/>
            <a:ext cx="2540635" cy="3181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514350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007CB8"/>
                </a:solidFill>
                <a:latin typeface="Roboto"/>
                <a:cs typeface="Roboto"/>
              </a:rPr>
              <a:t>Auto-conﬁguration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9874" y="2674909"/>
            <a:ext cx="22669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 indent="-933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Initial conﬁg (e.g.,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kerberos,</a:t>
            </a:r>
            <a:r>
              <a:rPr dirty="0" sz="11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cache)</a:t>
            </a:r>
            <a:endParaRPr sz="1100">
              <a:latin typeface="Roboto"/>
              <a:cs typeface="Roboto"/>
            </a:endParaRPr>
          </a:p>
          <a:p>
            <a:pPr marL="105410" indent="-93345">
              <a:lnSpc>
                <a:spcPct val="100000"/>
              </a:lnSpc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Resiliency (e.g.,</a:t>
            </a:r>
            <a:r>
              <a:rPr dirty="0" sz="11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replication)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960162" y="1044642"/>
            <a:ext cx="2540635" cy="343535"/>
            <a:chOff x="5960162" y="1044642"/>
            <a:chExt cx="2540635" cy="343535"/>
          </a:xfrm>
        </p:grpSpPr>
        <p:sp>
          <p:nvSpPr>
            <p:cNvPr id="16" name="object 16"/>
            <p:cNvSpPr/>
            <p:nvPr/>
          </p:nvSpPr>
          <p:spPr>
            <a:xfrm>
              <a:off x="5972863" y="1073222"/>
              <a:ext cx="2514694" cy="31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60162" y="1044642"/>
              <a:ext cx="2540635" cy="318135"/>
            </a:xfrm>
            <a:custGeom>
              <a:avLst/>
              <a:gdLst/>
              <a:ahLst/>
              <a:cxnLst/>
              <a:rect l="l" t="t" r="r" b="b"/>
              <a:pathLst>
                <a:path w="2540634" h="318134">
                  <a:moveTo>
                    <a:pt x="2540094" y="317999"/>
                  </a:moveTo>
                  <a:lnTo>
                    <a:pt x="0" y="317999"/>
                  </a:lnTo>
                  <a:lnTo>
                    <a:pt x="0" y="0"/>
                  </a:lnTo>
                  <a:lnTo>
                    <a:pt x="2540094" y="0"/>
                  </a:lnTo>
                  <a:lnTo>
                    <a:pt x="2540094" y="31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960162" y="1044642"/>
            <a:ext cx="2540635" cy="3181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793750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007CB8"/>
                </a:solidFill>
                <a:latin typeface="Roboto"/>
                <a:cs typeface="Roboto"/>
              </a:rPr>
              <a:t>Auto-tuning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284962" y="2674900"/>
            <a:ext cx="13601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 indent="-933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Hot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 spotting</a:t>
            </a:r>
            <a:endParaRPr sz="1100">
              <a:latin typeface="Roboto"/>
              <a:cs typeface="Roboto"/>
            </a:endParaRPr>
          </a:p>
          <a:p>
            <a:pPr marL="105410" indent="-93345">
              <a:lnSpc>
                <a:spcPct val="100000"/>
              </a:lnSpc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Space</a:t>
            </a:r>
            <a:r>
              <a:rPr dirty="0" sz="1100" spc="-4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8111" y="1443757"/>
            <a:ext cx="1204172" cy="1066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1256649" y="1443702"/>
            <a:ext cx="1144270" cy="902969"/>
            <a:chOff x="1256649" y="1443702"/>
            <a:chExt cx="1144270" cy="902969"/>
          </a:xfrm>
        </p:grpSpPr>
        <p:sp>
          <p:nvSpPr>
            <p:cNvPr id="22" name="object 22"/>
            <p:cNvSpPr/>
            <p:nvPr/>
          </p:nvSpPr>
          <p:spPr>
            <a:xfrm>
              <a:off x="1256649" y="1443702"/>
              <a:ext cx="876280" cy="8762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900351" y="1846616"/>
              <a:ext cx="500061" cy="50006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112668" y="1044642"/>
            <a:ext cx="2540635" cy="343535"/>
            <a:chOff x="3112668" y="1044642"/>
            <a:chExt cx="2540635" cy="343535"/>
          </a:xfrm>
        </p:grpSpPr>
        <p:sp>
          <p:nvSpPr>
            <p:cNvPr id="25" name="object 25"/>
            <p:cNvSpPr/>
            <p:nvPr/>
          </p:nvSpPr>
          <p:spPr>
            <a:xfrm>
              <a:off x="3125368" y="1073222"/>
              <a:ext cx="2514694" cy="3148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112668" y="1044642"/>
              <a:ext cx="2540635" cy="318135"/>
            </a:xfrm>
            <a:custGeom>
              <a:avLst/>
              <a:gdLst/>
              <a:ahLst/>
              <a:cxnLst/>
              <a:rect l="l" t="t" r="r" b="b"/>
              <a:pathLst>
                <a:path w="2540635" h="318134">
                  <a:moveTo>
                    <a:pt x="2540094" y="317999"/>
                  </a:moveTo>
                  <a:lnTo>
                    <a:pt x="0" y="317999"/>
                  </a:lnTo>
                  <a:lnTo>
                    <a:pt x="0" y="0"/>
                  </a:lnTo>
                  <a:lnTo>
                    <a:pt x="2540094" y="0"/>
                  </a:lnTo>
                  <a:lnTo>
                    <a:pt x="2540094" y="31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3112668" y="1044642"/>
            <a:ext cx="2540635" cy="318135"/>
          </a:xfrm>
          <a:prstGeom prst="rect">
            <a:avLst/>
          </a:prstGeom>
        </p:spPr>
        <p:txBody>
          <a:bodyPr wrap="square" lIns="0" tIns="49530" rIns="0" bIns="0" rtlCol="0" vert="horz">
            <a:spAutoFit/>
          </a:bodyPr>
          <a:lstStyle/>
          <a:p>
            <a:pPr marL="760095">
              <a:lnSpc>
                <a:spcPct val="100000"/>
              </a:lnSpc>
              <a:spcBef>
                <a:spcPts val="390"/>
              </a:spcBef>
            </a:pPr>
            <a:r>
              <a:rPr dirty="0" sz="1400" spc="-10" b="1">
                <a:solidFill>
                  <a:srgbClr val="007CB8"/>
                </a:solidFill>
                <a:latin typeface="Roboto"/>
                <a:cs typeface="Roboto"/>
              </a:rPr>
              <a:t>Auto-scaling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52272" y="2674900"/>
            <a:ext cx="227838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 marR="5080" indent="-9334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06045" algn="l"/>
              </a:tabLst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Performance optimization for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peak 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needs vs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avg</a:t>
            </a:r>
            <a:r>
              <a:rPr dirty="0" sz="11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needs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12668" y="1434842"/>
            <a:ext cx="2540094" cy="10439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616665" y="1319647"/>
            <a:ext cx="0" cy="2715260"/>
          </a:xfrm>
          <a:custGeom>
            <a:avLst/>
            <a:gdLst/>
            <a:ahLst/>
            <a:cxnLst/>
            <a:rect l="l" t="t" r="r" b="b"/>
            <a:pathLst>
              <a:path w="0" h="2715260">
                <a:moveTo>
                  <a:pt x="0" y="0"/>
                </a:moveTo>
                <a:lnTo>
                  <a:pt x="0" y="2714994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844476" y="1399908"/>
            <a:ext cx="213931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40080" marR="5080" indent="-628015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Autonomous </a:t>
            </a:r>
            <a:r>
              <a:rPr dirty="0" sz="1400" spc="-5" b="1">
                <a:solidFill>
                  <a:srgbClr val="FF8300"/>
                </a:solidFill>
                <a:latin typeface="Roboto"/>
                <a:cs typeface="Roboto"/>
              </a:rPr>
              <a:t>management  for</a:t>
            </a:r>
            <a:r>
              <a:rPr dirty="0" sz="1400" spc="-10" b="1">
                <a:solidFill>
                  <a:srgbClr val="FF8300"/>
                </a:solidFill>
                <a:latin typeface="Roboto"/>
                <a:cs typeface="Roboto"/>
              </a:rPr>
              <a:t> admins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9069" y="1385560"/>
            <a:ext cx="21621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71805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8CFF"/>
                </a:solidFill>
                <a:latin typeface="Roboto"/>
                <a:cs typeface="Roboto"/>
              </a:rPr>
              <a:t>Easy and </a:t>
            </a:r>
            <a:r>
              <a:rPr dirty="0" sz="1400" spc="-10" b="1">
                <a:solidFill>
                  <a:srgbClr val="008CFF"/>
                </a:solidFill>
                <a:latin typeface="Roboto"/>
                <a:cs typeface="Roboto"/>
              </a:rPr>
              <a:t>quick  deployment </a:t>
            </a:r>
            <a:r>
              <a:rPr dirty="0" sz="1400" spc="-5" b="1">
                <a:solidFill>
                  <a:srgbClr val="008CFF"/>
                </a:solidFill>
                <a:latin typeface="Roboto"/>
                <a:cs typeface="Roboto"/>
              </a:rPr>
              <a:t>for</a:t>
            </a:r>
            <a:r>
              <a:rPr dirty="0" sz="1400" spc="-15" b="1">
                <a:solidFill>
                  <a:srgbClr val="008CFF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008CFF"/>
                </a:solidFill>
                <a:latin typeface="Roboto"/>
                <a:cs typeface="Roboto"/>
              </a:rPr>
              <a:t>developers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81177" y="2386625"/>
            <a:ext cx="592423" cy="5938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" name="object 7"/>
          <p:cNvGrpSpPr/>
          <p:nvPr/>
        </p:nvGrpSpPr>
        <p:grpSpPr>
          <a:xfrm>
            <a:off x="8030196" y="2386610"/>
            <a:ext cx="601345" cy="600710"/>
            <a:chOff x="8030196" y="2386610"/>
            <a:chExt cx="601345" cy="600710"/>
          </a:xfrm>
        </p:grpSpPr>
        <p:sp>
          <p:nvSpPr>
            <p:cNvPr id="8" name="object 8"/>
            <p:cNvSpPr/>
            <p:nvPr/>
          </p:nvSpPr>
          <p:spPr>
            <a:xfrm>
              <a:off x="8034959" y="2391372"/>
              <a:ext cx="591820" cy="591185"/>
            </a:xfrm>
            <a:custGeom>
              <a:avLst/>
              <a:gdLst/>
              <a:ahLst/>
              <a:cxnLst/>
              <a:rect l="l" t="t" r="r" b="b"/>
              <a:pathLst>
                <a:path w="591820" h="591185">
                  <a:moveTo>
                    <a:pt x="295724" y="590896"/>
                  </a:moveTo>
                  <a:lnTo>
                    <a:pt x="247853" y="587038"/>
                  </a:lnTo>
                  <a:lnTo>
                    <a:pt x="202405" y="575867"/>
                  </a:lnTo>
                  <a:lnTo>
                    <a:pt x="159998" y="557985"/>
                  </a:lnTo>
                  <a:lnTo>
                    <a:pt x="121245" y="533993"/>
                  </a:lnTo>
                  <a:lnTo>
                    <a:pt x="86765" y="504493"/>
                  </a:lnTo>
                  <a:lnTo>
                    <a:pt x="57172" y="470087"/>
                  </a:lnTo>
                  <a:lnTo>
                    <a:pt x="33083" y="431378"/>
                  </a:lnTo>
                  <a:lnTo>
                    <a:pt x="15114" y="388967"/>
                  </a:lnTo>
                  <a:lnTo>
                    <a:pt x="3881" y="343455"/>
                  </a:lnTo>
                  <a:lnTo>
                    <a:pt x="0" y="295446"/>
                  </a:lnTo>
                  <a:lnTo>
                    <a:pt x="3860" y="247620"/>
                  </a:lnTo>
                  <a:lnTo>
                    <a:pt x="15040" y="202214"/>
                  </a:lnTo>
                  <a:lnTo>
                    <a:pt x="32937" y="159846"/>
                  </a:lnTo>
                  <a:lnTo>
                    <a:pt x="56949" y="121130"/>
                  </a:lnTo>
                  <a:lnTo>
                    <a:pt x="86474" y="86682"/>
                  </a:lnTo>
                  <a:lnTo>
                    <a:pt x="120911" y="57118"/>
                  </a:lnTo>
                  <a:lnTo>
                    <a:pt x="159656" y="33052"/>
                  </a:lnTo>
                  <a:lnTo>
                    <a:pt x="202108" y="15100"/>
                  </a:lnTo>
                  <a:lnTo>
                    <a:pt x="247665" y="3877"/>
                  </a:lnTo>
                  <a:lnTo>
                    <a:pt x="295724" y="0"/>
                  </a:lnTo>
                  <a:lnTo>
                    <a:pt x="343596" y="3877"/>
                  </a:lnTo>
                  <a:lnTo>
                    <a:pt x="389045" y="15100"/>
                  </a:lnTo>
                  <a:lnTo>
                    <a:pt x="393462" y="16969"/>
                  </a:lnTo>
                  <a:lnTo>
                    <a:pt x="295724" y="16969"/>
                  </a:lnTo>
                  <a:lnTo>
                    <a:pt x="250372" y="20623"/>
                  </a:lnTo>
                  <a:lnTo>
                    <a:pt x="207354" y="31201"/>
                  </a:lnTo>
                  <a:lnTo>
                    <a:pt x="167245" y="48130"/>
                  </a:lnTo>
                  <a:lnTo>
                    <a:pt x="130620" y="70835"/>
                  </a:lnTo>
                  <a:lnTo>
                    <a:pt x="98052" y="98742"/>
                  </a:lnTo>
                  <a:lnTo>
                    <a:pt x="70118" y="131278"/>
                  </a:lnTo>
                  <a:lnTo>
                    <a:pt x="47390" y="167868"/>
                  </a:lnTo>
                  <a:lnTo>
                    <a:pt x="30445" y="207938"/>
                  </a:lnTo>
                  <a:lnTo>
                    <a:pt x="19857" y="250914"/>
                  </a:lnTo>
                  <a:lnTo>
                    <a:pt x="16199" y="296221"/>
                  </a:lnTo>
                  <a:lnTo>
                    <a:pt x="19857" y="341529"/>
                  </a:lnTo>
                  <a:lnTo>
                    <a:pt x="30445" y="384505"/>
                  </a:lnTo>
                  <a:lnTo>
                    <a:pt x="47390" y="424574"/>
                  </a:lnTo>
                  <a:lnTo>
                    <a:pt x="70118" y="461164"/>
                  </a:lnTo>
                  <a:lnTo>
                    <a:pt x="98052" y="493699"/>
                  </a:lnTo>
                  <a:lnTo>
                    <a:pt x="130620" y="521606"/>
                  </a:lnTo>
                  <a:lnTo>
                    <a:pt x="167245" y="544311"/>
                  </a:lnTo>
                  <a:lnTo>
                    <a:pt x="207354" y="561239"/>
                  </a:lnTo>
                  <a:lnTo>
                    <a:pt x="250372" y="571817"/>
                  </a:lnTo>
                  <a:lnTo>
                    <a:pt x="295724" y="575471"/>
                  </a:lnTo>
                  <a:lnTo>
                    <a:pt x="390104" y="575471"/>
                  </a:lnTo>
                  <a:lnTo>
                    <a:pt x="389343" y="575793"/>
                  </a:lnTo>
                  <a:lnTo>
                    <a:pt x="343784" y="587017"/>
                  </a:lnTo>
                  <a:lnTo>
                    <a:pt x="295724" y="590896"/>
                  </a:lnTo>
                  <a:close/>
                </a:path>
                <a:path w="591820" h="591185">
                  <a:moveTo>
                    <a:pt x="390104" y="575471"/>
                  </a:moveTo>
                  <a:lnTo>
                    <a:pt x="295724" y="575471"/>
                  </a:lnTo>
                  <a:lnTo>
                    <a:pt x="340894" y="571817"/>
                  </a:lnTo>
                  <a:lnTo>
                    <a:pt x="383806" y="561239"/>
                  </a:lnTo>
                  <a:lnTo>
                    <a:pt x="423872" y="544311"/>
                  </a:lnTo>
                  <a:lnTo>
                    <a:pt x="460504" y="521606"/>
                  </a:lnTo>
                  <a:lnTo>
                    <a:pt x="493114" y="493699"/>
                  </a:lnTo>
                  <a:lnTo>
                    <a:pt x="521114" y="461164"/>
                  </a:lnTo>
                  <a:lnTo>
                    <a:pt x="543916" y="424574"/>
                  </a:lnTo>
                  <a:lnTo>
                    <a:pt x="560931" y="384505"/>
                  </a:lnTo>
                  <a:lnTo>
                    <a:pt x="571571" y="341529"/>
                  </a:lnTo>
                  <a:lnTo>
                    <a:pt x="575248" y="296221"/>
                  </a:lnTo>
                  <a:lnTo>
                    <a:pt x="571591" y="250914"/>
                  </a:lnTo>
                  <a:lnTo>
                    <a:pt x="561003" y="207938"/>
                  </a:lnTo>
                  <a:lnTo>
                    <a:pt x="544057" y="167868"/>
                  </a:lnTo>
                  <a:lnTo>
                    <a:pt x="521330" y="131278"/>
                  </a:lnTo>
                  <a:lnTo>
                    <a:pt x="493395" y="98742"/>
                  </a:lnTo>
                  <a:lnTo>
                    <a:pt x="460828" y="70835"/>
                  </a:lnTo>
                  <a:lnTo>
                    <a:pt x="424202" y="48130"/>
                  </a:lnTo>
                  <a:lnTo>
                    <a:pt x="384094" y="31201"/>
                  </a:lnTo>
                  <a:lnTo>
                    <a:pt x="341076" y="20623"/>
                  </a:lnTo>
                  <a:lnTo>
                    <a:pt x="295724" y="16969"/>
                  </a:lnTo>
                  <a:lnTo>
                    <a:pt x="393462" y="16969"/>
                  </a:lnTo>
                  <a:lnTo>
                    <a:pt x="431456" y="33052"/>
                  </a:lnTo>
                  <a:lnTo>
                    <a:pt x="470211" y="57118"/>
                  </a:lnTo>
                  <a:lnTo>
                    <a:pt x="504695" y="86682"/>
                  </a:lnTo>
                  <a:lnTo>
                    <a:pt x="534292" y="121130"/>
                  </a:lnTo>
                  <a:lnTo>
                    <a:pt x="558384" y="159846"/>
                  </a:lnTo>
                  <a:lnTo>
                    <a:pt x="576356" y="202214"/>
                  </a:lnTo>
                  <a:lnTo>
                    <a:pt x="587591" y="247620"/>
                  </a:lnTo>
                  <a:lnTo>
                    <a:pt x="591473" y="295446"/>
                  </a:lnTo>
                  <a:lnTo>
                    <a:pt x="587612" y="343267"/>
                  </a:lnTo>
                  <a:lnTo>
                    <a:pt x="576431" y="388669"/>
                  </a:lnTo>
                  <a:lnTo>
                    <a:pt x="558531" y="431036"/>
                  </a:lnTo>
                  <a:lnTo>
                    <a:pt x="534515" y="469752"/>
                  </a:lnTo>
                  <a:lnTo>
                    <a:pt x="504986" y="504202"/>
                  </a:lnTo>
                  <a:lnTo>
                    <a:pt x="470546" y="533770"/>
                  </a:lnTo>
                  <a:lnTo>
                    <a:pt x="431797" y="557838"/>
                  </a:lnTo>
                  <a:lnTo>
                    <a:pt x="390104" y="575471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8034959" y="2391372"/>
              <a:ext cx="591820" cy="591185"/>
            </a:xfrm>
            <a:custGeom>
              <a:avLst/>
              <a:gdLst/>
              <a:ahLst/>
              <a:cxnLst/>
              <a:rect l="l" t="t" r="r" b="b"/>
              <a:pathLst>
                <a:path w="591820" h="591185">
                  <a:moveTo>
                    <a:pt x="295724" y="0"/>
                  </a:moveTo>
                  <a:lnTo>
                    <a:pt x="247665" y="3877"/>
                  </a:lnTo>
                  <a:lnTo>
                    <a:pt x="202108" y="15100"/>
                  </a:lnTo>
                  <a:lnTo>
                    <a:pt x="159656" y="33052"/>
                  </a:lnTo>
                  <a:lnTo>
                    <a:pt x="120911" y="57118"/>
                  </a:lnTo>
                  <a:lnTo>
                    <a:pt x="86474" y="86682"/>
                  </a:lnTo>
                  <a:lnTo>
                    <a:pt x="56949" y="121130"/>
                  </a:lnTo>
                  <a:lnTo>
                    <a:pt x="32937" y="159846"/>
                  </a:lnTo>
                  <a:lnTo>
                    <a:pt x="15040" y="202214"/>
                  </a:lnTo>
                  <a:lnTo>
                    <a:pt x="3860" y="247620"/>
                  </a:lnTo>
                  <a:lnTo>
                    <a:pt x="0" y="295446"/>
                  </a:lnTo>
                  <a:lnTo>
                    <a:pt x="3881" y="343455"/>
                  </a:lnTo>
                  <a:lnTo>
                    <a:pt x="15114" y="388967"/>
                  </a:lnTo>
                  <a:lnTo>
                    <a:pt x="33083" y="431378"/>
                  </a:lnTo>
                  <a:lnTo>
                    <a:pt x="57172" y="470087"/>
                  </a:lnTo>
                  <a:lnTo>
                    <a:pt x="86765" y="504493"/>
                  </a:lnTo>
                  <a:lnTo>
                    <a:pt x="121245" y="533993"/>
                  </a:lnTo>
                  <a:lnTo>
                    <a:pt x="159998" y="557985"/>
                  </a:lnTo>
                  <a:lnTo>
                    <a:pt x="202405" y="575867"/>
                  </a:lnTo>
                  <a:lnTo>
                    <a:pt x="247853" y="587038"/>
                  </a:lnTo>
                  <a:lnTo>
                    <a:pt x="295724" y="590896"/>
                  </a:lnTo>
                  <a:lnTo>
                    <a:pt x="343784" y="587017"/>
                  </a:lnTo>
                  <a:lnTo>
                    <a:pt x="389343" y="575793"/>
                  </a:lnTo>
                  <a:lnTo>
                    <a:pt x="431797" y="557838"/>
                  </a:lnTo>
                  <a:lnTo>
                    <a:pt x="470546" y="533770"/>
                  </a:lnTo>
                  <a:lnTo>
                    <a:pt x="504986" y="504202"/>
                  </a:lnTo>
                  <a:lnTo>
                    <a:pt x="534515" y="469752"/>
                  </a:lnTo>
                  <a:lnTo>
                    <a:pt x="558531" y="431036"/>
                  </a:lnTo>
                  <a:lnTo>
                    <a:pt x="576431" y="388669"/>
                  </a:lnTo>
                  <a:lnTo>
                    <a:pt x="587612" y="343267"/>
                  </a:lnTo>
                  <a:lnTo>
                    <a:pt x="591473" y="295446"/>
                  </a:lnTo>
                  <a:lnTo>
                    <a:pt x="587591" y="247620"/>
                  </a:lnTo>
                  <a:lnTo>
                    <a:pt x="576356" y="202214"/>
                  </a:lnTo>
                  <a:lnTo>
                    <a:pt x="558384" y="159846"/>
                  </a:lnTo>
                  <a:lnTo>
                    <a:pt x="534292" y="121130"/>
                  </a:lnTo>
                  <a:lnTo>
                    <a:pt x="504695" y="86682"/>
                  </a:lnTo>
                  <a:lnTo>
                    <a:pt x="470211" y="57118"/>
                  </a:lnTo>
                  <a:lnTo>
                    <a:pt x="431456" y="33052"/>
                  </a:lnTo>
                  <a:lnTo>
                    <a:pt x="389045" y="15100"/>
                  </a:lnTo>
                  <a:lnTo>
                    <a:pt x="343596" y="3877"/>
                  </a:lnTo>
                  <a:lnTo>
                    <a:pt x="295724" y="0"/>
                  </a:lnTo>
                  <a:close/>
                </a:path>
                <a:path w="591820" h="591185">
                  <a:moveTo>
                    <a:pt x="295724" y="575471"/>
                  </a:moveTo>
                  <a:lnTo>
                    <a:pt x="250372" y="571817"/>
                  </a:lnTo>
                  <a:lnTo>
                    <a:pt x="207354" y="561239"/>
                  </a:lnTo>
                  <a:lnTo>
                    <a:pt x="167245" y="544311"/>
                  </a:lnTo>
                  <a:lnTo>
                    <a:pt x="130620" y="521606"/>
                  </a:lnTo>
                  <a:lnTo>
                    <a:pt x="98052" y="493699"/>
                  </a:lnTo>
                  <a:lnTo>
                    <a:pt x="70118" y="461164"/>
                  </a:lnTo>
                  <a:lnTo>
                    <a:pt x="47390" y="424574"/>
                  </a:lnTo>
                  <a:lnTo>
                    <a:pt x="30445" y="384505"/>
                  </a:lnTo>
                  <a:lnTo>
                    <a:pt x="19857" y="341529"/>
                  </a:lnTo>
                  <a:lnTo>
                    <a:pt x="16199" y="296221"/>
                  </a:lnTo>
                  <a:lnTo>
                    <a:pt x="19857" y="250914"/>
                  </a:lnTo>
                  <a:lnTo>
                    <a:pt x="30445" y="207938"/>
                  </a:lnTo>
                  <a:lnTo>
                    <a:pt x="47390" y="167868"/>
                  </a:lnTo>
                  <a:lnTo>
                    <a:pt x="70118" y="131278"/>
                  </a:lnTo>
                  <a:lnTo>
                    <a:pt x="98052" y="98742"/>
                  </a:lnTo>
                  <a:lnTo>
                    <a:pt x="130620" y="70835"/>
                  </a:lnTo>
                  <a:lnTo>
                    <a:pt x="167245" y="48130"/>
                  </a:lnTo>
                  <a:lnTo>
                    <a:pt x="207354" y="31201"/>
                  </a:lnTo>
                  <a:lnTo>
                    <a:pt x="250372" y="20623"/>
                  </a:lnTo>
                  <a:lnTo>
                    <a:pt x="295724" y="16969"/>
                  </a:lnTo>
                  <a:lnTo>
                    <a:pt x="341076" y="20623"/>
                  </a:lnTo>
                  <a:lnTo>
                    <a:pt x="384094" y="31201"/>
                  </a:lnTo>
                  <a:lnTo>
                    <a:pt x="424202" y="48130"/>
                  </a:lnTo>
                  <a:lnTo>
                    <a:pt x="460828" y="70835"/>
                  </a:lnTo>
                  <a:lnTo>
                    <a:pt x="493395" y="98742"/>
                  </a:lnTo>
                  <a:lnTo>
                    <a:pt x="521330" y="131278"/>
                  </a:lnTo>
                  <a:lnTo>
                    <a:pt x="544057" y="167868"/>
                  </a:lnTo>
                  <a:lnTo>
                    <a:pt x="561003" y="207938"/>
                  </a:lnTo>
                  <a:lnTo>
                    <a:pt x="571591" y="250914"/>
                  </a:lnTo>
                  <a:lnTo>
                    <a:pt x="575248" y="296221"/>
                  </a:lnTo>
                  <a:lnTo>
                    <a:pt x="571571" y="341529"/>
                  </a:lnTo>
                  <a:lnTo>
                    <a:pt x="560931" y="384505"/>
                  </a:lnTo>
                  <a:lnTo>
                    <a:pt x="543916" y="424574"/>
                  </a:lnTo>
                  <a:lnTo>
                    <a:pt x="521114" y="461164"/>
                  </a:lnTo>
                  <a:lnTo>
                    <a:pt x="493114" y="493699"/>
                  </a:lnTo>
                  <a:lnTo>
                    <a:pt x="460504" y="521606"/>
                  </a:lnTo>
                  <a:lnTo>
                    <a:pt x="423872" y="544311"/>
                  </a:lnTo>
                  <a:lnTo>
                    <a:pt x="383806" y="561239"/>
                  </a:lnTo>
                  <a:lnTo>
                    <a:pt x="340894" y="571817"/>
                  </a:lnTo>
                  <a:lnTo>
                    <a:pt x="295724" y="57547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8175483" y="2582669"/>
              <a:ext cx="320040" cy="223520"/>
            </a:xfrm>
            <a:custGeom>
              <a:avLst/>
              <a:gdLst/>
              <a:ahLst/>
              <a:cxnLst/>
              <a:rect l="l" t="t" r="r" b="b"/>
              <a:pathLst>
                <a:path w="320040" h="223519">
                  <a:moveTo>
                    <a:pt x="108099" y="222949"/>
                  </a:moveTo>
                  <a:lnTo>
                    <a:pt x="0" y="114174"/>
                  </a:lnTo>
                  <a:lnTo>
                    <a:pt x="11574" y="102599"/>
                  </a:lnTo>
                  <a:lnTo>
                    <a:pt x="108099" y="199799"/>
                  </a:lnTo>
                  <a:lnTo>
                    <a:pt x="308099" y="0"/>
                  </a:lnTo>
                  <a:lnTo>
                    <a:pt x="319674" y="11574"/>
                  </a:lnTo>
                  <a:lnTo>
                    <a:pt x="108099" y="222949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8175483" y="2582669"/>
              <a:ext cx="320040" cy="223520"/>
            </a:xfrm>
            <a:custGeom>
              <a:avLst/>
              <a:gdLst/>
              <a:ahLst/>
              <a:cxnLst/>
              <a:rect l="l" t="t" r="r" b="b"/>
              <a:pathLst>
                <a:path w="320040" h="223519">
                  <a:moveTo>
                    <a:pt x="108099" y="199799"/>
                  </a:moveTo>
                  <a:lnTo>
                    <a:pt x="11574" y="102599"/>
                  </a:lnTo>
                  <a:lnTo>
                    <a:pt x="0" y="114174"/>
                  </a:lnTo>
                  <a:lnTo>
                    <a:pt x="108099" y="222949"/>
                  </a:lnTo>
                  <a:lnTo>
                    <a:pt x="319674" y="11574"/>
                  </a:lnTo>
                  <a:lnTo>
                    <a:pt x="308099" y="0"/>
                  </a:lnTo>
                  <a:lnTo>
                    <a:pt x="108099" y="19979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687836" y="2472969"/>
            <a:ext cx="428625" cy="427990"/>
            <a:chOff x="6687836" y="2472969"/>
            <a:chExt cx="428625" cy="427990"/>
          </a:xfrm>
        </p:grpSpPr>
        <p:sp>
          <p:nvSpPr>
            <p:cNvPr id="13" name="object 13"/>
            <p:cNvSpPr/>
            <p:nvPr/>
          </p:nvSpPr>
          <p:spPr>
            <a:xfrm>
              <a:off x="6692600" y="2477732"/>
              <a:ext cx="419100" cy="418465"/>
            </a:xfrm>
            <a:custGeom>
              <a:avLst/>
              <a:gdLst/>
              <a:ahLst/>
              <a:cxnLst/>
              <a:rect l="l" t="t" r="r" b="b"/>
              <a:pathLst>
                <a:path w="419100" h="418464">
                  <a:moveTo>
                    <a:pt x="223660" y="199287"/>
                  </a:moveTo>
                  <a:lnTo>
                    <a:pt x="207860" y="199287"/>
                  </a:lnTo>
                  <a:lnTo>
                    <a:pt x="334185" y="72962"/>
                  </a:lnTo>
                  <a:lnTo>
                    <a:pt x="330845" y="66955"/>
                  </a:lnTo>
                  <a:lnTo>
                    <a:pt x="328272" y="60437"/>
                  </a:lnTo>
                  <a:lnTo>
                    <a:pt x="326620" y="53517"/>
                  </a:lnTo>
                  <a:lnTo>
                    <a:pt x="326035" y="46287"/>
                  </a:lnTo>
                  <a:lnTo>
                    <a:pt x="329666" y="28257"/>
                  </a:lnTo>
                  <a:lnTo>
                    <a:pt x="339573" y="13545"/>
                  </a:lnTo>
                  <a:lnTo>
                    <a:pt x="354280" y="3633"/>
                  </a:lnTo>
                  <a:lnTo>
                    <a:pt x="372310" y="0"/>
                  </a:lnTo>
                  <a:lnTo>
                    <a:pt x="390341" y="3633"/>
                  </a:lnTo>
                  <a:lnTo>
                    <a:pt x="401916" y="11434"/>
                  </a:lnTo>
                  <a:lnTo>
                    <a:pt x="372310" y="11434"/>
                  </a:lnTo>
                  <a:lnTo>
                    <a:pt x="358596" y="14201"/>
                  </a:lnTo>
                  <a:lnTo>
                    <a:pt x="347535" y="21717"/>
                  </a:lnTo>
                  <a:lnTo>
                    <a:pt x="340149" y="32805"/>
                  </a:lnTo>
                  <a:lnTo>
                    <a:pt x="337460" y="46287"/>
                  </a:lnTo>
                  <a:lnTo>
                    <a:pt x="340227" y="59769"/>
                  </a:lnTo>
                  <a:lnTo>
                    <a:pt x="347741" y="70856"/>
                  </a:lnTo>
                  <a:lnTo>
                    <a:pt x="358828" y="78370"/>
                  </a:lnTo>
                  <a:lnTo>
                    <a:pt x="372310" y="81137"/>
                  </a:lnTo>
                  <a:lnTo>
                    <a:pt x="341810" y="81137"/>
                  </a:lnTo>
                  <a:lnTo>
                    <a:pt x="223660" y="199287"/>
                  </a:lnTo>
                  <a:close/>
                </a:path>
                <a:path w="419100" h="418464">
                  <a:moveTo>
                    <a:pt x="91143" y="89306"/>
                  </a:moveTo>
                  <a:lnTo>
                    <a:pt x="66564" y="89306"/>
                  </a:lnTo>
                  <a:lnTo>
                    <a:pt x="75159" y="87670"/>
                  </a:lnTo>
                  <a:lnTo>
                    <a:pt x="82636" y="82762"/>
                  </a:lnTo>
                  <a:lnTo>
                    <a:pt x="87529" y="75299"/>
                  </a:lnTo>
                  <a:lnTo>
                    <a:pt x="89161" y="66709"/>
                  </a:lnTo>
                  <a:lnTo>
                    <a:pt x="87529" y="58114"/>
                  </a:lnTo>
                  <a:lnTo>
                    <a:pt x="82636" y="50637"/>
                  </a:lnTo>
                  <a:lnTo>
                    <a:pt x="39611" y="7622"/>
                  </a:lnTo>
                  <a:lnTo>
                    <a:pt x="48311" y="4357"/>
                  </a:lnTo>
                  <a:lnTo>
                    <a:pt x="67834" y="639"/>
                  </a:lnTo>
                  <a:lnTo>
                    <a:pt x="87254" y="2382"/>
                  </a:lnTo>
                  <a:lnTo>
                    <a:pt x="105447" y="9333"/>
                  </a:lnTo>
                  <a:lnTo>
                    <a:pt x="107982" y="11239"/>
                  </a:lnTo>
                  <a:lnTo>
                    <a:pt x="75293" y="11239"/>
                  </a:lnTo>
                  <a:lnTo>
                    <a:pt x="61386" y="11979"/>
                  </a:lnTo>
                  <a:lnTo>
                    <a:pt x="90786" y="41387"/>
                  </a:lnTo>
                  <a:lnTo>
                    <a:pt x="98450" y="52782"/>
                  </a:lnTo>
                  <a:lnTo>
                    <a:pt x="101004" y="65612"/>
                  </a:lnTo>
                  <a:lnTo>
                    <a:pt x="98450" y="78442"/>
                  </a:lnTo>
                  <a:lnTo>
                    <a:pt x="91143" y="89306"/>
                  </a:lnTo>
                  <a:close/>
                </a:path>
                <a:path w="419100" h="418464">
                  <a:moveTo>
                    <a:pt x="110052" y="129249"/>
                  </a:moveTo>
                  <a:lnTo>
                    <a:pt x="70511" y="129249"/>
                  </a:lnTo>
                  <a:lnTo>
                    <a:pt x="92222" y="125433"/>
                  </a:lnTo>
                  <a:lnTo>
                    <a:pt x="111486" y="113812"/>
                  </a:lnTo>
                  <a:lnTo>
                    <a:pt x="130399" y="72412"/>
                  </a:lnTo>
                  <a:lnTo>
                    <a:pt x="130491" y="70856"/>
                  </a:lnTo>
                  <a:lnTo>
                    <a:pt x="129423" y="59327"/>
                  </a:lnTo>
                  <a:lnTo>
                    <a:pt x="101664" y="19559"/>
                  </a:lnTo>
                  <a:lnTo>
                    <a:pt x="75293" y="11239"/>
                  </a:lnTo>
                  <a:lnTo>
                    <a:pt x="107982" y="11239"/>
                  </a:lnTo>
                  <a:lnTo>
                    <a:pt x="136942" y="44574"/>
                  </a:lnTo>
                  <a:lnTo>
                    <a:pt x="141921" y="72962"/>
                  </a:lnTo>
                  <a:lnTo>
                    <a:pt x="140569" y="84443"/>
                  </a:lnTo>
                  <a:lnTo>
                    <a:pt x="137214" y="95909"/>
                  </a:lnTo>
                  <a:lnTo>
                    <a:pt x="132026" y="106657"/>
                  </a:lnTo>
                  <a:lnTo>
                    <a:pt x="125111" y="116537"/>
                  </a:lnTo>
                  <a:lnTo>
                    <a:pt x="133261" y="124687"/>
                  </a:lnTo>
                  <a:lnTo>
                    <a:pt x="116386" y="124687"/>
                  </a:lnTo>
                  <a:lnTo>
                    <a:pt x="110052" y="129249"/>
                  </a:lnTo>
                  <a:close/>
                </a:path>
                <a:path w="419100" h="418464">
                  <a:moveTo>
                    <a:pt x="372310" y="92562"/>
                  </a:moveTo>
                  <a:lnTo>
                    <a:pt x="363642" y="91772"/>
                  </a:lnTo>
                  <a:lnTo>
                    <a:pt x="355635" y="89502"/>
                  </a:lnTo>
                  <a:lnTo>
                    <a:pt x="348341" y="85907"/>
                  </a:lnTo>
                  <a:lnTo>
                    <a:pt x="341810" y="81137"/>
                  </a:lnTo>
                  <a:lnTo>
                    <a:pt x="372310" y="81137"/>
                  </a:lnTo>
                  <a:lnTo>
                    <a:pt x="385792" y="78370"/>
                  </a:lnTo>
                  <a:lnTo>
                    <a:pt x="396879" y="70856"/>
                  </a:lnTo>
                  <a:lnTo>
                    <a:pt x="404394" y="59769"/>
                  </a:lnTo>
                  <a:lnTo>
                    <a:pt x="407160" y="46287"/>
                  </a:lnTo>
                  <a:lnTo>
                    <a:pt x="404394" y="32805"/>
                  </a:lnTo>
                  <a:lnTo>
                    <a:pt x="396879" y="21717"/>
                  </a:lnTo>
                  <a:lnTo>
                    <a:pt x="385792" y="14201"/>
                  </a:lnTo>
                  <a:lnTo>
                    <a:pt x="372310" y="11434"/>
                  </a:lnTo>
                  <a:lnTo>
                    <a:pt x="401916" y="11434"/>
                  </a:lnTo>
                  <a:lnTo>
                    <a:pt x="405048" y="13545"/>
                  </a:lnTo>
                  <a:lnTo>
                    <a:pt x="414955" y="28257"/>
                  </a:lnTo>
                  <a:lnTo>
                    <a:pt x="418585" y="46287"/>
                  </a:lnTo>
                  <a:lnTo>
                    <a:pt x="414955" y="64317"/>
                  </a:lnTo>
                  <a:lnTo>
                    <a:pt x="405048" y="79024"/>
                  </a:lnTo>
                  <a:lnTo>
                    <a:pt x="390341" y="88931"/>
                  </a:lnTo>
                  <a:lnTo>
                    <a:pt x="372310" y="92562"/>
                  </a:lnTo>
                  <a:close/>
                </a:path>
                <a:path w="419100" h="418464">
                  <a:moveTo>
                    <a:pt x="70636" y="141562"/>
                  </a:moveTo>
                  <a:lnTo>
                    <a:pt x="33054" y="131004"/>
                  </a:lnTo>
                  <a:lnTo>
                    <a:pt x="2586" y="88346"/>
                  </a:lnTo>
                  <a:lnTo>
                    <a:pt x="593" y="68452"/>
                  </a:lnTo>
                  <a:lnTo>
                    <a:pt x="4211" y="48462"/>
                  </a:lnTo>
                  <a:lnTo>
                    <a:pt x="7486" y="39762"/>
                  </a:lnTo>
                  <a:lnTo>
                    <a:pt x="28173" y="60437"/>
                  </a:lnTo>
                  <a:lnTo>
                    <a:pt x="12936" y="60440"/>
                  </a:lnTo>
                  <a:lnTo>
                    <a:pt x="12376" y="72962"/>
                  </a:lnTo>
                  <a:lnTo>
                    <a:pt x="30361" y="113262"/>
                  </a:lnTo>
                  <a:lnTo>
                    <a:pt x="70511" y="129249"/>
                  </a:lnTo>
                  <a:lnTo>
                    <a:pt x="110052" y="129249"/>
                  </a:lnTo>
                  <a:lnTo>
                    <a:pt x="106020" y="132154"/>
                  </a:lnTo>
                  <a:lnTo>
                    <a:pt x="94739" y="137418"/>
                  </a:lnTo>
                  <a:lnTo>
                    <a:pt x="82843" y="140535"/>
                  </a:lnTo>
                  <a:lnTo>
                    <a:pt x="70636" y="141562"/>
                  </a:lnTo>
                  <a:close/>
                </a:path>
                <a:path w="419100" h="418464">
                  <a:moveTo>
                    <a:pt x="66561" y="100056"/>
                  </a:moveTo>
                  <a:lnTo>
                    <a:pt x="53731" y="97501"/>
                  </a:lnTo>
                  <a:lnTo>
                    <a:pt x="42336" y="89837"/>
                  </a:lnTo>
                  <a:lnTo>
                    <a:pt x="12936" y="60437"/>
                  </a:lnTo>
                  <a:lnTo>
                    <a:pt x="28176" y="60440"/>
                  </a:lnTo>
                  <a:lnTo>
                    <a:pt x="50511" y="82762"/>
                  </a:lnTo>
                  <a:lnTo>
                    <a:pt x="57974" y="87670"/>
                  </a:lnTo>
                  <a:lnTo>
                    <a:pt x="66564" y="89306"/>
                  </a:lnTo>
                  <a:lnTo>
                    <a:pt x="91143" y="89306"/>
                  </a:lnTo>
                  <a:lnTo>
                    <a:pt x="90786" y="89837"/>
                  </a:lnTo>
                  <a:lnTo>
                    <a:pt x="79390" y="97501"/>
                  </a:lnTo>
                  <a:lnTo>
                    <a:pt x="66561" y="100056"/>
                  </a:lnTo>
                  <a:close/>
                </a:path>
                <a:path w="419100" h="418464">
                  <a:moveTo>
                    <a:pt x="60836" y="418186"/>
                  </a:moveTo>
                  <a:lnTo>
                    <a:pt x="48861" y="418186"/>
                  </a:lnTo>
                  <a:lnTo>
                    <a:pt x="42886" y="416011"/>
                  </a:lnTo>
                  <a:lnTo>
                    <a:pt x="6936" y="380061"/>
                  </a:lnTo>
                  <a:lnTo>
                    <a:pt x="1733" y="372358"/>
                  </a:lnTo>
                  <a:lnTo>
                    <a:pt x="0" y="363727"/>
                  </a:lnTo>
                  <a:lnTo>
                    <a:pt x="1733" y="355104"/>
                  </a:lnTo>
                  <a:lnTo>
                    <a:pt x="6936" y="347386"/>
                  </a:lnTo>
                  <a:lnTo>
                    <a:pt x="173010" y="181312"/>
                  </a:lnTo>
                  <a:lnTo>
                    <a:pt x="116386" y="124687"/>
                  </a:lnTo>
                  <a:lnTo>
                    <a:pt x="133261" y="124687"/>
                  </a:lnTo>
                  <a:lnTo>
                    <a:pt x="196985" y="188412"/>
                  </a:lnTo>
                  <a:lnTo>
                    <a:pt x="181185" y="188412"/>
                  </a:lnTo>
                  <a:lnTo>
                    <a:pt x="10761" y="358836"/>
                  </a:lnTo>
                  <a:lnTo>
                    <a:pt x="10761" y="366461"/>
                  </a:lnTo>
                  <a:lnTo>
                    <a:pt x="51036" y="406761"/>
                  </a:lnTo>
                  <a:lnTo>
                    <a:pt x="76086" y="406761"/>
                  </a:lnTo>
                  <a:lnTo>
                    <a:pt x="66836" y="416011"/>
                  </a:lnTo>
                  <a:lnTo>
                    <a:pt x="60836" y="418186"/>
                  </a:lnTo>
                  <a:close/>
                </a:path>
                <a:path w="419100" h="418464">
                  <a:moveTo>
                    <a:pt x="76086" y="406761"/>
                  </a:moveTo>
                  <a:lnTo>
                    <a:pt x="58661" y="406761"/>
                  </a:lnTo>
                  <a:lnTo>
                    <a:pt x="229110" y="236312"/>
                  </a:lnTo>
                  <a:lnTo>
                    <a:pt x="181185" y="188412"/>
                  </a:lnTo>
                  <a:lnTo>
                    <a:pt x="196985" y="188412"/>
                  </a:lnTo>
                  <a:lnTo>
                    <a:pt x="207860" y="199287"/>
                  </a:lnTo>
                  <a:lnTo>
                    <a:pt x="223660" y="199287"/>
                  </a:lnTo>
                  <a:lnTo>
                    <a:pt x="216035" y="206912"/>
                  </a:lnTo>
                  <a:lnTo>
                    <a:pt x="254703" y="245587"/>
                  </a:lnTo>
                  <a:lnTo>
                    <a:pt x="237260" y="245587"/>
                  </a:lnTo>
                  <a:lnTo>
                    <a:pt x="76086" y="406761"/>
                  </a:lnTo>
                  <a:close/>
                </a:path>
                <a:path w="419100" h="418464">
                  <a:moveTo>
                    <a:pt x="372310" y="417636"/>
                  </a:moveTo>
                  <a:lnTo>
                    <a:pt x="354280" y="414006"/>
                  </a:lnTo>
                  <a:lnTo>
                    <a:pt x="339573" y="404099"/>
                  </a:lnTo>
                  <a:lnTo>
                    <a:pt x="329666" y="389392"/>
                  </a:lnTo>
                  <a:lnTo>
                    <a:pt x="326035" y="371361"/>
                  </a:lnTo>
                  <a:lnTo>
                    <a:pt x="326637" y="363727"/>
                  </a:lnTo>
                  <a:lnTo>
                    <a:pt x="328410" y="356452"/>
                  </a:lnTo>
                  <a:lnTo>
                    <a:pt x="331309" y="349687"/>
                  </a:lnTo>
                  <a:lnTo>
                    <a:pt x="335285" y="343586"/>
                  </a:lnTo>
                  <a:lnTo>
                    <a:pt x="237260" y="245587"/>
                  </a:lnTo>
                  <a:lnTo>
                    <a:pt x="254703" y="245587"/>
                  </a:lnTo>
                  <a:lnTo>
                    <a:pt x="343435" y="334336"/>
                  </a:lnTo>
                  <a:lnTo>
                    <a:pt x="399203" y="334336"/>
                  </a:lnTo>
                  <a:lnTo>
                    <a:pt x="405048" y="338349"/>
                  </a:lnTo>
                  <a:lnTo>
                    <a:pt x="414955" y="353245"/>
                  </a:lnTo>
                  <a:lnTo>
                    <a:pt x="418585" y="371361"/>
                  </a:lnTo>
                  <a:lnTo>
                    <a:pt x="414955" y="389392"/>
                  </a:lnTo>
                  <a:lnTo>
                    <a:pt x="405048" y="404099"/>
                  </a:lnTo>
                  <a:lnTo>
                    <a:pt x="390341" y="414006"/>
                  </a:lnTo>
                  <a:lnTo>
                    <a:pt x="372310" y="417636"/>
                  </a:lnTo>
                  <a:close/>
                </a:path>
                <a:path w="419100" h="418464">
                  <a:moveTo>
                    <a:pt x="399203" y="334336"/>
                  </a:moveTo>
                  <a:lnTo>
                    <a:pt x="343435" y="334336"/>
                  </a:lnTo>
                  <a:lnTo>
                    <a:pt x="349863" y="330274"/>
                  </a:lnTo>
                  <a:lnTo>
                    <a:pt x="356851" y="327186"/>
                  </a:lnTo>
                  <a:lnTo>
                    <a:pt x="364350" y="325224"/>
                  </a:lnTo>
                  <a:lnTo>
                    <a:pt x="372310" y="324536"/>
                  </a:lnTo>
                  <a:lnTo>
                    <a:pt x="390341" y="328253"/>
                  </a:lnTo>
                  <a:lnTo>
                    <a:pt x="399203" y="334336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692599" y="2477732"/>
              <a:ext cx="419100" cy="418465"/>
            </a:xfrm>
            <a:custGeom>
              <a:avLst/>
              <a:gdLst/>
              <a:ahLst/>
              <a:cxnLst/>
              <a:rect l="l" t="t" r="r" b="b"/>
              <a:pathLst>
                <a:path w="419100" h="418464">
                  <a:moveTo>
                    <a:pt x="372311" y="324536"/>
                  </a:moveTo>
                  <a:lnTo>
                    <a:pt x="364351" y="325224"/>
                  </a:lnTo>
                  <a:lnTo>
                    <a:pt x="356852" y="327186"/>
                  </a:lnTo>
                  <a:lnTo>
                    <a:pt x="349864" y="330274"/>
                  </a:lnTo>
                  <a:lnTo>
                    <a:pt x="343436" y="334336"/>
                  </a:lnTo>
                  <a:lnTo>
                    <a:pt x="216037" y="206912"/>
                  </a:lnTo>
                  <a:lnTo>
                    <a:pt x="341811" y="81137"/>
                  </a:lnTo>
                  <a:lnTo>
                    <a:pt x="348342" y="85907"/>
                  </a:lnTo>
                  <a:lnTo>
                    <a:pt x="355636" y="89502"/>
                  </a:lnTo>
                  <a:lnTo>
                    <a:pt x="363643" y="91772"/>
                  </a:lnTo>
                  <a:lnTo>
                    <a:pt x="372311" y="92562"/>
                  </a:lnTo>
                  <a:lnTo>
                    <a:pt x="390342" y="88931"/>
                  </a:lnTo>
                  <a:lnTo>
                    <a:pt x="405049" y="79024"/>
                  </a:lnTo>
                  <a:lnTo>
                    <a:pt x="414956" y="64317"/>
                  </a:lnTo>
                  <a:lnTo>
                    <a:pt x="418586" y="46287"/>
                  </a:lnTo>
                  <a:lnTo>
                    <a:pt x="414956" y="28257"/>
                  </a:lnTo>
                  <a:lnTo>
                    <a:pt x="405049" y="13545"/>
                  </a:lnTo>
                  <a:lnTo>
                    <a:pt x="390342" y="3633"/>
                  </a:lnTo>
                  <a:lnTo>
                    <a:pt x="372311" y="0"/>
                  </a:lnTo>
                  <a:lnTo>
                    <a:pt x="354281" y="3633"/>
                  </a:lnTo>
                  <a:lnTo>
                    <a:pt x="339574" y="13545"/>
                  </a:lnTo>
                  <a:lnTo>
                    <a:pt x="329667" y="28257"/>
                  </a:lnTo>
                  <a:lnTo>
                    <a:pt x="326036" y="46287"/>
                  </a:lnTo>
                  <a:lnTo>
                    <a:pt x="326621" y="53517"/>
                  </a:lnTo>
                  <a:lnTo>
                    <a:pt x="328274" y="60440"/>
                  </a:lnTo>
                  <a:lnTo>
                    <a:pt x="330846" y="66955"/>
                  </a:lnTo>
                  <a:lnTo>
                    <a:pt x="334186" y="72962"/>
                  </a:lnTo>
                  <a:lnTo>
                    <a:pt x="207862" y="199287"/>
                  </a:lnTo>
                  <a:lnTo>
                    <a:pt x="125112" y="116537"/>
                  </a:lnTo>
                  <a:lnTo>
                    <a:pt x="132027" y="106657"/>
                  </a:lnTo>
                  <a:lnTo>
                    <a:pt x="137215" y="95909"/>
                  </a:lnTo>
                  <a:lnTo>
                    <a:pt x="140570" y="84443"/>
                  </a:lnTo>
                  <a:lnTo>
                    <a:pt x="141987" y="72412"/>
                  </a:lnTo>
                  <a:lnTo>
                    <a:pt x="140890" y="58060"/>
                  </a:lnTo>
                  <a:lnTo>
                    <a:pt x="121287" y="21237"/>
                  </a:lnTo>
                  <a:lnTo>
                    <a:pt x="87256" y="2382"/>
                  </a:lnTo>
                  <a:lnTo>
                    <a:pt x="67835" y="639"/>
                  </a:lnTo>
                  <a:lnTo>
                    <a:pt x="48312" y="4357"/>
                  </a:lnTo>
                  <a:lnTo>
                    <a:pt x="39612" y="7622"/>
                  </a:lnTo>
                  <a:lnTo>
                    <a:pt x="82637" y="50637"/>
                  </a:lnTo>
                  <a:lnTo>
                    <a:pt x="87531" y="58114"/>
                  </a:lnTo>
                  <a:lnTo>
                    <a:pt x="89162" y="66709"/>
                  </a:lnTo>
                  <a:lnTo>
                    <a:pt x="87531" y="75299"/>
                  </a:lnTo>
                  <a:lnTo>
                    <a:pt x="82637" y="82762"/>
                  </a:lnTo>
                  <a:lnTo>
                    <a:pt x="75160" y="87670"/>
                  </a:lnTo>
                  <a:lnTo>
                    <a:pt x="66565" y="89306"/>
                  </a:lnTo>
                  <a:lnTo>
                    <a:pt x="57975" y="87670"/>
                  </a:lnTo>
                  <a:lnTo>
                    <a:pt x="50512" y="82762"/>
                  </a:lnTo>
                  <a:lnTo>
                    <a:pt x="7487" y="39762"/>
                  </a:lnTo>
                  <a:lnTo>
                    <a:pt x="4212" y="48462"/>
                  </a:lnTo>
                  <a:lnTo>
                    <a:pt x="594" y="68452"/>
                  </a:lnTo>
                  <a:lnTo>
                    <a:pt x="2587" y="88346"/>
                  </a:lnTo>
                  <a:lnTo>
                    <a:pt x="9886" y="106811"/>
                  </a:lnTo>
                  <a:lnTo>
                    <a:pt x="44987" y="136940"/>
                  </a:lnTo>
                  <a:lnTo>
                    <a:pt x="70637" y="141562"/>
                  </a:lnTo>
                  <a:lnTo>
                    <a:pt x="82844" y="140535"/>
                  </a:lnTo>
                  <a:lnTo>
                    <a:pt x="94740" y="137418"/>
                  </a:lnTo>
                  <a:lnTo>
                    <a:pt x="106022" y="132154"/>
                  </a:lnTo>
                  <a:lnTo>
                    <a:pt x="116387" y="124687"/>
                  </a:lnTo>
                  <a:lnTo>
                    <a:pt x="173012" y="181312"/>
                  </a:lnTo>
                  <a:lnTo>
                    <a:pt x="6937" y="347386"/>
                  </a:lnTo>
                  <a:lnTo>
                    <a:pt x="1734" y="355104"/>
                  </a:lnTo>
                  <a:lnTo>
                    <a:pt x="0" y="363733"/>
                  </a:lnTo>
                  <a:lnTo>
                    <a:pt x="1734" y="372358"/>
                  </a:lnTo>
                  <a:lnTo>
                    <a:pt x="6937" y="380061"/>
                  </a:lnTo>
                  <a:lnTo>
                    <a:pt x="38512" y="411661"/>
                  </a:lnTo>
                  <a:lnTo>
                    <a:pt x="42887" y="416011"/>
                  </a:lnTo>
                  <a:lnTo>
                    <a:pt x="48862" y="418186"/>
                  </a:lnTo>
                  <a:lnTo>
                    <a:pt x="54862" y="418186"/>
                  </a:lnTo>
                  <a:lnTo>
                    <a:pt x="60837" y="418186"/>
                  </a:lnTo>
                  <a:lnTo>
                    <a:pt x="66837" y="416011"/>
                  </a:lnTo>
                  <a:lnTo>
                    <a:pt x="71187" y="411661"/>
                  </a:lnTo>
                  <a:lnTo>
                    <a:pt x="237262" y="245587"/>
                  </a:lnTo>
                  <a:lnTo>
                    <a:pt x="335286" y="343586"/>
                  </a:lnTo>
                  <a:lnTo>
                    <a:pt x="331310" y="349687"/>
                  </a:lnTo>
                  <a:lnTo>
                    <a:pt x="328411" y="356452"/>
                  </a:lnTo>
                  <a:lnTo>
                    <a:pt x="326638" y="363727"/>
                  </a:lnTo>
                  <a:lnTo>
                    <a:pt x="326036" y="371361"/>
                  </a:lnTo>
                  <a:lnTo>
                    <a:pt x="329667" y="389392"/>
                  </a:lnTo>
                  <a:lnTo>
                    <a:pt x="339574" y="404099"/>
                  </a:lnTo>
                  <a:lnTo>
                    <a:pt x="354281" y="414006"/>
                  </a:lnTo>
                  <a:lnTo>
                    <a:pt x="372311" y="417636"/>
                  </a:lnTo>
                  <a:lnTo>
                    <a:pt x="390342" y="414006"/>
                  </a:lnTo>
                  <a:lnTo>
                    <a:pt x="405049" y="404099"/>
                  </a:lnTo>
                  <a:lnTo>
                    <a:pt x="414956" y="389392"/>
                  </a:lnTo>
                  <a:lnTo>
                    <a:pt x="418586" y="371361"/>
                  </a:lnTo>
                  <a:lnTo>
                    <a:pt x="414956" y="353245"/>
                  </a:lnTo>
                  <a:lnTo>
                    <a:pt x="405049" y="338349"/>
                  </a:lnTo>
                  <a:lnTo>
                    <a:pt x="390342" y="328253"/>
                  </a:lnTo>
                  <a:lnTo>
                    <a:pt x="372311" y="324536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025298" y="2484404"/>
              <a:ext cx="79224" cy="792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700121" y="2484209"/>
              <a:ext cx="127777" cy="12753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698599" y="2661382"/>
              <a:ext cx="227874" cy="2278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/>
          <p:nvPr/>
        </p:nvSpPr>
        <p:spPr>
          <a:xfrm>
            <a:off x="2851836" y="2391587"/>
            <a:ext cx="621665" cy="620395"/>
          </a:xfrm>
          <a:custGeom>
            <a:avLst/>
            <a:gdLst/>
            <a:ahLst/>
            <a:cxnLst/>
            <a:rect l="l" t="t" r="r" b="b"/>
            <a:pathLst>
              <a:path w="621664" h="620394">
                <a:moveTo>
                  <a:pt x="428955" y="369836"/>
                </a:moveTo>
                <a:lnTo>
                  <a:pt x="377228" y="339991"/>
                </a:lnTo>
                <a:lnTo>
                  <a:pt x="354520" y="326885"/>
                </a:lnTo>
                <a:lnTo>
                  <a:pt x="356006" y="321068"/>
                </a:lnTo>
                <a:lnTo>
                  <a:pt x="356730" y="315963"/>
                </a:lnTo>
                <a:lnTo>
                  <a:pt x="356730" y="310134"/>
                </a:lnTo>
                <a:lnTo>
                  <a:pt x="355536" y="299656"/>
                </a:lnTo>
                <a:lnTo>
                  <a:pt x="352158" y="290118"/>
                </a:lnTo>
                <a:lnTo>
                  <a:pt x="346875" y="281673"/>
                </a:lnTo>
                <a:lnTo>
                  <a:pt x="344157" y="278841"/>
                </a:lnTo>
                <a:lnTo>
                  <a:pt x="342125" y="276733"/>
                </a:lnTo>
                <a:lnTo>
                  <a:pt x="342125" y="310134"/>
                </a:lnTo>
                <a:lnTo>
                  <a:pt x="339585" y="322402"/>
                </a:lnTo>
                <a:lnTo>
                  <a:pt x="332740" y="332346"/>
                </a:lnTo>
                <a:lnTo>
                  <a:pt x="322757" y="339001"/>
                </a:lnTo>
                <a:lnTo>
                  <a:pt x="310781" y="341439"/>
                </a:lnTo>
                <a:lnTo>
                  <a:pt x="298792" y="339001"/>
                </a:lnTo>
                <a:lnTo>
                  <a:pt x="288785" y="332346"/>
                </a:lnTo>
                <a:lnTo>
                  <a:pt x="281940" y="322402"/>
                </a:lnTo>
                <a:lnTo>
                  <a:pt x="279400" y="310134"/>
                </a:lnTo>
                <a:lnTo>
                  <a:pt x="281838" y="297878"/>
                </a:lnTo>
                <a:lnTo>
                  <a:pt x="288518" y="287934"/>
                </a:lnTo>
                <a:lnTo>
                  <a:pt x="298475" y="281266"/>
                </a:lnTo>
                <a:lnTo>
                  <a:pt x="310781" y="278841"/>
                </a:lnTo>
                <a:lnTo>
                  <a:pt x="322757" y="281266"/>
                </a:lnTo>
                <a:lnTo>
                  <a:pt x="332740" y="287934"/>
                </a:lnTo>
                <a:lnTo>
                  <a:pt x="339585" y="297878"/>
                </a:lnTo>
                <a:lnTo>
                  <a:pt x="342125" y="310134"/>
                </a:lnTo>
                <a:lnTo>
                  <a:pt x="342125" y="276733"/>
                </a:lnTo>
                <a:lnTo>
                  <a:pt x="339953" y="274459"/>
                </a:lnTo>
                <a:lnTo>
                  <a:pt x="344652" y="266458"/>
                </a:lnTo>
                <a:lnTo>
                  <a:pt x="426021" y="128143"/>
                </a:lnTo>
                <a:lnTo>
                  <a:pt x="412902" y="120116"/>
                </a:lnTo>
                <a:lnTo>
                  <a:pt x="326821" y="266458"/>
                </a:lnTo>
                <a:lnTo>
                  <a:pt x="321703" y="264261"/>
                </a:lnTo>
                <a:lnTo>
                  <a:pt x="316598" y="263537"/>
                </a:lnTo>
                <a:lnTo>
                  <a:pt x="310781" y="263537"/>
                </a:lnTo>
                <a:lnTo>
                  <a:pt x="292696" y="267233"/>
                </a:lnTo>
                <a:lnTo>
                  <a:pt x="277850" y="277279"/>
                </a:lnTo>
                <a:lnTo>
                  <a:pt x="267779" y="292112"/>
                </a:lnTo>
                <a:lnTo>
                  <a:pt x="264071" y="310134"/>
                </a:lnTo>
                <a:lnTo>
                  <a:pt x="267779" y="328168"/>
                </a:lnTo>
                <a:lnTo>
                  <a:pt x="277850" y="342988"/>
                </a:lnTo>
                <a:lnTo>
                  <a:pt x="292696" y="353034"/>
                </a:lnTo>
                <a:lnTo>
                  <a:pt x="310781" y="356743"/>
                </a:lnTo>
                <a:lnTo>
                  <a:pt x="321373" y="355549"/>
                </a:lnTo>
                <a:lnTo>
                  <a:pt x="331101" y="352183"/>
                </a:lnTo>
                <a:lnTo>
                  <a:pt x="339585" y="346913"/>
                </a:lnTo>
                <a:lnTo>
                  <a:pt x="345046" y="341439"/>
                </a:lnTo>
                <a:lnTo>
                  <a:pt x="346506" y="339991"/>
                </a:lnTo>
                <a:lnTo>
                  <a:pt x="420928" y="382943"/>
                </a:lnTo>
                <a:lnTo>
                  <a:pt x="428955" y="369836"/>
                </a:lnTo>
                <a:close/>
              </a:path>
              <a:path w="621664" h="620394">
                <a:moveTo>
                  <a:pt x="621525" y="310134"/>
                </a:moveTo>
                <a:lnTo>
                  <a:pt x="618566" y="293649"/>
                </a:lnTo>
                <a:lnTo>
                  <a:pt x="610400" y="279831"/>
                </a:lnTo>
                <a:lnTo>
                  <a:pt x="598131" y="269697"/>
                </a:lnTo>
                <a:lnTo>
                  <a:pt x="582853" y="264261"/>
                </a:lnTo>
                <a:lnTo>
                  <a:pt x="570255" y="216801"/>
                </a:lnTo>
                <a:lnTo>
                  <a:pt x="566077" y="207835"/>
                </a:lnTo>
                <a:lnTo>
                  <a:pt x="566077" y="264261"/>
                </a:lnTo>
                <a:lnTo>
                  <a:pt x="550811" y="269697"/>
                </a:lnTo>
                <a:lnTo>
                  <a:pt x="538543" y="279831"/>
                </a:lnTo>
                <a:lnTo>
                  <a:pt x="530390" y="293649"/>
                </a:lnTo>
                <a:lnTo>
                  <a:pt x="527431" y="310134"/>
                </a:lnTo>
                <a:lnTo>
                  <a:pt x="530390" y="326618"/>
                </a:lnTo>
                <a:lnTo>
                  <a:pt x="538543" y="340448"/>
                </a:lnTo>
                <a:lnTo>
                  <a:pt x="550811" y="350583"/>
                </a:lnTo>
                <a:lnTo>
                  <a:pt x="566077" y="356019"/>
                </a:lnTo>
                <a:lnTo>
                  <a:pt x="554367" y="399872"/>
                </a:lnTo>
                <a:lnTo>
                  <a:pt x="535343" y="440423"/>
                </a:lnTo>
                <a:lnTo>
                  <a:pt x="509727" y="476885"/>
                </a:lnTo>
                <a:lnTo>
                  <a:pt x="478269" y="508431"/>
                </a:lnTo>
                <a:lnTo>
                  <a:pt x="441667" y="534289"/>
                </a:lnTo>
                <a:lnTo>
                  <a:pt x="400672" y="553631"/>
                </a:lnTo>
                <a:lnTo>
                  <a:pt x="356006" y="565658"/>
                </a:lnTo>
                <a:lnTo>
                  <a:pt x="350558" y="550430"/>
                </a:lnTo>
                <a:lnTo>
                  <a:pt x="343890" y="542391"/>
                </a:lnTo>
                <a:lnTo>
                  <a:pt x="342125" y="540270"/>
                </a:lnTo>
                <a:lnTo>
                  <a:pt x="342125" y="573684"/>
                </a:lnTo>
                <a:lnTo>
                  <a:pt x="339280" y="585952"/>
                </a:lnTo>
                <a:lnTo>
                  <a:pt x="332473" y="595896"/>
                </a:lnTo>
                <a:lnTo>
                  <a:pt x="322656" y="602551"/>
                </a:lnTo>
                <a:lnTo>
                  <a:pt x="310781" y="604989"/>
                </a:lnTo>
                <a:lnTo>
                  <a:pt x="298792" y="602551"/>
                </a:lnTo>
                <a:lnTo>
                  <a:pt x="288785" y="595896"/>
                </a:lnTo>
                <a:lnTo>
                  <a:pt x="281940" y="585952"/>
                </a:lnTo>
                <a:lnTo>
                  <a:pt x="279400" y="573684"/>
                </a:lnTo>
                <a:lnTo>
                  <a:pt x="281038" y="565658"/>
                </a:lnTo>
                <a:lnTo>
                  <a:pt x="281838" y="561733"/>
                </a:lnTo>
                <a:lnTo>
                  <a:pt x="288518" y="551751"/>
                </a:lnTo>
                <a:lnTo>
                  <a:pt x="298475" y="544918"/>
                </a:lnTo>
                <a:lnTo>
                  <a:pt x="310781" y="542391"/>
                </a:lnTo>
                <a:lnTo>
                  <a:pt x="322757" y="544817"/>
                </a:lnTo>
                <a:lnTo>
                  <a:pt x="332740" y="551484"/>
                </a:lnTo>
                <a:lnTo>
                  <a:pt x="339585" y="561428"/>
                </a:lnTo>
                <a:lnTo>
                  <a:pt x="342125" y="573684"/>
                </a:lnTo>
                <a:lnTo>
                  <a:pt x="342125" y="540270"/>
                </a:lnTo>
                <a:lnTo>
                  <a:pt x="340398" y="538187"/>
                </a:lnTo>
                <a:lnTo>
                  <a:pt x="326542" y="530047"/>
                </a:lnTo>
                <a:lnTo>
                  <a:pt x="310032" y="527088"/>
                </a:lnTo>
                <a:lnTo>
                  <a:pt x="293522" y="530047"/>
                </a:lnTo>
                <a:lnTo>
                  <a:pt x="279679" y="538187"/>
                </a:lnTo>
                <a:lnTo>
                  <a:pt x="269519" y="550430"/>
                </a:lnTo>
                <a:lnTo>
                  <a:pt x="264071" y="565658"/>
                </a:lnTo>
                <a:lnTo>
                  <a:pt x="219430" y="553631"/>
                </a:lnTo>
                <a:lnTo>
                  <a:pt x="178523" y="534289"/>
                </a:lnTo>
                <a:lnTo>
                  <a:pt x="142024" y="508431"/>
                </a:lnTo>
                <a:lnTo>
                  <a:pt x="110642" y="476885"/>
                </a:lnTo>
                <a:lnTo>
                  <a:pt x="85039" y="440423"/>
                </a:lnTo>
                <a:lnTo>
                  <a:pt x="65925" y="399872"/>
                </a:lnTo>
                <a:lnTo>
                  <a:pt x="53975" y="356019"/>
                </a:lnTo>
                <a:lnTo>
                  <a:pt x="69253" y="350583"/>
                </a:lnTo>
                <a:lnTo>
                  <a:pt x="81521" y="340448"/>
                </a:lnTo>
                <a:lnTo>
                  <a:pt x="89687" y="326618"/>
                </a:lnTo>
                <a:lnTo>
                  <a:pt x="92646" y="310134"/>
                </a:lnTo>
                <a:lnTo>
                  <a:pt x="89687" y="293649"/>
                </a:lnTo>
                <a:lnTo>
                  <a:pt x="81521" y="279831"/>
                </a:lnTo>
                <a:lnTo>
                  <a:pt x="69253" y="269697"/>
                </a:lnTo>
                <a:lnTo>
                  <a:pt x="53975" y="264261"/>
                </a:lnTo>
                <a:lnTo>
                  <a:pt x="65963" y="220408"/>
                </a:lnTo>
                <a:lnTo>
                  <a:pt x="85166" y="179844"/>
                </a:lnTo>
                <a:lnTo>
                  <a:pt x="110871" y="143395"/>
                </a:lnTo>
                <a:lnTo>
                  <a:pt x="142341" y="111836"/>
                </a:lnTo>
                <a:lnTo>
                  <a:pt x="178854" y="85979"/>
                </a:lnTo>
                <a:lnTo>
                  <a:pt x="219671" y="66636"/>
                </a:lnTo>
                <a:lnTo>
                  <a:pt x="264071" y="54597"/>
                </a:lnTo>
                <a:lnTo>
                  <a:pt x="269519" y="69837"/>
                </a:lnTo>
                <a:lnTo>
                  <a:pt x="279679" y="82080"/>
                </a:lnTo>
                <a:lnTo>
                  <a:pt x="293522" y="90220"/>
                </a:lnTo>
                <a:lnTo>
                  <a:pt x="310032" y="93179"/>
                </a:lnTo>
                <a:lnTo>
                  <a:pt x="326542" y="90220"/>
                </a:lnTo>
                <a:lnTo>
                  <a:pt x="340398" y="82080"/>
                </a:lnTo>
                <a:lnTo>
                  <a:pt x="343877" y="77901"/>
                </a:lnTo>
                <a:lnTo>
                  <a:pt x="350558" y="69837"/>
                </a:lnTo>
                <a:lnTo>
                  <a:pt x="356006" y="54597"/>
                </a:lnTo>
                <a:lnTo>
                  <a:pt x="400634" y="66636"/>
                </a:lnTo>
                <a:lnTo>
                  <a:pt x="441540" y="85979"/>
                </a:lnTo>
                <a:lnTo>
                  <a:pt x="478040" y="111836"/>
                </a:lnTo>
                <a:lnTo>
                  <a:pt x="509422" y="143395"/>
                </a:lnTo>
                <a:lnTo>
                  <a:pt x="535025" y="179844"/>
                </a:lnTo>
                <a:lnTo>
                  <a:pt x="554139" y="220408"/>
                </a:lnTo>
                <a:lnTo>
                  <a:pt x="566077" y="264261"/>
                </a:lnTo>
                <a:lnTo>
                  <a:pt x="566077" y="207835"/>
                </a:lnTo>
                <a:lnTo>
                  <a:pt x="549833" y="172974"/>
                </a:lnTo>
                <a:lnTo>
                  <a:pt x="522338" y="133642"/>
                </a:lnTo>
                <a:lnTo>
                  <a:pt x="488530" y="99669"/>
                </a:lnTo>
                <a:lnTo>
                  <a:pt x="449160" y="71920"/>
                </a:lnTo>
                <a:lnTo>
                  <a:pt x="412089" y="54597"/>
                </a:lnTo>
                <a:lnTo>
                  <a:pt x="404977" y="51269"/>
                </a:lnTo>
                <a:lnTo>
                  <a:pt x="356730" y="38582"/>
                </a:lnTo>
                <a:lnTo>
                  <a:pt x="351282" y="23342"/>
                </a:lnTo>
                <a:lnTo>
                  <a:pt x="344601" y="15290"/>
                </a:lnTo>
                <a:lnTo>
                  <a:pt x="342125" y="12306"/>
                </a:lnTo>
                <a:lnTo>
                  <a:pt x="342125" y="46596"/>
                </a:lnTo>
                <a:lnTo>
                  <a:pt x="339686" y="58851"/>
                </a:lnTo>
                <a:lnTo>
                  <a:pt x="333019" y="68795"/>
                </a:lnTo>
                <a:lnTo>
                  <a:pt x="323062" y="75463"/>
                </a:lnTo>
                <a:lnTo>
                  <a:pt x="310781" y="77901"/>
                </a:lnTo>
                <a:lnTo>
                  <a:pt x="298792" y="75463"/>
                </a:lnTo>
                <a:lnTo>
                  <a:pt x="288785" y="68795"/>
                </a:lnTo>
                <a:lnTo>
                  <a:pt x="281940" y="58851"/>
                </a:lnTo>
                <a:lnTo>
                  <a:pt x="281063" y="54597"/>
                </a:lnTo>
                <a:lnTo>
                  <a:pt x="279400" y="46596"/>
                </a:lnTo>
                <a:lnTo>
                  <a:pt x="281838" y="34328"/>
                </a:lnTo>
                <a:lnTo>
                  <a:pt x="288518" y="24384"/>
                </a:lnTo>
                <a:lnTo>
                  <a:pt x="298475" y="17716"/>
                </a:lnTo>
                <a:lnTo>
                  <a:pt x="310781" y="15290"/>
                </a:lnTo>
                <a:lnTo>
                  <a:pt x="322757" y="17716"/>
                </a:lnTo>
                <a:lnTo>
                  <a:pt x="332740" y="24384"/>
                </a:lnTo>
                <a:lnTo>
                  <a:pt x="339585" y="34328"/>
                </a:lnTo>
                <a:lnTo>
                  <a:pt x="342125" y="46596"/>
                </a:lnTo>
                <a:lnTo>
                  <a:pt x="342125" y="12306"/>
                </a:lnTo>
                <a:lnTo>
                  <a:pt x="341134" y="11099"/>
                </a:lnTo>
                <a:lnTo>
                  <a:pt x="327279" y="2959"/>
                </a:lnTo>
                <a:lnTo>
                  <a:pt x="310781" y="0"/>
                </a:lnTo>
                <a:lnTo>
                  <a:pt x="294259" y="2959"/>
                </a:lnTo>
                <a:lnTo>
                  <a:pt x="280403" y="11099"/>
                </a:lnTo>
                <a:lnTo>
                  <a:pt x="270243" y="23342"/>
                </a:lnTo>
                <a:lnTo>
                  <a:pt x="264807" y="38582"/>
                </a:lnTo>
                <a:lnTo>
                  <a:pt x="216560" y="51308"/>
                </a:lnTo>
                <a:lnTo>
                  <a:pt x="172364" y="72047"/>
                </a:lnTo>
                <a:lnTo>
                  <a:pt x="132994" y="99898"/>
                </a:lnTo>
                <a:lnTo>
                  <a:pt x="99187" y="133946"/>
                </a:lnTo>
                <a:lnTo>
                  <a:pt x="71691" y="173291"/>
                </a:lnTo>
                <a:lnTo>
                  <a:pt x="51269" y="217030"/>
                </a:lnTo>
                <a:lnTo>
                  <a:pt x="38671" y="264261"/>
                </a:lnTo>
                <a:lnTo>
                  <a:pt x="23393" y="269697"/>
                </a:lnTo>
                <a:lnTo>
                  <a:pt x="11125" y="279831"/>
                </a:lnTo>
                <a:lnTo>
                  <a:pt x="2971" y="293649"/>
                </a:lnTo>
                <a:lnTo>
                  <a:pt x="0" y="310134"/>
                </a:lnTo>
                <a:lnTo>
                  <a:pt x="2971" y="326618"/>
                </a:lnTo>
                <a:lnTo>
                  <a:pt x="11125" y="340448"/>
                </a:lnTo>
                <a:lnTo>
                  <a:pt x="23393" y="350583"/>
                </a:lnTo>
                <a:lnTo>
                  <a:pt x="38671" y="356019"/>
                </a:lnTo>
                <a:lnTo>
                  <a:pt x="51269" y="403237"/>
                </a:lnTo>
                <a:lnTo>
                  <a:pt x="71691" y="446976"/>
                </a:lnTo>
                <a:lnTo>
                  <a:pt x="99187" y="486321"/>
                </a:lnTo>
                <a:lnTo>
                  <a:pt x="132994" y="520369"/>
                </a:lnTo>
                <a:lnTo>
                  <a:pt x="172364" y="548220"/>
                </a:lnTo>
                <a:lnTo>
                  <a:pt x="216560" y="568960"/>
                </a:lnTo>
                <a:lnTo>
                  <a:pt x="264807" y="581685"/>
                </a:lnTo>
                <a:lnTo>
                  <a:pt x="270243" y="596938"/>
                </a:lnTo>
                <a:lnTo>
                  <a:pt x="280403" y="609180"/>
                </a:lnTo>
                <a:lnTo>
                  <a:pt x="294259" y="617334"/>
                </a:lnTo>
                <a:lnTo>
                  <a:pt x="310781" y="620293"/>
                </a:lnTo>
                <a:lnTo>
                  <a:pt x="327279" y="617334"/>
                </a:lnTo>
                <a:lnTo>
                  <a:pt x="341134" y="609180"/>
                </a:lnTo>
                <a:lnTo>
                  <a:pt x="344614" y="604989"/>
                </a:lnTo>
                <a:lnTo>
                  <a:pt x="351282" y="596938"/>
                </a:lnTo>
                <a:lnTo>
                  <a:pt x="356730" y="581685"/>
                </a:lnTo>
                <a:lnTo>
                  <a:pt x="404977" y="568998"/>
                </a:lnTo>
                <a:lnTo>
                  <a:pt x="412115" y="565658"/>
                </a:lnTo>
                <a:lnTo>
                  <a:pt x="449160" y="548347"/>
                </a:lnTo>
                <a:lnTo>
                  <a:pt x="488530" y="520611"/>
                </a:lnTo>
                <a:lnTo>
                  <a:pt x="522338" y="486638"/>
                </a:lnTo>
                <a:lnTo>
                  <a:pt x="549833" y="447306"/>
                </a:lnTo>
                <a:lnTo>
                  <a:pt x="570255" y="403466"/>
                </a:lnTo>
                <a:lnTo>
                  <a:pt x="582853" y="356019"/>
                </a:lnTo>
                <a:lnTo>
                  <a:pt x="598131" y="350583"/>
                </a:lnTo>
                <a:lnTo>
                  <a:pt x="610400" y="340448"/>
                </a:lnTo>
                <a:lnTo>
                  <a:pt x="618566" y="326618"/>
                </a:lnTo>
                <a:lnTo>
                  <a:pt x="621525" y="310134"/>
                </a:lnTo>
                <a:close/>
              </a:path>
            </a:pathLst>
          </a:custGeom>
          <a:solidFill>
            <a:srgbClr val="00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699665" y="3194421"/>
            <a:ext cx="92519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7E7E7E"/>
                </a:solidFill>
                <a:latin typeface="Roboto"/>
                <a:cs typeface="Roboto"/>
              </a:rPr>
              <a:t>20</a:t>
            </a:r>
            <a:r>
              <a:rPr dirty="0" sz="1400" spc="-25" b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Roboto"/>
                <a:cs typeface="Roboto"/>
              </a:rPr>
              <a:t>Minutes</a:t>
            </a:r>
            <a:endParaRPr sz="14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13412" y="2390295"/>
            <a:ext cx="342900" cy="622935"/>
            <a:chOff x="1213412" y="2390295"/>
            <a:chExt cx="342900" cy="622935"/>
          </a:xfrm>
        </p:grpSpPr>
        <p:sp>
          <p:nvSpPr>
            <p:cNvPr id="21" name="object 21"/>
            <p:cNvSpPr/>
            <p:nvPr/>
          </p:nvSpPr>
          <p:spPr>
            <a:xfrm>
              <a:off x="1253609" y="2390295"/>
              <a:ext cx="262255" cy="622935"/>
            </a:xfrm>
            <a:custGeom>
              <a:avLst/>
              <a:gdLst/>
              <a:ahLst/>
              <a:cxnLst/>
              <a:rect l="l" t="t" r="r" b="b"/>
              <a:pathLst>
                <a:path w="262255" h="622935">
                  <a:moveTo>
                    <a:pt x="138867" y="216874"/>
                  </a:moveTo>
                  <a:lnTo>
                    <a:pt x="122789" y="216874"/>
                  </a:lnTo>
                  <a:lnTo>
                    <a:pt x="122789" y="92732"/>
                  </a:lnTo>
                  <a:lnTo>
                    <a:pt x="107486" y="87290"/>
                  </a:lnTo>
                  <a:lnTo>
                    <a:pt x="95198" y="77125"/>
                  </a:lnTo>
                  <a:lnTo>
                    <a:pt x="87021" y="63263"/>
                  </a:lnTo>
                  <a:lnTo>
                    <a:pt x="84052" y="46732"/>
                  </a:lnTo>
                  <a:lnTo>
                    <a:pt x="87763" y="28648"/>
                  </a:lnTo>
                  <a:lnTo>
                    <a:pt x="97847" y="13782"/>
                  </a:lnTo>
                  <a:lnTo>
                    <a:pt x="112727" y="3707"/>
                  </a:lnTo>
                  <a:lnTo>
                    <a:pt x="130827" y="0"/>
                  </a:lnTo>
                  <a:lnTo>
                    <a:pt x="148928" y="3707"/>
                  </a:lnTo>
                  <a:lnTo>
                    <a:pt x="163809" y="13782"/>
                  </a:lnTo>
                  <a:lnTo>
                    <a:pt x="173893" y="28648"/>
                  </a:lnTo>
                  <a:lnTo>
                    <a:pt x="177604" y="46732"/>
                  </a:lnTo>
                  <a:lnTo>
                    <a:pt x="174635" y="63263"/>
                  </a:lnTo>
                  <a:lnTo>
                    <a:pt x="166458" y="77125"/>
                  </a:lnTo>
                  <a:lnTo>
                    <a:pt x="154170" y="87290"/>
                  </a:lnTo>
                  <a:lnTo>
                    <a:pt x="138867" y="92732"/>
                  </a:lnTo>
                  <a:lnTo>
                    <a:pt x="138867" y="216874"/>
                  </a:lnTo>
                  <a:close/>
                </a:path>
                <a:path w="262255" h="622935">
                  <a:moveTo>
                    <a:pt x="138867" y="622848"/>
                  </a:moveTo>
                  <a:lnTo>
                    <a:pt x="122789" y="622848"/>
                  </a:lnTo>
                  <a:lnTo>
                    <a:pt x="74928" y="613229"/>
                  </a:lnTo>
                  <a:lnTo>
                    <a:pt x="35905" y="586973"/>
                  </a:lnTo>
                  <a:lnTo>
                    <a:pt x="9627" y="547987"/>
                  </a:lnTo>
                  <a:lnTo>
                    <a:pt x="0" y="500174"/>
                  </a:lnTo>
                  <a:lnTo>
                    <a:pt x="0" y="285499"/>
                  </a:lnTo>
                  <a:lnTo>
                    <a:pt x="5390" y="258756"/>
                  </a:lnTo>
                  <a:lnTo>
                    <a:pt x="20099" y="236946"/>
                  </a:lnTo>
                  <a:lnTo>
                    <a:pt x="41934" y="222256"/>
                  </a:lnTo>
                  <a:lnTo>
                    <a:pt x="68702" y="216874"/>
                  </a:lnTo>
                  <a:lnTo>
                    <a:pt x="192954" y="216874"/>
                  </a:lnTo>
                  <a:lnTo>
                    <a:pt x="219722" y="222256"/>
                  </a:lnTo>
                  <a:lnTo>
                    <a:pt x="234501" y="232199"/>
                  </a:lnTo>
                  <a:lnTo>
                    <a:pt x="70167" y="232199"/>
                  </a:lnTo>
                  <a:lnTo>
                    <a:pt x="49085" y="236421"/>
                  </a:lnTo>
                  <a:lnTo>
                    <a:pt x="31977" y="247899"/>
                  </a:lnTo>
                  <a:lnTo>
                    <a:pt x="20624" y="264852"/>
                  </a:lnTo>
                  <a:lnTo>
                    <a:pt x="16809" y="285499"/>
                  </a:lnTo>
                  <a:lnTo>
                    <a:pt x="16809" y="338799"/>
                  </a:lnTo>
                  <a:lnTo>
                    <a:pt x="261656" y="338799"/>
                  </a:lnTo>
                  <a:lnTo>
                    <a:pt x="261656" y="354874"/>
                  </a:lnTo>
                  <a:lnTo>
                    <a:pt x="16809" y="354874"/>
                  </a:lnTo>
                  <a:lnTo>
                    <a:pt x="16809" y="500174"/>
                  </a:lnTo>
                  <a:lnTo>
                    <a:pt x="25158" y="541478"/>
                  </a:lnTo>
                  <a:lnTo>
                    <a:pt x="47963" y="575383"/>
                  </a:lnTo>
                  <a:lnTo>
                    <a:pt x="81870" y="598333"/>
                  </a:lnTo>
                  <a:lnTo>
                    <a:pt x="123519" y="606773"/>
                  </a:lnTo>
                  <a:lnTo>
                    <a:pt x="196323" y="606773"/>
                  </a:lnTo>
                  <a:lnTo>
                    <a:pt x="186728" y="613229"/>
                  </a:lnTo>
                  <a:lnTo>
                    <a:pt x="138867" y="622848"/>
                  </a:lnTo>
                  <a:close/>
                </a:path>
                <a:path w="262255" h="622935">
                  <a:moveTo>
                    <a:pt x="138867" y="338799"/>
                  </a:moveTo>
                  <a:lnTo>
                    <a:pt x="124249" y="338799"/>
                  </a:lnTo>
                  <a:lnTo>
                    <a:pt x="124249" y="232199"/>
                  </a:lnTo>
                  <a:lnTo>
                    <a:pt x="138867" y="232199"/>
                  </a:lnTo>
                  <a:lnTo>
                    <a:pt x="138867" y="338799"/>
                  </a:lnTo>
                  <a:close/>
                </a:path>
                <a:path w="262255" h="622935">
                  <a:moveTo>
                    <a:pt x="261656" y="338799"/>
                  </a:moveTo>
                  <a:lnTo>
                    <a:pt x="246307" y="338799"/>
                  </a:lnTo>
                  <a:lnTo>
                    <a:pt x="246307" y="285499"/>
                  </a:lnTo>
                  <a:lnTo>
                    <a:pt x="242081" y="264852"/>
                  </a:lnTo>
                  <a:lnTo>
                    <a:pt x="230593" y="247899"/>
                  </a:lnTo>
                  <a:lnTo>
                    <a:pt x="213624" y="236421"/>
                  </a:lnTo>
                  <a:lnTo>
                    <a:pt x="192954" y="232199"/>
                  </a:lnTo>
                  <a:lnTo>
                    <a:pt x="234501" y="232199"/>
                  </a:lnTo>
                  <a:lnTo>
                    <a:pt x="241557" y="236946"/>
                  </a:lnTo>
                  <a:lnTo>
                    <a:pt x="256266" y="258756"/>
                  </a:lnTo>
                  <a:lnTo>
                    <a:pt x="261656" y="285499"/>
                  </a:lnTo>
                  <a:lnTo>
                    <a:pt x="261656" y="338799"/>
                  </a:lnTo>
                  <a:close/>
                </a:path>
                <a:path w="262255" h="622935">
                  <a:moveTo>
                    <a:pt x="196323" y="606773"/>
                  </a:moveTo>
                  <a:lnTo>
                    <a:pt x="139599" y="606773"/>
                  </a:lnTo>
                  <a:lnTo>
                    <a:pt x="180951" y="598333"/>
                  </a:lnTo>
                  <a:lnTo>
                    <a:pt x="214971" y="575383"/>
                  </a:lnTo>
                  <a:lnTo>
                    <a:pt x="238165" y="541478"/>
                  </a:lnTo>
                  <a:lnTo>
                    <a:pt x="247039" y="500174"/>
                  </a:lnTo>
                  <a:lnTo>
                    <a:pt x="247039" y="354874"/>
                  </a:lnTo>
                  <a:lnTo>
                    <a:pt x="261656" y="354874"/>
                  </a:lnTo>
                  <a:lnTo>
                    <a:pt x="261656" y="500174"/>
                  </a:lnTo>
                  <a:lnTo>
                    <a:pt x="252029" y="547987"/>
                  </a:lnTo>
                  <a:lnTo>
                    <a:pt x="225751" y="586973"/>
                  </a:lnTo>
                  <a:lnTo>
                    <a:pt x="196323" y="606773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462644" y="2390295"/>
              <a:ext cx="93552" cy="934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338394" y="2841544"/>
              <a:ext cx="93552" cy="9347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213412" y="2390295"/>
              <a:ext cx="93552" cy="9346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1054266" y="3182229"/>
            <a:ext cx="6610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b="1">
                <a:solidFill>
                  <a:srgbClr val="7E7E7E"/>
                </a:solidFill>
                <a:latin typeface="Roboto"/>
                <a:cs typeface="Roboto"/>
              </a:rPr>
              <a:t>3</a:t>
            </a:r>
            <a:r>
              <a:rPr dirty="0" sz="1400" spc="-60" b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Roboto"/>
                <a:cs typeface="Roboto"/>
              </a:rPr>
              <a:t>Clicks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  <p:sp>
        <p:nvSpPr>
          <p:cNvPr id="26" name="object 26"/>
          <p:cNvSpPr txBox="1"/>
          <p:nvPr/>
        </p:nvSpPr>
        <p:spPr>
          <a:xfrm>
            <a:off x="5009706" y="3182229"/>
            <a:ext cx="934719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45085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7E7E7E"/>
                </a:solidFill>
                <a:latin typeface="Roboto"/>
                <a:cs typeface="Roboto"/>
              </a:rPr>
              <a:t>Auto</a:t>
            </a:r>
            <a:r>
              <a:rPr dirty="0" sz="1400" spc="-50" b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Roboto"/>
                <a:cs typeface="Roboto"/>
              </a:rPr>
              <a:t>Scale</a:t>
            </a:r>
            <a:endParaRPr sz="14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030"/>
              </a:spcBef>
            </a:pP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Optimizes</a:t>
            </a:r>
            <a:r>
              <a:rPr dirty="0" sz="1000" spc="-40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cloud  utilization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04875" y="3194421"/>
            <a:ext cx="848360" cy="662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7E7E7E"/>
                </a:solidFill>
                <a:latin typeface="Roboto"/>
                <a:cs typeface="Roboto"/>
              </a:rPr>
              <a:t>Auto</a:t>
            </a:r>
            <a:r>
              <a:rPr dirty="0" sz="1400" spc="-30" b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20" b="1">
                <a:solidFill>
                  <a:srgbClr val="7E7E7E"/>
                </a:solidFill>
                <a:latin typeface="Roboto"/>
                <a:cs typeface="Roboto"/>
              </a:rPr>
              <a:t>Tune</a:t>
            </a:r>
            <a:endParaRPr sz="1400">
              <a:latin typeface="Roboto"/>
              <a:cs typeface="Roboto"/>
            </a:endParaRPr>
          </a:p>
          <a:p>
            <a:pPr algn="ctr" marL="46990" marR="66675" indent="-1270">
              <a:lnSpc>
                <a:spcPct val="100000"/>
              </a:lnSpc>
              <a:spcBef>
                <a:spcPts val="935"/>
              </a:spcBef>
            </a:pP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Improves  </a:t>
            </a:r>
            <a:r>
              <a:rPr dirty="0" sz="1000" spc="-5">
                <a:solidFill>
                  <a:srgbClr val="7E7E7E"/>
                </a:solidFill>
                <a:latin typeface="Roboto"/>
                <a:cs typeface="Roboto"/>
              </a:rPr>
              <a:t>pe</a:t>
            </a:r>
            <a:r>
              <a:rPr dirty="0" sz="1000">
                <a:solidFill>
                  <a:srgbClr val="7E7E7E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formance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693605" y="3182229"/>
            <a:ext cx="1109345" cy="6692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4475">
              <a:lnSpc>
                <a:spcPct val="100000"/>
              </a:lnSpc>
              <a:spcBef>
                <a:spcPts val="100"/>
              </a:spcBef>
            </a:pPr>
            <a:r>
              <a:rPr dirty="0" sz="1400" spc="-15" b="1">
                <a:solidFill>
                  <a:srgbClr val="7E7E7E"/>
                </a:solidFill>
                <a:latin typeface="Roboto"/>
                <a:cs typeface="Roboto"/>
              </a:rPr>
              <a:t>Auto</a:t>
            </a:r>
            <a:r>
              <a:rPr dirty="0" sz="1400" spc="-30" b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7E7E7E"/>
                </a:solidFill>
                <a:latin typeface="Roboto"/>
                <a:cs typeface="Roboto"/>
              </a:rPr>
              <a:t>Heal</a:t>
            </a:r>
            <a:endParaRPr sz="1400">
              <a:latin typeface="Roboto"/>
              <a:cs typeface="Roboto"/>
            </a:endParaRPr>
          </a:p>
          <a:p>
            <a:pPr marL="12700" marR="5080" indent="288925">
              <a:lnSpc>
                <a:spcPct val="100000"/>
              </a:lnSpc>
              <a:spcBef>
                <a:spcPts val="985"/>
              </a:spcBef>
            </a:pP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Resolves  operational</a:t>
            </a:r>
            <a:r>
              <a:rPr dirty="0" sz="10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7E7E7E"/>
                </a:solidFill>
                <a:latin typeface="Roboto"/>
                <a:cs typeface="Roboto"/>
              </a:rPr>
              <a:t>failures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4032" y="4071515"/>
            <a:ext cx="28733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7490" marR="5080" indent="-225425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Reduces deployment time </a:t>
            </a:r>
            <a:r>
              <a:rPr dirty="0" sz="1200" spc="-5" b="1" i="1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minutes </a:t>
            </a:r>
            <a:r>
              <a:rPr dirty="0" sz="1200" spc="-5" b="1" i="1">
                <a:solidFill>
                  <a:srgbClr val="7E7E7E"/>
                </a:solidFill>
                <a:latin typeface="Roboto"/>
                <a:cs typeface="Roboto"/>
              </a:rPr>
              <a:t>from  </a:t>
            </a: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weeks/months on legacy</a:t>
            </a:r>
            <a:r>
              <a:rPr dirty="0" sz="1200" spc="-40" b="1" i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databases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77428" y="4119531"/>
            <a:ext cx="24422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Eliminates </a:t>
            </a:r>
            <a:r>
              <a:rPr dirty="0" sz="1200" spc="-5" b="1" i="1">
                <a:solidFill>
                  <a:srgbClr val="7E7E7E"/>
                </a:solidFill>
                <a:latin typeface="Roboto"/>
                <a:cs typeface="Roboto"/>
              </a:rPr>
              <a:t>operational</a:t>
            </a:r>
            <a:r>
              <a:rPr dirty="0" sz="1200" spc="-30" b="1" i="1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200" b="1" i="1">
                <a:solidFill>
                  <a:srgbClr val="7E7E7E"/>
                </a:solidFill>
                <a:latin typeface="Roboto"/>
                <a:cs typeface="Roboto"/>
              </a:rPr>
              <a:t>management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06399" y="519048"/>
            <a:ext cx="539432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" b="0">
                <a:solidFill>
                  <a:srgbClr val="FFFFFF"/>
                </a:solidFill>
                <a:latin typeface="Lato"/>
                <a:cs typeface="Lato"/>
              </a:rPr>
              <a:t>WHAT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EXPECT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PUBLIC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6399" y="912620"/>
            <a:ext cx="435546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Allow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developers </a:t>
            </a:r>
            <a:r>
              <a:rPr dirty="0" sz="1600" spc="-15">
                <a:solidFill>
                  <a:srgbClr val="00A3AE"/>
                </a:solidFill>
                <a:latin typeface="Roboto"/>
                <a:cs typeface="Roboto"/>
              </a:rPr>
              <a:t>to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spend time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where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it</a:t>
            </a:r>
            <a:r>
              <a:rPr dirty="0" sz="1600" spc="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matters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640570"/>
            <a:ext cx="6907186" cy="502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484" y="4852565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298" y="20174"/>
                </a:moveTo>
                <a:lnTo>
                  <a:pt x="490284" y="20174"/>
                </a:lnTo>
                <a:lnTo>
                  <a:pt x="487259" y="13274"/>
                </a:lnTo>
                <a:lnTo>
                  <a:pt x="482931" y="7199"/>
                </a:lnTo>
                <a:lnTo>
                  <a:pt x="477611" y="1999"/>
                </a:lnTo>
                <a:lnTo>
                  <a:pt x="554298" y="1999"/>
                </a:lnTo>
                <a:lnTo>
                  <a:pt x="554298" y="20174"/>
                </a:lnTo>
                <a:close/>
              </a:path>
              <a:path w="755015" h="92075">
                <a:moveTo>
                  <a:pt x="543886" y="54649"/>
                </a:moveTo>
                <a:lnTo>
                  <a:pt x="494954" y="54649"/>
                </a:lnTo>
                <a:lnTo>
                  <a:pt x="495309" y="51824"/>
                </a:lnTo>
                <a:lnTo>
                  <a:pt x="495491" y="48999"/>
                </a:lnTo>
                <a:lnTo>
                  <a:pt x="495504" y="42874"/>
                </a:lnTo>
                <a:lnTo>
                  <a:pt x="495209" y="39749"/>
                </a:lnTo>
                <a:lnTo>
                  <a:pt x="494789" y="36674"/>
                </a:lnTo>
                <a:lnTo>
                  <a:pt x="543886" y="36674"/>
                </a:lnTo>
                <a:lnTo>
                  <a:pt x="543886" y="54649"/>
                </a:lnTo>
                <a:close/>
              </a:path>
              <a:path w="755015" h="92075">
                <a:moveTo>
                  <a:pt x="554706" y="89899"/>
                </a:moveTo>
                <a:lnTo>
                  <a:pt x="478581" y="89899"/>
                </a:lnTo>
                <a:lnTo>
                  <a:pt x="483721" y="84674"/>
                </a:lnTo>
                <a:lnTo>
                  <a:pt x="487806" y="78499"/>
                </a:lnTo>
                <a:lnTo>
                  <a:pt x="490616" y="71724"/>
                </a:lnTo>
                <a:lnTo>
                  <a:pt x="554706" y="71724"/>
                </a:lnTo>
                <a:lnTo>
                  <a:pt x="554706" y="89899"/>
                </a:lnTo>
                <a:close/>
              </a:path>
              <a:path w="755015" h="92075">
                <a:moveTo>
                  <a:pt x="214949" y="91899"/>
                </a:moveTo>
                <a:lnTo>
                  <a:pt x="196328" y="88354"/>
                </a:lnTo>
                <a:lnTo>
                  <a:pt x="181641" y="78627"/>
                </a:lnTo>
                <a:lnTo>
                  <a:pt x="172007" y="64087"/>
                </a:lnTo>
                <a:lnTo>
                  <a:pt x="168547" y="46099"/>
                </a:lnTo>
                <a:lnTo>
                  <a:pt x="172007" y="28054"/>
                </a:lnTo>
                <a:lnTo>
                  <a:pt x="181641" y="13412"/>
                </a:lnTo>
                <a:lnTo>
                  <a:pt x="196328" y="3589"/>
                </a:lnTo>
                <a:lnTo>
                  <a:pt x="214949" y="0"/>
                </a:lnTo>
                <a:lnTo>
                  <a:pt x="233573" y="3567"/>
                </a:lnTo>
                <a:lnTo>
                  <a:pt x="248266" y="13356"/>
                </a:lnTo>
                <a:lnTo>
                  <a:pt x="251604" y="18424"/>
                </a:lnTo>
                <a:lnTo>
                  <a:pt x="214949" y="18424"/>
                </a:lnTo>
                <a:lnTo>
                  <a:pt x="204759" y="20492"/>
                </a:lnTo>
                <a:lnTo>
                  <a:pt x="196762" y="26243"/>
                </a:lnTo>
                <a:lnTo>
                  <a:pt x="191537" y="35004"/>
                </a:lnTo>
                <a:lnTo>
                  <a:pt x="189667" y="46099"/>
                </a:lnTo>
                <a:lnTo>
                  <a:pt x="191537" y="57137"/>
                </a:lnTo>
                <a:lnTo>
                  <a:pt x="196762" y="65796"/>
                </a:lnTo>
                <a:lnTo>
                  <a:pt x="204759" y="71451"/>
                </a:lnTo>
                <a:lnTo>
                  <a:pt x="214949" y="73474"/>
                </a:lnTo>
                <a:lnTo>
                  <a:pt x="251682" y="73474"/>
                </a:lnTo>
                <a:lnTo>
                  <a:pt x="248266" y="78627"/>
                </a:lnTo>
                <a:lnTo>
                  <a:pt x="233573" y="88354"/>
                </a:lnTo>
                <a:lnTo>
                  <a:pt x="214949" y="91899"/>
                </a:lnTo>
                <a:close/>
              </a:path>
              <a:path w="755015" h="92075">
                <a:moveTo>
                  <a:pt x="251682" y="73474"/>
                </a:moveTo>
                <a:lnTo>
                  <a:pt x="214949" y="73474"/>
                </a:lnTo>
                <a:lnTo>
                  <a:pt x="225142" y="71426"/>
                </a:lnTo>
                <a:lnTo>
                  <a:pt x="233144" y="65731"/>
                </a:lnTo>
                <a:lnTo>
                  <a:pt x="238372" y="57063"/>
                </a:lnTo>
                <a:lnTo>
                  <a:pt x="240244" y="46099"/>
                </a:lnTo>
                <a:lnTo>
                  <a:pt x="238372" y="35004"/>
                </a:lnTo>
                <a:lnTo>
                  <a:pt x="233144" y="26243"/>
                </a:lnTo>
                <a:lnTo>
                  <a:pt x="225142" y="20492"/>
                </a:lnTo>
                <a:lnTo>
                  <a:pt x="214949" y="18424"/>
                </a:lnTo>
                <a:lnTo>
                  <a:pt x="251604" y="18424"/>
                </a:lnTo>
                <a:lnTo>
                  <a:pt x="257904" y="27991"/>
                </a:lnTo>
                <a:lnTo>
                  <a:pt x="261366" y="46099"/>
                </a:lnTo>
                <a:lnTo>
                  <a:pt x="257904" y="64087"/>
                </a:lnTo>
                <a:lnTo>
                  <a:pt x="251682" y="73474"/>
                </a:lnTo>
                <a:close/>
              </a:path>
              <a:path w="755015" h="92075">
                <a:moveTo>
                  <a:pt x="421099" y="89899"/>
                </a:moveTo>
                <a:lnTo>
                  <a:pt x="385889" y="89899"/>
                </a:lnTo>
                <a:lnTo>
                  <a:pt x="385889" y="1999"/>
                </a:lnTo>
                <a:lnTo>
                  <a:pt x="420256" y="1999"/>
                </a:lnTo>
                <a:lnTo>
                  <a:pt x="440086" y="5172"/>
                </a:lnTo>
                <a:lnTo>
                  <a:pt x="455604" y="14121"/>
                </a:lnTo>
                <a:lnTo>
                  <a:pt x="459577" y="19574"/>
                </a:lnTo>
                <a:lnTo>
                  <a:pt x="406244" y="19574"/>
                </a:lnTo>
                <a:lnTo>
                  <a:pt x="406244" y="72324"/>
                </a:lnTo>
                <a:lnTo>
                  <a:pt x="459888" y="72324"/>
                </a:lnTo>
                <a:lnTo>
                  <a:pt x="456030" y="77777"/>
                </a:lnTo>
                <a:lnTo>
                  <a:pt x="440803" y="86727"/>
                </a:lnTo>
                <a:lnTo>
                  <a:pt x="421099" y="89899"/>
                </a:lnTo>
                <a:close/>
              </a:path>
              <a:path w="755015" h="92075">
                <a:moveTo>
                  <a:pt x="459888" y="72324"/>
                </a:moveTo>
                <a:lnTo>
                  <a:pt x="419669" y="72324"/>
                </a:lnTo>
                <a:lnTo>
                  <a:pt x="431327" y="70432"/>
                </a:lnTo>
                <a:lnTo>
                  <a:pt x="440337" y="65081"/>
                </a:lnTo>
                <a:lnTo>
                  <a:pt x="446147" y="56757"/>
                </a:lnTo>
                <a:lnTo>
                  <a:pt x="448206" y="45949"/>
                </a:lnTo>
                <a:lnTo>
                  <a:pt x="446147" y="35131"/>
                </a:lnTo>
                <a:lnTo>
                  <a:pt x="440337" y="26809"/>
                </a:lnTo>
                <a:lnTo>
                  <a:pt x="431327" y="21463"/>
                </a:lnTo>
                <a:lnTo>
                  <a:pt x="419669" y="19574"/>
                </a:lnTo>
                <a:lnTo>
                  <a:pt x="459577" y="19574"/>
                </a:lnTo>
                <a:lnTo>
                  <a:pt x="465715" y="27997"/>
                </a:lnTo>
                <a:lnTo>
                  <a:pt x="469329" y="45949"/>
                </a:lnTo>
                <a:lnTo>
                  <a:pt x="465849" y="63901"/>
                </a:lnTo>
                <a:lnTo>
                  <a:pt x="459888" y="72324"/>
                </a:lnTo>
                <a:close/>
              </a:path>
              <a:path w="755015" h="92075">
                <a:moveTo>
                  <a:pt x="46832" y="91899"/>
                </a:moveTo>
                <a:lnTo>
                  <a:pt x="28353" y="88344"/>
                </a:lnTo>
                <a:lnTo>
                  <a:pt x="13493" y="78590"/>
                </a:lnTo>
                <a:lnTo>
                  <a:pt x="3593" y="64003"/>
                </a:lnTo>
                <a:lnTo>
                  <a:pt x="0" y="45924"/>
                </a:lnTo>
                <a:lnTo>
                  <a:pt x="3593" y="27896"/>
                </a:lnTo>
                <a:lnTo>
                  <a:pt x="13493" y="13309"/>
                </a:lnTo>
                <a:lnTo>
                  <a:pt x="28353" y="3555"/>
                </a:lnTo>
                <a:lnTo>
                  <a:pt x="46832" y="0"/>
                </a:lnTo>
                <a:lnTo>
                  <a:pt x="56068" y="877"/>
                </a:lnTo>
                <a:lnTo>
                  <a:pt x="64528" y="3421"/>
                </a:lnTo>
                <a:lnTo>
                  <a:pt x="72081" y="7498"/>
                </a:lnTo>
                <a:lnTo>
                  <a:pt x="78597" y="12974"/>
                </a:lnTo>
                <a:lnTo>
                  <a:pt x="72999" y="18574"/>
                </a:lnTo>
                <a:lnTo>
                  <a:pt x="47049" y="18574"/>
                </a:lnTo>
                <a:lnTo>
                  <a:pt x="36655" y="20665"/>
                </a:lnTo>
                <a:lnTo>
                  <a:pt x="28445" y="26428"/>
                </a:lnTo>
                <a:lnTo>
                  <a:pt x="23055" y="35101"/>
                </a:lnTo>
                <a:lnTo>
                  <a:pt x="21121" y="45949"/>
                </a:lnTo>
                <a:lnTo>
                  <a:pt x="23055" y="56766"/>
                </a:lnTo>
                <a:lnTo>
                  <a:pt x="28445" y="65456"/>
                </a:lnTo>
                <a:lnTo>
                  <a:pt x="36655" y="71230"/>
                </a:lnTo>
                <a:lnTo>
                  <a:pt x="47049" y="73324"/>
                </a:lnTo>
                <a:lnTo>
                  <a:pt x="75760" y="73324"/>
                </a:lnTo>
                <a:lnTo>
                  <a:pt x="79862" y="77424"/>
                </a:lnTo>
                <a:lnTo>
                  <a:pt x="73213" y="83515"/>
                </a:lnTo>
                <a:lnTo>
                  <a:pt x="65362" y="88065"/>
                </a:lnTo>
                <a:lnTo>
                  <a:pt x="56503" y="90914"/>
                </a:lnTo>
                <a:lnTo>
                  <a:pt x="46832" y="91899"/>
                </a:lnTo>
                <a:close/>
              </a:path>
              <a:path w="755015" h="92075">
                <a:moveTo>
                  <a:pt x="65477" y="26099"/>
                </a:moveTo>
                <a:lnTo>
                  <a:pt x="60257" y="21149"/>
                </a:lnTo>
                <a:lnTo>
                  <a:pt x="54272" y="18574"/>
                </a:lnTo>
                <a:lnTo>
                  <a:pt x="72999" y="18574"/>
                </a:lnTo>
                <a:lnTo>
                  <a:pt x="65477" y="26099"/>
                </a:lnTo>
                <a:close/>
              </a:path>
              <a:path w="755015" h="92075">
                <a:moveTo>
                  <a:pt x="75760" y="73324"/>
                </a:moveTo>
                <a:lnTo>
                  <a:pt x="55254" y="73324"/>
                </a:lnTo>
                <a:lnTo>
                  <a:pt x="61547" y="70199"/>
                </a:lnTo>
                <a:lnTo>
                  <a:pt x="66804" y="64374"/>
                </a:lnTo>
                <a:lnTo>
                  <a:pt x="75760" y="73324"/>
                </a:lnTo>
                <a:close/>
              </a:path>
              <a:path w="755015" h="92075">
                <a:moveTo>
                  <a:pt x="161092" y="89899"/>
                </a:moveTo>
                <a:lnTo>
                  <a:pt x="99514" y="89899"/>
                </a:lnTo>
                <a:lnTo>
                  <a:pt x="99514" y="1999"/>
                </a:lnTo>
                <a:lnTo>
                  <a:pt x="119872" y="1999"/>
                </a:lnTo>
                <a:lnTo>
                  <a:pt x="119872" y="71999"/>
                </a:lnTo>
                <a:lnTo>
                  <a:pt x="161092" y="71999"/>
                </a:lnTo>
                <a:lnTo>
                  <a:pt x="161092" y="89899"/>
                </a:lnTo>
                <a:close/>
              </a:path>
              <a:path w="755015" h="92075">
                <a:moveTo>
                  <a:pt x="598493" y="89899"/>
                </a:moveTo>
                <a:lnTo>
                  <a:pt x="578546" y="89899"/>
                </a:lnTo>
                <a:lnTo>
                  <a:pt x="578546" y="1999"/>
                </a:lnTo>
                <a:lnTo>
                  <a:pt x="619068" y="1999"/>
                </a:lnTo>
                <a:lnTo>
                  <a:pt x="626994" y="2509"/>
                </a:lnTo>
                <a:lnTo>
                  <a:pt x="652444" y="19174"/>
                </a:lnTo>
                <a:lnTo>
                  <a:pt x="598493" y="19174"/>
                </a:lnTo>
                <a:lnTo>
                  <a:pt x="598493" y="45574"/>
                </a:lnTo>
                <a:lnTo>
                  <a:pt x="650826" y="45574"/>
                </a:lnTo>
                <a:lnTo>
                  <a:pt x="649373" y="48846"/>
                </a:lnTo>
                <a:lnTo>
                  <a:pt x="642506" y="55625"/>
                </a:lnTo>
                <a:lnTo>
                  <a:pt x="631676" y="60324"/>
                </a:lnTo>
                <a:lnTo>
                  <a:pt x="633223" y="62149"/>
                </a:lnTo>
                <a:lnTo>
                  <a:pt x="598493" y="62149"/>
                </a:lnTo>
                <a:lnTo>
                  <a:pt x="598493" y="89899"/>
                </a:lnTo>
                <a:close/>
              </a:path>
              <a:path w="755015" h="92075">
                <a:moveTo>
                  <a:pt x="650826" y="45574"/>
                </a:moveTo>
                <a:lnTo>
                  <a:pt x="623241" y="45574"/>
                </a:lnTo>
                <a:lnTo>
                  <a:pt x="626953" y="44374"/>
                </a:lnTo>
                <a:lnTo>
                  <a:pt x="632213" y="39849"/>
                </a:lnTo>
                <a:lnTo>
                  <a:pt x="633681" y="36299"/>
                </a:lnTo>
                <a:lnTo>
                  <a:pt x="633681" y="28424"/>
                </a:lnTo>
                <a:lnTo>
                  <a:pt x="632123" y="24824"/>
                </a:lnTo>
                <a:lnTo>
                  <a:pt x="629776" y="22724"/>
                </a:lnTo>
                <a:lnTo>
                  <a:pt x="627108" y="20399"/>
                </a:lnTo>
                <a:lnTo>
                  <a:pt x="623278" y="19174"/>
                </a:lnTo>
                <a:lnTo>
                  <a:pt x="652444" y="19174"/>
                </a:lnTo>
                <a:lnTo>
                  <a:pt x="654012" y="22724"/>
                </a:lnTo>
                <a:lnTo>
                  <a:pt x="653987" y="32324"/>
                </a:lnTo>
                <a:lnTo>
                  <a:pt x="652978" y="40732"/>
                </a:lnTo>
                <a:lnTo>
                  <a:pt x="650826" y="45574"/>
                </a:lnTo>
                <a:close/>
              </a:path>
              <a:path w="755015" h="92075">
                <a:moveTo>
                  <a:pt x="656753" y="89899"/>
                </a:moveTo>
                <a:lnTo>
                  <a:pt x="633056" y="89899"/>
                </a:lnTo>
                <a:lnTo>
                  <a:pt x="609701" y="62149"/>
                </a:lnTo>
                <a:lnTo>
                  <a:pt x="633223" y="62149"/>
                </a:lnTo>
                <a:lnTo>
                  <a:pt x="656753" y="89899"/>
                </a:lnTo>
                <a:close/>
              </a:path>
              <a:path w="755015" h="92075">
                <a:moveTo>
                  <a:pt x="682163" y="89899"/>
                </a:moveTo>
                <a:lnTo>
                  <a:pt x="661578" y="89899"/>
                </a:lnTo>
                <a:lnTo>
                  <a:pt x="698678" y="1999"/>
                </a:lnTo>
                <a:lnTo>
                  <a:pt x="716916" y="1999"/>
                </a:lnTo>
                <a:lnTo>
                  <a:pt x="726666" y="24849"/>
                </a:lnTo>
                <a:lnTo>
                  <a:pt x="707996" y="24849"/>
                </a:lnTo>
                <a:lnTo>
                  <a:pt x="695768" y="55649"/>
                </a:lnTo>
                <a:lnTo>
                  <a:pt x="739808" y="55649"/>
                </a:lnTo>
                <a:lnTo>
                  <a:pt x="746764" y="71949"/>
                </a:lnTo>
                <a:lnTo>
                  <a:pt x="689298" y="71949"/>
                </a:lnTo>
                <a:lnTo>
                  <a:pt x="682163" y="89899"/>
                </a:lnTo>
                <a:close/>
              </a:path>
              <a:path w="755015" h="92075">
                <a:moveTo>
                  <a:pt x="739808" y="55649"/>
                </a:moveTo>
                <a:lnTo>
                  <a:pt x="720233" y="55649"/>
                </a:lnTo>
                <a:lnTo>
                  <a:pt x="707996" y="24849"/>
                </a:lnTo>
                <a:lnTo>
                  <a:pt x="726666" y="24849"/>
                </a:lnTo>
                <a:lnTo>
                  <a:pt x="739808" y="55649"/>
                </a:lnTo>
                <a:close/>
              </a:path>
              <a:path w="755015" h="92075">
                <a:moveTo>
                  <a:pt x="754423" y="89899"/>
                </a:moveTo>
                <a:lnTo>
                  <a:pt x="733826" y="89899"/>
                </a:lnTo>
                <a:lnTo>
                  <a:pt x="726706" y="71949"/>
                </a:lnTo>
                <a:lnTo>
                  <a:pt x="746764" y="71949"/>
                </a:lnTo>
                <a:lnTo>
                  <a:pt x="754423" y="89899"/>
                </a:lnTo>
                <a:close/>
              </a:path>
              <a:path w="755015" h="92075">
                <a:moveTo>
                  <a:pt x="320926" y="91899"/>
                </a:moveTo>
                <a:lnTo>
                  <a:pt x="304780" y="88990"/>
                </a:lnTo>
                <a:lnTo>
                  <a:pt x="292279" y="80681"/>
                </a:lnTo>
                <a:lnTo>
                  <a:pt x="284204" y="67599"/>
                </a:lnTo>
                <a:lnTo>
                  <a:pt x="281339" y="50374"/>
                </a:lnTo>
                <a:lnTo>
                  <a:pt x="281339" y="1999"/>
                </a:lnTo>
                <a:lnTo>
                  <a:pt x="301681" y="1999"/>
                </a:lnTo>
                <a:lnTo>
                  <a:pt x="301681" y="51149"/>
                </a:lnTo>
                <a:lnTo>
                  <a:pt x="303109" y="60512"/>
                </a:lnTo>
                <a:lnTo>
                  <a:pt x="307093" y="67534"/>
                </a:lnTo>
                <a:lnTo>
                  <a:pt x="313182" y="71944"/>
                </a:lnTo>
                <a:lnTo>
                  <a:pt x="320926" y="73474"/>
                </a:lnTo>
                <a:lnTo>
                  <a:pt x="354024" y="73474"/>
                </a:lnTo>
                <a:lnTo>
                  <a:pt x="349576" y="80681"/>
                </a:lnTo>
                <a:lnTo>
                  <a:pt x="337074" y="88990"/>
                </a:lnTo>
                <a:lnTo>
                  <a:pt x="320926" y="91899"/>
                </a:lnTo>
                <a:close/>
              </a:path>
              <a:path w="755015" h="92075">
                <a:moveTo>
                  <a:pt x="354024" y="73474"/>
                </a:moveTo>
                <a:lnTo>
                  <a:pt x="320926" y="73474"/>
                </a:lnTo>
                <a:lnTo>
                  <a:pt x="328671" y="71944"/>
                </a:lnTo>
                <a:lnTo>
                  <a:pt x="334756" y="67534"/>
                </a:lnTo>
                <a:lnTo>
                  <a:pt x="338735" y="60512"/>
                </a:lnTo>
                <a:lnTo>
                  <a:pt x="340161" y="51149"/>
                </a:lnTo>
                <a:lnTo>
                  <a:pt x="340161" y="1999"/>
                </a:lnTo>
                <a:lnTo>
                  <a:pt x="360516" y="1999"/>
                </a:lnTo>
                <a:lnTo>
                  <a:pt x="360516" y="50374"/>
                </a:lnTo>
                <a:lnTo>
                  <a:pt x="357651" y="67599"/>
                </a:lnTo>
                <a:lnTo>
                  <a:pt x="354024" y="73474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9730"/>
            <a:ext cx="6230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Completing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 journey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- solving the “last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mile”</a:t>
            </a:r>
            <a:r>
              <a:rPr dirty="0" sz="1600" spc="5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problem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19051" y="2785685"/>
            <a:ext cx="8255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9272" y="1703141"/>
            <a:ext cx="8210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97088" y="2785685"/>
            <a:ext cx="7626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0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00574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0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8835" y="2785685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L="12065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22489" y="2149578"/>
            <a:ext cx="377253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416935" algn="l"/>
              </a:tabLst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</a:t>
            </a:r>
            <a:r>
              <a:rPr dirty="0" sz="2400" spc="-5">
                <a:solidFill>
                  <a:srgbClr val="00A3AE"/>
                </a:solidFill>
                <a:latin typeface="Roboto"/>
                <a:cs typeface="Roboto"/>
              </a:rPr>
              <a:t>2</a:t>
            </a:r>
            <a:r>
              <a:rPr dirty="0" sz="2400">
                <a:solidFill>
                  <a:srgbClr val="00A3AE"/>
                </a:solidFill>
                <a:latin typeface="Roboto"/>
                <a:cs typeface="Roboto"/>
              </a:rPr>
              <a:t>	</a:t>
            </a: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1118" y="1932713"/>
            <a:ext cx="560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47050" y="3185210"/>
            <a:ext cx="5060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Enrich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308435" y="1932713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9750" y="3178609"/>
            <a:ext cx="453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718761" y="1773852"/>
            <a:ext cx="653415" cy="60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Roboto"/>
                <a:cs typeface="Roboto"/>
              </a:rPr>
              <a:t>CML</a:t>
            </a:r>
            <a:endParaRPr sz="2400">
              <a:latin typeface="Roboto"/>
              <a:cs typeface="Roboto"/>
            </a:endParaRPr>
          </a:p>
          <a:p>
            <a:pPr marL="22225">
              <a:lnSpc>
                <a:spcPct val="100000"/>
              </a:lnSpc>
              <a:spcBef>
                <a:spcPts val="40"/>
              </a:spcBef>
            </a:pP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ML</a:t>
            </a:r>
            <a:r>
              <a:rPr dirty="0" sz="14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Ops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0774" y="1385472"/>
            <a:ext cx="6787515" cy="2682240"/>
          </a:xfrm>
          <a:custGeom>
            <a:avLst/>
            <a:gdLst/>
            <a:ahLst/>
            <a:cxnLst/>
            <a:rect l="l" t="t" r="r" b="b"/>
            <a:pathLst>
              <a:path w="6787515" h="2682240">
                <a:moveTo>
                  <a:pt x="6787486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6787486" y="0"/>
                </a:lnTo>
                <a:lnTo>
                  <a:pt x="6787486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40570"/>
            <a:ext cx="6905461" cy="502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55878"/>
            <a:ext cx="503491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latin typeface="Lato"/>
                <a:cs typeface="Lato"/>
              </a:rPr>
              <a:t>MACHINE</a:t>
            </a:r>
            <a:r>
              <a:rPr dirty="0" sz="2200" spc="-165" b="0">
                <a:latin typeface="Lato"/>
                <a:cs typeface="Lato"/>
              </a:rPr>
              <a:t> </a:t>
            </a:r>
            <a:r>
              <a:rPr dirty="0" sz="2200" spc="10" b="0">
                <a:latin typeface="Lato"/>
                <a:cs typeface="Lato"/>
              </a:rPr>
              <a:t>LEARNING</a:t>
            </a:r>
            <a:r>
              <a:rPr dirty="0" sz="2200" spc="-165" b="0">
                <a:latin typeface="Lato"/>
                <a:cs typeface="Lato"/>
              </a:rPr>
              <a:t> </a:t>
            </a:r>
            <a:r>
              <a:rPr dirty="0" sz="2200" spc="20" b="0">
                <a:latin typeface="Lato"/>
                <a:cs typeface="Lato"/>
              </a:rPr>
              <a:t>IN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PRODUCTION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62952" y="1312259"/>
            <a:ext cx="4082415" cy="1948814"/>
            <a:chOff x="4662952" y="1312259"/>
            <a:chExt cx="4082415" cy="1948814"/>
          </a:xfrm>
        </p:grpSpPr>
        <p:sp>
          <p:nvSpPr>
            <p:cNvPr id="6" name="object 6"/>
            <p:cNvSpPr/>
            <p:nvPr/>
          </p:nvSpPr>
          <p:spPr>
            <a:xfrm>
              <a:off x="4667715" y="1317022"/>
              <a:ext cx="4072890" cy="1939289"/>
            </a:xfrm>
            <a:custGeom>
              <a:avLst/>
              <a:gdLst/>
              <a:ahLst/>
              <a:cxnLst/>
              <a:rect l="l" t="t" r="r" b="b"/>
              <a:pathLst>
                <a:path w="4072890" h="1939289">
                  <a:moveTo>
                    <a:pt x="4017716" y="1938896"/>
                  </a:moveTo>
                  <a:lnTo>
                    <a:pt x="54774" y="1938896"/>
                  </a:lnTo>
                  <a:lnTo>
                    <a:pt x="33454" y="1934591"/>
                  </a:lnTo>
                  <a:lnTo>
                    <a:pt x="16043" y="1922852"/>
                  </a:lnTo>
                  <a:lnTo>
                    <a:pt x="4304" y="1905441"/>
                  </a:lnTo>
                  <a:lnTo>
                    <a:pt x="0" y="1884121"/>
                  </a:lnTo>
                  <a:lnTo>
                    <a:pt x="0" y="54774"/>
                  </a:lnTo>
                  <a:lnTo>
                    <a:pt x="4304" y="33453"/>
                  </a:lnTo>
                  <a:lnTo>
                    <a:pt x="16043" y="16042"/>
                  </a:lnTo>
                  <a:lnTo>
                    <a:pt x="33454" y="4304"/>
                  </a:lnTo>
                  <a:lnTo>
                    <a:pt x="54774" y="0"/>
                  </a:lnTo>
                  <a:lnTo>
                    <a:pt x="4017716" y="0"/>
                  </a:lnTo>
                  <a:lnTo>
                    <a:pt x="4056441" y="16042"/>
                  </a:lnTo>
                  <a:lnTo>
                    <a:pt x="4072491" y="54774"/>
                  </a:lnTo>
                  <a:lnTo>
                    <a:pt x="4072491" y="1884121"/>
                  </a:lnTo>
                  <a:lnTo>
                    <a:pt x="4068187" y="1905441"/>
                  </a:lnTo>
                  <a:lnTo>
                    <a:pt x="4056448" y="1922852"/>
                  </a:lnTo>
                  <a:lnTo>
                    <a:pt x="4039037" y="1934591"/>
                  </a:lnTo>
                  <a:lnTo>
                    <a:pt x="4017716" y="1938896"/>
                  </a:lnTo>
                  <a:close/>
                </a:path>
              </a:pathLst>
            </a:custGeom>
            <a:solidFill>
              <a:srgbClr val="12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667715" y="1317022"/>
              <a:ext cx="4072890" cy="1939289"/>
            </a:xfrm>
            <a:custGeom>
              <a:avLst/>
              <a:gdLst/>
              <a:ahLst/>
              <a:cxnLst/>
              <a:rect l="l" t="t" r="r" b="b"/>
              <a:pathLst>
                <a:path w="4072890" h="1939289">
                  <a:moveTo>
                    <a:pt x="0" y="54774"/>
                  </a:moveTo>
                  <a:lnTo>
                    <a:pt x="4304" y="33453"/>
                  </a:lnTo>
                  <a:lnTo>
                    <a:pt x="16043" y="16042"/>
                  </a:lnTo>
                  <a:lnTo>
                    <a:pt x="33454" y="4304"/>
                  </a:lnTo>
                  <a:lnTo>
                    <a:pt x="54774" y="0"/>
                  </a:lnTo>
                  <a:lnTo>
                    <a:pt x="4017716" y="0"/>
                  </a:lnTo>
                  <a:lnTo>
                    <a:pt x="4056441" y="16042"/>
                  </a:lnTo>
                  <a:lnTo>
                    <a:pt x="4072491" y="54774"/>
                  </a:lnTo>
                  <a:lnTo>
                    <a:pt x="4072491" y="1884121"/>
                  </a:lnTo>
                  <a:lnTo>
                    <a:pt x="4068187" y="1905441"/>
                  </a:lnTo>
                  <a:lnTo>
                    <a:pt x="4056448" y="1922852"/>
                  </a:lnTo>
                  <a:lnTo>
                    <a:pt x="4039037" y="1934591"/>
                  </a:lnTo>
                  <a:lnTo>
                    <a:pt x="4017716" y="1938896"/>
                  </a:lnTo>
                  <a:lnTo>
                    <a:pt x="54774" y="1938896"/>
                  </a:lnTo>
                  <a:lnTo>
                    <a:pt x="33454" y="1934591"/>
                  </a:lnTo>
                  <a:lnTo>
                    <a:pt x="16043" y="1922852"/>
                  </a:lnTo>
                  <a:lnTo>
                    <a:pt x="4304" y="1905441"/>
                  </a:lnTo>
                  <a:lnTo>
                    <a:pt x="0" y="1884121"/>
                  </a:lnTo>
                  <a:lnTo>
                    <a:pt x="0" y="547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683991" y="1399997"/>
            <a:ext cx="20364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Roboto"/>
                <a:cs typeface="Roboto"/>
              </a:rPr>
              <a:t>Machine Learning</a:t>
            </a:r>
            <a:r>
              <a:rPr dirty="0" sz="12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Operations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14336" y="3341555"/>
            <a:ext cx="8331200" cy="1083310"/>
            <a:chOff x="414336" y="3341555"/>
            <a:chExt cx="8331200" cy="1083310"/>
          </a:xfrm>
        </p:grpSpPr>
        <p:sp>
          <p:nvSpPr>
            <p:cNvPr id="10" name="object 10"/>
            <p:cNvSpPr/>
            <p:nvPr/>
          </p:nvSpPr>
          <p:spPr>
            <a:xfrm>
              <a:off x="419099" y="3346318"/>
              <a:ext cx="8321675" cy="1073785"/>
            </a:xfrm>
            <a:custGeom>
              <a:avLst/>
              <a:gdLst/>
              <a:ahLst/>
              <a:cxnLst/>
              <a:rect l="l" t="t" r="r" b="b"/>
              <a:pathLst>
                <a:path w="8321675" h="1073785">
                  <a:moveTo>
                    <a:pt x="8288633" y="1073397"/>
                  </a:moveTo>
                  <a:lnTo>
                    <a:pt x="32437" y="1073397"/>
                  </a:lnTo>
                  <a:lnTo>
                    <a:pt x="19811" y="1070848"/>
                  </a:lnTo>
                  <a:lnTo>
                    <a:pt x="9500" y="1063894"/>
                  </a:lnTo>
                  <a:lnTo>
                    <a:pt x="2549" y="1053580"/>
                  </a:lnTo>
                  <a:lnTo>
                    <a:pt x="0" y="1040947"/>
                  </a:lnTo>
                  <a:lnTo>
                    <a:pt x="0" y="32449"/>
                  </a:lnTo>
                  <a:lnTo>
                    <a:pt x="2549" y="19817"/>
                  </a:lnTo>
                  <a:lnTo>
                    <a:pt x="9500" y="9503"/>
                  </a:lnTo>
                  <a:lnTo>
                    <a:pt x="19811" y="2549"/>
                  </a:lnTo>
                  <a:lnTo>
                    <a:pt x="32437" y="0"/>
                  </a:lnTo>
                  <a:lnTo>
                    <a:pt x="8297258" y="0"/>
                  </a:lnTo>
                  <a:lnTo>
                    <a:pt x="8305508" y="3424"/>
                  </a:lnTo>
                  <a:lnTo>
                    <a:pt x="8317658" y="15574"/>
                  </a:lnTo>
                  <a:lnTo>
                    <a:pt x="8321083" y="23824"/>
                  </a:lnTo>
                  <a:lnTo>
                    <a:pt x="8321083" y="1040947"/>
                  </a:lnTo>
                  <a:lnTo>
                    <a:pt x="8318533" y="1053580"/>
                  </a:lnTo>
                  <a:lnTo>
                    <a:pt x="8311580" y="1063894"/>
                  </a:lnTo>
                  <a:lnTo>
                    <a:pt x="8301265" y="1070848"/>
                  </a:lnTo>
                  <a:lnTo>
                    <a:pt x="8288633" y="1073397"/>
                  </a:lnTo>
                  <a:close/>
                </a:path>
              </a:pathLst>
            </a:custGeom>
            <a:solidFill>
              <a:srgbClr val="CFDF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19099" y="3346318"/>
              <a:ext cx="8321675" cy="1073785"/>
            </a:xfrm>
            <a:custGeom>
              <a:avLst/>
              <a:gdLst/>
              <a:ahLst/>
              <a:cxnLst/>
              <a:rect l="l" t="t" r="r" b="b"/>
              <a:pathLst>
                <a:path w="8321675" h="1073785">
                  <a:moveTo>
                    <a:pt x="0" y="32449"/>
                  </a:moveTo>
                  <a:lnTo>
                    <a:pt x="2549" y="19817"/>
                  </a:lnTo>
                  <a:lnTo>
                    <a:pt x="9500" y="9503"/>
                  </a:lnTo>
                  <a:lnTo>
                    <a:pt x="19811" y="2549"/>
                  </a:lnTo>
                  <a:lnTo>
                    <a:pt x="32437" y="0"/>
                  </a:lnTo>
                  <a:lnTo>
                    <a:pt x="8288633" y="0"/>
                  </a:lnTo>
                  <a:lnTo>
                    <a:pt x="8297258" y="0"/>
                  </a:lnTo>
                  <a:lnTo>
                    <a:pt x="8305508" y="3424"/>
                  </a:lnTo>
                  <a:lnTo>
                    <a:pt x="8311583" y="9499"/>
                  </a:lnTo>
                  <a:lnTo>
                    <a:pt x="8317658" y="15574"/>
                  </a:lnTo>
                  <a:lnTo>
                    <a:pt x="8321083" y="23824"/>
                  </a:lnTo>
                  <a:lnTo>
                    <a:pt x="8321083" y="32449"/>
                  </a:lnTo>
                  <a:lnTo>
                    <a:pt x="8321083" y="1040947"/>
                  </a:lnTo>
                  <a:lnTo>
                    <a:pt x="8318533" y="1053580"/>
                  </a:lnTo>
                  <a:lnTo>
                    <a:pt x="8311580" y="1063894"/>
                  </a:lnTo>
                  <a:lnTo>
                    <a:pt x="8301265" y="1070848"/>
                  </a:lnTo>
                  <a:lnTo>
                    <a:pt x="8288633" y="1073397"/>
                  </a:lnTo>
                  <a:lnTo>
                    <a:pt x="32437" y="1073397"/>
                  </a:lnTo>
                  <a:lnTo>
                    <a:pt x="19811" y="1070848"/>
                  </a:lnTo>
                  <a:lnTo>
                    <a:pt x="9500" y="1063894"/>
                  </a:lnTo>
                  <a:lnTo>
                    <a:pt x="2549" y="1053580"/>
                  </a:lnTo>
                  <a:lnTo>
                    <a:pt x="0" y="1040947"/>
                  </a:lnTo>
                  <a:lnTo>
                    <a:pt x="0" y="32449"/>
                  </a:lnTo>
                  <a:close/>
                </a:path>
              </a:pathLst>
            </a:custGeom>
            <a:ln w="9524">
              <a:solidFill>
                <a:srgbClr val="CFDFE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23420" y="4006216"/>
              <a:ext cx="6225540" cy="311785"/>
            </a:xfrm>
            <a:custGeom>
              <a:avLst/>
              <a:gdLst/>
              <a:ahLst/>
              <a:cxnLst/>
              <a:rect l="l" t="t" r="r" b="b"/>
              <a:pathLst>
                <a:path w="6225540" h="311785">
                  <a:moveTo>
                    <a:pt x="6178037" y="311399"/>
                  </a:moveTo>
                  <a:lnTo>
                    <a:pt x="47247" y="311399"/>
                  </a:lnTo>
                  <a:lnTo>
                    <a:pt x="28857" y="307686"/>
                  </a:lnTo>
                  <a:lnTo>
                    <a:pt x="13839" y="297561"/>
                  </a:lnTo>
                  <a:lnTo>
                    <a:pt x="3713" y="282543"/>
                  </a:lnTo>
                  <a:lnTo>
                    <a:pt x="0" y="264149"/>
                  </a:lnTo>
                  <a:lnTo>
                    <a:pt x="0" y="47249"/>
                  </a:lnTo>
                  <a:lnTo>
                    <a:pt x="3713" y="28856"/>
                  </a:lnTo>
                  <a:lnTo>
                    <a:pt x="13839" y="13837"/>
                  </a:lnTo>
                  <a:lnTo>
                    <a:pt x="28857" y="3712"/>
                  </a:lnTo>
                  <a:lnTo>
                    <a:pt x="47247" y="0"/>
                  </a:lnTo>
                  <a:lnTo>
                    <a:pt x="6178037" y="0"/>
                  </a:lnTo>
                  <a:lnTo>
                    <a:pt x="6217345" y="21040"/>
                  </a:lnTo>
                  <a:lnTo>
                    <a:pt x="6225287" y="47249"/>
                  </a:lnTo>
                  <a:lnTo>
                    <a:pt x="6225287" y="264149"/>
                  </a:lnTo>
                  <a:lnTo>
                    <a:pt x="6221574" y="282543"/>
                  </a:lnTo>
                  <a:lnTo>
                    <a:pt x="6211449" y="297561"/>
                  </a:lnTo>
                  <a:lnTo>
                    <a:pt x="6196431" y="307686"/>
                  </a:lnTo>
                  <a:lnTo>
                    <a:pt x="6178037" y="311399"/>
                  </a:lnTo>
                  <a:close/>
                </a:path>
              </a:pathLst>
            </a:custGeom>
            <a:solidFill>
              <a:srgbClr val="124F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323420" y="4006216"/>
              <a:ext cx="6225540" cy="311785"/>
            </a:xfrm>
            <a:custGeom>
              <a:avLst/>
              <a:gdLst/>
              <a:ahLst/>
              <a:cxnLst/>
              <a:rect l="l" t="t" r="r" b="b"/>
              <a:pathLst>
                <a:path w="6225540" h="311785">
                  <a:moveTo>
                    <a:pt x="0" y="47249"/>
                  </a:moveTo>
                  <a:lnTo>
                    <a:pt x="3713" y="28856"/>
                  </a:lnTo>
                  <a:lnTo>
                    <a:pt x="13839" y="13837"/>
                  </a:lnTo>
                  <a:lnTo>
                    <a:pt x="28857" y="3712"/>
                  </a:lnTo>
                  <a:lnTo>
                    <a:pt x="47247" y="0"/>
                  </a:lnTo>
                  <a:lnTo>
                    <a:pt x="6178037" y="0"/>
                  </a:lnTo>
                  <a:lnTo>
                    <a:pt x="6217345" y="21040"/>
                  </a:lnTo>
                  <a:lnTo>
                    <a:pt x="6225287" y="47249"/>
                  </a:lnTo>
                  <a:lnTo>
                    <a:pt x="6225287" y="264149"/>
                  </a:lnTo>
                  <a:lnTo>
                    <a:pt x="6221574" y="282543"/>
                  </a:lnTo>
                  <a:lnTo>
                    <a:pt x="6211449" y="297561"/>
                  </a:lnTo>
                  <a:lnTo>
                    <a:pt x="6196431" y="307686"/>
                  </a:lnTo>
                  <a:lnTo>
                    <a:pt x="6178037" y="311399"/>
                  </a:lnTo>
                  <a:lnTo>
                    <a:pt x="47247" y="311399"/>
                  </a:lnTo>
                  <a:lnTo>
                    <a:pt x="28857" y="307686"/>
                  </a:lnTo>
                  <a:lnTo>
                    <a:pt x="13839" y="297561"/>
                  </a:lnTo>
                  <a:lnTo>
                    <a:pt x="3713" y="282543"/>
                  </a:lnTo>
                  <a:lnTo>
                    <a:pt x="0" y="264149"/>
                  </a:lnTo>
                  <a:lnTo>
                    <a:pt x="0" y="4724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983314" y="4051681"/>
            <a:ext cx="9042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200" spc="-5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926804" y="3443705"/>
            <a:ext cx="1402080" cy="474980"/>
            <a:chOff x="3926804" y="3443705"/>
            <a:chExt cx="1402080" cy="474980"/>
          </a:xfrm>
        </p:grpSpPr>
        <p:sp>
          <p:nvSpPr>
            <p:cNvPr id="16" name="object 16"/>
            <p:cNvSpPr/>
            <p:nvPr/>
          </p:nvSpPr>
          <p:spPr>
            <a:xfrm>
              <a:off x="3931566" y="3448468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1372197" y="464999"/>
                  </a:moveTo>
                  <a:lnTo>
                    <a:pt x="20074" y="464999"/>
                  </a:lnTo>
                  <a:lnTo>
                    <a:pt x="12255" y="463419"/>
                  </a:lnTo>
                  <a:lnTo>
                    <a:pt x="5874" y="459114"/>
                  </a:lnTo>
                  <a:lnTo>
                    <a:pt x="1575" y="452733"/>
                  </a:lnTo>
                  <a:lnTo>
                    <a:pt x="0" y="444924"/>
                  </a:lnTo>
                  <a:lnTo>
                    <a:pt x="0" y="20074"/>
                  </a:lnTo>
                  <a:lnTo>
                    <a:pt x="1575" y="12265"/>
                  </a:lnTo>
                  <a:lnTo>
                    <a:pt x="5874" y="5884"/>
                  </a:lnTo>
                  <a:lnTo>
                    <a:pt x="12255" y="1579"/>
                  </a:lnTo>
                  <a:lnTo>
                    <a:pt x="20074" y="0"/>
                  </a:lnTo>
                  <a:lnTo>
                    <a:pt x="1377522" y="0"/>
                  </a:lnTo>
                  <a:lnTo>
                    <a:pt x="1382647" y="212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09" y="459114"/>
                  </a:lnTo>
                  <a:lnTo>
                    <a:pt x="1380020" y="463419"/>
                  </a:lnTo>
                  <a:lnTo>
                    <a:pt x="1372197" y="464999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3931566" y="3448468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0" y="20074"/>
                  </a:moveTo>
                  <a:lnTo>
                    <a:pt x="1575" y="12265"/>
                  </a:lnTo>
                  <a:lnTo>
                    <a:pt x="5874" y="5884"/>
                  </a:lnTo>
                  <a:lnTo>
                    <a:pt x="12255" y="1579"/>
                  </a:lnTo>
                  <a:lnTo>
                    <a:pt x="20074" y="0"/>
                  </a:lnTo>
                  <a:lnTo>
                    <a:pt x="1372197" y="0"/>
                  </a:lnTo>
                  <a:lnTo>
                    <a:pt x="1377522" y="0"/>
                  </a:lnTo>
                  <a:lnTo>
                    <a:pt x="1382647" y="2124"/>
                  </a:lnTo>
                  <a:lnTo>
                    <a:pt x="1386397" y="587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20074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09" y="459114"/>
                  </a:lnTo>
                  <a:lnTo>
                    <a:pt x="1380020" y="463419"/>
                  </a:lnTo>
                  <a:lnTo>
                    <a:pt x="1372197" y="464999"/>
                  </a:lnTo>
                  <a:lnTo>
                    <a:pt x="20074" y="464999"/>
                  </a:lnTo>
                  <a:lnTo>
                    <a:pt x="12255" y="463419"/>
                  </a:lnTo>
                  <a:lnTo>
                    <a:pt x="5874" y="459114"/>
                  </a:lnTo>
                  <a:lnTo>
                    <a:pt x="1575" y="452733"/>
                  </a:lnTo>
                  <a:lnTo>
                    <a:pt x="0" y="444924"/>
                  </a:lnTo>
                  <a:lnTo>
                    <a:pt x="0" y="200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4211828" y="3479290"/>
            <a:ext cx="8312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113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Model  </a:t>
            </a: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G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ov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ernance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143098" y="3443705"/>
            <a:ext cx="1402080" cy="474980"/>
            <a:chOff x="7143098" y="3443705"/>
            <a:chExt cx="1402080" cy="474980"/>
          </a:xfrm>
        </p:grpSpPr>
        <p:sp>
          <p:nvSpPr>
            <p:cNvPr id="20" name="object 20"/>
            <p:cNvSpPr/>
            <p:nvPr/>
          </p:nvSpPr>
          <p:spPr>
            <a:xfrm>
              <a:off x="7147860" y="3448468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1372222" y="464999"/>
                  </a:moveTo>
                  <a:lnTo>
                    <a:pt x="20074" y="464999"/>
                  </a:lnTo>
                  <a:lnTo>
                    <a:pt x="12265" y="463419"/>
                  </a:lnTo>
                  <a:lnTo>
                    <a:pt x="5884" y="459114"/>
                  </a:lnTo>
                  <a:lnTo>
                    <a:pt x="1579" y="452733"/>
                  </a:lnTo>
                  <a:lnTo>
                    <a:pt x="0" y="444924"/>
                  </a:lnTo>
                  <a:lnTo>
                    <a:pt x="0" y="20074"/>
                  </a:lnTo>
                  <a:lnTo>
                    <a:pt x="1579" y="12265"/>
                  </a:lnTo>
                  <a:lnTo>
                    <a:pt x="5884" y="5884"/>
                  </a:lnTo>
                  <a:lnTo>
                    <a:pt x="12265" y="1579"/>
                  </a:lnTo>
                  <a:lnTo>
                    <a:pt x="20074" y="0"/>
                  </a:lnTo>
                  <a:lnTo>
                    <a:pt x="1377547" y="0"/>
                  </a:lnTo>
                  <a:lnTo>
                    <a:pt x="1382647" y="2124"/>
                  </a:lnTo>
                  <a:lnTo>
                    <a:pt x="1386422" y="587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12" y="459114"/>
                  </a:lnTo>
                  <a:lnTo>
                    <a:pt x="1380031" y="463419"/>
                  </a:lnTo>
                  <a:lnTo>
                    <a:pt x="1372222" y="464999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47860" y="3448468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0" y="20074"/>
                  </a:moveTo>
                  <a:lnTo>
                    <a:pt x="1579" y="12265"/>
                  </a:lnTo>
                  <a:lnTo>
                    <a:pt x="5884" y="5884"/>
                  </a:lnTo>
                  <a:lnTo>
                    <a:pt x="12265" y="1579"/>
                  </a:lnTo>
                  <a:lnTo>
                    <a:pt x="20074" y="0"/>
                  </a:lnTo>
                  <a:lnTo>
                    <a:pt x="1372222" y="0"/>
                  </a:lnTo>
                  <a:lnTo>
                    <a:pt x="1377547" y="0"/>
                  </a:lnTo>
                  <a:lnTo>
                    <a:pt x="1382647" y="2124"/>
                  </a:lnTo>
                  <a:lnTo>
                    <a:pt x="1386422" y="587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20074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12" y="459114"/>
                  </a:lnTo>
                  <a:lnTo>
                    <a:pt x="1380031" y="463419"/>
                  </a:lnTo>
                  <a:lnTo>
                    <a:pt x="1372222" y="464999"/>
                  </a:lnTo>
                  <a:lnTo>
                    <a:pt x="20074" y="464999"/>
                  </a:lnTo>
                  <a:lnTo>
                    <a:pt x="12265" y="463419"/>
                  </a:lnTo>
                  <a:lnTo>
                    <a:pt x="5884" y="459114"/>
                  </a:lnTo>
                  <a:lnTo>
                    <a:pt x="1579" y="452733"/>
                  </a:lnTo>
                  <a:lnTo>
                    <a:pt x="0" y="444924"/>
                  </a:lnTo>
                  <a:lnTo>
                    <a:pt x="0" y="200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7378689" y="3570730"/>
            <a:ext cx="9302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Feature</a:t>
            </a:r>
            <a:r>
              <a:rPr dirty="0" sz="1200" spc="-55">
                <a:solidFill>
                  <a:srgbClr val="2F2F2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Store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534951" y="3443680"/>
            <a:ext cx="1402080" cy="474980"/>
            <a:chOff x="5534951" y="3443680"/>
            <a:chExt cx="1402080" cy="474980"/>
          </a:xfrm>
        </p:grpSpPr>
        <p:sp>
          <p:nvSpPr>
            <p:cNvPr id="24" name="object 24"/>
            <p:cNvSpPr/>
            <p:nvPr/>
          </p:nvSpPr>
          <p:spPr>
            <a:xfrm>
              <a:off x="5539713" y="3448442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1372197" y="464999"/>
                  </a:moveTo>
                  <a:lnTo>
                    <a:pt x="20074" y="464999"/>
                  </a:lnTo>
                  <a:lnTo>
                    <a:pt x="12255" y="463419"/>
                  </a:lnTo>
                  <a:lnTo>
                    <a:pt x="5874" y="459114"/>
                  </a:lnTo>
                  <a:lnTo>
                    <a:pt x="1575" y="452733"/>
                  </a:lnTo>
                  <a:lnTo>
                    <a:pt x="0" y="444924"/>
                  </a:lnTo>
                  <a:lnTo>
                    <a:pt x="0" y="20074"/>
                  </a:lnTo>
                  <a:lnTo>
                    <a:pt x="1575" y="12265"/>
                  </a:lnTo>
                  <a:lnTo>
                    <a:pt x="5874" y="5884"/>
                  </a:lnTo>
                  <a:lnTo>
                    <a:pt x="12255" y="1579"/>
                  </a:lnTo>
                  <a:lnTo>
                    <a:pt x="20074" y="0"/>
                  </a:lnTo>
                  <a:lnTo>
                    <a:pt x="1377522" y="0"/>
                  </a:lnTo>
                  <a:lnTo>
                    <a:pt x="1382647" y="2124"/>
                  </a:lnTo>
                  <a:lnTo>
                    <a:pt x="1390172" y="9649"/>
                  </a:lnTo>
                  <a:lnTo>
                    <a:pt x="1392272" y="14749"/>
                  </a:lnTo>
                  <a:lnTo>
                    <a:pt x="1392272" y="444924"/>
                  </a:lnTo>
                  <a:lnTo>
                    <a:pt x="1390696" y="452733"/>
                  </a:lnTo>
                  <a:lnTo>
                    <a:pt x="1386397" y="459114"/>
                  </a:lnTo>
                  <a:lnTo>
                    <a:pt x="1380016" y="463419"/>
                  </a:lnTo>
                  <a:lnTo>
                    <a:pt x="1372197" y="464999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39713" y="3448442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0" y="20074"/>
                  </a:moveTo>
                  <a:lnTo>
                    <a:pt x="1575" y="12265"/>
                  </a:lnTo>
                  <a:lnTo>
                    <a:pt x="5874" y="5884"/>
                  </a:lnTo>
                  <a:lnTo>
                    <a:pt x="12255" y="1579"/>
                  </a:lnTo>
                  <a:lnTo>
                    <a:pt x="20074" y="0"/>
                  </a:lnTo>
                  <a:lnTo>
                    <a:pt x="1372197" y="0"/>
                  </a:lnTo>
                  <a:lnTo>
                    <a:pt x="1377522" y="0"/>
                  </a:lnTo>
                  <a:lnTo>
                    <a:pt x="1382647" y="2124"/>
                  </a:lnTo>
                  <a:lnTo>
                    <a:pt x="1386397" y="5874"/>
                  </a:lnTo>
                  <a:lnTo>
                    <a:pt x="1390172" y="9649"/>
                  </a:lnTo>
                  <a:lnTo>
                    <a:pt x="1392272" y="14749"/>
                  </a:lnTo>
                  <a:lnTo>
                    <a:pt x="1392272" y="20074"/>
                  </a:lnTo>
                  <a:lnTo>
                    <a:pt x="1392272" y="444924"/>
                  </a:lnTo>
                  <a:lnTo>
                    <a:pt x="1390696" y="452733"/>
                  </a:lnTo>
                  <a:lnTo>
                    <a:pt x="1386397" y="459114"/>
                  </a:lnTo>
                  <a:lnTo>
                    <a:pt x="1380016" y="463419"/>
                  </a:lnTo>
                  <a:lnTo>
                    <a:pt x="1372197" y="464999"/>
                  </a:lnTo>
                  <a:lnTo>
                    <a:pt x="20074" y="464999"/>
                  </a:lnTo>
                  <a:lnTo>
                    <a:pt x="12255" y="463419"/>
                  </a:lnTo>
                  <a:lnTo>
                    <a:pt x="5874" y="459114"/>
                  </a:lnTo>
                  <a:lnTo>
                    <a:pt x="1575" y="452733"/>
                  </a:lnTo>
                  <a:lnTo>
                    <a:pt x="0" y="444924"/>
                  </a:lnTo>
                  <a:lnTo>
                    <a:pt x="0" y="200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730384" y="3570711"/>
            <a:ext cx="10102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Model</a:t>
            </a:r>
            <a:r>
              <a:rPr dirty="0" sz="1200" spc="-50">
                <a:solidFill>
                  <a:srgbClr val="2F2F2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Catalog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18607" y="3443680"/>
            <a:ext cx="1402080" cy="474980"/>
            <a:chOff x="2318607" y="3443680"/>
            <a:chExt cx="1402080" cy="474980"/>
          </a:xfrm>
        </p:grpSpPr>
        <p:sp>
          <p:nvSpPr>
            <p:cNvPr id="28" name="object 28"/>
            <p:cNvSpPr/>
            <p:nvPr/>
          </p:nvSpPr>
          <p:spPr>
            <a:xfrm>
              <a:off x="2323370" y="3448442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1372222" y="464999"/>
                  </a:moveTo>
                  <a:lnTo>
                    <a:pt x="20082" y="464999"/>
                  </a:lnTo>
                  <a:lnTo>
                    <a:pt x="12265" y="463419"/>
                  </a:lnTo>
                  <a:lnTo>
                    <a:pt x="5882" y="459114"/>
                  </a:lnTo>
                  <a:lnTo>
                    <a:pt x="1578" y="452733"/>
                  </a:lnTo>
                  <a:lnTo>
                    <a:pt x="0" y="444924"/>
                  </a:lnTo>
                  <a:lnTo>
                    <a:pt x="0" y="20074"/>
                  </a:lnTo>
                  <a:lnTo>
                    <a:pt x="1578" y="12265"/>
                  </a:lnTo>
                  <a:lnTo>
                    <a:pt x="5882" y="5884"/>
                  </a:lnTo>
                  <a:lnTo>
                    <a:pt x="12265" y="1579"/>
                  </a:lnTo>
                  <a:lnTo>
                    <a:pt x="20082" y="0"/>
                  </a:lnTo>
                  <a:lnTo>
                    <a:pt x="1377547" y="0"/>
                  </a:lnTo>
                  <a:lnTo>
                    <a:pt x="1382647" y="2124"/>
                  </a:lnTo>
                  <a:lnTo>
                    <a:pt x="1386422" y="587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12" y="459114"/>
                  </a:lnTo>
                  <a:lnTo>
                    <a:pt x="1380031" y="463419"/>
                  </a:lnTo>
                  <a:lnTo>
                    <a:pt x="1372222" y="464999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323370" y="3448442"/>
              <a:ext cx="1392555" cy="465455"/>
            </a:xfrm>
            <a:custGeom>
              <a:avLst/>
              <a:gdLst/>
              <a:ahLst/>
              <a:cxnLst/>
              <a:rect l="l" t="t" r="r" b="b"/>
              <a:pathLst>
                <a:path w="1392554" h="465454">
                  <a:moveTo>
                    <a:pt x="0" y="20074"/>
                  </a:moveTo>
                  <a:lnTo>
                    <a:pt x="1578" y="12265"/>
                  </a:lnTo>
                  <a:lnTo>
                    <a:pt x="5882" y="5884"/>
                  </a:lnTo>
                  <a:lnTo>
                    <a:pt x="12265" y="1579"/>
                  </a:lnTo>
                  <a:lnTo>
                    <a:pt x="20082" y="0"/>
                  </a:lnTo>
                  <a:lnTo>
                    <a:pt x="1372222" y="0"/>
                  </a:lnTo>
                  <a:lnTo>
                    <a:pt x="1377547" y="0"/>
                  </a:lnTo>
                  <a:lnTo>
                    <a:pt x="1382647" y="2124"/>
                  </a:lnTo>
                  <a:lnTo>
                    <a:pt x="1386422" y="5874"/>
                  </a:lnTo>
                  <a:lnTo>
                    <a:pt x="1390172" y="9649"/>
                  </a:lnTo>
                  <a:lnTo>
                    <a:pt x="1392297" y="14749"/>
                  </a:lnTo>
                  <a:lnTo>
                    <a:pt x="1392297" y="20074"/>
                  </a:lnTo>
                  <a:lnTo>
                    <a:pt x="1392297" y="444924"/>
                  </a:lnTo>
                  <a:lnTo>
                    <a:pt x="1390717" y="452733"/>
                  </a:lnTo>
                  <a:lnTo>
                    <a:pt x="1386412" y="459114"/>
                  </a:lnTo>
                  <a:lnTo>
                    <a:pt x="1380031" y="463419"/>
                  </a:lnTo>
                  <a:lnTo>
                    <a:pt x="1372222" y="464999"/>
                  </a:lnTo>
                  <a:lnTo>
                    <a:pt x="20082" y="464999"/>
                  </a:lnTo>
                  <a:lnTo>
                    <a:pt x="12265" y="463419"/>
                  </a:lnTo>
                  <a:lnTo>
                    <a:pt x="5882" y="459114"/>
                  </a:lnTo>
                  <a:lnTo>
                    <a:pt x="1578" y="452733"/>
                  </a:lnTo>
                  <a:lnTo>
                    <a:pt x="0" y="444924"/>
                  </a:lnTo>
                  <a:lnTo>
                    <a:pt x="0" y="200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2503441" y="3570711"/>
            <a:ext cx="10318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Model</a:t>
            </a:r>
            <a:r>
              <a:rPr dirty="0" sz="1200" spc="-45">
                <a:solidFill>
                  <a:srgbClr val="2F2F2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Security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840177" y="1879808"/>
            <a:ext cx="1096010" cy="802640"/>
            <a:chOff x="4840177" y="1879808"/>
            <a:chExt cx="1096010" cy="802640"/>
          </a:xfrm>
        </p:grpSpPr>
        <p:sp>
          <p:nvSpPr>
            <p:cNvPr id="32" name="object 32"/>
            <p:cNvSpPr/>
            <p:nvPr/>
          </p:nvSpPr>
          <p:spPr>
            <a:xfrm>
              <a:off x="4844940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5" h="793114">
                  <a:moveTo>
                    <a:pt x="1052072" y="792598"/>
                  </a:move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lnTo>
                    <a:pt x="2689" y="20907"/>
                  </a:lnTo>
                  <a:lnTo>
                    <a:pt x="10026" y="10024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8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44940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5" h="793114">
                  <a:moveTo>
                    <a:pt x="0" y="34232"/>
                  </a:moveTo>
                  <a:lnTo>
                    <a:pt x="2689" y="20907"/>
                  </a:lnTo>
                  <a:lnTo>
                    <a:pt x="10024" y="10025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7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020287" y="2170632"/>
            <a:ext cx="7346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Packaging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120400" y="1879808"/>
            <a:ext cx="1096010" cy="802640"/>
            <a:chOff x="6120400" y="1879808"/>
            <a:chExt cx="1096010" cy="802640"/>
          </a:xfrm>
        </p:grpSpPr>
        <p:sp>
          <p:nvSpPr>
            <p:cNvPr id="36" name="object 36"/>
            <p:cNvSpPr/>
            <p:nvPr/>
          </p:nvSpPr>
          <p:spPr>
            <a:xfrm>
              <a:off x="6125162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4" h="793114">
                  <a:moveTo>
                    <a:pt x="1052072" y="792598"/>
                  </a:move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lnTo>
                    <a:pt x="2689" y="20907"/>
                  </a:lnTo>
                  <a:lnTo>
                    <a:pt x="10026" y="10024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8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25162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4" h="793114">
                  <a:moveTo>
                    <a:pt x="0" y="34232"/>
                  </a:moveTo>
                  <a:lnTo>
                    <a:pt x="2689" y="20907"/>
                  </a:lnTo>
                  <a:lnTo>
                    <a:pt x="10024" y="10025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7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6250989" y="2079192"/>
            <a:ext cx="8343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636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Depl</a:t>
            </a:r>
            <a:r>
              <a:rPr dirty="0" sz="1200" spc="-15">
                <a:solidFill>
                  <a:srgbClr val="2F2F2F"/>
                </a:solidFill>
                <a:latin typeface="Roboto"/>
                <a:cs typeface="Roboto"/>
              </a:rPr>
              <a:t>o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yment  </a:t>
            </a: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&amp;</a:t>
            </a:r>
            <a:r>
              <a:rPr dirty="0" sz="1200" spc="-35">
                <a:solidFill>
                  <a:srgbClr val="2F2F2F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Serving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7472122" y="1879808"/>
            <a:ext cx="1096010" cy="802640"/>
            <a:chOff x="7472122" y="1879808"/>
            <a:chExt cx="1096010" cy="802640"/>
          </a:xfrm>
        </p:grpSpPr>
        <p:sp>
          <p:nvSpPr>
            <p:cNvPr id="40" name="object 40"/>
            <p:cNvSpPr/>
            <p:nvPr/>
          </p:nvSpPr>
          <p:spPr>
            <a:xfrm>
              <a:off x="7476884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4" h="793114">
                  <a:moveTo>
                    <a:pt x="1052072" y="792598"/>
                  </a:move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lnTo>
                    <a:pt x="2689" y="20907"/>
                  </a:lnTo>
                  <a:lnTo>
                    <a:pt x="10026" y="10024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8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close/>
                </a:path>
              </a:pathLst>
            </a:custGeom>
            <a:solidFill>
              <a:srgbClr val="A1C3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7476884" y="1884571"/>
              <a:ext cx="1086485" cy="793115"/>
            </a:xfrm>
            <a:custGeom>
              <a:avLst/>
              <a:gdLst/>
              <a:ahLst/>
              <a:cxnLst/>
              <a:rect l="l" t="t" r="r" b="b"/>
              <a:pathLst>
                <a:path w="1086484" h="793114">
                  <a:moveTo>
                    <a:pt x="0" y="34232"/>
                  </a:moveTo>
                  <a:lnTo>
                    <a:pt x="2689" y="20907"/>
                  </a:lnTo>
                  <a:lnTo>
                    <a:pt x="10024" y="10025"/>
                  </a:lnTo>
                  <a:lnTo>
                    <a:pt x="20903" y="2689"/>
                  </a:lnTo>
                  <a:lnTo>
                    <a:pt x="34224" y="0"/>
                  </a:lnTo>
                  <a:lnTo>
                    <a:pt x="1052072" y="0"/>
                  </a:lnTo>
                  <a:lnTo>
                    <a:pt x="1085634" y="27522"/>
                  </a:lnTo>
                  <a:lnTo>
                    <a:pt x="1086297" y="34232"/>
                  </a:lnTo>
                  <a:lnTo>
                    <a:pt x="1086297" y="758373"/>
                  </a:lnTo>
                  <a:lnTo>
                    <a:pt x="1083607" y="771694"/>
                  </a:lnTo>
                  <a:lnTo>
                    <a:pt x="1076272" y="782573"/>
                  </a:lnTo>
                  <a:lnTo>
                    <a:pt x="1065393" y="789908"/>
                  </a:lnTo>
                  <a:lnTo>
                    <a:pt x="1052072" y="792598"/>
                  </a:lnTo>
                  <a:lnTo>
                    <a:pt x="34224" y="792598"/>
                  </a:lnTo>
                  <a:lnTo>
                    <a:pt x="20903" y="789908"/>
                  </a:lnTo>
                  <a:lnTo>
                    <a:pt x="10024" y="782573"/>
                  </a:lnTo>
                  <a:lnTo>
                    <a:pt x="2689" y="771694"/>
                  </a:lnTo>
                  <a:lnTo>
                    <a:pt x="0" y="758373"/>
                  </a:lnTo>
                  <a:lnTo>
                    <a:pt x="0" y="3423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2" name="object 42"/>
          <p:cNvSpPr txBox="1"/>
          <p:nvPr/>
        </p:nvSpPr>
        <p:spPr>
          <a:xfrm>
            <a:off x="7640138" y="2170632"/>
            <a:ext cx="7600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Monitoring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406786" y="2326895"/>
            <a:ext cx="1096010" cy="934085"/>
            <a:chOff x="406786" y="2326895"/>
            <a:chExt cx="1096010" cy="934085"/>
          </a:xfrm>
        </p:grpSpPr>
        <p:sp>
          <p:nvSpPr>
            <p:cNvPr id="44" name="object 44"/>
            <p:cNvSpPr/>
            <p:nvPr/>
          </p:nvSpPr>
          <p:spPr>
            <a:xfrm>
              <a:off x="411549" y="2331657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1046377" y="924310"/>
                  </a:moveTo>
                  <a:lnTo>
                    <a:pt x="39919" y="924310"/>
                  </a:lnTo>
                  <a:lnTo>
                    <a:pt x="24381" y="921173"/>
                  </a:lnTo>
                  <a:lnTo>
                    <a:pt x="11692" y="912616"/>
                  </a:lnTo>
                  <a:lnTo>
                    <a:pt x="3137" y="899926"/>
                  </a:lnTo>
                  <a:lnTo>
                    <a:pt x="0" y="884385"/>
                  </a:lnTo>
                  <a:lnTo>
                    <a:pt x="0" y="39919"/>
                  </a:ln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7" y="0"/>
                  </a:lnTo>
                  <a:lnTo>
                    <a:pt x="1083259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5" y="912616"/>
                  </a:lnTo>
                  <a:lnTo>
                    <a:pt x="1061916" y="921173"/>
                  </a:lnTo>
                  <a:lnTo>
                    <a:pt x="1046377" y="9243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11549" y="2331657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0" y="39919"/>
                  </a:move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7" y="0"/>
                  </a:lnTo>
                  <a:lnTo>
                    <a:pt x="1083259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5" y="912616"/>
                  </a:lnTo>
                  <a:lnTo>
                    <a:pt x="1061916" y="921173"/>
                  </a:lnTo>
                  <a:lnTo>
                    <a:pt x="1046377" y="924310"/>
                  </a:lnTo>
                  <a:lnTo>
                    <a:pt x="39919" y="924310"/>
                  </a:lnTo>
                  <a:lnTo>
                    <a:pt x="24381" y="921173"/>
                  </a:lnTo>
                  <a:lnTo>
                    <a:pt x="11692" y="912616"/>
                  </a:lnTo>
                  <a:lnTo>
                    <a:pt x="3137" y="899926"/>
                  </a:lnTo>
                  <a:lnTo>
                    <a:pt x="0" y="884385"/>
                  </a:lnTo>
                  <a:lnTo>
                    <a:pt x="0" y="3991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/>
          <p:cNvSpPr txBox="1"/>
          <p:nvPr/>
        </p:nvSpPr>
        <p:spPr>
          <a:xfrm>
            <a:off x="543549" y="2592135"/>
            <a:ext cx="8216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4066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Data 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Engineering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485146" y="2592135"/>
            <a:ext cx="3638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dirty="0" u="heavy" sz="1200">
                <a:solidFill>
                  <a:srgbClr val="2F2F2F"/>
                </a:solidFill>
                <a:uFill>
                  <a:solidFill>
                    <a:srgbClr val="FF83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097508" y="1819546"/>
            <a:ext cx="1096010" cy="934085"/>
            <a:chOff x="2097508" y="1819546"/>
            <a:chExt cx="1096010" cy="934085"/>
          </a:xfrm>
        </p:grpSpPr>
        <p:sp>
          <p:nvSpPr>
            <p:cNvPr id="49" name="object 49"/>
            <p:cNvSpPr/>
            <p:nvPr/>
          </p:nvSpPr>
          <p:spPr>
            <a:xfrm>
              <a:off x="2102270" y="1824308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1046372" y="924310"/>
                  </a:moveTo>
                  <a:lnTo>
                    <a:pt x="39919" y="924310"/>
                  </a:lnTo>
                  <a:lnTo>
                    <a:pt x="24381" y="921173"/>
                  </a:lnTo>
                  <a:lnTo>
                    <a:pt x="11692" y="912616"/>
                  </a:lnTo>
                  <a:lnTo>
                    <a:pt x="3137" y="899926"/>
                  </a:lnTo>
                  <a:lnTo>
                    <a:pt x="0" y="884385"/>
                  </a:lnTo>
                  <a:lnTo>
                    <a:pt x="0" y="39919"/>
                  </a:ln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2" y="0"/>
                  </a:lnTo>
                  <a:lnTo>
                    <a:pt x="1083260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4" y="912616"/>
                  </a:lnTo>
                  <a:lnTo>
                    <a:pt x="1061913" y="921173"/>
                  </a:lnTo>
                  <a:lnTo>
                    <a:pt x="1046372" y="9243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2102270" y="1824308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0" y="39919"/>
                  </a:move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2" y="0"/>
                  </a:lnTo>
                  <a:lnTo>
                    <a:pt x="1083260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4" y="912616"/>
                  </a:lnTo>
                  <a:lnTo>
                    <a:pt x="1061913" y="921173"/>
                  </a:lnTo>
                  <a:lnTo>
                    <a:pt x="1046372" y="924310"/>
                  </a:lnTo>
                  <a:lnTo>
                    <a:pt x="39919" y="924310"/>
                  </a:lnTo>
                  <a:lnTo>
                    <a:pt x="24381" y="921173"/>
                  </a:lnTo>
                  <a:lnTo>
                    <a:pt x="11692" y="912616"/>
                  </a:lnTo>
                  <a:lnTo>
                    <a:pt x="3137" y="899926"/>
                  </a:lnTo>
                  <a:lnTo>
                    <a:pt x="0" y="884385"/>
                  </a:lnTo>
                  <a:lnTo>
                    <a:pt x="0" y="3991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2189846" y="2176217"/>
            <a:ext cx="909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2F2F2F"/>
                </a:solidFill>
                <a:latin typeface="Roboto"/>
                <a:cs typeface="Roboto"/>
              </a:rPr>
              <a:t>Data</a:t>
            </a:r>
            <a:r>
              <a:rPr dirty="0" sz="1200" spc="-50">
                <a:solidFill>
                  <a:srgbClr val="2F2F2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Science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380255" y="1819546"/>
            <a:ext cx="1096010" cy="934085"/>
            <a:chOff x="3380255" y="1819546"/>
            <a:chExt cx="1096010" cy="934085"/>
          </a:xfrm>
        </p:grpSpPr>
        <p:sp>
          <p:nvSpPr>
            <p:cNvPr id="53" name="object 53"/>
            <p:cNvSpPr/>
            <p:nvPr/>
          </p:nvSpPr>
          <p:spPr>
            <a:xfrm>
              <a:off x="3385018" y="1824308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1046372" y="924310"/>
                  </a:moveTo>
                  <a:lnTo>
                    <a:pt x="39899" y="924310"/>
                  </a:lnTo>
                  <a:lnTo>
                    <a:pt x="24363" y="921173"/>
                  </a:lnTo>
                  <a:lnTo>
                    <a:pt x="11681" y="912616"/>
                  </a:lnTo>
                  <a:lnTo>
                    <a:pt x="3133" y="899926"/>
                  </a:lnTo>
                  <a:lnTo>
                    <a:pt x="0" y="884385"/>
                  </a:lnTo>
                  <a:lnTo>
                    <a:pt x="0" y="39919"/>
                  </a:lnTo>
                  <a:lnTo>
                    <a:pt x="3133" y="24381"/>
                  </a:lnTo>
                  <a:lnTo>
                    <a:pt x="11681" y="11692"/>
                  </a:lnTo>
                  <a:lnTo>
                    <a:pt x="24363" y="3137"/>
                  </a:lnTo>
                  <a:lnTo>
                    <a:pt x="39899" y="0"/>
                  </a:lnTo>
                  <a:lnTo>
                    <a:pt x="1046372" y="0"/>
                  </a:lnTo>
                  <a:lnTo>
                    <a:pt x="1083250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4" y="912616"/>
                  </a:lnTo>
                  <a:lnTo>
                    <a:pt x="1061913" y="921173"/>
                  </a:lnTo>
                  <a:lnTo>
                    <a:pt x="1046372" y="92431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3385018" y="1824308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0" y="39919"/>
                  </a:moveTo>
                  <a:lnTo>
                    <a:pt x="3133" y="24381"/>
                  </a:lnTo>
                  <a:lnTo>
                    <a:pt x="11681" y="11692"/>
                  </a:lnTo>
                  <a:lnTo>
                    <a:pt x="24363" y="3137"/>
                  </a:lnTo>
                  <a:lnTo>
                    <a:pt x="39899" y="0"/>
                  </a:lnTo>
                  <a:lnTo>
                    <a:pt x="1046372" y="0"/>
                  </a:lnTo>
                  <a:lnTo>
                    <a:pt x="1083250" y="24643"/>
                  </a:lnTo>
                  <a:lnTo>
                    <a:pt x="1086297" y="39919"/>
                  </a:lnTo>
                  <a:lnTo>
                    <a:pt x="1086297" y="884385"/>
                  </a:lnTo>
                  <a:lnTo>
                    <a:pt x="1083160" y="899926"/>
                  </a:lnTo>
                  <a:lnTo>
                    <a:pt x="1074604" y="912616"/>
                  </a:lnTo>
                  <a:lnTo>
                    <a:pt x="1061913" y="921173"/>
                  </a:lnTo>
                  <a:lnTo>
                    <a:pt x="1046372" y="924310"/>
                  </a:lnTo>
                  <a:lnTo>
                    <a:pt x="39899" y="924310"/>
                  </a:lnTo>
                  <a:lnTo>
                    <a:pt x="24363" y="921173"/>
                  </a:lnTo>
                  <a:lnTo>
                    <a:pt x="11681" y="912616"/>
                  </a:lnTo>
                  <a:lnTo>
                    <a:pt x="3133" y="899926"/>
                  </a:lnTo>
                  <a:lnTo>
                    <a:pt x="0" y="884385"/>
                  </a:lnTo>
                  <a:lnTo>
                    <a:pt x="0" y="3991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5" name="object 55"/>
          <p:cNvSpPr txBox="1"/>
          <p:nvPr/>
        </p:nvSpPr>
        <p:spPr>
          <a:xfrm>
            <a:off x="4458615" y="2084777"/>
            <a:ext cx="320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7340" algn="l"/>
              </a:tabLst>
            </a:pPr>
            <a:r>
              <a:rPr dirty="0" u="heavy" sz="1200">
                <a:solidFill>
                  <a:srgbClr val="2F2F2F"/>
                </a:solidFill>
                <a:uFill>
                  <a:solidFill>
                    <a:srgbClr val="FF8300"/>
                  </a:solidFill>
                </a:uFill>
                <a:latin typeface="Times New Roman"/>
                <a:cs typeface="Times New Roman"/>
              </a:rPr>
              <a:t> 	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643207" y="2084777"/>
            <a:ext cx="56959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32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Model  </a:t>
            </a:r>
            <a:r>
              <a:rPr dirty="0" sz="1200" spc="-45">
                <a:solidFill>
                  <a:srgbClr val="2F2F2F"/>
                </a:solidFill>
                <a:latin typeface="Roboto"/>
                <a:cs typeface="Roboto"/>
              </a:rPr>
              <a:t>T</a:t>
            </a:r>
            <a:r>
              <a:rPr dirty="0" sz="1200" spc="-30">
                <a:solidFill>
                  <a:srgbClr val="2F2F2F"/>
                </a:solidFill>
                <a:latin typeface="Roboto"/>
                <a:cs typeface="Roboto"/>
              </a:rPr>
              <a:t>r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aining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406786" y="1312259"/>
            <a:ext cx="1096010" cy="934085"/>
            <a:chOff x="406786" y="1312259"/>
            <a:chExt cx="1096010" cy="934085"/>
          </a:xfrm>
        </p:grpSpPr>
        <p:sp>
          <p:nvSpPr>
            <p:cNvPr id="58" name="object 58"/>
            <p:cNvSpPr/>
            <p:nvPr/>
          </p:nvSpPr>
          <p:spPr>
            <a:xfrm>
              <a:off x="411549" y="1317022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1046377" y="924298"/>
                  </a:moveTo>
                  <a:lnTo>
                    <a:pt x="39919" y="924298"/>
                  </a:lnTo>
                  <a:lnTo>
                    <a:pt x="24381" y="921161"/>
                  </a:lnTo>
                  <a:lnTo>
                    <a:pt x="11692" y="912605"/>
                  </a:lnTo>
                  <a:lnTo>
                    <a:pt x="3137" y="899916"/>
                  </a:lnTo>
                  <a:lnTo>
                    <a:pt x="0" y="884378"/>
                  </a:lnTo>
                  <a:lnTo>
                    <a:pt x="0" y="39919"/>
                  </a:ln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7" y="0"/>
                  </a:lnTo>
                  <a:lnTo>
                    <a:pt x="1083259" y="24643"/>
                  </a:lnTo>
                  <a:lnTo>
                    <a:pt x="1086297" y="39919"/>
                  </a:lnTo>
                  <a:lnTo>
                    <a:pt x="1086297" y="884378"/>
                  </a:lnTo>
                  <a:lnTo>
                    <a:pt x="1083160" y="899916"/>
                  </a:lnTo>
                  <a:lnTo>
                    <a:pt x="1074605" y="912605"/>
                  </a:lnTo>
                  <a:lnTo>
                    <a:pt x="1061916" y="921161"/>
                  </a:lnTo>
                  <a:lnTo>
                    <a:pt x="1046377" y="9242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11549" y="1317022"/>
              <a:ext cx="1086485" cy="924560"/>
            </a:xfrm>
            <a:custGeom>
              <a:avLst/>
              <a:gdLst/>
              <a:ahLst/>
              <a:cxnLst/>
              <a:rect l="l" t="t" r="r" b="b"/>
              <a:pathLst>
                <a:path w="1086485" h="924560">
                  <a:moveTo>
                    <a:pt x="0" y="39919"/>
                  </a:moveTo>
                  <a:lnTo>
                    <a:pt x="3137" y="24381"/>
                  </a:lnTo>
                  <a:lnTo>
                    <a:pt x="11692" y="11692"/>
                  </a:lnTo>
                  <a:lnTo>
                    <a:pt x="24381" y="3137"/>
                  </a:lnTo>
                  <a:lnTo>
                    <a:pt x="39919" y="0"/>
                  </a:lnTo>
                  <a:lnTo>
                    <a:pt x="1046377" y="0"/>
                  </a:lnTo>
                  <a:lnTo>
                    <a:pt x="1083259" y="24643"/>
                  </a:lnTo>
                  <a:lnTo>
                    <a:pt x="1086297" y="39919"/>
                  </a:lnTo>
                  <a:lnTo>
                    <a:pt x="1086297" y="884378"/>
                  </a:lnTo>
                  <a:lnTo>
                    <a:pt x="1083160" y="899916"/>
                  </a:lnTo>
                  <a:lnTo>
                    <a:pt x="1074605" y="912605"/>
                  </a:lnTo>
                  <a:lnTo>
                    <a:pt x="1061916" y="921161"/>
                  </a:lnTo>
                  <a:lnTo>
                    <a:pt x="1046377" y="924298"/>
                  </a:lnTo>
                  <a:lnTo>
                    <a:pt x="39919" y="924298"/>
                  </a:lnTo>
                  <a:lnTo>
                    <a:pt x="24381" y="921161"/>
                  </a:lnTo>
                  <a:lnTo>
                    <a:pt x="11692" y="912605"/>
                  </a:lnTo>
                  <a:lnTo>
                    <a:pt x="3137" y="899916"/>
                  </a:lnTo>
                  <a:lnTo>
                    <a:pt x="0" y="884378"/>
                  </a:lnTo>
                  <a:lnTo>
                    <a:pt x="0" y="3991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633775" y="1577496"/>
            <a:ext cx="6407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Business  </a:t>
            </a:r>
            <a:r>
              <a:rPr dirty="0" sz="1200" spc="-10">
                <a:solidFill>
                  <a:srgbClr val="2F2F2F"/>
                </a:solidFill>
                <a:latin typeface="Roboto"/>
                <a:cs typeface="Roboto"/>
              </a:rPr>
              <a:t>Inputs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488322" y="1769646"/>
            <a:ext cx="6541770" cy="1226820"/>
            <a:chOff x="1488322" y="1769646"/>
            <a:chExt cx="6541770" cy="1226820"/>
          </a:xfrm>
        </p:grpSpPr>
        <p:sp>
          <p:nvSpPr>
            <p:cNvPr id="62" name="object 62"/>
            <p:cNvSpPr/>
            <p:nvPr/>
          </p:nvSpPr>
          <p:spPr>
            <a:xfrm>
              <a:off x="7201935" y="2240477"/>
              <a:ext cx="256699" cy="8198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497847" y="1779171"/>
              <a:ext cx="490220" cy="507365"/>
            </a:xfrm>
            <a:custGeom>
              <a:avLst/>
              <a:gdLst/>
              <a:ahLst/>
              <a:cxnLst/>
              <a:rect l="l" t="t" r="r" b="b"/>
              <a:pathLst>
                <a:path w="490219" h="507364">
                  <a:moveTo>
                    <a:pt x="0" y="0"/>
                  </a:moveTo>
                  <a:lnTo>
                    <a:pt x="302214" y="0"/>
                  </a:lnTo>
                  <a:lnTo>
                    <a:pt x="302214" y="507298"/>
                  </a:lnTo>
                  <a:lnTo>
                    <a:pt x="490199" y="507298"/>
                  </a:lnTo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978521" y="2245480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978521" y="2245517"/>
              <a:ext cx="105499" cy="8197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188568" y="2245467"/>
              <a:ext cx="178174" cy="8197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3928042" y="2677169"/>
              <a:ext cx="4092575" cy="309880"/>
            </a:xfrm>
            <a:custGeom>
              <a:avLst/>
              <a:gdLst/>
              <a:ahLst/>
              <a:cxnLst/>
              <a:rect l="l" t="t" r="r" b="b"/>
              <a:pathLst>
                <a:path w="4092575" h="309880">
                  <a:moveTo>
                    <a:pt x="4091991" y="0"/>
                  </a:moveTo>
                  <a:lnTo>
                    <a:pt x="4091991" y="309574"/>
                  </a:lnTo>
                  <a:lnTo>
                    <a:pt x="0" y="309574"/>
                  </a:lnTo>
                  <a:lnTo>
                    <a:pt x="0" y="185699"/>
                  </a:lnTo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3887042" y="2766894"/>
              <a:ext cx="81999" cy="1054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720990" y="2239767"/>
              <a:ext cx="105499" cy="819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931238" y="2239880"/>
              <a:ext cx="175474" cy="81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5500894" y="3035360"/>
            <a:ext cx="9455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Closed Loop</a:t>
            </a:r>
            <a:r>
              <a:rPr dirty="0" sz="10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ML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9163" y="3448442"/>
            <a:ext cx="1661316" cy="8689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57323" y="3054000"/>
            <a:ext cx="8686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0">
                <a:solidFill>
                  <a:srgbClr val="F2F2F2"/>
                </a:solidFill>
                <a:latin typeface="Roboto Light"/>
                <a:cs typeface="Roboto Light"/>
              </a:rPr>
              <a:t>Any</a:t>
            </a:r>
            <a:r>
              <a:rPr dirty="0" sz="1500" spc="-60" b="0">
                <a:solidFill>
                  <a:srgbClr val="F2F2F2"/>
                </a:solidFill>
                <a:latin typeface="Roboto Light"/>
                <a:cs typeface="Roboto Light"/>
              </a:rPr>
              <a:t> </a:t>
            </a:r>
            <a:r>
              <a:rPr dirty="0" sz="1500" spc="-10" b="0">
                <a:solidFill>
                  <a:srgbClr val="F2F2F2"/>
                </a:solidFill>
                <a:latin typeface="Roboto Light"/>
                <a:cs typeface="Roboto Light"/>
              </a:rPr>
              <a:t>Cloud</a:t>
            </a:r>
            <a:endParaRPr sz="1500">
              <a:latin typeface="Roboto Light"/>
              <a:cs typeface="Roboto Ligh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6289" y="1533974"/>
            <a:ext cx="1657346" cy="1256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09565" y="3054000"/>
            <a:ext cx="11893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 b="0">
                <a:solidFill>
                  <a:srgbClr val="F2F2F2"/>
                </a:solidFill>
                <a:latin typeface="Roboto Light"/>
                <a:cs typeface="Roboto Light"/>
              </a:rPr>
              <a:t>Data</a:t>
            </a:r>
            <a:r>
              <a:rPr dirty="0" sz="1500" spc="-65" b="0">
                <a:solidFill>
                  <a:srgbClr val="F2F2F2"/>
                </a:solidFill>
                <a:latin typeface="Roboto Light"/>
                <a:cs typeface="Roboto Light"/>
              </a:rPr>
              <a:t> </a:t>
            </a:r>
            <a:r>
              <a:rPr dirty="0" sz="1500" spc="-10" b="0">
                <a:solidFill>
                  <a:srgbClr val="F2F2F2"/>
                </a:solidFill>
                <a:latin typeface="Roboto Light"/>
                <a:cs typeface="Roboto Light"/>
              </a:rPr>
              <a:t>Lifecycle</a:t>
            </a:r>
            <a:endParaRPr sz="15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3704" y="3054000"/>
            <a:ext cx="4629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0">
                <a:solidFill>
                  <a:srgbClr val="F2F2F2"/>
                </a:solidFill>
                <a:latin typeface="Roboto Light"/>
                <a:cs typeface="Roboto Light"/>
              </a:rPr>
              <a:t>Open</a:t>
            </a:r>
            <a:endParaRPr sz="1500">
              <a:latin typeface="Roboto Light"/>
              <a:cs typeface="Roboto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3586" y="1708584"/>
            <a:ext cx="1935546" cy="7527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938624" y="3054000"/>
            <a:ext cx="16059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 b="0">
                <a:solidFill>
                  <a:srgbClr val="F2F2F2"/>
                </a:solidFill>
                <a:latin typeface="Roboto Light"/>
                <a:cs typeface="Roboto Light"/>
              </a:rPr>
              <a:t>Secure </a:t>
            </a:r>
            <a:r>
              <a:rPr dirty="0" sz="1500" spc="-5" b="0">
                <a:solidFill>
                  <a:srgbClr val="F2F2F2"/>
                </a:solidFill>
                <a:latin typeface="Roboto Light"/>
                <a:cs typeface="Roboto Light"/>
              </a:rPr>
              <a:t>&amp;</a:t>
            </a:r>
            <a:r>
              <a:rPr dirty="0" sz="1500" spc="-50" b="0">
                <a:solidFill>
                  <a:srgbClr val="F2F2F2"/>
                </a:solidFill>
                <a:latin typeface="Roboto Light"/>
                <a:cs typeface="Roboto Light"/>
              </a:rPr>
              <a:t> </a:t>
            </a:r>
            <a:r>
              <a:rPr dirty="0" sz="1500" spc="-10" b="0">
                <a:solidFill>
                  <a:srgbClr val="F2F2F2"/>
                </a:solidFill>
                <a:latin typeface="Roboto Light"/>
                <a:cs typeface="Roboto Light"/>
              </a:rPr>
              <a:t>Governed</a:t>
            </a:r>
            <a:endParaRPr sz="1500">
              <a:latin typeface="Roboto Light"/>
              <a:cs typeface="Roboto Ligh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38864" y="1796251"/>
            <a:ext cx="1406769" cy="7315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392425" y="1838346"/>
            <a:ext cx="2237940" cy="7809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68015" y="807185"/>
            <a:ext cx="3095625" cy="2178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1250" b="0">
                <a:solidFill>
                  <a:srgbClr val="F2F2F2"/>
                </a:solidFill>
                <a:latin typeface="Roboto Light"/>
                <a:cs typeface="Roboto Light"/>
              </a:rPr>
              <a:t>THE </a:t>
            </a:r>
            <a:r>
              <a:rPr dirty="0" sz="1250" spc="-5" b="0">
                <a:solidFill>
                  <a:srgbClr val="F2F2F2"/>
                </a:solidFill>
                <a:latin typeface="Roboto Light"/>
                <a:cs typeface="Roboto Light"/>
              </a:rPr>
              <a:t>ENTERPRISE </a:t>
            </a:r>
            <a:r>
              <a:rPr dirty="0" sz="1250" spc="-35" b="0">
                <a:solidFill>
                  <a:srgbClr val="F2F2F2"/>
                </a:solidFill>
                <a:latin typeface="Roboto Light"/>
                <a:cs typeface="Roboto Light"/>
              </a:rPr>
              <a:t>DATA </a:t>
            </a:r>
            <a:r>
              <a:rPr dirty="0" sz="1250" spc="-10" b="0">
                <a:solidFill>
                  <a:srgbClr val="F2F2F2"/>
                </a:solidFill>
                <a:latin typeface="Roboto Light"/>
                <a:cs typeface="Roboto Light"/>
              </a:rPr>
              <a:t>CLOUD</a:t>
            </a:r>
            <a:r>
              <a:rPr dirty="0" sz="1250" spc="15" b="0">
                <a:solidFill>
                  <a:srgbClr val="F2F2F2"/>
                </a:solidFill>
                <a:latin typeface="Roboto Light"/>
                <a:cs typeface="Roboto Light"/>
              </a:rPr>
              <a:t> </a:t>
            </a:r>
            <a:r>
              <a:rPr dirty="0" sz="1250" spc="-15" b="0">
                <a:solidFill>
                  <a:srgbClr val="F2F2F2"/>
                </a:solidFill>
                <a:latin typeface="Roboto Light"/>
                <a:cs typeface="Roboto Light"/>
              </a:rPr>
              <a:t>COMPANY</a:t>
            </a:r>
            <a:endParaRPr sz="1250">
              <a:latin typeface="Roboto Light"/>
              <a:cs typeface="Roboto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66699" y="51163"/>
            <a:ext cx="3261943" cy="934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51573" y="4848893"/>
            <a:ext cx="1193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4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45959" y="617803"/>
            <a:ext cx="416052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>
                <a:solidFill>
                  <a:srgbClr val="2F5767"/>
                </a:solidFill>
                <a:latin typeface="Lato"/>
                <a:cs typeface="Lato"/>
              </a:rPr>
              <a:t>ENABLE</a:t>
            </a:r>
            <a:r>
              <a:rPr dirty="0" sz="2200" spc="-165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-10">
                <a:solidFill>
                  <a:srgbClr val="2F5767"/>
                </a:solidFill>
                <a:latin typeface="Lato"/>
                <a:cs typeface="Lato"/>
              </a:rPr>
              <a:t>LOCAL</a:t>
            </a:r>
            <a:r>
              <a:rPr dirty="0" sz="2200" spc="-165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-15">
                <a:solidFill>
                  <a:srgbClr val="2F5767"/>
                </a:solidFill>
                <a:latin typeface="Lato"/>
                <a:cs typeface="Lato"/>
              </a:rPr>
              <a:t>FEATURE</a:t>
            </a:r>
            <a:r>
              <a:rPr dirty="0" sz="2200" spc="-160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-15">
                <a:solidFill>
                  <a:srgbClr val="2F5767"/>
                </a:solidFill>
                <a:latin typeface="Lato"/>
                <a:cs typeface="Lato"/>
              </a:rPr>
              <a:t>FLAGS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959" y="1216403"/>
            <a:ext cx="19488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/local-feature-ﬂags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"/>
            <a:ext cx="9142095" cy="4653280"/>
            <a:chOff x="0" y="1"/>
            <a:chExt cx="9142095" cy="4653280"/>
          </a:xfrm>
        </p:grpSpPr>
        <p:sp>
          <p:nvSpPr>
            <p:cNvPr id="9" name="object 9"/>
            <p:cNvSpPr/>
            <p:nvPr/>
          </p:nvSpPr>
          <p:spPr>
            <a:xfrm>
              <a:off x="4217566" y="3665517"/>
              <a:ext cx="2694305" cy="417830"/>
            </a:xfrm>
            <a:custGeom>
              <a:avLst/>
              <a:gdLst/>
              <a:ahLst/>
              <a:cxnLst/>
              <a:rect l="l" t="t" r="r" b="b"/>
              <a:pathLst>
                <a:path w="2694304" h="417829">
                  <a:moveTo>
                    <a:pt x="0" y="0"/>
                  </a:moveTo>
                  <a:lnTo>
                    <a:pt x="2693694" y="0"/>
                  </a:lnTo>
                  <a:lnTo>
                    <a:pt x="2693694" y="417599"/>
                  </a:lnTo>
                  <a:lnTo>
                    <a:pt x="0" y="417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0" y="1"/>
              <a:ext cx="9141681" cy="465281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4640570"/>
            <a:ext cx="6907186" cy="5029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1484" y="4852565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298" y="20174"/>
                </a:moveTo>
                <a:lnTo>
                  <a:pt x="490284" y="20174"/>
                </a:lnTo>
                <a:lnTo>
                  <a:pt x="487259" y="13274"/>
                </a:lnTo>
                <a:lnTo>
                  <a:pt x="482931" y="7199"/>
                </a:lnTo>
                <a:lnTo>
                  <a:pt x="477611" y="1999"/>
                </a:lnTo>
                <a:lnTo>
                  <a:pt x="554298" y="1999"/>
                </a:lnTo>
                <a:lnTo>
                  <a:pt x="554298" y="20174"/>
                </a:lnTo>
                <a:close/>
              </a:path>
              <a:path w="755015" h="92075">
                <a:moveTo>
                  <a:pt x="543886" y="54649"/>
                </a:moveTo>
                <a:lnTo>
                  <a:pt x="494954" y="54649"/>
                </a:lnTo>
                <a:lnTo>
                  <a:pt x="495309" y="51824"/>
                </a:lnTo>
                <a:lnTo>
                  <a:pt x="495491" y="48999"/>
                </a:lnTo>
                <a:lnTo>
                  <a:pt x="495504" y="42874"/>
                </a:lnTo>
                <a:lnTo>
                  <a:pt x="495209" y="39749"/>
                </a:lnTo>
                <a:lnTo>
                  <a:pt x="494789" y="36674"/>
                </a:lnTo>
                <a:lnTo>
                  <a:pt x="543886" y="36674"/>
                </a:lnTo>
                <a:lnTo>
                  <a:pt x="543886" y="54649"/>
                </a:lnTo>
                <a:close/>
              </a:path>
              <a:path w="755015" h="92075">
                <a:moveTo>
                  <a:pt x="554706" y="89899"/>
                </a:moveTo>
                <a:lnTo>
                  <a:pt x="478581" y="89899"/>
                </a:lnTo>
                <a:lnTo>
                  <a:pt x="483721" y="84674"/>
                </a:lnTo>
                <a:lnTo>
                  <a:pt x="487806" y="78499"/>
                </a:lnTo>
                <a:lnTo>
                  <a:pt x="490616" y="71724"/>
                </a:lnTo>
                <a:lnTo>
                  <a:pt x="554706" y="71724"/>
                </a:lnTo>
                <a:lnTo>
                  <a:pt x="554706" y="89899"/>
                </a:lnTo>
                <a:close/>
              </a:path>
              <a:path w="755015" h="92075">
                <a:moveTo>
                  <a:pt x="214949" y="91899"/>
                </a:moveTo>
                <a:lnTo>
                  <a:pt x="196328" y="88354"/>
                </a:lnTo>
                <a:lnTo>
                  <a:pt x="181641" y="78627"/>
                </a:lnTo>
                <a:lnTo>
                  <a:pt x="172007" y="64087"/>
                </a:lnTo>
                <a:lnTo>
                  <a:pt x="168547" y="46099"/>
                </a:lnTo>
                <a:lnTo>
                  <a:pt x="172007" y="28054"/>
                </a:lnTo>
                <a:lnTo>
                  <a:pt x="181641" y="13412"/>
                </a:lnTo>
                <a:lnTo>
                  <a:pt x="196328" y="3589"/>
                </a:lnTo>
                <a:lnTo>
                  <a:pt x="214949" y="0"/>
                </a:lnTo>
                <a:lnTo>
                  <a:pt x="233573" y="3567"/>
                </a:lnTo>
                <a:lnTo>
                  <a:pt x="248266" y="13356"/>
                </a:lnTo>
                <a:lnTo>
                  <a:pt x="251604" y="18424"/>
                </a:lnTo>
                <a:lnTo>
                  <a:pt x="214949" y="18424"/>
                </a:lnTo>
                <a:lnTo>
                  <a:pt x="204759" y="20492"/>
                </a:lnTo>
                <a:lnTo>
                  <a:pt x="196762" y="26243"/>
                </a:lnTo>
                <a:lnTo>
                  <a:pt x="191537" y="35004"/>
                </a:lnTo>
                <a:lnTo>
                  <a:pt x="189667" y="46099"/>
                </a:lnTo>
                <a:lnTo>
                  <a:pt x="191537" y="57137"/>
                </a:lnTo>
                <a:lnTo>
                  <a:pt x="196762" y="65796"/>
                </a:lnTo>
                <a:lnTo>
                  <a:pt x="204759" y="71451"/>
                </a:lnTo>
                <a:lnTo>
                  <a:pt x="214949" y="73474"/>
                </a:lnTo>
                <a:lnTo>
                  <a:pt x="251682" y="73474"/>
                </a:lnTo>
                <a:lnTo>
                  <a:pt x="248266" y="78627"/>
                </a:lnTo>
                <a:lnTo>
                  <a:pt x="233573" y="88354"/>
                </a:lnTo>
                <a:lnTo>
                  <a:pt x="214949" y="91899"/>
                </a:lnTo>
                <a:close/>
              </a:path>
              <a:path w="755015" h="92075">
                <a:moveTo>
                  <a:pt x="251682" y="73474"/>
                </a:moveTo>
                <a:lnTo>
                  <a:pt x="214949" y="73474"/>
                </a:lnTo>
                <a:lnTo>
                  <a:pt x="225142" y="71426"/>
                </a:lnTo>
                <a:lnTo>
                  <a:pt x="233144" y="65731"/>
                </a:lnTo>
                <a:lnTo>
                  <a:pt x="238372" y="57063"/>
                </a:lnTo>
                <a:lnTo>
                  <a:pt x="240244" y="46099"/>
                </a:lnTo>
                <a:lnTo>
                  <a:pt x="238372" y="35004"/>
                </a:lnTo>
                <a:lnTo>
                  <a:pt x="233144" y="26243"/>
                </a:lnTo>
                <a:lnTo>
                  <a:pt x="225142" y="20492"/>
                </a:lnTo>
                <a:lnTo>
                  <a:pt x="214949" y="18424"/>
                </a:lnTo>
                <a:lnTo>
                  <a:pt x="251604" y="18424"/>
                </a:lnTo>
                <a:lnTo>
                  <a:pt x="257904" y="27991"/>
                </a:lnTo>
                <a:lnTo>
                  <a:pt x="261366" y="46099"/>
                </a:lnTo>
                <a:lnTo>
                  <a:pt x="257904" y="64087"/>
                </a:lnTo>
                <a:lnTo>
                  <a:pt x="251682" y="73474"/>
                </a:lnTo>
                <a:close/>
              </a:path>
              <a:path w="755015" h="92075">
                <a:moveTo>
                  <a:pt x="421099" y="89899"/>
                </a:moveTo>
                <a:lnTo>
                  <a:pt x="385889" y="89899"/>
                </a:lnTo>
                <a:lnTo>
                  <a:pt x="385889" y="1999"/>
                </a:lnTo>
                <a:lnTo>
                  <a:pt x="420256" y="1999"/>
                </a:lnTo>
                <a:lnTo>
                  <a:pt x="440086" y="5172"/>
                </a:lnTo>
                <a:lnTo>
                  <a:pt x="455604" y="14121"/>
                </a:lnTo>
                <a:lnTo>
                  <a:pt x="459577" y="19574"/>
                </a:lnTo>
                <a:lnTo>
                  <a:pt x="406244" y="19574"/>
                </a:lnTo>
                <a:lnTo>
                  <a:pt x="406244" y="72324"/>
                </a:lnTo>
                <a:lnTo>
                  <a:pt x="459888" y="72324"/>
                </a:lnTo>
                <a:lnTo>
                  <a:pt x="456030" y="77777"/>
                </a:lnTo>
                <a:lnTo>
                  <a:pt x="440803" y="86727"/>
                </a:lnTo>
                <a:lnTo>
                  <a:pt x="421099" y="89899"/>
                </a:lnTo>
                <a:close/>
              </a:path>
              <a:path w="755015" h="92075">
                <a:moveTo>
                  <a:pt x="459888" y="72324"/>
                </a:moveTo>
                <a:lnTo>
                  <a:pt x="419669" y="72324"/>
                </a:lnTo>
                <a:lnTo>
                  <a:pt x="431327" y="70432"/>
                </a:lnTo>
                <a:lnTo>
                  <a:pt x="440337" y="65081"/>
                </a:lnTo>
                <a:lnTo>
                  <a:pt x="446147" y="56757"/>
                </a:lnTo>
                <a:lnTo>
                  <a:pt x="448206" y="45949"/>
                </a:lnTo>
                <a:lnTo>
                  <a:pt x="446147" y="35131"/>
                </a:lnTo>
                <a:lnTo>
                  <a:pt x="440337" y="26809"/>
                </a:lnTo>
                <a:lnTo>
                  <a:pt x="431327" y="21463"/>
                </a:lnTo>
                <a:lnTo>
                  <a:pt x="419669" y="19574"/>
                </a:lnTo>
                <a:lnTo>
                  <a:pt x="459577" y="19574"/>
                </a:lnTo>
                <a:lnTo>
                  <a:pt x="465715" y="27997"/>
                </a:lnTo>
                <a:lnTo>
                  <a:pt x="469329" y="45949"/>
                </a:lnTo>
                <a:lnTo>
                  <a:pt x="465849" y="63901"/>
                </a:lnTo>
                <a:lnTo>
                  <a:pt x="459888" y="72324"/>
                </a:lnTo>
                <a:close/>
              </a:path>
              <a:path w="755015" h="92075">
                <a:moveTo>
                  <a:pt x="46832" y="91899"/>
                </a:moveTo>
                <a:lnTo>
                  <a:pt x="28353" y="88344"/>
                </a:lnTo>
                <a:lnTo>
                  <a:pt x="13493" y="78590"/>
                </a:lnTo>
                <a:lnTo>
                  <a:pt x="3593" y="64003"/>
                </a:lnTo>
                <a:lnTo>
                  <a:pt x="0" y="45924"/>
                </a:lnTo>
                <a:lnTo>
                  <a:pt x="3593" y="27896"/>
                </a:lnTo>
                <a:lnTo>
                  <a:pt x="13493" y="13309"/>
                </a:lnTo>
                <a:lnTo>
                  <a:pt x="28353" y="3555"/>
                </a:lnTo>
                <a:lnTo>
                  <a:pt x="46832" y="0"/>
                </a:lnTo>
                <a:lnTo>
                  <a:pt x="56068" y="877"/>
                </a:lnTo>
                <a:lnTo>
                  <a:pt x="64528" y="3421"/>
                </a:lnTo>
                <a:lnTo>
                  <a:pt x="72081" y="7498"/>
                </a:lnTo>
                <a:lnTo>
                  <a:pt x="78597" y="12974"/>
                </a:lnTo>
                <a:lnTo>
                  <a:pt x="72999" y="18574"/>
                </a:lnTo>
                <a:lnTo>
                  <a:pt x="47049" y="18574"/>
                </a:lnTo>
                <a:lnTo>
                  <a:pt x="36655" y="20665"/>
                </a:lnTo>
                <a:lnTo>
                  <a:pt x="28445" y="26428"/>
                </a:lnTo>
                <a:lnTo>
                  <a:pt x="23055" y="35101"/>
                </a:lnTo>
                <a:lnTo>
                  <a:pt x="21121" y="45949"/>
                </a:lnTo>
                <a:lnTo>
                  <a:pt x="23055" y="56766"/>
                </a:lnTo>
                <a:lnTo>
                  <a:pt x="28445" y="65456"/>
                </a:lnTo>
                <a:lnTo>
                  <a:pt x="36655" y="71230"/>
                </a:lnTo>
                <a:lnTo>
                  <a:pt x="47049" y="73324"/>
                </a:lnTo>
                <a:lnTo>
                  <a:pt x="75760" y="73324"/>
                </a:lnTo>
                <a:lnTo>
                  <a:pt x="79862" y="77424"/>
                </a:lnTo>
                <a:lnTo>
                  <a:pt x="73213" y="83515"/>
                </a:lnTo>
                <a:lnTo>
                  <a:pt x="65362" y="88065"/>
                </a:lnTo>
                <a:lnTo>
                  <a:pt x="56503" y="90914"/>
                </a:lnTo>
                <a:lnTo>
                  <a:pt x="46832" y="91899"/>
                </a:lnTo>
                <a:close/>
              </a:path>
              <a:path w="755015" h="92075">
                <a:moveTo>
                  <a:pt x="65477" y="26099"/>
                </a:moveTo>
                <a:lnTo>
                  <a:pt x="60257" y="21149"/>
                </a:lnTo>
                <a:lnTo>
                  <a:pt x="54272" y="18574"/>
                </a:lnTo>
                <a:lnTo>
                  <a:pt x="72999" y="18574"/>
                </a:lnTo>
                <a:lnTo>
                  <a:pt x="65477" y="26099"/>
                </a:lnTo>
                <a:close/>
              </a:path>
              <a:path w="755015" h="92075">
                <a:moveTo>
                  <a:pt x="75760" y="73324"/>
                </a:moveTo>
                <a:lnTo>
                  <a:pt x="55254" y="73324"/>
                </a:lnTo>
                <a:lnTo>
                  <a:pt x="61547" y="70199"/>
                </a:lnTo>
                <a:lnTo>
                  <a:pt x="66804" y="64374"/>
                </a:lnTo>
                <a:lnTo>
                  <a:pt x="75760" y="73324"/>
                </a:lnTo>
                <a:close/>
              </a:path>
              <a:path w="755015" h="92075">
                <a:moveTo>
                  <a:pt x="161092" y="89899"/>
                </a:moveTo>
                <a:lnTo>
                  <a:pt x="99514" y="89899"/>
                </a:lnTo>
                <a:lnTo>
                  <a:pt x="99514" y="1999"/>
                </a:lnTo>
                <a:lnTo>
                  <a:pt x="119872" y="1999"/>
                </a:lnTo>
                <a:lnTo>
                  <a:pt x="119872" y="71999"/>
                </a:lnTo>
                <a:lnTo>
                  <a:pt x="161092" y="71999"/>
                </a:lnTo>
                <a:lnTo>
                  <a:pt x="161092" y="89899"/>
                </a:lnTo>
                <a:close/>
              </a:path>
              <a:path w="755015" h="92075">
                <a:moveTo>
                  <a:pt x="598493" y="89899"/>
                </a:moveTo>
                <a:lnTo>
                  <a:pt x="578546" y="89899"/>
                </a:lnTo>
                <a:lnTo>
                  <a:pt x="578546" y="1999"/>
                </a:lnTo>
                <a:lnTo>
                  <a:pt x="619068" y="1999"/>
                </a:lnTo>
                <a:lnTo>
                  <a:pt x="626994" y="2509"/>
                </a:lnTo>
                <a:lnTo>
                  <a:pt x="652444" y="19174"/>
                </a:lnTo>
                <a:lnTo>
                  <a:pt x="598493" y="19174"/>
                </a:lnTo>
                <a:lnTo>
                  <a:pt x="598493" y="45574"/>
                </a:lnTo>
                <a:lnTo>
                  <a:pt x="650826" y="45574"/>
                </a:lnTo>
                <a:lnTo>
                  <a:pt x="649373" y="48846"/>
                </a:lnTo>
                <a:lnTo>
                  <a:pt x="642506" y="55625"/>
                </a:lnTo>
                <a:lnTo>
                  <a:pt x="631676" y="60324"/>
                </a:lnTo>
                <a:lnTo>
                  <a:pt x="633223" y="62149"/>
                </a:lnTo>
                <a:lnTo>
                  <a:pt x="598493" y="62149"/>
                </a:lnTo>
                <a:lnTo>
                  <a:pt x="598493" y="89899"/>
                </a:lnTo>
                <a:close/>
              </a:path>
              <a:path w="755015" h="92075">
                <a:moveTo>
                  <a:pt x="650826" y="45574"/>
                </a:moveTo>
                <a:lnTo>
                  <a:pt x="623241" y="45574"/>
                </a:lnTo>
                <a:lnTo>
                  <a:pt x="626953" y="44374"/>
                </a:lnTo>
                <a:lnTo>
                  <a:pt x="632213" y="39849"/>
                </a:lnTo>
                <a:lnTo>
                  <a:pt x="633681" y="36299"/>
                </a:lnTo>
                <a:lnTo>
                  <a:pt x="633681" y="28424"/>
                </a:lnTo>
                <a:lnTo>
                  <a:pt x="632123" y="24824"/>
                </a:lnTo>
                <a:lnTo>
                  <a:pt x="629776" y="22724"/>
                </a:lnTo>
                <a:lnTo>
                  <a:pt x="627108" y="20399"/>
                </a:lnTo>
                <a:lnTo>
                  <a:pt x="623278" y="19174"/>
                </a:lnTo>
                <a:lnTo>
                  <a:pt x="652444" y="19174"/>
                </a:lnTo>
                <a:lnTo>
                  <a:pt x="654012" y="22724"/>
                </a:lnTo>
                <a:lnTo>
                  <a:pt x="653987" y="32324"/>
                </a:lnTo>
                <a:lnTo>
                  <a:pt x="652978" y="40732"/>
                </a:lnTo>
                <a:lnTo>
                  <a:pt x="650826" y="45574"/>
                </a:lnTo>
                <a:close/>
              </a:path>
              <a:path w="755015" h="92075">
                <a:moveTo>
                  <a:pt x="656753" y="89899"/>
                </a:moveTo>
                <a:lnTo>
                  <a:pt x="633056" y="89899"/>
                </a:lnTo>
                <a:lnTo>
                  <a:pt x="609701" y="62149"/>
                </a:lnTo>
                <a:lnTo>
                  <a:pt x="633223" y="62149"/>
                </a:lnTo>
                <a:lnTo>
                  <a:pt x="656753" y="89899"/>
                </a:lnTo>
                <a:close/>
              </a:path>
              <a:path w="755015" h="92075">
                <a:moveTo>
                  <a:pt x="682163" y="89899"/>
                </a:moveTo>
                <a:lnTo>
                  <a:pt x="661578" y="89899"/>
                </a:lnTo>
                <a:lnTo>
                  <a:pt x="698678" y="1999"/>
                </a:lnTo>
                <a:lnTo>
                  <a:pt x="716916" y="1999"/>
                </a:lnTo>
                <a:lnTo>
                  <a:pt x="726666" y="24849"/>
                </a:lnTo>
                <a:lnTo>
                  <a:pt x="707996" y="24849"/>
                </a:lnTo>
                <a:lnTo>
                  <a:pt x="695768" y="55649"/>
                </a:lnTo>
                <a:lnTo>
                  <a:pt x="739808" y="55649"/>
                </a:lnTo>
                <a:lnTo>
                  <a:pt x="746764" y="71949"/>
                </a:lnTo>
                <a:lnTo>
                  <a:pt x="689298" y="71949"/>
                </a:lnTo>
                <a:lnTo>
                  <a:pt x="682163" y="89899"/>
                </a:lnTo>
                <a:close/>
              </a:path>
              <a:path w="755015" h="92075">
                <a:moveTo>
                  <a:pt x="739808" y="55649"/>
                </a:moveTo>
                <a:lnTo>
                  <a:pt x="720233" y="55649"/>
                </a:lnTo>
                <a:lnTo>
                  <a:pt x="707996" y="24849"/>
                </a:lnTo>
                <a:lnTo>
                  <a:pt x="726666" y="24849"/>
                </a:lnTo>
                <a:lnTo>
                  <a:pt x="739808" y="55649"/>
                </a:lnTo>
                <a:close/>
              </a:path>
              <a:path w="755015" h="92075">
                <a:moveTo>
                  <a:pt x="754423" y="89899"/>
                </a:moveTo>
                <a:lnTo>
                  <a:pt x="733826" y="89899"/>
                </a:lnTo>
                <a:lnTo>
                  <a:pt x="726706" y="71949"/>
                </a:lnTo>
                <a:lnTo>
                  <a:pt x="746764" y="71949"/>
                </a:lnTo>
                <a:lnTo>
                  <a:pt x="754423" y="89899"/>
                </a:lnTo>
                <a:close/>
              </a:path>
              <a:path w="755015" h="92075">
                <a:moveTo>
                  <a:pt x="320926" y="91899"/>
                </a:moveTo>
                <a:lnTo>
                  <a:pt x="304780" y="88990"/>
                </a:lnTo>
                <a:lnTo>
                  <a:pt x="292279" y="80681"/>
                </a:lnTo>
                <a:lnTo>
                  <a:pt x="284204" y="67599"/>
                </a:lnTo>
                <a:lnTo>
                  <a:pt x="281339" y="50374"/>
                </a:lnTo>
                <a:lnTo>
                  <a:pt x="281339" y="1999"/>
                </a:lnTo>
                <a:lnTo>
                  <a:pt x="301681" y="1999"/>
                </a:lnTo>
                <a:lnTo>
                  <a:pt x="301681" y="51149"/>
                </a:lnTo>
                <a:lnTo>
                  <a:pt x="303109" y="60512"/>
                </a:lnTo>
                <a:lnTo>
                  <a:pt x="307093" y="67534"/>
                </a:lnTo>
                <a:lnTo>
                  <a:pt x="313182" y="71944"/>
                </a:lnTo>
                <a:lnTo>
                  <a:pt x="320926" y="73474"/>
                </a:lnTo>
                <a:lnTo>
                  <a:pt x="354024" y="73474"/>
                </a:lnTo>
                <a:lnTo>
                  <a:pt x="349576" y="80681"/>
                </a:lnTo>
                <a:lnTo>
                  <a:pt x="337074" y="88990"/>
                </a:lnTo>
                <a:lnTo>
                  <a:pt x="320926" y="91899"/>
                </a:lnTo>
                <a:close/>
              </a:path>
              <a:path w="755015" h="92075">
                <a:moveTo>
                  <a:pt x="354024" y="73474"/>
                </a:moveTo>
                <a:lnTo>
                  <a:pt x="320926" y="73474"/>
                </a:lnTo>
                <a:lnTo>
                  <a:pt x="328671" y="71944"/>
                </a:lnTo>
                <a:lnTo>
                  <a:pt x="334756" y="67534"/>
                </a:lnTo>
                <a:lnTo>
                  <a:pt x="338735" y="60512"/>
                </a:lnTo>
                <a:lnTo>
                  <a:pt x="340161" y="51149"/>
                </a:lnTo>
                <a:lnTo>
                  <a:pt x="340161" y="1999"/>
                </a:lnTo>
                <a:lnTo>
                  <a:pt x="360516" y="1999"/>
                </a:lnTo>
                <a:lnTo>
                  <a:pt x="360516" y="50374"/>
                </a:lnTo>
                <a:lnTo>
                  <a:pt x="357651" y="67599"/>
                </a:lnTo>
                <a:lnTo>
                  <a:pt x="354024" y="73474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990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CONNECTING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THE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43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LIFECYCLE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9730"/>
            <a:ext cx="62306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Completing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the 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 journey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- solving the “last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mile”</a:t>
            </a:r>
            <a:r>
              <a:rPr dirty="0" sz="1600" spc="5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problem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4786" y="1404382"/>
            <a:ext cx="8323658" cy="2604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139957" y="2149579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A3D65D"/>
                </a:solidFill>
                <a:latin typeface="Roboto"/>
                <a:cs typeface="Roboto"/>
              </a:rPr>
              <a:t>04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051" y="2785685"/>
            <a:ext cx="8255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44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8300"/>
                </a:solidFill>
                <a:latin typeface="Roboto"/>
                <a:cs typeface="Roboto"/>
              </a:rPr>
              <a:t>01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STREAMING</a:t>
            </a:r>
            <a:r>
              <a:rPr dirty="0" sz="1000" spc="-9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5" b="0">
                <a:solidFill>
                  <a:srgbClr val="FF8300"/>
                </a:solidFill>
                <a:latin typeface="Roboto Light"/>
                <a:cs typeface="Roboto Light"/>
              </a:rPr>
              <a:t>&amp;  </a:t>
            </a:r>
            <a:r>
              <a:rPr dirty="0" sz="1000" spc="-35" b="0">
                <a:solidFill>
                  <a:srgbClr val="FF8300"/>
                </a:solidFill>
                <a:latin typeface="Roboto Light"/>
                <a:cs typeface="Roboto Light"/>
              </a:rPr>
              <a:t>DATA</a:t>
            </a:r>
            <a:r>
              <a:rPr dirty="0" sz="1000" spc="-30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000" spc="-15" b="0">
                <a:solidFill>
                  <a:srgbClr val="FF8300"/>
                </a:solidFill>
                <a:latin typeface="Roboto Light"/>
                <a:cs typeface="Roboto Light"/>
              </a:rPr>
              <a:t>FLOW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89272" y="1703141"/>
            <a:ext cx="8210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 spc="-35" b="0">
                <a:solidFill>
                  <a:srgbClr val="00A3AE"/>
                </a:solidFill>
                <a:latin typeface="Roboto Light"/>
                <a:cs typeface="Roboto Light"/>
              </a:rPr>
              <a:t>DATA  </a:t>
            </a:r>
            <a:r>
              <a:rPr dirty="0" sz="1000" spc="-10" b="0">
                <a:solidFill>
                  <a:srgbClr val="00A3AE"/>
                </a:solidFill>
                <a:latin typeface="Roboto Light"/>
                <a:cs typeface="Roboto Light"/>
              </a:rPr>
              <a:t>ENGINEERING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7088" y="2785685"/>
            <a:ext cx="7626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0005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8CFF"/>
                </a:solidFill>
                <a:latin typeface="Roboto"/>
                <a:cs typeface="Roboto"/>
              </a:rPr>
              <a:t>03</a:t>
            </a:r>
            <a:endParaRPr sz="2400">
              <a:latin typeface="Roboto"/>
              <a:cs typeface="Roboto"/>
            </a:endParaRPr>
          </a:p>
          <a:p>
            <a:pPr algn="ctr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-35" b="0">
                <a:solidFill>
                  <a:srgbClr val="008CFF"/>
                </a:solidFill>
                <a:latin typeface="Roboto Light"/>
                <a:cs typeface="Roboto Light"/>
              </a:rPr>
              <a:t>DATA  </a:t>
            </a:r>
            <a:r>
              <a:rPr dirty="0" sz="1000" spc="-25" b="0">
                <a:solidFill>
                  <a:srgbClr val="008CFF"/>
                </a:solidFill>
                <a:latin typeface="Roboto Light"/>
                <a:cs typeface="Roboto Light"/>
              </a:rPr>
              <a:t>W</a:t>
            </a:r>
            <a:r>
              <a:rPr dirty="0" sz="1000" spc="-10" b="0">
                <a:solidFill>
                  <a:srgbClr val="008CFF"/>
                </a:solidFill>
                <a:latin typeface="Roboto Light"/>
                <a:cs typeface="Roboto Light"/>
              </a:rPr>
              <a:t>AREHOUSE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00574" y="1703141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60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OPER</a:t>
            </a:r>
            <a:r>
              <a:rPr dirty="0" sz="1000" spc="-70" b="0">
                <a:solidFill>
                  <a:srgbClr val="A3D65D"/>
                </a:solidFill>
                <a:latin typeface="Roboto Light"/>
                <a:cs typeface="Roboto Light"/>
              </a:rPr>
              <a:t>A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TIO</a:t>
            </a:r>
            <a:r>
              <a:rPr dirty="0" sz="1000" b="0">
                <a:solidFill>
                  <a:srgbClr val="A3D65D"/>
                </a:solidFill>
                <a:latin typeface="Roboto Light"/>
                <a:cs typeface="Roboto Light"/>
              </a:rPr>
              <a:t>N</a:t>
            </a:r>
            <a:r>
              <a:rPr dirty="0" sz="1000" spc="-10" b="0">
                <a:solidFill>
                  <a:srgbClr val="A3D65D"/>
                </a:solidFill>
                <a:latin typeface="Roboto Light"/>
                <a:cs typeface="Roboto Light"/>
              </a:rPr>
              <a:t>AL  </a:t>
            </a:r>
            <a:r>
              <a:rPr dirty="0" sz="1000" spc="-20" b="0">
                <a:solidFill>
                  <a:srgbClr val="A3D65D"/>
                </a:solidFill>
                <a:latin typeface="Roboto Light"/>
                <a:cs typeface="Roboto Light"/>
              </a:rPr>
              <a:t>DATABASE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41535" y="2785685"/>
            <a:ext cx="8642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381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D664"/>
                </a:solidFill>
                <a:latin typeface="Roboto"/>
                <a:cs typeface="Roboto"/>
              </a:rPr>
              <a:t>05</a:t>
            </a:r>
            <a:endParaRPr sz="2400">
              <a:latin typeface="Roboto"/>
              <a:cs typeface="Roboto"/>
            </a:endParaRPr>
          </a:p>
          <a:p>
            <a:pPr algn="ctr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-5" b="0">
                <a:solidFill>
                  <a:srgbClr val="FFD664"/>
                </a:solidFill>
                <a:latin typeface="Roboto Light"/>
                <a:cs typeface="Roboto Light"/>
              </a:rPr>
              <a:t>MACHINE  LEARNING &amp;</a:t>
            </a:r>
            <a:r>
              <a:rPr dirty="0" sz="1000" spc="-90" b="0">
                <a:solidFill>
                  <a:srgbClr val="FFD664"/>
                </a:solidFill>
                <a:latin typeface="Roboto Light"/>
                <a:cs typeface="Roboto Light"/>
              </a:rPr>
              <a:t> </a:t>
            </a:r>
            <a:r>
              <a:rPr dirty="0" sz="1000" spc="-10" b="0">
                <a:solidFill>
                  <a:srgbClr val="FFD664"/>
                </a:solidFill>
                <a:latin typeface="Roboto Light"/>
                <a:cs typeface="Roboto Light"/>
              </a:rPr>
              <a:t>AI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2489" y="2149578"/>
            <a:ext cx="3549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00A3AE"/>
                </a:solidFill>
                <a:latin typeface="Roboto"/>
                <a:cs typeface="Roboto"/>
              </a:rPr>
              <a:t>02</a:t>
            </a:r>
            <a:endParaRPr sz="24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1118" y="1932713"/>
            <a:ext cx="5607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Collect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47050" y="3185210"/>
            <a:ext cx="5060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Enrich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08435" y="1932713"/>
            <a:ext cx="5397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Repo</a:t>
            </a:r>
            <a:r>
              <a:rPr dirty="0" sz="1400" spc="2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9750" y="3178609"/>
            <a:ext cx="4533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Se</a:t>
            </a:r>
            <a:r>
              <a:rPr dirty="0" sz="1400" spc="5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v</a:t>
            </a: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08118" y="418265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SECURITY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GOVERNANCE | </a:t>
            </a:r>
            <a:r>
              <a:rPr dirty="0" sz="1400" spc="-10">
                <a:solidFill>
                  <a:srgbClr val="E6E6E6"/>
                </a:solidFill>
                <a:latin typeface="Roboto"/>
                <a:cs typeface="Roboto"/>
              </a:rPr>
              <a:t>LINEAGE </a:t>
            </a:r>
            <a:r>
              <a:rPr dirty="0" sz="1400" spc="-5">
                <a:solidFill>
                  <a:srgbClr val="E6E6E6"/>
                </a:solidFill>
                <a:latin typeface="Roboto"/>
                <a:cs typeface="Roboto"/>
              </a:rPr>
              <a:t>| MANAGEMENT |</a:t>
            </a:r>
            <a:r>
              <a:rPr dirty="0" sz="1400" spc="35">
                <a:solidFill>
                  <a:srgbClr val="E6E6E6"/>
                </a:solidFill>
                <a:latin typeface="Roboto"/>
                <a:cs typeface="Roboto"/>
              </a:rPr>
              <a:t> </a:t>
            </a:r>
            <a:r>
              <a:rPr dirty="0" sz="1400" spc="-15">
                <a:solidFill>
                  <a:srgbClr val="E6E6E6"/>
                </a:solidFill>
                <a:latin typeface="Roboto"/>
                <a:cs typeface="Roboto"/>
              </a:rPr>
              <a:t>AUTOMATION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00864" y="4160956"/>
            <a:ext cx="636898" cy="3291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7731461" y="1773852"/>
            <a:ext cx="640715" cy="609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Roboto"/>
                <a:cs typeface="Roboto"/>
              </a:rPr>
              <a:t>CML</a:t>
            </a:r>
            <a:endParaRPr sz="2400">
              <a:latin typeface="Roboto"/>
              <a:cs typeface="Roboto"/>
            </a:endParaRPr>
          </a:p>
          <a:p>
            <a:pPr marL="9525">
              <a:lnSpc>
                <a:spcPct val="100000"/>
              </a:lnSpc>
              <a:spcBef>
                <a:spcPts val="40"/>
              </a:spcBef>
            </a:pP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ML</a:t>
            </a:r>
            <a:r>
              <a:rPr dirty="0" sz="1400" spc="-9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Ops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0774" y="1385472"/>
            <a:ext cx="8533130" cy="2682240"/>
          </a:xfrm>
          <a:custGeom>
            <a:avLst/>
            <a:gdLst/>
            <a:ahLst/>
            <a:cxnLst/>
            <a:rect l="l" t="t" r="r" b="b"/>
            <a:pathLst>
              <a:path w="8533130" h="2682240">
                <a:moveTo>
                  <a:pt x="8532582" y="2681694"/>
                </a:moveTo>
                <a:lnTo>
                  <a:pt x="0" y="2681694"/>
                </a:lnTo>
                <a:lnTo>
                  <a:pt x="0" y="0"/>
                </a:lnTo>
                <a:lnTo>
                  <a:pt x="8532582" y="0"/>
                </a:lnTo>
                <a:lnTo>
                  <a:pt x="8532582" y="2681694"/>
                </a:lnTo>
                <a:close/>
              </a:path>
            </a:pathLst>
          </a:custGeom>
          <a:solidFill>
            <a:srgbClr val="283B46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13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56762"/>
            <a:ext cx="229171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" b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98777" y="2505485"/>
            <a:ext cx="140906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41910">
              <a:lnSpc>
                <a:spcPct val="109400"/>
              </a:lnSpc>
              <a:spcBef>
                <a:spcPts val="100"/>
              </a:spcBef>
            </a:pPr>
            <a:r>
              <a:rPr dirty="0" sz="1200" spc="-5">
                <a:solidFill>
                  <a:srgbClr val="008CFF"/>
                </a:solidFill>
                <a:latin typeface="Roboto"/>
                <a:cs typeface="Roboto"/>
              </a:rPr>
              <a:t>Sharing data</a:t>
            </a:r>
            <a:r>
              <a:rPr dirty="0" sz="1200" spc="-75">
                <a:solidFill>
                  <a:srgbClr val="008C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008CFF"/>
                </a:solidFill>
                <a:latin typeface="Roboto"/>
                <a:cs typeface="Roboto"/>
              </a:rPr>
              <a:t>across  workloads</a:t>
            </a:r>
            <a:endParaRPr sz="1200">
              <a:latin typeface="Roboto"/>
              <a:cs typeface="Roboto"/>
            </a:endParaRPr>
          </a:p>
          <a:p>
            <a:pPr marL="215265" marR="13335" indent="-144145">
              <a:lnSpc>
                <a:spcPct val="109400"/>
              </a:lnSpc>
              <a:buChar char="-"/>
              <a:tabLst>
                <a:tab pos="215900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Requires multiple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copies of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data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need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to be  created</a:t>
            </a:r>
            <a:endParaRPr sz="1200">
              <a:latin typeface="Roboto"/>
              <a:cs typeface="Roboto"/>
            </a:endParaRPr>
          </a:p>
          <a:p>
            <a:pPr marL="215265" marR="5080" indent="-144145">
              <a:lnSpc>
                <a:spcPct val="109400"/>
              </a:lnSpc>
              <a:buChar char="-"/>
              <a:tabLst>
                <a:tab pos="215900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Each with its</a:t>
            </a:r>
            <a:r>
              <a:rPr dirty="0" sz="12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own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set of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data  context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4286" y="2505485"/>
            <a:ext cx="1343025" cy="425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dirty="0" sz="1200" spc="-10">
                <a:solidFill>
                  <a:srgbClr val="008CFF"/>
                </a:solidFill>
                <a:latin typeface="Roboto"/>
                <a:cs typeface="Roboto"/>
              </a:rPr>
              <a:t>Burdensome admin  </a:t>
            </a:r>
            <a:r>
              <a:rPr dirty="0" sz="1200">
                <a:solidFill>
                  <a:srgbClr val="008CFF"/>
                </a:solidFill>
                <a:latin typeface="Roboto"/>
                <a:cs typeface="Roboto"/>
              </a:rPr>
              <a:t>effort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3842" y="2905535"/>
            <a:ext cx="1410970" cy="62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56210" marR="5080" indent="-144145">
              <a:lnSpc>
                <a:spcPct val="109400"/>
              </a:lnSpc>
              <a:spcBef>
                <a:spcPts val="100"/>
              </a:spcBef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- Multiple clusters </a:t>
            </a:r>
            <a:r>
              <a:rPr dirty="0" sz="1200">
                <a:solidFill>
                  <a:srgbClr val="828282"/>
                </a:solidFill>
                <a:latin typeface="Roboto"/>
                <a:cs typeface="Roboto"/>
              </a:rPr>
              <a:t>=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multiple places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to  administer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49803" y="2505485"/>
            <a:ext cx="139954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dirty="0" sz="1200" spc="-5">
                <a:solidFill>
                  <a:srgbClr val="008CFF"/>
                </a:solidFill>
                <a:latin typeface="Roboto"/>
                <a:cs typeface="Roboto"/>
              </a:rPr>
              <a:t>One </a:t>
            </a:r>
            <a:r>
              <a:rPr dirty="0" sz="1200" spc="-10">
                <a:solidFill>
                  <a:srgbClr val="008CFF"/>
                </a:solidFill>
                <a:latin typeface="Roboto"/>
                <a:cs typeface="Roboto"/>
              </a:rPr>
              <a:t>missing  permission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in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one  copy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of the data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can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lead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to </a:t>
            </a:r>
            <a:r>
              <a:rPr dirty="0" sz="1200" spc="-10">
                <a:solidFill>
                  <a:srgbClr val="008CFF"/>
                </a:solidFill>
                <a:latin typeface="Roboto"/>
                <a:cs typeface="Roboto"/>
              </a:rPr>
              <a:t>signiﬁcant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ﬁnancial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and  reputation risk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27771" y="2505485"/>
            <a:ext cx="1467485" cy="625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Diﬃcult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to </a:t>
            </a:r>
            <a:r>
              <a:rPr dirty="0" sz="1200" spc="-10">
                <a:solidFill>
                  <a:srgbClr val="008CFF"/>
                </a:solidFill>
                <a:latin typeface="Roboto"/>
                <a:cs typeface="Roboto"/>
              </a:rPr>
              <a:t>share data  safely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for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new  analyses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5749" y="2505485"/>
            <a:ext cx="126301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9400"/>
              </a:lnSpc>
              <a:spcBef>
                <a:spcPts val="100"/>
              </a:spcBef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Heavy new  regulation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such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as  </a:t>
            </a:r>
            <a:r>
              <a:rPr dirty="0" sz="1200" spc="-5">
                <a:solidFill>
                  <a:srgbClr val="008CFF"/>
                </a:solidFill>
                <a:latin typeface="Roboto"/>
                <a:cs typeface="Roboto"/>
              </a:rPr>
              <a:t>GDPR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makes the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challenges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even  greater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03340" y="2204080"/>
            <a:ext cx="219075" cy="98425"/>
            <a:chOff x="2303340" y="2204080"/>
            <a:chExt cx="219075" cy="98425"/>
          </a:xfrm>
        </p:grpSpPr>
        <p:sp>
          <p:nvSpPr>
            <p:cNvPr id="10" name="object 10"/>
            <p:cNvSpPr/>
            <p:nvPr/>
          </p:nvSpPr>
          <p:spPr>
            <a:xfrm>
              <a:off x="2424160" y="2204080"/>
              <a:ext cx="97934" cy="97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303340" y="2204080"/>
              <a:ext cx="97944" cy="979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2136993" y="1720716"/>
            <a:ext cx="551815" cy="581660"/>
            <a:chOff x="2136993" y="1720716"/>
            <a:chExt cx="551815" cy="581660"/>
          </a:xfrm>
        </p:grpSpPr>
        <p:sp>
          <p:nvSpPr>
            <p:cNvPr id="13" name="object 13"/>
            <p:cNvSpPr/>
            <p:nvPr/>
          </p:nvSpPr>
          <p:spPr>
            <a:xfrm>
              <a:off x="2424160" y="2083240"/>
              <a:ext cx="97934" cy="979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303340" y="2083240"/>
              <a:ext cx="97944" cy="9796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2299837" y="1720716"/>
              <a:ext cx="224132" cy="22416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136993" y="1978161"/>
              <a:ext cx="551815" cy="324485"/>
            </a:xfrm>
            <a:custGeom>
              <a:avLst/>
              <a:gdLst/>
              <a:ahLst/>
              <a:cxnLst/>
              <a:rect l="l" t="t" r="r" b="b"/>
              <a:pathLst>
                <a:path w="551814" h="324485">
                  <a:moveTo>
                    <a:pt x="47872" y="323994"/>
                  </a:moveTo>
                  <a:lnTo>
                    <a:pt x="28977" y="319977"/>
                  </a:lnTo>
                  <a:lnTo>
                    <a:pt x="13789" y="309101"/>
                  </a:lnTo>
                  <a:lnTo>
                    <a:pt x="3675" y="293130"/>
                  </a:lnTo>
                  <a:lnTo>
                    <a:pt x="0" y="273826"/>
                  </a:lnTo>
                  <a:lnTo>
                    <a:pt x="2992" y="257203"/>
                  </a:lnTo>
                  <a:lnTo>
                    <a:pt x="11448" y="242734"/>
                  </a:lnTo>
                  <a:lnTo>
                    <a:pt x="24587" y="231793"/>
                  </a:lnTo>
                  <a:lnTo>
                    <a:pt x="41629" y="225752"/>
                  </a:lnTo>
                  <a:lnTo>
                    <a:pt x="47719" y="180043"/>
                  </a:lnTo>
                  <a:lnTo>
                    <a:pt x="62248" y="137567"/>
                  </a:lnTo>
                  <a:lnTo>
                    <a:pt x="84290" y="99207"/>
                  </a:lnTo>
                  <a:lnTo>
                    <a:pt x="112917" y="65844"/>
                  </a:lnTo>
                  <a:lnTo>
                    <a:pt x="147203" y="38360"/>
                  </a:lnTo>
                  <a:lnTo>
                    <a:pt x="186220" y="17636"/>
                  </a:lnTo>
                  <a:lnTo>
                    <a:pt x="229043" y="4556"/>
                  </a:lnTo>
                  <a:lnTo>
                    <a:pt x="274744" y="0"/>
                  </a:lnTo>
                  <a:lnTo>
                    <a:pt x="321130" y="4556"/>
                  </a:lnTo>
                  <a:lnTo>
                    <a:pt x="361438" y="16722"/>
                  </a:lnTo>
                  <a:lnTo>
                    <a:pt x="274744" y="16722"/>
                  </a:lnTo>
                  <a:lnTo>
                    <a:pt x="226156" y="22268"/>
                  </a:lnTo>
                  <a:lnTo>
                    <a:pt x="181173" y="38051"/>
                  </a:lnTo>
                  <a:lnTo>
                    <a:pt x="141105" y="62793"/>
                  </a:lnTo>
                  <a:lnTo>
                    <a:pt x="107263" y="95214"/>
                  </a:lnTo>
                  <a:lnTo>
                    <a:pt x="80957" y="134034"/>
                  </a:lnTo>
                  <a:lnTo>
                    <a:pt x="63499" y="177973"/>
                  </a:lnTo>
                  <a:lnTo>
                    <a:pt x="56199" y="225752"/>
                  </a:lnTo>
                  <a:lnTo>
                    <a:pt x="72362" y="231793"/>
                  </a:lnTo>
                  <a:lnTo>
                    <a:pt x="85284" y="242474"/>
                  </a:lnTo>
                  <a:lnTo>
                    <a:pt x="47872" y="242474"/>
                  </a:lnTo>
                  <a:lnTo>
                    <a:pt x="34766" y="245022"/>
                  </a:lnTo>
                  <a:lnTo>
                    <a:pt x="24196" y="251880"/>
                  </a:lnTo>
                  <a:lnTo>
                    <a:pt x="17139" y="261874"/>
                  </a:lnTo>
                  <a:lnTo>
                    <a:pt x="14569" y="273826"/>
                  </a:lnTo>
                  <a:lnTo>
                    <a:pt x="17139" y="286990"/>
                  </a:lnTo>
                  <a:lnTo>
                    <a:pt x="24196" y="297605"/>
                  </a:lnTo>
                  <a:lnTo>
                    <a:pt x="34766" y="304691"/>
                  </a:lnTo>
                  <a:lnTo>
                    <a:pt x="47872" y="307271"/>
                  </a:lnTo>
                  <a:lnTo>
                    <a:pt x="84237" y="307271"/>
                  </a:lnTo>
                  <a:lnTo>
                    <a:pt x="82997" y="309101"/>
                  </a:lnTo>
                  <a:lnTo>
                    <a:pt x="67093" y="319977"/>
                  </a:lnTo>
                  <a:lnTo>
                    <a:pt x="47872" y="323994"/>
                  </a:lnTo>
                  <a:close/>
                </a:path>
                <a:path w="551814" h="324485">
                  <a:moveTo>
                    <a:pt x="501626" y="323994"/>
                  </a:moveTo>
                  <a:lnTo>
                    <a:pt x="482723" y="319977"/>
                  </a:lnTo>
                  <a:lnTo>
                    <a:pt x="467535" y="309101"/>
                  </a:lnTo>
                  <a:lnTo>
                    <a:pt x="457424" y="293130"/>
                  </a:lnTo>
                  <a:lnTo>
                    <a:pt x="453751" y="273826"/>
                  </a:lnTo>
                  <a:lnTo>
                    <a:pt x="456710" y="257203"/>
                  </a:lnTo>
                  <a:lnTo>
                    <a:pt x="464939" y="242734"/>
                  </a:lnTo>
                  <a:lnTo>
                    <a:pt x="477460" y="231793"/>
                  </a:lnTo>
                  <a:lnTo>
                    <a:pt x="493301" y="225752"/>
                  </a:lnTo>
                  <a:lnTo>
                    <a:pt x="486105" y="177973"/>
                  </a:lnTo>
                  <a:lnTo>
                    <a:pt x="468898" y="134034"/>
                  </a:lnTo>
                  <a:lnTo>
                    <a:pt x="442881" y="95214"/>
                  </a:lnTo>
                  <a:lnTo>
                    <a:pt x="409255" y="62793"/>
                  </a:lnTo>
                  <a:lnTo>
                    <a:pt x="369223" y="38051"/>
                  </a:lnTo>
                  <a:lnTo>
                    <a:pt x="323985" y="22268"/>
                  </a:lnTo>
                  <a:lnTo>
                    <a:pt x="274744" y="16722"/>
                  </a:lnTo>
                  <a:lnTo>
                    <a:pt x="361438" y="16722"/>
                  </a:lnTo>
                  <a:lnTo>
                    <a:pt x="403856" y="38360"/>
                  </a:lnTo>
                  <a:lnTo>
                    <a:pt x="438391" y="65844"/>
                  </a:lnTo>
                  <a:lnTo>
                    <a:pt x="467170" y="99207"/>
                  </a:lnTo>
                  <a:lnTo>
                    <a:pt x="489292" y="137567"/>
                  </a:lnTo>
                  <a:lnTo>
                    <a:pt x="503853" y="180043"/>
                  </a:lnTo>
                  <a:lnTo>
                    <a:pt x="509951" y="225752"/>
                  </a:lnTo>
                  <a:lnTo>
                    <a:pt x="526105" y="231793"/>
                  </a:lnTo>
                  <a:lnTo>
                    <a:pt x="539027" y="242474"/>
                  </a:lnTo>
                  <a:lnTo>
                    <a:pt x="501626" y="242474"/>
                  </a:lnTo>
                  <a:lnTo>
                    <a:pt x="488509" y="245022"/>
                  </a:lnTo>
                  <a:lnTo>
                    <a:pt x="477932" y="251880"/>
                  </a:lnTo>
                  <a:lnTo>
                    <a:pt x="470871" y="261874"/>
                  </a:lnTo>
                  <a:lnTo>
                    <a:pt x="468301" y="273826"/>
                  </a:lnTo>
                  <a:lnTo>
                    <a:pt x="470871" y="286990"/>
                  </a:lnTo>
                  <a:lnTo>
                    <a:pt x="477932" y="297605"/>
                  </a:lnTo>
                  <a:lnTo>
                    <a:pt x="488509" y="304691"/>
                  </a:lnTo>
                  <a:lnTo>
                    <a:pt x="501626" y="307271"/>
                  </a:lnTo>
                  <a:lnTo>
                    <a:pt x="537985" y="307271"/>
                  </a:lnTo>
                  <a:lnTo>
                    <a:pt x="536745" y="309101"/>
                  </a:lnTo>
                  <a:lnTo>
                    <a:pt x="520842" y="319977"/>
                  </a:lnTo>
                  <a:lnTo>
                    <a:pt x="501626" y="323994"/>
                  </a:lnTo>
                  <a:close/>
                </a:path>
                <a:path w="551814" h="324485">
                  <a:moveTo>
                    <a:pt x="84237" y="307271"/>
                  </a:moveTo>
                  <a:lnTo>
                    <a:pt x="47872" y="307271"/>
                  </a:lnTo>
                  <a:lnTo>
                    <a:pt x="60978" y="304691"/>
                  </a:lnTo>
                  <a:lnTo>
                    <a:pt x="71548" y="297605"/>
                  </a:lnTo>
                  <a:lnTo>
                    <a:pt x="78605" y="286990"/>
                  </a:lnTo>
                  <a:lnTo>
                    <a:pt x="81174" y="273826"/>
                  </a:lnTo>
                  <a:lnTo>
                    <a:pt x="78605" y="261874"/>
                  </a:lnTo>
                  <a:lnTo>
                    <a:pt x="71548" y="251880"/>
                  </a:lnTo>
                  <a:lnTo>
                    <a:pt x="60978" y="245022"/>
                  </a:lnTo>
                  <a:lnTo>
                    <a:pt x="47872" y="242474"/>
                  </a:lnTo>
                  <a:lnTo>
                    <a:pt x="85284" y="242474"/>
                  </a:lnTo>
                  <a:lnTo>
                    <a:pt x="85599" y="242734"/>
                  </a:lnTo>
                  <a:lnTo>
                    <a:pt x="94542" y="257203"/>
                  </a:lnTo>
                  <a:lnTo>
                    <a:pt x="97827" y="273826"/>
                  </a:lnTo>
                  <a:lnTo>
                    <a:pt x="93827" y="293130"/>
                  </a:lnTo>
                  <a:lnTo>
                    <a:pt x="84237" y="307271"/>
                  </a:lnTo>
                  <a:close/>
                </a:path>
                <a:path w="551814" h="324485">
                  <a:moveTo>
                    <a:pt x="537985" y="307271"/>
                  </a:moveTo>
                  <a:lnTo>
                    <a:pt x="501626" y="307271"/>
                  </a:lnTo>
                  <a:lnTo>
                    <a:pt x="514729" y="304691"/>
                  </a:lnTo>
                  <a:lnTo>
                    <a:pt x="525298" y="297605"/>
                  </a:lnTo>
                  <a:lnTo>
                    <a:pt x="532356" y="286990"/>
                  </a:lnTo>
                  <a:lnTo>
                    <a:pt x="534926" y="273826"/>
                  </a:lnTo>
                  <a:lnTo>
                    <a:pt x="532356" y="261874"/>
                  </a:lnTo>
                  <a:lnTo>
                    <a:pt x="525298" y="251880"/>
                  </a:lnTo>
                  <a:lnTo>
                    <a:pt x="514729" y="245022"/>
                  </a:lnTo>
                  <a:lnTo>
                    <a:pt x="501626" y="242474"/>
                  </a:lnTo>
                  <a:lnTo>
                    <a:pt x="539027" y="242474"/>
                  </a:lnTo>
                  <a:lnTo>
                    <a:pt x="539342" y="242734"/>
                  </a:lnTo>
                  <a:lnTo>
                    <a:pt x="548289" y="257203"/>
                  </a:lnTo>
                  <a:lnTo>
                    <a:pt x="551576" y="273826"/>
                  </a:lnTo>
                  <a:lnTo>
                    <a:pt x="547575" y="293130"/>
                  </a:lnTo>
                  <a:lnTo>
                    <a:pt x="537985" y="307271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869317" y="1706106"/>
            <a:ext cx="595630" cy="594360"/>
            <a:chOff x="3869317" y="1706106"/>
            <a:chExt cx="595630" cy="594360"/>
          </a:xfrm>
        </p:grpSpPr>
        <p:sp>
          <p:nvSpPr>
            <p:cNvPr id="18" name="object 18"/>
            <p:cNvSpPr/>
            <p:nvPr/>
          </p:nvSpPr>
          <p:spPr>
            <a:xfrm>
              <a:off x="4152666" y="1815913"/>
              <a:ext cx="22225" cy="266065"/>
            </a:xfrm>
            <a:custGeom>
              <a:avLst/>
              <a:gdLst/>
              <a:ahLst/>
              <a:cxnLst/>
              <a:rect l="l" t="t" r="r" b="b"/>
              <a:pathLst>
                <a:path w="22225" h="266064">
                  <a:moveTo>
                    <a:pt x="22149" y="265664"/>
                  </a:moveTo>
                  <a:lnTo>
                    <a:pt x="0" y="265664"/>
                  </a:lnTo>
                  <a:lnTo>
                    <a:pt x="0" y="0"/>
                  </a:lnTo>
                  <a:lnTo>
                    <a:pt x="22149" y="0"/>
                  </a:lnTo>
                  <a:lnTo>
                    <a:pt x="22149" y="265664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127266" y="2136090"/>
              <a:ext cx="74124" cy="741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869317" y="1706106"/>
              <a:ext cx="595630" cy="594360"/>
            </a:xfrm>
            <a:custGeom>
              <a:avLst/>
              <a:gdLst/>
              <a:ahLst/>
              <a:cxnLst/>
              <a:rect l="l" t="t" r="r" b="b"/>
              <a:pathLst>
                <a:path w="595629" h="594360">
                  <a:moveTo>
                    <a:pt x="297524" y="594203"/>
                  </a:moveTo>
                  <a:lnTo>
                    <a:pt x="249384" y="590295"/>
                  </a:lnTo>
                  <a:lnTo>
                    <a:pt x="203673" y="578986"/>
                  </a:lnTo>
                  <a:lnTo>
                    <a:pt x="161012" y="560897"/>
                  </a:lnTo>
                  <a:lnTo>
                    <a:pt x="122023" y="536649"/>
                  </a:lnTo>
                  <a:lnTo>
                    <a:pt x="87327" y="506865"/>
                  </a:lnTo>
                  <a:lnTo>
                    <a:pt x="57547" y="472167"/>
                  </a:lnTo>
                  <a:lnTo>
                    <a:pt x="33302" y="433175"/>
                  </a:lnTo>
                  <a:lnTo>
                    <a:pt x="15215" y="390512"/>
                  </a:lnTo>
                  <a:lnTo>
                    <a:pt x="3907" y="344800"/>
                  </a:lnTo>
                  <a:lnTo>
                    <a:pt x="0" y="296659"/>
                  </a:lnTo>
                  <a:lnTo>
                    <a:pt x="3907" y="248542"/>
                  </a:lnTo>
                  <a:lnTo>
                    <a:pt x="15215" y="202897"/>
                  </a:lnTo>
                  <a:lnTo>
                    <a:pt x="33302" y="160333"/>
                  </a:lnTo>
                  <a:lnTo>
                    <a:pt x="57547" y="121461"/>
                  </a:lnTo>
                  <a:lnTo>
                    <a:pt x="87389" y="86842"/>
                  </a:lnTo>
                  <a:lnTo>
                    <a:pt x="122023" y="57241"/>
                  </a:lnTo>
                  <a:lnTo>
                    <a:pt x="161012" y="33115"/>
                  </a:lnTo>
                  <a:lnTo>
                    <a:pt x="203673" y="15125"/>
                  </a:lnTo>
                  <a:lnTo>
                    <a:pt x="249384" y="3883"/>
                  </a:lnTo>
                  <a:lnTo>
                    <a:pt x="297524" y="0"/>
                  </a:lnTo>
                  <a:lnTo>
                    <a:pt x="345658" y="3907"/>
                  </a:lnTo>
                  <a:lnTo>
                    <a:pt x="391366" y="15217"/>
                  </a:lnTo>
                  <a:lnTo>
                    <a:pt x="407691" y="22139"/>
                  </a:lnTo>
                  <a:lnTo>
                    <a:pt x="297524" y="22139"/>
                  </a:lnTo>
                  <a:lnTo>
                    <a:pt x="248199" y="26570"/>
                  </a:lnTo>
                  <a:lnTo>
                    <a:pt x="201703" y="39345"/>
                  </a:lnTo>
                  <a:lnTo>
                    <a:pt x="158831" y="59693"/>
                  </a:lnTo>
                  <a:lnTo>
                    <a:pt x="120323" y="86894"/>
                  </a:lnTo>
                  <a:lnTo>
                    <a:pt x="87131" y="120018"/>
                  </a:lnTo>
                  <a:lnTo>
                    <a:pt x="59893" y="158448"/>
                  </a:lnTo>
                  <a:lnTo>
                    <a:pt x="39454" y="201361"/>
                  </a:lnTo>
                  <a:lnTo>
                    <a:pt x="26608" y="247984"/>
                  </a:lnTo>
                  <a:lnTo>
                    <a:pt x="22149" y="297544"/>
                  </a:lnTo>
                  <a:lnTo>
                    <a:pt x="26579" y="347104"/>
                  </a:lnTo>
                  <a:lnTo>
                    <a:pt x="39353" y="393727"/>
                  </a:lnTo>
                  <a:lnTo>
                    <a:pt x="59698" y="436640"/>
                  </a:lnTo>
                  <a:lnTo>
                    <a:pt x="86843" y="475071"/>
                  </a:lnTo>
                  <a:lnTo>
                    <a:pt x="120015" y="508247"/>
                  </a:lnTo>
                  <a:lnTo>
                    <a:pt x="158442" y="535395"/>
                  </a:lnTo>
                  <a:lnTo>
                    <a:pt x="201350" y="555743"/>
                  </a:lnTo>
                  <a:lnTo>
                    <a:pt x="247968" y="568518"/>
                  </a:lnTo>
                  <a:lnTo>
                    <a:pt x="297524" y="572948"/>
                  </a:lnTo>
                  <a:lnTo>
                    <a:pt x="406264" y="572948"/>
                  </a:lnTo>
                  <a:lnTo>
                    <a:pt x="391711" y="579078"/>
                  </a:lnTo>
                  <a:lnTo>
                    <a:pt x="345877" y="590320"/>
                  </a:lnTo>
                  <a:lnTo>
                    <a:pt x="297524" y="594203"/>
                  </a:lnTo>
                  <a:close/>
                </a:path>
                <a:path w="595629" h="594360">
                  <a:moveTo>
                    <a:pt x="406264" y="572948"/>
                  </a:moveTo>
                  <a:lnTo>
                    <a:pt x="297524" y="572948"/>
                  </a:lnTo>
                  <a:lnTo>
                    <a:pt x="347079" y="568518"/>
                  </a:lnTo>
                  <a:lnTo>
                    <a:pt x="393698" y="555743"/>
                  </a:lnTo>
                  <a:lnTo>
                    <a:pt x="436606" y="535395"/>
                  </a:lnTo>
                  <a:lnTo>
                    <a:pt x="475032" y="508247"/>
                  </a:lnTo>
                  <a:lnTo>
                    <a:pt x="508204" y="475071"/>
                  </a:lnTo>
                  <a:lnTo>
                    <a:pt x="535349" y="436640"/>
                  </a:lnTo>
                  <a:lnTo>
                    <a:pt x="555695" y="393727"/>
                  </a:lnTo>
                  <a:lnTo>
                    <a:pt x="568469" y="347104"/>
                  </a:lnTo>
                  <a:lnTo>
                    <a:pt x="572898" y="297544"/>
                  </a:lnTo>
                  <a:lnTo>
                    <a:pt x="568469" y="247984"/>
                  </a:lnTo>
                  <a:lnTo>
                    <a:pt x="555695" y="201361"/>
                  </a:lnTo>
                  <a:lnTo>
                    <a:pt x="535349" y="158448"/>
                  </a:lnTo>
                  <a:lnTo>
                    <a:pt x="508204" y="120018"/>
                  </a:lnTo>
                  <a:lnTo>
                    <a:pt x="475032" y="86842"/>
                  </a:lnTo>
                  <a:lnTo>
                    <a:pt x="436606" y="59693"/>
                  </a:lnTo>
                  <a:lnTo>
                    <a:pt x="393698" y="39345"/>
                  </a:lnTo>
                  <a:lnTo>
                    <a:pt x="347079" y="26570"/>
                  </a:lnTo>
                  <a:lnTo>
                    <a:pt x="297524" y="22139"/>
                  </a:lnTo>
                  <a:lnTo>
                    <a:pt x="407691" y="22139"/>
                  </a:lnTo>
                  <a:lnTo>
                    <a:pt x="473014" y="57553"/>
                  </a:lnTo>
                  <a:lnTo>
                    <a:pt x="507711" y="87337"/>
                  </a:lnTo>
                  <a:lnTo>
                    <a:pt x="537494" y="122035"/>
                  </a:lnTo>
                  <a:lnTo>
                    <a:pt x="561741" y="161027"/>
                  </a:lnTo>
                  <a:lnTo>
                    <a:pt x="579831" y="203690"/>
                  </a:lnTo>
                  <a:lnTo>
                    <a:pt x="591140" y="249403"/>
                  </a:lnTo>
                  <a:lnTo>
                    <a:pt x="595048" y="297544"/>
                  </a:lnTo>
                  <a:lnTo>
                    <a:pt x="591165" y="345660"/>
                  </a:lnTo>
                  <a:lnTo>
                    <a:pt x="579917" y="391306"/>
                  </a:lnTo>
                  <a:lnTo>
                    <a:pt x="561911" y="433870"/>
                  </a:lnTo>
                  <a:lnTo>
                    <a:pt x="537753" y="472741"/>
                  </a:lnTo>
                  <a:lnTo>
                    <a:pt x="508048" y="507309"/>
                  </a:lnTo>
                  <a:lnTo>
                    <a:pt x="473403" y="536961"/>
                  </a:lnTo>
                  <a:lnTo>
                    <a:pt x="434422" y="561088"/>
                  </a:lnTo>
                  <a:lnTo>
                    <a:pt x="406264" y="572948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/>
          <p:nvPr/>
        </p:nvSpPr>
        <p:spPr>
          <a:xfrm>
            <a:off x="7218274" y="1715782"/>
            <a:ext cx="566420" cy="568960"/>
          </a:xfrm>
          <a:custGeom>
            <a:avLst/>
            <a:gdLst/>
            <a:ahLst/>
            <a:cxnLst/>
            <a:rect l="l" t="t" r="r" b="b"/>
            <a:pathLst>
              <a:path w="566420" h="568960">
                <a:moveTo>
                  <a:pt x="510184" y="413600"/>
                </a:moveTo>
                <a:lnTo>
                  <a:pt x="392506" y="413600"/>
                </a:lnTo>
                <a:lnTo>
                  <a:pt x="385838" y="396074"/>
                </a:lnTo>
                <a:lnTo>
                  <a:pt x="379044" y="388264"/>
                </a:lnTo>
                <a:lnTo>
                  <a:pt x="376351" y="385178"/>
                </a:lnTo>
                <a:lnTo>
                  <a:pt x="376351" y="422808"/>
                </a:lnTo>
                <a:lnTo>
                  <a:pt x="373507" y="437311"/>
                </a:lnTo>
                <a:lnTo>
                  <a:pt x="365683" y="449008"/>
                </a:lnTo>
                <a:lnTo>
                  <a:pt x="353974" y="456819"/>
                </a:lnTo>
                <a:lnTo>
                  <a:pt x="339458" y="459663"/>
                </a:lnTo>
                <a:lnTo>
                  <a:pt x="324916" y="456819"/>
                </a:lnTo>
                <a:lnTo>
                  <a:pt x="313207" y="449008"/>
                </a:lnTo>
                <a:lnTo>
                  <a:pt x="305384" y="437311"/>
                </a:lnTo>
                <a:lnTo>
                  <a:pt x="302526" y="422808"/>
                </a:lnTo>
                <a:lnTo>
                  <a:pt x="305384" y="409638"/>
                </a:lnTo>
                <a:lnTo>
                  <a:pt x="313207" y="398627"/>
                </a:lnTo>
                <a:lnTo>
                  <a:pt x="324916" y="391071"/>
                </a:lnTo>
                <a:lnTo>
                  <a:pt x="339458" y="388264"/>
                </a:lnTo>
                <a:lnTo>
                  <a:pt x="353974" y="391071"/>
                </a:lnTo>
                <a:lnTo>
                  <a:pt x="365683" y="398627"/>
                </a:lnTo>
                <a:lnTo>
                  <a:pt x="373507" y="409638"/>
                </a:lnTo>
                <a:lnTo>
                  <a:pt x="376351" y="422808"/>
                </a:lnTo>
                <a:lnTo>
                  <a:pt x="376351" y="385178"/>
                </a:lnTo>
                <a:lnTo>
                  <a:pt x="373773" y="382219"/>
                </a:lnTo>
                <a:lnTo>
                  <a:pt x="357797" y="373113"/>
                </a:lnTo>
                <a:lnTo>
                  <a:pt x="339458" y="369836"/>
                </a:lnTo>
                <a:lnTo>
                  <a:pt x="320128" y="373113"/>
                </a:lnTo>
                <a:lnTo>
                  <a:pt x="304266" y="382219"/>
                </a:lnTo>
                <a:lnTo>
                  <a:pt x="292735" y="396074"/>
                </a:lnTo>
                <a:lnTo>
                  <a:pt x="286385" y="413600"/>
                </a:lnTo>
                <a:lnTo>
                  <a:pt x="57975" y="413600"/>
                </a:lnTo>
                <a:lnTo>
                  <a:pt x="57975" y="432015"/>
                </a:lnTo>
                <a:lnTo>
                  <a:pt x="286385" y="432015"/>
                </a:lnTo>
                <a:lnTo>
                  <a:pt x="292735" y="449910"/>
                </a:lnTo>
                <a:lnTo>
                  <a:pt x="304266" y="464553"/>
                </a:lnTo>
                <a:lnTo>
                  <a:pt x="320128" y="474446"/>
                </a:lnTo>
                <a:lnTo>
                  <a:pt x="339458" y="478091"/>
                </a:lnTo>
                <a:lnTo>
                  <a:pt x="357797" y="474446"/>
                </a:lnTo>
                <a:lnTo>
                  <a:pt x="373773" y="464553"/>
                </a:lnTo>
                <a:lnTo>
                  <a:pt x="377799" y="459663"/>
                </a:lnTo>
                <a:lnTo>
                  <a:pt x="385838" y="449910"/>
                </a:lnTo>
                <a:lnTo>
                  <a:pt x="392506" y="432015"/>
                </a:lnTo>
                <a:lnTo>
                  <a:pt x="510184" y="432015"/>
                </a:lnTo>
                <a:lnTo>
                  <a:pt x="510184" y="413600"/>
                </a:lnTo>
                <a:close/>
              </a:path>
              <a:path w="566420" h="568960">
                <a:moveTo>
                  <a:pt x="510184" y="270548"/>
                </a:moveTo>
                <a:lnTo>
                  <a:pt x="473252" y="270548"/>
                </a:lnTo>
                <a:lnTo>
                  <a:pt x="466559" y="253022"/>
                </a:lnTo>
                <a:lnTo>
                  <a:pt x="457555" y="242912"/>
                </a:lnTo>
                <a:lnTo>
                  <a:pt x="454799" y="239814"/>
                </a:lnTo>
                <a:lnTo>
                  <a:pt x="454799" y="279755"/>
                </a:lnTo>
                <a:lnTo>
                  <a:pt x="451954" y="294259"/>
                </a:lnTo>
                <a:lnTo>
                  <a:pt x="444131" y="305955"/>
                </a:lnTo>
                <a:lnTo>
                  <a:pt x="432409" y="313766"/>
                </a:lnTo>
                <a:lnTo>
                  <a:pt x="417880" y="316611"/>
                </a:lnTo>
                <a:lnTo>
                  <a:pt x="404685" y="313766"/>
                </a:lnTo>
                <a:lnTo>
                  <a:pt x="393661" y="305955"/>
                </a:lnTo>
                <a:lnTo>
                  <a:pt x="386092" y="294259"/>
                </a:lnTo>
                <a:lnTo>
                  <a:pt x="383286" y="279755"/>
                </a:lnTo>
                <a:lnTo>
                  <a:pt x="386092" y="265252"/>
                </a:lnTo>
                <a:lnTo>
                  <a:pt x="393661" y="253555"/>
                </a:lnTo>
                <a:lnTo>
                  <a:pt x="404685" y="245745"/>
                </a:lnTo>
                <a:lnTo>
                  <a:pt x="417880" y="242912"/>
                </a:lnTo>
                <a:lnTo>
                  <a:pt x="432409" y="245745"/>
                </a:lnTo>
                <a:lnTo>
                  <a:pt x="444131" y="253555"/>
                </a:lnTo>
                <a:lnTo>
                  <a:pt x="451954" y="265252"/>
                </a:lnTo>
                <a:lnTo>
                  <a:pt x="454799" y="279755"/>
                </a:lnTo>
                <a:lnTo>
                  <a:pt x="454799" y="239814"/>
                </a:lnTo>
                <a:lnTo>
                  <a:pt x="454228" y="239166"/>
                </a:lnTo>
                <a:lnTo>
                  <a:pt x="437565" y="230060"/>
                </a:lnTo>
                <a:lnTo>
                  <a:pt x="417880" y="226783"/>
                </a:lnTo>
                <a:lnTo>
                  <a:pt x="399529" y="230060"/>
                </a:lnTo>
                <a:lnTo>
                  <a:pt x="383565" y="239166"/>
                </a:lnTo>
                <a:lnTo>
                  <a:pt x="371487" y="253022"/>
                </a:lnTo>
                <a:lnTo>
                  <a:pt x="364832" y="270548"/>
                </a:lnTo>
                <a:lnTo>
                  <a:pt x="57975" y="270548"/>
                </a:lnTo>
                <a:lnTo>
                  <a:pt x="57975" y="288975"/>
                </a:lnTo>
                <a:lnTo>
                  <a:pt x="364832" y="288975"/>
                </a:lnTo>
                <a:lnTo>
                  <a:pt x="371487" y="306857"/>
                </a:lnTo>
                <a:lnTo>
                  <a:pt x="383565" y="321500"/>
                </a:lnTo>
                <a:lnTo>
                  <a:pt x="399529" y="331406"/>
                </a:lnTo>
                <a:lnTo>
                  <a:pt x="417880" y="335038"/>
                </a:lnTo>
                <a:lnTo>
                  <a:pt x="437565" y="331406"/>
                </a:lnTo>
                <a:lnTo>
                  <a:pt x="454228" y="321500"/>
                </a:lnTo>
                <a:lnTo>
                  <a:pt x="458343" y="316611"/>
                </a:lnTo>
                <a:lnTo>
                  <a:pt x="466559" y="306857"/>
                </a:lnTo>
                <a:lnTo>
                  <a:pt x="473252" y="288975"/>
                </a:lnTo>
                <a:lnTo>
                  <a:pt x="510184" y="288975"/>
                </a:lnTo>
                <a:lnTo>
                  <a:pt x="510184" y="270548"/>
                </a:lnTo>
                <a:close/>
              </a:path>
              <a:path w="566420" h="568960">
                <a:moveTo>
                  <a:pt x="510184" y="137541"/>
                </a:moveTo>
                <a:lnTo>
                  <a:pt x="203327" y="137541"/>
                </a:lnTo>
                <a:lnTo>
                  <a:pt x="196621" y="119646"/>
                </a:lnTo>
                <a:lnTo>
                  <a:pt x="188404" y="109893"/>
                </a:lnTo>
                <a:lnTo>
                  <a:pt x="184886" y="105714"/>
                </a:lnTo>
                <a:lnTo>
                  <a:pt x="184886" y="146748"/>
                </a:lnTo>
                <a:lnTo>
                  <a:pt x="182029" y="160274"/>
                </a:lnTo>
                <a:lnTo>
                  <a:pt x="174205" y="172085"/>
                </a:lnTo>
                <a:lnTo>
                  <a:pt x="162483" y="180428"/>
                </a:lnTo>
                <a:lnTo>
                  <a:pt x="147955" y="183603"/>
                </a:lnTo>
                <a:lnTo>
                  <a:pt x="134759" y="180428"/>
                </a:lnTo>
                <a:lnTo>
                  <a:pt x="123736" y="172085"/>
                </a:lnTo>
                <a:lnTo>
                  <a:pt x="116166" y="160274"/>
                </a:lnTo>
                <a:lnTo>
                  <a:pt x="113360" y="146748"/>
                </a:lnTo>
                <a:lnTo>
                  <a:pt x="116166" y="132245"/>
                </a:lnTo>
                <a:lnTo>
                  <a:pt x="123736" y="120548"/>
                </a:lnTo>
                <a:lnTo>
                  <a:pt x="134759" y="112737"/>
                </a:lnTo>
                <a:lnTo>
                  <a:pt x="147955" y="109893"/>
                </a:lnTo>
                <a:lnTo>
                  <a:pt x="162483" y="112737"/>
                </a:lnTo>
                <a:lnTo>
                  <a:pt x="174205" y="120548"/>
                </a:lnTo>
                <a:lnTo>
                  <a:pt x="182029" y="132245"/>
                </a:lnTo>
                <a:lnTo>
                  <a:pt x="184886" y="146748"/>
                </a:lnTo>
                <a:lnTo>
                  <a:pt x="184886" y="105714"/>
                </a:lnTo>
                <a:lnTo>
                  <a:pt x="184289" y="105003"/>
                </a:lnTo>
                <a:lnTo>
                  <a:pt x="167627" y="95097"/>
                </a:lnTo>
                <a:lnTo>
                  <a:pt x="147955" y="91465"/>
                </a:lnTo>
                <a:lnTo>
                  <a:pt x="129603" y="95097"/>
                </a:lnTo>
                <a:lnTo>
                  <a:pt x="113639" y="105003"/>
                </a:lnTo>
                <a:lnTo>
                  <a:pt x="101561" y="119646"/>
                </a:lnTo>
                <a:lnTo>
                  <a:pt x="94881" y="137541"/>
                </a:lnTo>
                <a:lnTo>
                  <a:pt x="57975" y="137541"/>
                </a:lnTo>
                <a:lnTo>
                  <a:pt x="57975" y="155956"/>
                </a:lnTo>
                <a:lnTo>
                  <a:pt x="94881" y="155956"/>
                </a:lnTo>
                <a:lnTo>
                  <a:pt x="101561" y="173482"/>
                </a:lnTo>
                <a:lnTo>
                  <a:pt x="113639" y="187337"/>
                </a:lnTo>
                <a:lnTo>
                  <a:pt x="129603" y="196443"/>
                </a:lnTo>
                <a:lnTo>
                  <a:pt x="147955" y="199720"/>
                </a:lnTo>
                <a:lnTo>
                  <a:pt x="167627" y="196443"/>
                </a:lnTo>
                <a:lnTo>
                  <a:pt x="184289" y="187337"/>
                </a:lnTo>
                <a:lnTo>
                  <a:pt x="187617" y="183603"/>
                </a:lnTo>
                <a:lnTo>
                  <a:pt x="196621" y="173482"/>
                </a:lnTo>
                <a:lnTo>
                  <a:pt x="203327" y="155956"/>
                </a:lnTo>
                <a:lnTo>
                  <a:pt x="510184" y="155956"/>
                </a:lnTo>
                <a:lnTo>
                  <a:pt x="510184" y="137541"/>
                </a:lnTo>
                <a:close/>
              </a:path>
              <a:path w="566420" h="568960">
                <a:moveTo>
                  <a:pt x="566204" y="0"/>
                </a:moveTo>
                <a:lnTo>
                  <a:pt x="0" y="0"/>
                </a:lnTo>
                <a:lnTo>
                  <a:pt x="0" y="20320"/>
                </a:lnTo>
                <a:lnTo>
                  <a:pt x="0" y="549910"/>
                </a:lnTo>
                <a:lnTo>
                  <a:pt x="0" y="568960"/>
                </a:lnTo>
                <a:lnTo>
                  <a:pt x="566204" y="568960"/>
                </a:lnTo>
                <a:lnTo>
                  <a:pt x="566204" y="549910"/>
                </a:lnTo>
                <a:lnTo>
                  <a:pt x="19329" y="549910"/>
                </a:lnTo>
                <a:lnTo>
                  <a:pt x="19329" y="20320"/>
                </a:lnTo>
                <a:lnTo>
                  <a:pt x="548830" y="20320"/>
                </a:lnTo>
                <a:lnTo>
                  <a:pt x="548830" y="549617"/>
                </a:lnTo>
                <a:lnTo>
                  <a:pt x="566204" y="549617"/>
                </a:lnTo>
                <a:lnTo>
                  <a:pt x="566204" y="20320"/>
                </a:lnTo>
                <a:lnTo>
                  <a:pt x="566204" y="19939"/>
                </a:lnTo>
                <a:lnTo>
                  <a:pt x="566204" y="0"/>
                </a:lnTo>
                <a:close/>
              </a:path>
            </a:pathLst>
          </a:custGeom>
          <a:solidFill>
            <a:srgbClr val="008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46314" y="1701634"/>
            <a:ext cx="467995" cy="600075"/>
          </a:xfrm>
          <a:custGeom>
            <a:avLst/>
            <a:gdLst/>
            <a:ahLst/>
            <a:cxnLst/>
            <a:rect l="l" t="t" r="r" b="b"/>
            <a:pathLst>
              <a:path w="467995" h="600075">
                <a:moveTo>
                  <a:pt x="232724" y="599731"/>
                </a:moveTo>
                <a:lnTo>
                  <a:pt x="175299" y="568003"/>
                </a:lnTo>
                <a:lnTo>
                  <a:pt x="140449" y="542418"/>
                </a:lnTo>
                <a:lnTo>
                  <a:pt x="101499" y="505576"/>
                </a:lnTo>
                <a:lnTo>
                  <a:pt x="57399" y="447239"/>
                </a:lnTo>
                <a:lnTo>
                  <a:pt x="27674" y="385834"/>
                </a:lnTo>
                <a:lnTo>
                  <a:pt x="15374" y="345921"/>
                </a:lnTo>
                <a:lnTo>
                  <a:pt x="7174" y="308054"/>
                </a:lnTo>
                <a:lnTo>
                  <a:pt x="1024" y="264046"/>
                </a:lnTo>
                <a:lnTo>
                  <a:pt x="0" y="246647"/>
                </a:lnTo>
                <a:lnTo>
                  <a:pt x="0" y="69594"/>
                </a:lnTo>
                <a:lnTo>
                  <a:pt x="233749" y="0"/>
                </a:lnTo>
                <a:lnTo>
                  <a:pt x="316462" y="23539"/>
                </a:lnTo>
                <a:lnTo>
                  <a:pt x="224524" y="23539"/>
                </a:lnTo>
                <a:lnTo>
                  <a:pt x="19474" y="83922"/>
                </a:lnTo>
                <a:lnTo>
                  <a:pt x="19538" y="246647"/>
                </a:lnTo>
                <a:lnTo>
                  <a:pt x="25624" y="303959"/>
                </a:lnTo>
                <a:lnTo>
                  <a:pt x="43049" y="368436"/>
                </a:lnTo>
                <a:lnTo>
                  <a:pt x="58424" y="408349"/>
                </a:lnTo>
                <a:lnTo>
                  <a:pt x="94324" y="465661"/>
                </a:lnTo>
                <a:lnTo>
                  <a:pt x="126099" y="501481"/>
                </a:lnTo>
                <a:lnTo>
                  <a:pt x="134299" y="510691"/>
                </a:lnTo>
                <a:lnTo>
                  <a:pt x="166074" y="537301"/>
                </a:lnTo>
                <a:lnTo>
                  <a:pt x="199924" y="559816"/>
                </a:lnTo>
                <a:lnTo>
                  <a:pt x="224524" y="573121"/>
                </a:lnTo>
                <a:lnTo>
                  <a:pt x="282953" y="573121"/>
                </a:lnTo>
                <a:lnTo>
                  <a:pt x="279874" y="575168"/>
                </a:lnTo>
                <a:lnTo>
                  <a:pt x="266549" y="583356"/>
                </a:lnTo>
                <a:lnTo>
                  <a:pt x="251174" y="590518"/>
                </a:lnTo>
                <a:lnTo>
                  <a:pt x="232724" y="599731"/>
                </a:lnTo>
                <a:close/>
              </a:path>
              <a:path w="467995" h="600075">
                <a:moveTo>
                  <a:pt x="243999" y="573121"/>
                </a:moveTo>
                <a:lnTo>
                  <a:pt x="224524" y="573121"/>
                </a:lnTo>
                <a:lnTo>
                  <a:pt x="224524" y="387881"/>
                </a:lnTo>
                <a:lnTo>
                  <a:pt x="193594" y="378734"/>
                </a:lnTo>
                <a:lnTo>
                  <a:pt x="168521" y="359224"/>
                </a:lnTo>
                <a:lnTo>
                  <a:pt x="151712" y="332040"/>
                </a:lnTo>
                <a:lnTo>
                  <a:pt x="145574" y="299866"/>
                </a:lnTo>
                <a:lnTo>
                  <a:pt x="151712" y="267836"/>
                </a:lnTo>
                <a:lnTo>
                  <a:pt x="168521" y="240891"/>
                </a:lnTo>
                <a:lnTo>
                  <a:pt x="193594" y="221430"/>
                </a:lnTo>
                <a:lnTo>
                  <a:pt x="224524" y="211852"/>
                </a:lnTo>
                <a:lnTo>
                  <a:pt x="224524" y="23539"/>
                </a:lnTo>
                <a:lnTo>
                  <a:pt x="243999" y="23539"/>
                </a:lnTo>
                <a:lnTo>
                  <a:pt x="243999" y="211852"/>
                </a:lnTo>
                <a:lnTo>
                  <a:pt x="274940" y="221430"/>
                </a:lnTo>
                <a:lnTo>
                  <a:pt x="286330" y="230272"/>
                </a:lnTo>
                <a:lnTo>
                  <a:pt x="233749" y="230272"/>
                </a:lnTo>
                <a:lnTo>
                  <a:pt x="206855" y="235517"/>
                </a:lnTo>
                <a:lnTo>
                  <a:pt x="184665" y="249973"/>
                </a:lnTo>
                <a:lnTo>
                  <a:pt x="169585" y="271721"/>
                </a:lnTo>
                <a:lnTo>
                  <a:pt x="164024" y="298841"/>
                </a:lnTo>
                <a:lnTo>
                  <a:pt x="169585" y="326122"/>
                </a:lnTo>
                <a:lnTo>
                  <a:pt x="184665" y="348223"/>
                </a:lnTo>
                <a:lnTo>
                  <a:pt x="206855" y="363031"/>
                </a:lnTo>
                <a:lnTo>
                  <a:pt x="233749" y="368436"/>
                </a:lnTo>
                <a:lnTo>
                  <a:pt x="287650" y="368436"/>
                </a:lnTo>
                <a:lnTo>
                  <a:pt x="274940" y="378302"/>
                </a:lnTo>
                <a:lnTo>
                  <a:pt x="243999" y="387881"/>
                </a:lnTo>
                <a:lnTo>
                  <a:pt x="243999" y="573121"/>
                </a:lnTo>
                <a:close/>
              </a:path>
              <a:path w="467995" h="600075">
                <a:moveTo>
                  <a:pt x="282953" y="573121"/>
                </a:moveTo>
                <a:lnTo>
                  <a:pt x="243999" y="573121"/>
                </a:lnTo>
                <a:lnTo>
                  <a:pt x="256299" y="566981"/>
                </a:lnTo>
                <a:lnTo>
                  <a:pt x="280924" y="550606"/>
                </a:lnTo>
                <a:lnTo>
                  <a:pt x="292199" y="542418"/>
                </a:lnTo>
                <a:lnTo>
                  <a:pt x="302449" y="535253"/>
                </a:lnTo>
                <a:lnTo>
                  <a:pt x="313724" y="527066"/>
                </a:lnTo>
                <a:lnTo>
                  <a:pt x="350624" y="492271"/>
                </a:lnTo>
                <a:lnTo>
                  <a:pt x="391649" y="437006"/>
                </a:lnTo>
                <a:lnTo>
                  <a:pt x="420349" y="378669"/>
                </a:lnTo>
                <a:lnTo>
                  <a:pt x="433674" y="339779"/>
                </a:lnTo>
                <a:lnTo>
                  <a:pt x="446999" y="261999"/>
                </a:lnTo>
                <a:lnTo>
                  <a:pt x="448024" y="83922"/>
                </a:lnTo>
                <a:lnTo>
                  <a:pt x="243999" y="23539"/>
                </a:lnTo>
                <a:lnTo>
                  <a:pt x="316462" y="23539"/>
                </a:lnTo>
                <a:lnTo>
                  <a:pt x="467499" y="66524"/>
                </a:lnTo>
                <a:lnTo>
                  <a:pt x="467378" y="245624"/>
                </a:lnTo>
                <a:lnTo>
                  <a:pt x="466474" y="260976"/>
                </a:lnTo>
                <a:lnTo>
                  <a:pt x="458274" y="323404"/>
                </a:lnTo>
                <a:lnTo>
                  <a:pt x="443924" y="372531"/>
                </a:lnTo>
                <a:lnTo>
                  <a:pt x="426499" y="413466"/>
                </a:lnTo>
                <a:lnTo>
                  <a:pt x="389599" y="474874"/>
                </a:lnTo>
                <a:lnTo>
                  <a:pt x="356774" y="513763"/>
                </a:lnTo>
                <a:lnTo>
                  <a:pt x="327049" y="541396"/>
                </a:lnTo>
                <a:lnTo>
                  <a:pt x="304499" y="558793"/>
                </a:lnTo>
                <a:lnTo>
                  <a:pt x="282953" y="573121"/>
                </a:lnTo>
                <a:close/>
              </a:path>
              <a:path w="467995" h="600075">
                <a:moveTo>
                  <a:pt x="287650" y="368436"/>
                </a:moveTo>
                <a:lnTo>
                  <a:pt x="234774" y="368436"/>
                </a:lnTo>
                <a:lnTo>
                  <a:pt x="233749" y="230272"/>
                </a:lnTo>
                <a:lnTo>
                  <a:pt x="286330" y="230272"/>
                </a:lnTo>
                <a:lnTo>
                  <a:pt x="300011" y="240891"/>
                </a:lnTo>
                <a:lnTo>
                  <a:pt x="316814" y="267836"/>
                </a:lnTo>
                <a:lnTo>
                  <a:pt x="322949" y="299866"/>
                </a:lnTo>
                <a:lnTo>
                  <a:pt x="316814" y="331896"/>
                </a:lnTo>
                <a:lnTo>
                  <a:pt x="300011" y="358841"/>
                </a:lnTo>
                <a:lnTo>
                  <a:pt x="287650" y="368436"/>
                </a:lnTo>
                <a:close/>
              </a:path>
            </a:pathLst>
          </a:custGeom>
          <a:solidFill>
            <a:srgbClr val="008C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18469" y="1734969"/>
            <a:ext cx="518795" cy="568325"/>
            <a:chOff x="418469" y="1734969"/>
            <a:chExt cx="518795" cy="568325"/>
          </a:xfrm>
        </p:grpSpPr>
        <p:sp>
          <p:nvSpPr>
            <p:cNvPr id="24" name="object 24"/>
            <p:cNvSpPr/>
            <p:nvPr/>
          </p:nvSpPr>
          <p:spPr>
            <a:xfrm>
              <a:off x="418469" y="1734969"/>
              <a:ext cx="518795" cy="568325"/>
            </a:xfrm>
            <a:custGeom>
              <a:avLst/>
              <a:gdLst/>
              <a:ahLst/>
              <a:cxnLst/>
              <a:rect l="l" t="t" r="r" b="b"/>
              <a:pathLst>
                <a:path w="518794" h="568325">
                  <a:moveTo>
                    <a:pt x="473966" y="568298"/>
                  </a:moveTo>
                  <a:lnTo>
                    <a:pt x="44514" y="568298"/>
                  </a:lnTo>
                  <a:lnTo>
                    <a:pt x="44514" y="483624"/>
                  </a:lnTo>
                  <a:lnTo>
                    <a:pt x="26880" y="477921"/>
                  </a:lnTo>
                  <a:lnTo>
                    <a:pt x="12765" y="466818"/>
                  </a:lnTo>
                  <a:lnTo>
                    <a:pt x="3395" y="451459"/>
                  </a:lnTo>
                  <a:lnTo>
                    <a:pt x="0" y="432991"/>
                  </a:lnTo>
                  <a:lnTo>
                    <a:pt x="3395" y="414508"/>
                  </a:lnTo>
                  <a:lnTo>
                    <a:pt x="12765" y="399054"/>
                  </a:lnTo>
                  <a:lnTo>
                    <a:pt x="26880" y="387692"/>
                  </a:lnTo>
                  <a:lnTo>
                    <a:pt x="44514" y="381486"/>
                  </a:lnTo>
                  <a:lnTo>
                    <a:pt x="44514" y="334344"/>
                  </a:lnTo>
                  <a:lnTo>
                    <a:pt x="26880" y="328643"/>
                  </a:lnTo>
                  <a:lnTo>
                    <a:pt x="12765" y="317540"/>
                  </a:lnTo>
                  <a:lnTo>
                    <a:pt x="3395" y="302182"/>
                  </a:lnTo>
                  <a:lnTo>
                    <a:pt x="0" y="283714"/>
                  </a:lnTo>
                  <a:lnTo>
                    <a:pt x="3395" y="265613"/>
                  </a:lnTo>
                  <a:lnTo>
                    <a:pt x="12765" y="250213"/>
                  </a:lnTo>
                  <a:lnTo>
                    <a:pt x="26880" y="238906"/>
                  </a:lnTo>
                  <a:lnTo>
                    <a:pt x="44514" y="233082"/>
                  </a:lnTo>
                  <a:lnTo>
                    <a:pt x="44514" y="185942"/>
                  </a:lnTo>
                  <a:lnTo>
                    <a:pt x="26880" y="180240"/>
                  </a:lnTo>
                  <a:lnTo>
                    <a:pt x="12765" y="169137"/>
                  </a:lnTo>
                  <a:lnTo>
                    <a:pt x="3395" y="153778"/>
                  </a:lnTo>
                  <a:lnTo>
                    <a:pt x="0" y="135309"/>
                  </a:lnTo>
                  <a:lnTo>
                    <a:pt x="3395" y="117209"/>
                  </a:lnTo>
                  <a:lnTo>
                    <a:pt x="12765" y="101810"/>
                  </a:lnTo>
                  <a:lnTo>
                    <a:pt x="26880" y="90502"/>
                  </a:lnTo>
                  <a:lnTo>
                    <a:pt x="44514" y="84677"/>
                  </a:lnTo>
                  <a:lnTo>
                    <a:pt x="44514" y="0"/>
                  </a:lnTo>
                  <a:lnTo>
                    <a:pt x="473094" y="0"/>
                  </a:lnTo>
                  <a:lnTo>
                    <a:pt x="473094" y="16587"/>
                  </a:lnTo>
                  <a:lnTo>
                    <a:pt x="61099" y="16587"/>
                  </a:lnTo>
                  <a:lnTo>
                    <a:pt x="61099" y="83804"/>
                  </a:lnTo>
                  <a:lnTo>
                    <a:pt x="77588" y="89997"/>
                  </a:lnTo>
                  <a:lnTo>
                    <a:pt x="90886" y="101264"/>
                  </a:lnTo>
                  <a:lnTo>
                    <a:pt x="99764" y="116458"/>
                  </a:lnTo>
                  <a:lnTo>
                    <a:pt x="102997" y="134437"/>
                  </a:lnTo>
                  <a:lnTo>
                    <a:pt x="99764" y="152414"/>
                  </a:lnTo>
                  <a:lnTo>
                    <a:pt x="90886" y="167609"/>
                  </a:lnTo>
                  <a:lnTo>
                    <a:pt x="77588" y="178876"/>
                  </a:lnTo>
                  <a:lnTo>
                    <a:pt x="61099" y="185069"/>
                  </a:lnTo>
                  <a:lnTo>
                    <a:pt x="61099" y="233082"/>
                  </a:lnTo>
                  <a:lnTo>
                    <a:pt x="77588" y="239274"/>
                  </a:lnTo>
                  <a:lnTo>
                    <a:pt x="90886" y="250541"/>
                  </a:lnTo>
                  <a:lnTo>
                    <a:pt x="99764" y="265736"/>
                  </a:lnTo>
                  <a:lnTo>
                    <a:pt x="102997" y="283714"/>
                  </a:lnTo>
                  <a:lnTo>
                    <a:pt x="99764" y="301691"/>
                  </a:lnTo>
                  <a:lnTo>
                    <a:pt x="90886" y="316886"/>
                  </a:lnTo>
                  <a:lnTo>
                    <a:pt x="77588" y="328152"/>
                  </a:lnTo>
                  <a:lnTo>
                    <a:pt x="61099" y="334344"/>
                  </a:lnTo>
                  <a:lnTo>
                    <a:pt x="61099" y="382359"/>
                  </a:lnTo>
                  <a:lnTo>
                    <a:pt x="77588" y="388551"/>
                  </a:lnTo>
                  <a:lnTo>
                    <a:pt x="90886" y="399818"/>
                  </a:lnTo>
                  <a:lnTo>
                    <a:pt x="99764" y="415013"/>
                  </a:lnTo>
                  <a:lnTo>
                    <a:pt x="102997" y="432991"/>
                  </a:lnTo>
                  <a:lnTo>
                    <a:pt x="99764" y="450968"/>
                  </a:lnTo>
                  <a:lnTo>
                    <a:pt x="90886" y="466164"/>
                  </a:lnTo>
                  <a:lnTo>
                    <a:pt x="77588" y="477431"/>
                  </a:lnTo>
                  <a:lnTo>
                    <a:pt x="61099" y="483624"/>
                  </a:lnTo>
                  <a:lnTo>
                    <a:pt x="61099" y="552586"/>
                  </a:lnTo>
                  <a:lnTo>
                    <a:pt x="473966" y="552586"/>
                  </a:lnTo>
                  <a:lnTo>
                    <a:pt x="473966" y="568298"/>
                  </a:lnTo>
                  <a:close/>
                </a:path>
                <a:path w="518794" h="568325">
                  <a:moveTo>
                    <a:pt x="473966" y="552586"/>
                  </a:moveTo>
                  <a:lnTo>
                    <a:pt x="456509" y="552586"/>
                  </a:lnTo>
                  <a:lnTo>
                    <a:pt x="456509" y="484496"/>
                  </a:lnTo>
                  <a:lnTo>
                    <a:pt x="440021" y="478303"/>
                  </a:lnTo>
                  <a:lnTo>
                    <a:pt x="426723" y="467036"/>
                  </a:lnTo>
                  <a:lnTo>
                    <a:pt x="417844" y="451841"/>
                  </a:lnTo>
                  <a:lnTo>
                    <a:pt x="414611" y="433864"/>
                  </a:lnTo>
                  <a:lnTo>
                    <a:pt x="417844" y="415886"/>
                  </a:lnTo>
                  <a:lnTo>
                    <a:pt x="426723" y="400691"/>
                  </a:lnTo>
                  <a:lnTo>
                    <a:pt x="440021" y="389424"/>
                  </a:lnTo>
                  <a:lnTo>
                    <a:pt x="456509" y="383231"/>
                  </a:lnTo>
                  <a:lnTo>
                    <a:pt x="456509" y="335219"/>
                  </a:lnTo>
                  <a:lnTo>
                    <a:pt x="440021" y="329026"/>
                  </a:lnTo>
                  <a:lnTo>
                    <a:pt x="426723" y="317759"/>
                  </a:lnTo>
                  <a:lnTo>
                    <a:pt x="417844" y="302564"/>
                  </a:lnTo>
                  <a:lnTo>
                    <a:pt x="414611" y="284586"/>
                  </a:lnTo>
                  <a:lnTo>
                    <a:pt x="417844" y="266609"/>
                  </a:lnTo>
                  <a:lnTo>
                    <a:pt x="426723" y="251414"/>
                  </a:lnTo>
                  <a:lnTo>
                    <a:pt x="440021" y="240147"/>
                  </a:lnTo>
                  <a:lnTo>
                    <a:pt x="456509" y="233954"/>
                  </a:lnTo>
                  <a:lnTo>
                    <a:pt x="456509" y="185942"/>
                  </a:lnTo>
                  <a:lnTo>
                    <a:pt x="440021" y="179749"/>
                  </a:lnTo>
                  <a:lnTo>
                    <a:pt x="426723" y="168483"/>
                  </a:lnTo>
                  <a:lnTo>
                    <a:pt x="417844" y="153288"/>
                  </a:lnTo>
                  <a:lnTo>
                    <a:pt x="414611" y="135309"/>
                  </a:lnTo>
                  <a:lnTo>
                    <a:pt x="417844" y="117332"/>
                  </a:lnTo>
                  <a:lnTo>
                    <a:pt x="426723" y="102137"/>
                  </a:lnTo>
                  <a:lnTo>
                    <a:pt x="440021" y="90870"/>
                  </a:lnTo>
                  <a:lnTo>
                    <a:pt x="456509" y="84677"/>
                  </a:lnTo>
                  <a:lnTo>
                    <a:pt x="456509" y="16587"/>
                  </a:lnTo>
                  <a:lnTo>
                    <a:pt x="473094" y="16587"/>
                  </a:lnTo>
                  <a:lnTo>
                    <a:pt x="473094" y="84677"/>
                  </a:lnTo>
                  <a:lnTo>
                    <a:pt x="490729" y="90379"/>
                  </a:lnTo>
                  <a:lnTo>
                    <a:pt x="504569" y="101264"/>
                  </a:lnTo>
                  <a:lnTo>
                    <a:pt x="466984" y="101264"/>
                  </a:lnTo>
                  <a:lnTo>
                    <a:pt x="453932" y="103883"/>
                  </a:lnTo>
                  <a:lnTo>
                    <a:pt x="443090" y="111085"/>
                  </a:lnTo>
                  <a:lnTo>
                    <a:pt x="435685" y="121888"/>
                  </a:lnTo>
                  <a:lnTo>
                    <a:pt x="432944" y="135309"/>
                  </a:lnTo>
                  <a:lnTo>
                    <a:pt x="435562" y="148731"/>
                  </a:lnTo>
                  <a:lnTo>
                    <a:pt x="442763" y="159535"/>
                  </a:lnTo>
                  <a:lnTo>
                    <a:pt x="453564" y="166737"/>
                  </a:lnTo>
                  <a:lnTo>
                    <a:pt x="466984" y="169357"/>
                  </a:lnTo>
                  <a:lnTo>
                    <a:pt x="504163" y="169357"/>
                  </a:lnTo>
                  <a:lnTo>
                    <a:pt x="490729" y="180117"/>
                  </a:lnTo>
                  <a:lnTo>
                    <a:pt x="473094" y="185942"/>
                  </a:lnTo>
                  <a:lnTo>
                    <a:pt x="473094" y="233082"/>
                  </a:lnTo>
                  <a:lnTo>
                    <a:pt x="490729" y="238783"/>
                  </a:lnTo>
                  <a:lnTo>
                    <a:pt x="504569" y="249669"/>
                  </a:lnTo>
                  <a:lnTo>
                    <a:pt x="466984" y="249669"/>
                  </a:lnTo>
                  <a:lnTo>
                    <a:pt x="453932" y="252288"/>
                  </a:lnTo>
                  <a:lnTo>
                    <a:pt x="443090" y="259490"/>
                  </a:lnTo>
                  <a:lnTo>
                    <a:pt x="435685" y="270292"/>
                  </a:lnTo>
                  <a:lnTo>
                    <a:pt x="432944" y="283714"/>
                  </a:lnTo>
                  <a:lnTo>
                    <a:pt x="435562" y="297136"/>
                  </a:lnTo>
                  <a:lnTo>
                    <a:pt x="442763" y="307938"/>
                  </a:lnTo>
                  <a:lnTo>
                    <a:pt x="453564" y="315140"/>
                  </a:lnTo>
                  <a:lnTo>
                    <a:pt x="466984" y="317759"/>
                  </a:lnTo>
                  <a:lnTo>
                    <a:pt x="505084" y="317759"/>
                  </a:lnTo>
                  <a:lnTo>
                    <a:pt x="504954" y="317977"/>
                  </a:lnTo>
                  <a:lnTo>
                    <a:pt x="491097" y="329380"/>
                  </a:lnTo>
                  <a:lnTo>
                    <a:pt x="473966" y="335219"/>
                  </a:lnTo>
                  <a:lnTo>
                    <a:pt x="473966" y="382359"/>
                  </a:lnTo>
                  <a:lnTo>
                    <a:pt x="491602" y="388060"/>
                  </a:lnTo>
                  <a:lnTo>
                    <a:pt x="505439" y="398944"/>
                  </a:lnTo>
                  <a:lnTo>
                    <a:pt x="466984" y="398944"/>
                  </a:lnTo>
                  <a:lnTo>
                    <a:pt x="453932" y="401563"/>
                  </a:lnTo>
                  <a:lnTo>
                    <a:pt x="443090" y="408766"/>
                  </a:lnTo>
                  <a:lnTo>
                    <a:pt x="435685" y="419569"/>
                  </a:lnTo>
                  <a:lnTo>
                    <a:pt x="432944" y="432991"/>
                  </a:lnTo>
                  <a:lnTo>
                    <a:pt x="435562" y="446413"/>
                  </a:lnTo>
                  <a:lnTo>
                    <a:pt x="442763" y="457215"/>
                  </a:lnTo>
                  <a:lnTo>
                    <a:pt x="453564" y="464417"/>
                  </a:lnTo>
                  <a:lnTo>
                    <a:pt x="466984" y="467036"/>
                  </a:lnTo>
                  <a:lnTo>
                    <a:pt x="505037" y="467036"/>
                  </a:lnTo>
                  <a:lnTo>
                    <a:pt x="491602" y="477799"/>
                  </a:lnTo>
                  <a:lnTo>
                    <a:pt x="473966" y="483624"/>
                  </a:lnTo>
                  <a:lnTo>
                    <a:pt x="473966" y="552586"/>
                  </a:lnTo>
                  <a:close/>
                </a:path>
                <a:path w="518794" h="568325">
                  <a:moveTo>
                    <a:pt x="504163" y="169357"/>
                  </a:moveTo>
                  <a:lnTo>
                    <a:pt x="466984" y="169357"/>
                  </a:lnTo>
                  <a:lnTo>
                    <a:pt x="480037" y="166737"/>
                  </a:lnTo>
                  <a:lnTo>
                    <a:pt x="490879" y="159535"/>
                  </a:lnTo>
                  <a:lnTo>
                    <a:pt x="498285" y="148731"/>
                  </a:lnTo>
                  <a:lnTo>
                    <a:pt x="501026" y="135309"/>
                  </a:lnTo>
                  <a:lnTo>
                    <a:pt x="498162" y="122256"/>
                  </a:lnTo>
                  <a:lnTo>
                    <a:pt x="490551" y="111412"/>
                  </a:lnTo>
                  <a:lnTo>
                    <a:pt x="479668" y="104006"/>
                  </a:lnTo>
                  <a:lnTo>
                    <a:pt x="466984" y="101264"/>
                  </a:lnTo>
                  <a:lnTo>
                    <a:pt x="504569" y="101264"/>
                  </a:lnTo>
                  <a:lnTo>
                    <a:pt x="504845" y="101481"/>
                  </a:lnTo>
                  <a:lnTo>
                    <a:pt x="514215" y="116840"/>
                  </a:lnTo>
                  <a:lnTo>
                    <a:pt x="517611" y="135309"/>
                  </a:lnTo>
                  <a:lnTo>
                    <a:pt x="514215" y="153410"/>
                  </a:lnTo>
                  <a:lnTo>
                    <a:pt x="504845" y="168810"/>
                  </a:lnTo>
                  <a:lnTo>
                    <a:pt x="504163" y="169357"/>
                  </a:lnTo>
                  <a:close/>
                </a:path>
                <a:path w="518794" h="568325">
                  <a:moveTo>
                    <a:pt x="505084" y="317759"/>
                  </a:moveTo>
                  <a:lnTo>
                    <a:pt x="466984" y="317759"/>
                  </a:lnTo>
                  <a:lnTo>
                    <a:pt x="480037" y="315140"/>
                  </a:lnTo>
                  <a:lnTo>
                    <a:pt x="490879" y="307938"/>
                  </a:lnTo>
                  <a:lnTo>
                    <a:pt x="498285" y="297136"/>
                  </a:lnTo>
                  <a:lnTo>
                    <a:pt x="501026" y="283714"/>
                  </a:lnTo>
                  <a:lnTo>
                    <a:pt x="498162" y="270660"/>
                  </a:lnTo>
                  <a:lnTo>
                    <a:pt x="490551" y="259817"/>
                  </a:lnTo>
                  <a:lnTo>
                    <a:pt x="479668" y="252411"/>
                  </a:lnTo>
                  <a:lnTo>
                    <a:pt x="466984" y="249669"/>
                  </a:lnTo>
                  <a:lnTo>
                    <a:pt x="504569" y="249669"/>
                  </a:lnTo>
                  <a:lnTo>
                    <a:pt x="504845" y="249886"/>
                  </a:lnTo>
                  <a:lnTo>
                    <a:pt x="514215" y="265245"/>
                  </a:lnTo>
                  <a:lnTo>
                    <a:pt x="517611" y="283714"/>
                  </a:lnTo>
                  <a:lnTo>
                    <a:pt x="514229" y="302318"/>
                  </a:lnTo>
                  <a:lnTo>
                    <a:pt x="505084" y="317759"/>
                  </a:lnTo>
                  <a:close/>
                </a:path>
                <a:path w="518794" h="568325">
                  <a:moveTo>
                    <a:pt x="505037" y="467036"/>
                  </a:moveTo>
                  <a:lnTo>
                    <a:pt x="466984" y="467036"/>
                  </a:lnTo>
                  <a:lnTo>
                    <a:pt x="480037" y="464417"/>
                  </a:lnTo>
                  <a:lnTo>
                    <a:pt x="490879" y="457215"/>
                  </a:lnTo>
                  <a:lnTo>
                    <a:pt x="498285" y="446413"/>
                  </a:lnTo>
                  <a:lnTo>
                    <a:pt x="501026" y="432991"/>
                  </a:lnTo>
                  <a:lnTo>
                    <a:pt x="498162" y="419446"/>
                  </a:lnTo>
                  <a:lnTo>
                    <a:pt x="490551" y="408438"/>
                  </a:lnTo>
                  <a:lnTo>
                    <a:pt x="479668" y="401195"/>
                  </a:lnTo>
                  <a:lnTo>
                    <a:pt x="466984" y="398944"/>
                  </a:lnTo>
                  <a:lnTo>
                    <a:pt x="505439" y="398944"/>
                  </a:lnTo>
                  <a:lnTo>
                    <a:pt x="505718" y="399163"/>
                  </a:lnTo>
                  <a:lnTo>
                    <a:pt x="515079" y="414508"/>
                  </a:lnTo>
                  <a:lnTo>
                    <a:pt x="518483" y="432991"/>
                  </a:lnTo>
                  <a:lnTo>
                    <a:pt x="515088" y="451091"/>
                  </a:lnTo>
                  <a:lnTo>
                    <a:pt x="505718" y="466491"/>
                  </a:lnTo>
                  <a:lnTo>
                    <a:pt x="505037" y="467036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6383" y="1968051"/>
              <a:ext cx="102997" cy="10300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6383" y="1818773"/>
              <a:ext cx="102997" cy="10300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5168" y="1968051"/>
              <a:ext cx="102999" cy="1030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56383" y="2116455"/>
              <a:ext cx="102997" cy="10300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95168" y="1818773"/>
              <a:ext cx="102999" cy="10300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95168" y="2116455"/>
              <a:ext cx="102999" cy="1030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186499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CHALLENGES:</a:t>
            </a:r>
            <a:endParaRPr sz="2200">
              <a:latin typeface="Lato"/>
              <a:cs typeface="Lato"/>
            </a:endParaRPr>
          </a:p>
        </p:txBody>
      </p:sp>
      <p:sp>
        <p:nvSpPr>
          <p:cNvPr id="33" name="object 3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  <p:sp>
        <p:nvSpPr>
          <p:cNvPr id="32" name="object 32"/>
          <p:cNvSpPr txBox="1"/>
          <p:nvPr/>
        </p:nvSpPr>
        <p:spPr>
          <a:xfrm>
            <a:off x="406399" y="912620"/>
            <a:ext cx="20523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Security &amp;</a:t>
            </a:r>
            <a:r>
              <a:rPr dirty="0" sz="1600" spc="-6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Governance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5625" cy="502920"/>
            <a:chOff x="0" y="4640570"/>
            <a:chExt cx="6905625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5461" cy="502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6729511" y="1096597"/>
            <a:ext cx="2052955" cy="2360930"/>
            <a:chOff x="6729511" y="1096597"/>
            <a:chExt cx="2052955" cy="2360930"/>
          </a:xfrm>
        </p:grpSpPr>
        <p:sp>
          <p:nvSpPr>
            <p:cNvPr id="7" name="object 7"/>
            <p:cNvSpPr/>
            <p:nvPr/>
          </p:nvSpPr>
          <p:spPr>
            <a:xfrm>
              <a:off x="6729511" y="1096597"/>
              <a:ext cx="2052595" cy="23603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6786661" y="1134697"/>
              <a:ext cx="1938655" cy="2246630"/>
            </a:xfrm>
            <a:custGeom>
              <a:avLst/>
              <a:gdLst/>
              <a:ahLst/>
              <a:cxnLst/>
              <a:rect l="l" t="t" r="r" b="b"/>
              <a:pathLst>
                <a:path w="1938654" h="2246629">
                  <a:moveTo>
                    <a:pt x="1938296" y="2246095"/>
                  </a:moveTo>
                  <a:lnTo>
                    <a:pt x="0" y="2246095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22460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6840638" y="1821642"/>
            <a:ext cx="1736725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Roboto"/>
                <a:cs typeface="Roboto"/>
              </a:rPr>
              <a:t>Data</a:t>
            </a:r>
            <a:r>
              <a:rPr dirty="0" sz="1400" spc="-15" b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Protection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Shielding data in the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cluster  from unauthorized</a:t>
            </a:r>
            <a:r>
              <a:rPr dirty="0" sz="1100" spc="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visibility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0638" y="2808688"/>
            <a:ext cx="182753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</a:t>
            </a: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Encryption,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Key</a:t>
            </a:r>
            <a:r>
              <a:rPr dirty="0" sz="1100" spc="-3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621665" y="1096597"/>
            <a:ext cx="2052955" cy="2360930"/>
            <a:chOff x="4621665" y="1096597"/>
            <a:chExt cx="2052955" cy="2360930"/>
          </a:xfrm>
        </p:grpSpPr>
        <p:sp>
          <p:nvSpPr>
            <p:cNvPr id="12" name="object 12"/>
            <p:cNvSpPr/>
            <p:nvPr/>
          </p:nvSpPr>
          <p:spPr>
            <a:xfrm>
              <a:off x="4621665" y="1096597"/>
              <a:ext cx="2052595" cy="23603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678815" y="1134697"/>
              <a:ext cx="1938655" cy="2246630"/>
            </a:xfrm>
            <a:custGeom>
              <a:avLst/>
              <a:gdLst/>
              <a:ahLst/>
              <a:cxnLst/>
              <a:rect l="l" t="t" r="r" b="b"/>
              <a:pathLst>
                <a:path w="1938654" h="2246629">
                  <a:moveTo>
                    <a:pt x="1938296" y="2246095"/>
                  </a:moveTo>
                  <a:lnTo>
                    <a:pt x="0" y="2246095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22460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4678815" y="1821642"/>
            <a:ext cx="1938655" cy="1515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Visibility</a:t>
            </a:r>
            <a:endParaRPr sz="1400">
              <a:latin typeface="Roboto"/>
              <a:cs typeface="Roboto"/>
            </a:endParaRPr>
          </a:p>
          <a:p>
            <a:pPr marL="66040" marR="35052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Reporting on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where data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came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from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and how </a:t>
            </a:r>
            <a:r>
              <a:rPr dirty="0" sz="1100" spc="-20">
                <a:solidFill>
                  <a:srgbClr val="2F5767"/>
                </a:solidFill>
                <a:latin typeface="Roboto"/>
                <a:cs typeface="Roboto"/>
              </a:rPr>
              <a:t>it’s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being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 used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000">
              <a:latin typeface="Roboto"/>
              <a:cs typeface="Roboto"/>
            </a:endParaRPr>
          </a:p>
          <a:p>
            <a:pPr marL="66040">
              <a:lnSpc>
                <a:spcPct val="100000"/>
              </a:lnSpc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</a:t>
            </a:r>
            <a:endParaRPr sz="1100">
              <a:latin typeface="Roboto"/>
              <a:cs typeface="Roboto"/>
            </a:endParaRPr>
          </a:p>
          <a:p>
            <a:pPr marL="66040" marR="1348740">
              <a:lnSpc>
                <a:spcPct val="100000"/>
              </a:lnSpc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uditing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Lineage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483945" y="1096597"/>
            <a:ext cx="2052955" cy="2360930"/>
            <a:chOff x="2483945" y="1096597"/>
            <a:chExt cx="2052955" cy="2360930"/>
          </a:xfrm>
        </p:grpSpPr>
        <p:sp>
          <p:nvSpPr>
            <p:cNvPr id="16" name="object 16"/>
            <p:cNvSpPr/>
            <p:nvPr/>
          </p:nvSpPr>
          <p:spPr>
            <a:xfrm>
              <a:off x="2483945" y="1096597"/>
              <a:ext cx="2052595" cy="23603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541094" y="1134697"/>
              <a:ext cx="1938655" cy="2246630"/>
            </a:xfrm>
            <a:custGeom>
              <a:avLst/>
              <a:gdLst/>
              <a:ahLst/>
              <a:cxnLst/>
              <a:rect l="l" t="t" r="r" b="b"/>
              <a:pathLst>
                <a:path w="1938654" h="2246629">
                  <a:moveTo>
                    <a:pt x="1938296" y="2246095"/>
                  </a:moveTo>
                  <a:lnTo>
                    <a:pt x="0" y="2246095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22460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2541119" y="1821642"/>
            <a:ext cx="1938655" cy="15157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604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Access</a:t>
            </a:r>
            <a:endParaRPr sz="1400">
              <a:latin typeface="Roboto"/>
              <a:cs typeface="Roboto"/>
            </a:endParaRPr>
          </a:p>
          <a:p>
            <a:pPr algn="just" marL="66040" marR="36068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Deﬁning what users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and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applications can do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with  data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000">
              <a:latin typeface="Roboto"/>
              <a:cs typeface="Roboto"/>
            </a:endParaRPr>
          </a:p>
          <a:p>
            <a:pPr marL="66040" marR="589280">
              <a:lnSpc>
                <a:spcPct val="100000"/>
              </a:lnSpc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Permissions  Authorization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6660" y="3385693"/>
            <a:ext cx="1938655" cy="579120"/>
          </a:xfrm>
          <a:custGeom>
            <a:avLst/>
            <a:gdLst/>
            <a:ahLst/>
            <a:cxnLst/>
            <a:rect l="l" t="t" r="r" b="b"/>
            <a:pathLst>
              <a:path w="1938654" h="579120">
                <a:moveTo>
                  <a:pt x="1938296" y="578998"/>
                </a:moveTo>
                <a:lnTo>
                  <a:pt x="0" y="578998"/>
                </a:lnTo>
                <a:lnTo>
                  <a:pt x="0" y="0"/>
                </a:lnTo>
                <a:lnTo>
                  <a:pt x="1938296" y="0"/>
                </a:lnTo>
                <a:lnTo>
                  <a:pt x="1938296" y="578998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6875258" y="3382076"/>
            <a:ext cx="17576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FFFF"/>
                </a:solidFill>
                <a:latin typeface="Roboto"/>
                <a:cs typeface="Roboto"/>
              </a:rPr>
              <a:t>SSL/TLS, HDFS</a:t>
            </a:r>
            <a:r>
              <a:rPr dirty="0" sz="1200" spc="-6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TDE,</a:t>
            </a:r>
            <a:endParaRPr sz="1200">
              <a:latin typeface="Roboto"/>
              <a:cs typeface="Roboto"/>
            </a:endParaRPr>
          </a:p>
          <a:p>
            <a:pPr algn="ctr" marL="3175">
              <a:lnSpc>
                <a:spcPct val="100000"/>
              </a:lnSpc>
            </a:pP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Ranger</a:t>
            </a:r>
            <a:endParaRPr sz="12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1200" spc="-5" b="1">
                <a:solidFill>
                  <a:srgbClr val="FFFFFF"/>
                </a:solidFill>
                <a:latin typeface="Roboto"/>
                <a:cs typeface="Roboto"/>
              </a:rPr>
              <a:t>(KMS, Masking,</a:t>
            </a:r>
            <a:r>
              <a:rPr dirty="0" sz="120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Filtering)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41119" y="3385693"/>
            <a:ext cx="1938655" cy="579120"/>
          </a:xfrm>
          <a:custGeom>
            <a:avLst/>
            <a:gdLst/>
            <a:ahLst/>
            <a:cxnLst/>
            <a:rect l="l" t="t" r="r" b="b"/>
            <a:pathLst>
              <a:path w="1938654" h="579120">
                <a:moveTo>
                  <a:pt x="1938296" y="578998"/>
                </a:moveTo>
                <a:lnTo>
                  <a:pt x="0" y="578998"/>
                </a:lnTo>
                <a:lnTo>
                  <a:pt x="0" y="0"/>
                </a:lnTo>
                <a:lnTo>
                  <a:pt x="1938296" y="0"/>
                </a:lnTo>
                <a:lnTo>
                  <a:pt x="1938296" y="578998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541119" y="3564956"/>
            <a:ext cx="1938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48309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Apache Ranger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678815" y="3385693"/>
            <a:ext cx="1938655" cy="579120"/>
          </a:xfrm>
          <a:custGeom>
            <a:avLst/>
            <a:gdLst/>
            <a:ahLst/>
            <a:cxnLst/>
            <a:rect l="l" t="t" r="r" b="b"/>
            <a:pathLst>
              <a:path w="1938654" h="579120">
                <a:moveTo>
                  <a:pt x="1938296" y="578998"/>
                </a:moveTo>
                <a:lnTo>
                  <a:pt x="0" y="578998"/>
                </a:lnTo>
                <a:lnTo>
                  <a:pt x="0" y="0"/>
                </a:lnTo>
                <a:lnTo>
                  <a:pt x="1938296" y="0"/>
                </a:lnTo>
                <a:lnTo>
                  <a:pt x="1938296" y="578998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4678815" y="3564956"/>
            <a:ext cx="19386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16255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200" spc="-1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484307" y="1087072"/>
            <a:ext cx="2068195" cy="704215"/>
            <a:chOff x="2484307" y="1087072"/>
            <a:chExt cx="2068195" cy="704215"/>
          </a:xfrm>
        </p:grpSpPr>
        <p:sp>
          <p:nvSpPr>
            <p:cNvPr id="26" name="object 26"/>
            <p:cNvSpPr/>
            <p:nvPr/>
          </p:nvSpPr>
          <p:spPr>
            <a:xfrm>
              <a:off x="2484307" y="1087072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550994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2931719" y="1359892"/>
              <a:ext cx="158699" cy="16615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2731219" y="1359892"/>
              <a:ext cx="158674" cy="16615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616794" y="1550711"/>
              <a:ext cx="589280" cy="240665"/>
            </a:xfrm>
            <a:custGeom>
              <a:avLst/>
              <a:gdLst/>
              <a:ahLst/>
              <a:cxnLst/>
              <a:rect l="l" t="t" r="r" b="b"/>
              <a:pathLst>
                <a:path w="589280" h="240664">
                  <a:moveTo>
                    <a:pt x="35199" y="240149"/>
                  </a:moveTo>
                  <a:lnTo>
                    <a:pt x="21652" y="237171"/>
                  </a:lnTo>
                  <a:lnTo>
                    <a:pt x="10446" y="229110"/>
                  </a:lnTo>
                  <a:lnTo>
                    <a:pt x="2817" y="217272"/>
                  </a:lnTo>
                  <a:lnTo>
                    <a:pt x="0" y="202964"/>
                  </a:lnTo>
                  <a:lnTo>
                    <a:pt x="2314" y="190642"/>
                  </a:lnTo>
                  <a:lnTo>
                    <a:pt x="8615" y="179918"/>
                  </a:lnTo>
                  <a:lnTo>
                    <a:pt x="17940" y="171808"/>
                  </a:lnTo>
                  <a:lnTo>
                    <a:pt x="29324" y="167329"/>
                  </a:lnTo>
                  <a:lnTo>
                    <a:pt x="36291" y="122657"/>
                  </a:lnTo>
                  <a:lnTo>
                    <a:pt x="53316" y="82632"/>
                  </a:lnTo>
                  <a:lnTo>
                    <a:pt x="78974" y="48804"/>
                  </a:lnTo>
                  <a:lnTo>
                    <a:pt x="111841" y="22724"/>
                  </a:lnTo>
                  <a:lnTo>
                    <a:pt x="150491" y="5939"/>
                  </a:lnTo>
                  <a:lnTo>
                    <a:pt x="193499" y="0"/>
                  </a:lnTo>
                  <a:lnTo>
                    <a:pt x="221457" y="2517"/>
                  </a:lnTo>
                  <a:lnTo>
                    <a:pt x="247905" y="9683"/>
                  </a:lnTo>
                  <a:lnTo>
                    <a:pt x="253825" y="12394"/>
                  </a:lnTo>
                  <a:lnTo>
                    <a:pt x="193499" y="12394"/>
                  </a:lnTo>
                  <a:lnTo>
                    <a:pt x="146232" y="20336"/>
                  </a:lnTo>
                  <a:lnTo>
                    <a:pt x="104702" y="42390"/>
                  </a:lnTo>
                  <a:lnTo>
                    <a:pt x="71391" y="75980"/>
                  </a:lnTo>
                  <a:lnTo>
                    <a:pt x="48847" y="118494"/>
                  </a:lnTo>
                  <a:lnTo>
                    <a:pt x="39599" y="167329"/>
                  </a:lnTo>
                  <a:lnTo>
                    <a:pt x="51592" y="171808"/>
                  </a:lnTo>
                  <a:lnTo>
                    <a:pt x="60840" y="179918"/>
                  </a:lnTo>
                  <a:lnTo>
                    <a:pt x="66793" y="190642"/>
                  </a:lnTo>
                  <a:lnTo>
                    <a:pt x="68899" y="202964"/>
                  </a:lnTo>
                  <a:lnTo>
                    <a:pt x="66313" y="217272"/>
                  </a:lnTo>
                  <a:lnTo>
                    <a:pt x="59193" y="229110"/>
                  </a:lnTo>
                  <a:lnTo>
                    <a:pt x="48502" y="237171"/>
                  </a:lnTo>
                  <a:lnTo>
                    <a:pt x="35199" y="240149"/>
                  </a:lnTo>
                  <a:close/>
                </a:path>
                <a:path w="589280" h="240664">
                  <a:moveTo>
                    <a:pt x="315026" y="35634"/>
                  </a:moveTo>
                  <a:lnTo>
                    <a:pt x="294624" y="35634"/>
                  </a:lnTo>
                  <a:lnTo>
                    <a:pt x="316797" y="20916"/>
                  </a:lnTo>
                  <a:lnTo>
                    <a:pt x="341171" y="9683"/>
                  </a:lnTo>
                  <a:lnTo>
                    <a:pt x="367190" y="2517"/>
                  </a:lnTo>
                  <a:lnTo>
                    <a:pt x="394299" y="0"/>
                  </a:lnTo>
                  <a:lnTo>
                    <a:pt x="437414" y="5939"/>
                  </a:lnTo>
                  <a:lnTo>
                    <a:pt x="452384" y="12394"/>
                  </a:lnTo>
                  <a:lnTo>
                    <a:pt x="394299" y="12394"/>
                  </a:lnTo>
                  <a:lnTo>
                    <a:pt x="369387" y="14404"/>
                  </a:lnTo>
                  <a:lnTo>
                    <a:pt x="345571" y="20336"/>
                  </a:lnTo>
                  <a:lnTo>
                    <a:pt x="323399" y="30044"/>
                  </a:lnTo>
                  <a:lnTo>
                    <a:pt x="315026" y="35634"/>
                  </a:lnTo>
                  <a:close/>
                </a:path>
                <a:path w="589280" h="240664">
                  <a:moveTo>
                    <a:pt x="234524" y="240149"/>
                  </a:moveTo>
                  <a:lnTo>
                    <a:pt x="221222" y="237171"/>
                  </a:lnTo>
                  <a:lnTo>
                    <a:pt x="210530" y="229110"/>
                  </a:lnTo>
                  <a:lnTo>
                    <a:pt x="203411" y="217272"/>
                  </a:lnTo>
                  <a:lnTo>
                    <a:pt x="200824" y="202964"/>
                  </a:lnTo>
                  <a:lnTo>
                    <a:pt x="202931" y="190642"/>
                  </a:lnTo>
                  <a:lnTo>
                    <a:pt x="208887" y="179918"/>
                  </a:lnTo>
                  <a:lnTo>
                    <a:pt x="218142" y="171808"/>
                  </a:lnTo>
                  <a:lnTo>
                    <a:pt x="230149" y="167329"/>
                  </a:lnTo>
                  <a:lnTo>
                    <a:pt x="234721" y="131405"/>
                  </a:lnTo>
                  <a:lnTo>
                    <a:pt x="245896" y="98384"/>
                  </a:lnTo>
                  <a:lnTo>
                    <a:pt x="263122" y="68850"/>
                  </a:lnTo>
                  <a:lnTo>
                    <a:pt x="285849" y="43382"/>
                  </a:lnTo>
                  <a:lnTo>
                    <a:pt x="265228" y="30044"/>
                  </a:lnTo>
                  <a:lnTo>
                    <a:pt x="242931" y="20327"/>
                  </a:lnTo>
                  <a:lnTo>
                    <a:pt x="219056" y="14404"/>
                  </a:lnTo>
                  <a:lnTo>
                    <a:pt x="193499" y="12394"/>
                  </a:lnTo>
                  <a:lnTo>
                    <a:pt x="253825" y="12394"/>
                  </a:lnTo>
                  <a:lnTo>
                    <a:pt x="272432" y="20916"/>
                  </a:lnTo>
                  <a:lnTo>
                    <a:pt x="294624" y="35634"/>
                  </a:lnTo>
                  <a:lnTo>
                    <a:pt x="315026" y="35634"/>
                  </a:lnTo>
                  <a:lnTo>
                    <a:pt x="303424" y="43382"/>
                  </a:lnTo>
                  <a:lnTo>
                    <a:pt x="310148" y="51129"/>
                  </a:lnTo>
                  <a:lnTo>
                    <a:pt x="294624" y="51129"/>
                  </a:lnTo>
                  <a:lnTo>
                    <a:pt x="272753" y="74514"/>
                  </a:lnTo>
                  <a:lnTo>
                    <a:pt x="255971" y="102257"/>
                  </a:lnTo>
                  <a:lnTo>
                    <a:pt x="244959" y="133486"/>
                  </a:lnTo>
                  <a:lnTo>
                    <a:pt x="240399" y="167329"/>
                  </a:lnTo>
                  <a:lnTo>
                    <a:pt x="251784" y="171808"/>
                  </a:lnTo>
                  <a:lnTo>
                    <a:pt x="260885" y="179724"/>
                  </a:lnTo>
                  <a:lnTo>
                    <a:pt x="234524" y="179724"/>
                  </a:lnTo>
                  <a:lnTo>
                    <a:pt x="225302" y="181612"/>
                  </a:lnTo>
                  <a:lnTo>
                    <a:pt x="217858" y="186696"/>
                  </a:lnTo>
                  <a:lnTo>
                    <a:pt x="212885" y="194104"/>
                  </a:lnTo>
                  <a:lnTo>
                    <a:pt x="211074" y="202964"/>
                  </a:lnTo>
                  <a:lnTo>
                    <a:pt x="212885" y="212721"/>
                  </a:lnTo>
                  <a:lnTo>
                    <a:pt x="217858" y="220588"/>
                  </a:lnTo>
                  <a:lnTo>
                    <a:pt x="225302" y="225842"/>
                  </a:lnTo>
                  <a:lnTo>
                    <a:pt x="234524" y="227754"/>
                  </a:lnTo>
                  <a:lnTo>
                    <a:pt x="260151" y="227754"/>
                  </a:lnTo>
                  <a:lnTo>
                    <a:pt x="259277" y="229110"/>
                  </a:lnTo>
                  <a:lnTo>
                    <a:pt x="248071" y="237171"/>
                  </a:lnTo>
                  <a:lnTo>
                    <a:pt x="234524" y="240149"/>
                  </a:lnTo>
                  <a:close/>
                </a:path>
                <a:path w="589280" h="240664">
                  <a:moveTo>
                    <a:pt x="554073" y="240149"/>
                  </a:moveTo>
                  <a:lnTo>
                    <a:pt x="540771" y="237171"/>
                  </a:lnTo>
                  <a:lnTo>
                    <a:pt x="530080" y="229110"/>
                  </a:lnTo>
                  <a:lnTo>
                    <a:pt x="522960" y="217272"/>
                  </a:lnTo>
                  <a:lnTo>
                    <a:pt x="520373" y="202964"/>
                  </a:lnTo>
                  <a:lnTo>
                    <a:pt x="522457" y="190642"/>
                  </a:lnTo>
                  <a:lnTo>
                    <a:pt x="528252" y="179918"/>
                  </a:lnTo>
                  <a:lnTo>
                    <a:pt x="537069" y="171808"/>
                  </a:lnTo>
                  <a:lnTo>
                    <a:pt x="548223" y="167329"/>
                  </a:lnTo>
                  <a:lnTo>
                    <a:pt x="539103" y="118494"/>
                  </a:lnTo>
                  <a:lnTo>
                    <a:pt x="516830" y="75980"/>
                  </a:lnTo>
                  <a:lnTo>
                    <a:pt x="483724" y="42390"/>
                  </a:lnTo>
                  <a:lnTo>
                    <a:pt x="442107" y="20327"/>
                  </a:lnTo>
                  <a:lnTo>
                    <a:pt x="394299" y="12394"/>
                  </a:lnTo>
                  <a:lnTo>
                    <a:pt x="452384" y="12394"/>
                  </a:lnTo>
                  <a:lnTo>
                    <a:pt x="509552" y="48804"/>
                  </a:lnTo>
                  <a:lnTo>
                    <a:pt x="535563" y="82632"/>
                  </a:lnTo>
                  <a:lnTo>
                    <a:pt x="552864" y="122657"/>
                  </a:lnTo>
                  <a:lnTo>
                    <a:pt x="559948" y="167329"/>
                  </a:lnTo>
                  <a:lnTo>
                    <a:pt x="571329" y="171808"/>
                  </a:lnTo>
                  <a:lnTo>
                    <a:pt x="580422" y="179724"/>
                  </a:lnTo>
                  <a:lnTo>
                    <a:pt x="554073" y="179724"/>
                  </a:lnTo>
                  <a:lnTo>
                    <a:pt x="544841" y="181612"/>
                  </a:lnTo>
                  <a:lnTo>
                    <a:pt x="537398" y="186696"/>
                  </a:lnTo>
                  <a:lnTo>
                    <a:pt x="532431" y="194104"/>
                  </a:lnTo>
                  <a:lnTo>
                    <a:pt x="530623" y="202964"/>
                  </a:lnTo>
                  <a:lnTo>
                    <a:pt x="532431" y="212721"/>
                  </a:lnTo>
                  <a:lnTo>
                    <a:pt x="537398" y="220588"/>
                  </a:lnTo>
                  <a:lnTo>
                    <a:pt x="544841" y="225842"/>
                  </a:lnTo>
                  <a:lnTo>
                    <a:pt x="554073" y="227754"/>
                  </a:lnTo>
                  <a:lnTo>
                    <a:pt x="579678" y="227754"/>
                  </a:lnTo>
                  <a:lnTo>
                    <a:pt x="578805" y="229110"/>
                  </a:lnTo>
                  <a:lnTo>
                    <a:pt x="567606" y="237171"/>
                  </a:lnTo>
                  <a:lnTo>
                    <a:pt x="554073" y="240149"/>
                  </a:lnTo>
                  <a:close/>
                </a:path>
                <a:path w="589280" h="240664">
                  <a:moveTo>
                    <a:pt x="353274" y="240149"/>
                  </a:moveTo>
                  <a:lnTo>
                    <a:pt x="339957" y="237171"/>
                  </a:lnTo>
                  <a:lnTo>
                    <a:pt x="329258" y="229110"/>
                  </a:lnTo>
                  <a:lnTo>
                    <a:pt x="322136" y="217272"/>
                  </a:lnTo>
                  <a:lnTo>
                    <a:pt x="319549" y="202964"/>
                  </a:lnTo>
                  <a:lnTo>
                    <a:pt x="321633" y="190642"/>
                  </a:lnTo>
                  <a:lnTo>
                    <a:pt x="327427" y="179918"/>
                  </a:lnTo>
                  <a:lnTo>
                    <a:pt x="336245" y="171808"/>
                  </a:lnTo>
                  <a:lnTo>
                    <a:pt x="347399" y="167329"/>
                  </a:lnTo>
                  <a:lnTo>
                    <a:pt x="342862" y="133486"/>
                  </a:lnTo>
                  <a:lnTo>
                    <a:pt x="332008" y="102257"/>
                  </a:lnTo>
                  <a:lnTo>
                    <a:pt x="315656" y="74514"/>
                  </a:lnTo>
                  <a:lnTo>
                    <a:pt x="294624" y="51129"/>
                  </a:lnTo>
                  <a:lnTo>
                    <a:pt x="310148" y="51129"/>
                  </a:lnTo>
                  <a:lnTo>
                    <a:pt x="325529" y="68850"/>
                  </a:lnTo>
                  <a:lnTo>
                    <a:pt x="342824" y="98384"/>
                  </a:lnTo>
                  <a:lnTo>
                    <a:pt x="354344" y="131405"/>
                  </a:lnTo>
                  <a:lnTo>
                    <a:pt x="359124" y="167329"/>
                  </a:lnTo>
                  <a:lnTo>
                    <a:pt x="370509" y="171808"/>
                  </a:lnTo>
                  <a:lnTo>
                    <a:pt x="379833" y="179918"/>
                  </a:lnTo>
                  <a:lnTo>
                    <a:pt x="386134" y="190642"/>
                  </a:lnTo>
                  <a:lnTo>
                    <a:pt x="388449" y="202964"/>
                  </a:lnTo>
                  <a:lnTo>
                    <a:pt x="385632" y="217272"/>
                  </a:lnTo>
                  <a:lnTo>
                    <a:pt x="378005" y="229110"/>
                  </a:lnTo>
                  <a:lnTo>
                    <a:pt x="366807" y="237171"/>
                  </a:lnTo>
                  <a:lnTo>
                    <a:pt x="353274" y="240149"/>
                  </a:lnTo>
                  <a:close/>
                </a:path>
                <a:path w="589280" h="240664">
                  <a:moveTo>
                    <a:pt x="260151" y="227754"/>
                  </a:moveTo>
                  <a:lnTo>
                    <a:pt x="234524" y="227754"/>
                  </a:lnTo>
                  <a:lnTo>
                    <a:pt x="243761" y="225842"/>
                  </a:lnTo>
                  <a:lnTo>
                    <a:pt x="251212" y="220588"/>
                  </a:lnTo>
                  <a:lnTo>
                    <a:pt x="256187" y="212721"/>
                  </a:lnTo>
                  <a:lnTo>
                    <a:pt x="257999" y="202964"/>
                  </a:lnTo>
                  <a:lnTo>
                    <a:pt x="256187" y="194104"/>
                  </a:lnTo>
                  <a:lnTo>
                    <a:pt x="251212" y="186696"/>
                  </a:lnTo>
                  <a:lnTo>
                    <a:pt x="243761" y="181612"/>
                  </a:lnTo>
                  <a:lnTo>
                    <a:pt x="234524" y="179724"/>
                  </a:lnTo>
                  <a:lnTo>
                    <a:pt x="260885" y="179724"/>
                  </a:lnTo>
                  <a:lnTo>
                    <a:pt x="261108" y="179918"/>
                  </a:lnTo>
                  <a:lnTo>
                    <a:pt x="267410" y="190642"/>
                  </a:lnTo>
                  <a:lnTo>
                    <a:pt x="269724" y="202964"/>
                  </a:lnTo>
                  <a:lnTo>
                    <a:pt x="266906" y="217272"/>
                  </a:lnTo>
                  <a:lnTo>
                    <a:pt x="260151" y="227754"/>
                  </a:lnTo>
                  <a:close/>
                </a:path>
                <a:path w="589280" h="240664">
                  <a:moveTo>
                    <a:pt x="579678" y="227754"/>
                  </a:moveTo>
                  <a:lnTo>
                    <a:pt x="554073" y="227754"/>
                  </a:lnTo>
                  <a:lnTo>
                    <a:pt x="563306" y="225842"/>
                  </a:lnTo>
                  <a:lnTo>
                    <a:pt x="570748" y="220588"/>
                  </a:lnTo>
                  <a:lnTo>
                    <a:pt x="575716" y="212721"/>
                  </a:lnTo>
                  <a:lnTo>
                    <a:pt x="577523" y="202964"/>
                  </a:lnTo>
                  <a:lnTo>
                    <a:pt x="575716" y="194104"/>
                  </a:lnTo>
                  <a:lnTo>
                    <a:pt x="570748" y="186696"/>
                  </a:lnTo>
                  <a:lnTo>
                    <a:pt x="563306" y="181612"/>
                  </a:lnTo>
                  <a:lnTo>
                    <a:pt x="554073" y="179724"/>
                  </a:lnTo>
                  <a:lnTo>
                    <a:pt x="580422" y="179724"/>
                  </a:lnTo>
                  <a:lnTo>
                    <a:pt x="580645" y="179918"/>
                  </a:lnTo>
                  <a:lnTo>
                    <a:pt x="586938" y="190642"/>
                  </a:lnTo>
                  <a:lnTo>
                    <a:pt x="589248" y="202964"/>
                  </a:lnTo>
                  <a:lnTo>
                    <a:pt x="586431" y="217272"/>
                  </a:lnTo>
                  <a:lnTo>
                    <a:pt x="579678" y="22775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/>
          <p:nvPr/>
        </p:nvSpPr>
        <p:spPr>
          <a:xfrm>
            <a:off x="6788686" y="1134697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2" name="object 32"/>
          <p:cNvGrpSpPr/>
          <p:nvPr/>
        </p:nvGrpSpPr>
        <p:grpSpPr>
          <a:xfrm>
            <a:off x="4614165" y="1087072"/>
            <a:ext cx="4175760" cy="744220"/>
            <a:chOff x="4614165" y="1087072"/>
            <a:chExt cx="4175760" cy="744220"/>
          </a:xfrm>
        </p:grpSpPr>
        <p:sp>
          <p:nvSpPr>
            <p:cNvPr id="33" name="object 33"/>
            <p:cNvSpPr/>
            <p:nvPr/>
          </p:nvSpPr>
          <p:spPr>
            <a:xfrm>
              <a:off x="4614165" y="1087072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680840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722011" y="1087072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754537" y="1262087"/>
              <a:ext cx="2424430" cy="569595"/>
            </a:xfrm>
            <a:custGeom>
              <a:avLst/>
              <a:gdLst/>
              <a:ahLst/>
              <a:cxnLst/>
              <a:rect l="l" t="t" r="r" b="b"/>
              <a:pathLst>
                <a:path w="2424429" h="569594">
                  <a:moveTo>
                    <a:pt x="511302" y="447535"/>
                  </a:moveTo>
                  <a:lnTo>
                    <a:pt x="508355" y="429399"/>
                  </a:lnTo>
                  <a:lnTo>
                    <a:pt x="500037" y="414515"/>
                  </a:lnTo>
                  <a:lnTo>
                    <a:pt x="498106" y="412889"/>
                  </a:lnTo>
                  <a:lnTo>
                    <a:pt x="494919" y="410222"/>
                  </a:lnTo>
                  <a:lnTo>
                    <a:pt x="494919" y="447535"/>
                  </a:lnTo>
                  <a:lnTo>
                    <a:pt x="492429" y="461175"/>
                  </a:lnTo>
                  <a:lnTo>
                    <a:pt x="485724" y="472173"/>
                  </a:lnTo>
                  <a:lnTo>
                    <a:pt x="475945" y="479513"/>
                  </a:lnTo>
                  <a:lnTo>
                    <a:pt x="464248" y="482193"/>
                  </a:lnTo>
                  <a:lnTo>
                    <a:pt x="451370" y="479513"/>
                  </a:lnTo>
                  <a:lnTo>
                    <a:pt x="440982" y="472173"/>
                  </a:lnTo>
                  <a:lnTo>
                    <a:pt x="434047" y="461175"/>
                  </a:lnTo>
                  <a:lnTo>
                    <a:pt x="431520" y="447535"/>
                  </a:lnTo>
                  <a:lnTo>
                    <a:pt x="434047" y="433895"/>
                  </a:lnTo>
                  <a:lnTo>
                    <a:pt x="440982" y="422910"/>
                  </a:lnTo>
                  <a:lnTo>
                    <a:pt x="451370" y="415556"/>
                  </a:lnTo>
                  <a:lnTo>
                    <a:pt x="464248" y="412889"/>
                  </a:lnTo>
                  <a:lnTo>
                    <a:pt x="475945" y="415556"/>
                  </a:lnTo>
                  <a:lnTo>
                    <a:pt x="485724" y="422910"/>
                  </a:lnTo>
                  <a:lnTo>
                    <a:pt x="492429" y="433895"/>
                  </a:lnTo>
                  <a:lnTo>
                    <a:pt x="494919" y="447535"/>
                  </a:lnTo>
                  <a:lnTo>
                    <a:pt x="494919" y="410222"/>
                  </a:lnTo>
                  <a:lnTo>
                    <a:pt x="487133" y="403682"/>
                  </a:lnTo>
                  <a:lnTo>
                    <a:pt x="470395" y="397725"/>
                  </a:lnTo>
                  <a:lnTo>
                    <a:pt x="470395" y="356577"/>
                  </a:lnTo>
                  <a:lnTo>
                    <a:pt x="364045" y="356577"/>
                  </a:lnTo>
                  <a:lnTo>
                    <a:pt x="364045" y="332765"/>
                  </a:lnTo>
                  <a:lnTo>
                    <a:pt x="381114" y="327723"/>
                  </a:lnTo>
                  <a:lnTo>
                    <a:pt x="394728" y="316788"/>
                  </a:lnTo>
                  <a:lnTo>
                    <a:pt x="403733" y="301396"/>
                  </a:lnTo>
                  <a:lnTo>
                    <a:pt x="406996" y="282956"/>
                  </a:lnTo>
                  <a:lnTo>
                    <a:pt x="403733" y="264515"/>
                  </a:lnTo>
                  <a:lnTo>
                    <a:pt x="394728" y="249110"/>
                  </a:lnTo>
                  <a:lnTo>
                    <a:pt x="381114" y="238188"/>
                  </a:lnTo>
                  <a:lnTo>
                    <a:pt x="364045" y="233146"/>
                  </a:lnTo>
                  <a:lnTo>
                    <a:pt x="364045" y="217982"/>
                  </a:lnTo>
                  <a:lnTo>
                    <a:pt x="364045" y="200660"/>
                  </a:lnTo>
                  <a:lnTo>
                    <a:pt x="263817" y="200660"/>
                  </a:lnTo>
                  <a:lnTo>
                    <a:pt x="263817" y="168173"/>
                  </a:lnTo>
                  <a:lnTo>
                    <a:pt x="299783" y="136512"/>
                  </a:lnTo>
                  <a:lnTo>
                    <a:pt x="302691" y="118376"/>
                  </a:lnTo>
                  <a:lnTo>
                    <a:pt x="299085" y="98717"/>
                  </a:lnTo>
                  <a:lnTo>
                    <a:pt x="289661" y="83718"/>
                  </a:lnTo>
                  <a:lnTo>
                    <a:pt x="289140" y="82905"/>
                  </a:lnTo>
                  <a:lnTo>
                    <a:pt x="288366" y="82372"/>
                  </a:lnTo>
                  <a:lnTo>
                    <a:pt x="288366" y="118376"/>
                  </a:lnTo>
                  <a:lnTo>
                    <a:pt x="285851" y="132003"/>
                  </a:lnTo>
                  <a:lnTo>
                    <a:pt x="278904" y="143002"/>
                  </a:lnTo>
                  <a:lnTo>
                    <a:pt x="268528" y="150342"/>
                  </a:lnTo>
                  <a:lnTo>
                    <a:pt x="255651" y="153022"/>
                  </a:lnTo>
                  <a:lnTo>
                    <a:pt x="242773" y="150342"/>
                  </a:lnTo>
                  <a:lnTo>
                    <a:pt x="232384" y="143002"/>
                  </a:lnTo>
                  <a:lnTo>
                    <a:pt x="225450" y="132003"/>
                  </a:lnTo>
                  <a:lnTo>
                    <a:pt x="222923" y="118376"/>
                  </a:lnTo>
                  <a:lnTo>
                    <a:pt x="225450" y="104736"/>
                  </a:lnTo>
                  <a:lnTo>
                    <a:pt x="232384" y="93738"/>
                  </a:lnTo>
                  <a:lnTo>
                    <a:pt x="242773" y="86398"/>
                  </a:lnTo>
                  <a:lnTo>
                    <a:pt x="255651" y="83718"/>
                  </a:lnTo>
                  <a:lnTo>
                    <a:pt x="268528" y="86398"/>
                  </a:lnTo>
                  <a:lnTo>
                    <a:pt x="278904" y="93738"/>
                  </a:lnTo>
                  <a:lnTo>
                    <a:pt x="285851" y="104736"/>
                  </a:lnTo>
                  <a:lnTo>
                    <a:pt x="288366" y="118376"/>
                  </a:lnTo>
                  <a:lnTo>
                    <a:pt x="288366" y="82372"/>
                  </a:lnTo>
                  <a:lnTo>
                    <a:pt x="274218" y="72390"/>
                  </a:lnTo>
                  <a:lnTo>
                    <a:pt x="255651" y="68554"/>
                  </a:lnTo>
                  <a:lnTo>
                    <a:pt x="236766" y="72390"/>
                  </a:lnTo>
                  <a:lnTo>
                    <a:pt x="221145" y="82905"/>
                  </a:lnTo>
                  <a:lnTo>
                    <a:pt x="210502" y="98717"/>
                  </a:lnTo>
                  <a:lnTo>
                    <a:pt x="206565" y="118376"/>
                  </a:lnTo>
                  <a:lnTo>
                    <a:pt x="209804" y="136512"/>
                  </a:lnTo>
                  <a:lnTo>
                    <a:pt x="218579" y="151396"/>
                  </a:lnTo>
                  <a:lnTo>
                    <a:pt x="231584" y="162229"/>
                  </a:lnTo>
                  <a:lnTo>
                    <a:pt x="247472" y="168173"/>
                  </a:lnTo>
                  <a:lnTo>
                    <a:pt x="247472" y="200660"/>
                  </a:lnTo>
                  <a:lnTo>
                    <a:pt x="143167" y="200660"/>
                  </a:lnTo>
                  <a:lnTo>
                    <a:pt x="143167" y="233146"/>
                  </a:lnTo>
                  <a:lnTo>
                    <a:pt x="127609" y="239102"/>
                  </a:lnTo>
                  <a:lnTo>
                    <a:pt x="115303" y="249923"/>
                  </a:lnTo>
                  <a:lnTo>
                    <a:pt x="107226" y="264820"/>
                  </a:lnTo>
                  <a:lnTo>
                    <a:pt x="104317" y="282956"/>
                  </a:lnTo>
                  <a:lnTo>
                    <a:pt x="107226" y="301091"/>
                  </a:lnTo>
                  <a:lnTo>
                    <a:pt x="115303" y="315976"/>
                  </a:lnTo>
                  <a:lnTo>
                    <a:pt x="127609" y="326809"/>
                  </a:lnTo>
                  <a:lnTo>
                    <a:pt x="143167" y="332765"/>
                  </a:lnTo>
                  <a:lnTo>
                    <a:pt x="143167" y="356577"/>
                  </a:lnTo>
                  <a:lnTo>
                    <a:pt x="38874" y="356577"/>
                  </a:lnTo>
                  <a:lnTo>
                    <a:pt x="38874" y="397725"/>
                  </a:lnTo>
                  <a:lnTo>
                    <a:pt x="23304" y="403682"/>
                  </a:lnTo>
                  <a:lnTo>
                    <a:pt x="10998" y="414515"/>
                  </a:lnTo>
                  <a:lnTo>
                    <a:pt x="2908" y="429399"/>
                  </a:lnTo>
                  <a:lnTo>
                    <a:pt x="0" y="447535"/>
                  </a:lnTo>
                  <a:lnTo>
                    <a:pt x="3606" y="467537"/>
                  </a:lnTo>
                  <a:lnTo>
                    <a:pt x="13550" y="484085"/>
                  </a:lnTo>
                  <a:lnTo>
                    <a:pt x="28473" y="495350"/>
                  </a:lnTo>
                  <a:lnTo>
                    <a:pt x="47040" y="499516"/>
                  </a:lnTo>
                  <a:lnTo>
                    <a:pt x="65925" y="495350"/>
                  </a:lnTo>
                  <a:lnTo>
                    <a:pt x="81546" y="484085"/>
                  </a:lnTo>
                  <a:lnTo>
                    <a:pt x="82765" y="482193"/>
                  </a:lnTo>
                  <a:lnTo>
                    <a:pt x="92189" y="467537"/>
                  </a:lnTo>
                  <a:lnTo>
                    <a:pt x="96126" y="447535"/>
                  </a:lnTo>
                  <a:lnTo>
                    <a:pt x="92900" y="429399"/>
                  </a:lnTo>
                  <a:lnTo>
                    <a:pt x="84112" y="414515"/>
                  </a:lnTo>
                  <a:lnTo>
                    <a:pt x="82156" y="412889"/>
                  </a:lnTo>
                  <a:lnTo>
                    <a:pt x="79768" y="410908"/>
                  </a:lnTo>
                  <a:lnTo>
                    <a:pt x="79768" y="447535"/>
                  </a:lnTo>
                  <a:lnTo>
                    <a:pt x="77241" y="461175"/>
                  </a:lnTo>
                  <a:lnTo>
                    <a:pt x="70307" y="472173"/>
                  </a:lnTo>
                  <a:lnTo>
                    <a:pt x="59918" y="479513"/>
                  </a:lnTo>
                  <a:lnTo>
                    <a:pt x="47040" y="482193"/>
                  </a:lnTo>
                  <a:lnTo>
                    <a:pt x="35356" y="479513"/>
                  </a:lnTo>
                  <a:lnTo>
                    <a:pt x="25577" y="472173"/>
                  </a:lnTo>
                  <a:lnTo>
                    <a:pt x="18872" y="461175"/>
                  </a:lnTo>
                  <a:lnTo>
                    <a:pt x="16370" y="447535"/>
                  </a:lnTo>
                  <a:lnTo>
                    <a:pt x="18872" y="433895"/>
                  </a:lnTo>
                  <a:lnTo>
                    <a:pt x="25577" y="422910"/>
                  </a:lnTo>
                  <a:lnTo>
                    <a:pt x="35356" y="415556"/>
                  </a:lnTo>
                  <a:lnTo>
                    <a:pt x="47040" y="412889"/>
                  </a:lnTo>
                  <a:lnTo>
                    <a:pt x="59918" y="415556"/>
                  </a:lnTo>
                  <a:lnTo>
                    <a:pt x="70307" y="422910"/>
                  </a:lnTo>
                  <a:lnTo>
                    <a:pt x="77241" y="433895"/>
                  </a:lnTo>
                  <a:lnTo>
                    <a:pt x="79768" y="447535"/>
                  </a:lnTo>
                  <a:lnTo>
                    <a:pt x="79768" y="410908"/>
                  </a:lnTo>
                  <a:lnTo>
                    <a:pt x="71107" y="403682"/>
                  </a:lnTo>
                  <a:lnTo>
                    <a:pt x="55219" y="397725"/>
                  </a:lnTo>
                  <a:lnTo>
                    <a:pt x="55219" y="373913"/>
                  </a:lnTo>
                  <a:lnTo>
                    <a:pt x="247472" y="373913"/>
                  </a:lnTo>
                  <a:lnTo>
                    <a:pt x="247472" y="397725"/>
                  </a:lnTo>
                  <a:lnTo>
                    <a:pt x="231584" y="403987"/>
                  </a:lnTo>
                  <a:lnTo>
                    <a:pt x="218579" y="415328"/>
                  </a:lnTo>
                  <a:lnTo>
                    <a:pt x="209804" y="430314"/>
                  </a:lnTo>
                  <a:lnTo>
                    <a:pt x="206565" y="447535"/>
                  </a:lnTo>
                  <a:lnTo>
                    <a:pt x="210502" y="467537"/>
                  </a:lnTo>
                  <a:lnTo>
                    <a:pt x="221145" y="484085"/>
                  </a:lnTo>
                  <a:lnTo>
                    <a:pt x="236766" y="495350"/>
                  </a:lnTo>
                  <a:lnTo>
                    <a:pt x="255651" y="499516"/>
                  </a:lnTo>
                  <a:lnTo>
                    <a:pt x="274218" y="495350"/>
                  </a:lnTo>
                  <a:lnTo>
                    <a:pt x="289140" y="484085"/>
                  </a:lnTo>
                  <a:lnTo>
                    <a:pt x="299085" y="467537"/>
                  </a:lnTo>
                  <a:lnTo>
                    <a:pt x="302691" y="447535"/>
                  </a:lnTo>
                  <a:lnTo>
                    <a:pt x="299783" y="429399"/>
                  </a:lnTo>
                  <a:lnTo>
                    <a:pt x="291693" y="414515"/>
                  </a:lnTo>
                  <a:lnTo>
                    <a:pt x="279387" y="403682"/>
                  </a:lnTo>
                  <a:lnTo>
                    <a:pt x="263817" y="397725"/>
                  </a:lnTo>
                  <a:lnTo>
                    <a:pt x="263817" y="373913"/>
                  </a:lnTo>
                  <a:lnTo>
                    <a:pt x="263817" y="356577"/>
                  </a:lnTo>
                  <a:lnTo>
                    <a:pt x="159524" y="356577"/>
                  </a:lnTo>
                  <a:lnTo>
                    <a:pt x="159524" y="332765"/>
                  </a:lnTo>
                  <a:lnTo>
                    <a:pt x="197192" y="301091"/>
                  </a:lnTo>
                  <a:lnTo>
                    <a:pt x="200418" y="282956"/>
                  </a:lnTo>
                  <a:lnTo>
                    <a:pt x="197192" y="264820"/>
                  </a:lnTo>
                  <a:lnTo>
                    <a:pt x="188404" y="249923"/>
                  </a:lnTo>
                  <a:lnTo>
                    <a:pt x="186461" y="248310"/>
                  </a:lnTo>
                  <a:lnTo>
                    <a:pt x="184073" y="246329"/>
                  </a:lnTo>
                  <a:lnTo>
                    <a:pt x="184073" y="282956"/>
                  </a:lnTo>
                  <a:lnTo>
                    <a:pt x="181546" y="296595"/>
                  </a:lnTo>
                  <a:lnTo>
                    <a:pt x="174612" y="307581"/>
                  </a:lnTo>
                  <a:lnTo>
                    <a:pt x="164223" y="314934"/>
                  </a:lnTo>
                  <a:lnTo>
                    <a:pt x="151345" y="317601"/>
                  </a:lnTo>
                  <a:lnTo>
                    <a:pt x="138468" y="314934"/>
                  </a:lnTo>
                  <a:lnTo>
                    <a:pt x="128079" y="307581"/>
                  </a:lnTo>
                  <a:lnTo>
                    <a:pt x="121145" y="296595"/>
                  </a:lnTo>
                  <a:lnTo>
                    <a:pt x="118618" y="282956"/>
                  </a:lnTo>
                  <a:lnTo>
                    <a:pt x="121145" y="269316"/>
                  </a:lnTo>
                  <a:lnTo>
                    <a:pt x="128079" y="258318"/>
                  </a:lnTo>
                  <a:lnTo>
                    <a:pt x="138468" y="250977"/>
                  </a:lnTo>
                  <a:lnTo>
                    <a:pt x="151345" y="248310"/>
                  </a:lnTo>
                  <a:lnTo>
                    <a:pt x="164223" y="250977"/>
                  </a:lnTo>
                  <a:lnTo>
                    <a:pt x="174612" y="258318"/>
                  </a:lnTo>
                  <a:lnTo>
                    <a:pt x="181546" y="269316"/>
                  </a:lnTo>
                  <a:lnTo>
                    <a:pt x="184073" y="282956"/>
                  </a:lnTo>
                  <a:lnTo>
                    <a:pt x="184073" y="246329"/>
                  </a:lnTo>
                  <a:lnTo>
                    <a:pt x="175399" y="239102"/>
                  </a:lnTo>
                  <a:lnTo>
                    <a:pt x="159524" y="233146"/>
                  </a:lnTo>
                  <a:lnTo>
                    <a:pt x="159524" y="217982"/>
                  </a:lnTo>
                  <a:lnTo>
                    <a:pt x="347675" y="217982"/>
                  </a:lnTo>
                  <a:lnTo>
                    <a:pt x="347675" y="233146"/>
                  </a:lnTo>
                  <a:lnTo>
                    <a:pt x="333298" y="239407"/>
                  </a:lnTo>
                  <a:lnTo>
                    <a:pt x="321602" y="250736"/>
                  </a:lnTo>
                  <a:lnTo>
                    <a:pt x="313740" y="265734"/>
                  </a:lnTo>
                  <a:lnTo>
                    <a:pt x="310870" y="282956"/>
                  </a:lnTo>
                  <a:lnTo>
                    <a:pt x="313740" y="300177"/>
                  </a:lnTo>
                  <a:lnTo>
                    <a:pt x="321602" y="315163"/>
                  </a:lnTo>
                  <a:lnTo>
                    <a:pt x="333298" y="326504"/>
                  </a:lnTo>
                  <a:lnTo>
                    <a:pt x="347675" y="332765"/>
                  </a:lnTo>
                  <a:lnTo>
                    <a:pt x="347675" y="373913"/>
                  </a:lnTo>
                  <a:lnTo>
                    <a:pt x="454025" y="373913"/>
                  </a:lnTo>
                  <a:lnTo>
                    <a:pt x="454025" y="397725"/>
                  </a:lnTo>
                  <a:lnTo>
                    <a:pt x="438454" y="403987"/>
                  </a:lnTo>
                  <a:lnTo>
                    <a:pt x="426161" y="415328"/>
                  </a:lnTo>
                  <a:lnTo>
                    <a:pt x="418071" y="430314"/>
                  </a:lnTo>
                  <a:lnTo>
                    <a:pt x="415175" y="447535"/>
                  </a:lnTo>
                  <a:lnTo>
                    <a:pt x="419100" y="467537"/>
                  </a:lnTo>
                  <a:lnTo>
                    <a:pt x="429742" y="484085"/>
                  </a:lnTo>
                  <a:lnTo>
                    <a:pt x="445363" y="495350"/>
                  </a:lnTo>
                  <a:lnTo>
                    <a:pt x="464248" y="499516"/>
                  </a:lnTo>
                  <a:lnTo>
                    <a:pt x="482815" y="495350"/>
                  </a:lnTo>
                  <a:lnTo>
                    <a:pt x="497751" y="484085"/>
                  </a:lnTo>
                  <a:lnTo>
                    <a:pt x="498881" y="482193"/>
                  </a:lnTo>
                  <a:lnTo>
                    <a:pt x="507682" y="467537"/>
                  </a:lnTo>
                  <a:lnTo>
                    <a:pt x="511302" y="447535"/>
                  </a:lnTo>
                  <a:close/>
                </a:path>
                <a:path w="2424429" h="569594">
                  <a:moveTo>
                    <a:pt x="2424366" y="191833"/>
                  </a:moveTo>
                  <a:lnTo>
                    <a:pt x="2412695" y="188645"/>
                  </a:lnTo>
                  <a:lnTo>
                    <a:pt x="2412695" y="204139"/>
                  </a:lnTo>
                  <a:lnTo>
                    <a:pt x="2412695" y="254088"/>
                  </a:lnTo>
                  <a:lnTo>
                    <a:pt x="2256345" y="254088"/>
                  </a:lnTo>
                  <a:lnTo>
                    <a:pt x="2252484" y="243484"/>
                  </a:lnTo>
                  <a:lnTo>
                    <a:pt x="2251087" y="241782"/>
                  </a:lnTo>
                  <a:lnTo>
                    <a:pt x="2245537" y="235000"/>
                  </a:lnTo>
                  <a:lnTo>
                    <a:pt x="2243315" y="233654"/>
                  </a:lnTo>
                  <a:lnTo>
                    <a:pt x="2243315" y="260604"/>
                  </a:lnTo>
                  <a:lnTo>
                    <a:pt x="2241880" y="268122"/>
                  </a:lnTo>
                  <a:lnTo>
                    <a:pt x="2237994" y="274091"/>
                  </a:lnTo>
                  <a:lnTo>
                    <a:pt x="2232304" y="278015"/>
                  </a:lnTo>
                  <a:lnTo>
                    <a:pt x="2225471" y="279425"/>
                  </a:lnTo>
                  <a:lnTo>
                    <a:pt x="2218347" y="277914"/>
                  </a:lnTo>
                  <a:lnTo>
                    <a:pt x="2212708" y="273812"/>
                  </a:lnTo>
                  <a:lnTo>
                    <a:pt x="2208987" y="267817"/>
                  </a:lnTo>
                  <a:lnTo>
                    <a:pt x="2207641" y="260604"/>
                  </a:lnTo>
                  <a:lnTo>
                    <a:pt x="2209076" y="253390"/>
                  </a:lnTo>
                  <a:lnTo>
                    <a:pt x="2212949" y="247396"/>
                  </a:lnTo>
                  <a:lnTo>
                    <a:pt x="2218626" y="243293"/>
                  </a:lnTo>
                  <a:lnTo>
                    <a:pt x="2225471" y="241782"/>
                  </a:lnTo>
                  <a:lnTo>
                    <a:pt x="2232304" y="243293"/>
                  </a:lnTo>
                  <a:lnTo>
                    <a:pt x="2237994" y="247396"/>
                  </a:lnTo>
                  <a:lnTo>
                    <a:pt x="2241880" y="253390"/>
                  </a:lnTo>
                  <a:lnTo>
                    <a:pt x="2243315" y="260604"/>
                  </a:lnTo>
                  <a:lnTo>
                    <a:pt x="2243315" y="233654"/>
                  </a:lnTo>
                  <a:lnTo>
                    <a:pt x="2236279" y="229349"/>
                  </a:lnTo>
                  <a:lnTo>
                    <a:pt x="2225471" y="227304"/>
                  </a:lnTo>
                  <a:lnTo>
                    <a:pt x="2213318" y="229857"/>
                  </a:lnTo>
                  <a:lnTo>
                    <a:pt x="2203285" y="236893"/>
                  </a:lnTo>
                  <a:lnTo>
                    <a:pt x="2196465" y="247459"/>
                  </a:lnTo>
                  <a:lnTo>
                    <a:pt x="2193937" y="260604"/>
                  </a:lnTo>
                  <a:lnTo>
                    <a:pt x="2196363" y="273748"/>
                  </a:lnTo>
                  <a:lnTo>
                    <a:pt x="2203018" y="284314"/>
                  </a:lnTo>
                  <a:lnTo>
                    <a:pt x="2213025" y="291350"/>
                  </a:lnTo>
                  <a:lnTo>
                    <a:pt x="2225471" y="293903"/>
                  </a:lnTo>
                  <a:lnTo>
                    <a:pt x="2235771" y="291985"/>
                  </a:lnTo>
                  <a:lnTo>
                    <a:pt x="2244674" y="286664"/>
                  </a:lnTo>
                  <a:lnTo>
                    <a:pt x="2250833" y="279425"/>
                  </a:lnTo>
                  <a:lnTo>
                    <a:pt x="2251506" y="278638"/>
                  </a:lnTo>
                  <a:lnTo>
                    <a:pt x="2255647" y="268566"/>
                  </a:lnTo>
                  <a:lnTo>
                    <a:pt x="2412695" y="268566"/>
                  </a:lnTo>
                  <a:lnTo>
                    <a:pt x="2412695" y="310553"/>
                  </a:lnTo>
                  <a:lnTo>
                    <a:pt x="2412060" y="329374"/>
                  </a:lnTo>
                  <a:lnTo>
                    <a:pt x="2411946" y="331546"/>
                  </a:lnTo>
                  <a:lnTo>
                    <a:pt x="2410637" y="344576"/>
                  </a:lnTo>
                  <a:lnTo>
                    <a:pt x="2311196" y="344576"/>
                  </a:lnTo>
                  <a:lnTo>
                    <a:pt x="2307348" y="334086"/>
                  </a:lnTo>
                  <a:lnTo>
                    <a:pt x="2300401" y="325843"/>
                  </a:lnTo>
                  <a:lnTo>
                    <a:pt x="2291143" y="320446"/>
                  </a:lnTo>
                  <a:lnTo>
                    <a:pt x="2280348" y="318516"/>
                  </a:lnTo>
                  <a:lnTo>
                    <a:pt x="2268182" y="321068"/>
                  </a:lnTo>
                  <a:lnTo>
                    <a:pt x="2258136" y="328104"/>
                  </a:lnTo>
                  <a:lnTo>
                    <a:pt x="2251316" y="338670"/>
                  </a:lnTo>
                  <a:lnTo>
                    <a:pt x="2248789" y="351815"/>
                  </a:lnTo>
                  <a:lnTo>
                    <a:pt x="2251214" y="364959"/>
                  </a:lnTo>
                  <a:lnTo>
                    <a:pt x="2257882" y="375526"/>
                  </a:lnTo>
                  <a:lnTo>
                    <a:pt x="2267889" y="382562"/>
                  </a:lnTo>
                  <a:lnTo>
                    <a:pt x="2280348" y="385114"/>
                  </a:lnTo>
                  <a:lnTo>
                    <a:pt x="2291042" y="383184"/>
                  </a:lnTo>
                  <a:lnTo>
                    <a:pt x="2300135" y="377786"/>
                  </a:lnTo>
                  <a:lnTo>
                    <a:pt x="2307044" y="369531"/>
                  </a:lnTo>
                  <a:lnTo>
                    <a:pt x="2311196" y="359054"/>
                  </a:lnTo>
                  <a:lnTo>
                    <a:pt x="2409266" y="359054"/>
                  </a:lnTo>
                  <a:lnTo>
                    <a:pt x="2409266" y="360502"/>
                  </a:lnTo>
                  <a:lnTo>
                    <a:pt x="2403792" y="385114"/>
                  </a:lnTo>
                  <a:lnTo>
                    <a:pt x="2399665" y="398868"/>
                  </a:lnTo>
                  <a:lnTo>
                    <a:pt x="2394864" y="412623"/>
                  </a:lnTo>
                  <a:lnTo>
                    <a:pt x="2386647" y="432892"/>
                  </a:lnTo>
                  <a:lnTo>
                    <a:pt x="2382520" y="440855"/>
                  </a:lnTo>
                  <a:lnTo>
                    <a:pt x="2296122" y="440855"/>
                  </a:lnTo>
                  <a:lnTo>
                    <a:pt x="2292261" y="430364"/>
                  </a:lnTo>
                  <a:lnTo>
                    <a:pt x="2290724" y="428548"/>
                  </a:lnTo>
                  <a:lnTo>
                    <a:pt x="2285314" y="422122"/>
                  </a:lnTo>
                  <a:lnTo>
                    <a:pt x="2283764" y="421220"/>
                  </a:lnTo>
                  <a:lnTo>
                    <a:pt x="2283764" y="447370"/>
                  </a:lnTo>
                  <a:lnTo>
                    <a:pt x="2282329" y="454888"/>
                  </a:lnTo>
                  <a:lnTo>
                    <a:pt x="2278456" y="460857"/>
                  </a:lnTo>
                  <a:lnTo>
                    <a:pt x="2272779" y="464781"/>
                  </a:lnTo>
                  <a:lnTo>
                    <a:pt x="2265946" y="466191"/>
                  </a:lnTo>
                  <a:lnTo>
                    <a:pt x="2258809" y="464680"/>
                  </a:lnTo>
                  <a:lnTo>
                    <a:pt x="2253170" y="460578"/>
                  </a:lnTo>
                  <a:lnTo>
                    <a:pt x="2249449" y="454583"/>
                  </a:lnTo>
                  <a:lnTo>
                    <a:pt x="2248116" y="447370"/>
                  </a:lnTo>
                  <a:lnTo>
                    <a:pt x="2249551" y="440156"/>
                  </a:lnTo>
                  <a:lnTo>
                    <a:pt x="2253424" y="434162"/>
                  </a:lnTo>
                  <a:lnTo>
                    <a:pt x="2259101" y="430060"/>
                  </a:lnTo>
                  <a:lnTo>
                    <a:pt x="2265946" y="428548"/>
                  </a:lnTo>
                  <a:lnTo>
                    <a:pt x="2272779" y="430060"/>
                  </a:lnTo>
                  <a:lnTo>
                    <a:pt x="2278456" y="434162"/>
                  </a:lnTo>
                  <a:lnTo>
                    <a:pt x="2282329" y="440156"/>
                  </a:lnTo>
                  <a:lnTo>
                    <a:pt x="2283764" y="447370"/>
                  </a:lnTo>
                  <a:lnTo>
                    <a:pt x="2283764" y="421220"/>
                  </a:lnTo>
                  <a:lnTo>
                    <a:pt x="2276056" y="416725"/>
                  </a:lnTo>
                  <a:lnTo>
                    <a:pt x="2265248" y="414794"/>
                  </a:lnTo>
                  <a:lnTo>
                    <a:pt x="2253094" y="417347"/>
                  </a:lnTo>
                  <a:lnTo>
                    <a:pt x="2243061" y="424383"/>
                  </a:lnTo>
                  <a:lnTo>
                    <a:pt x="2236241" y="434949"/>
                  </a:lnTo>
                  <a:lnTo>
                    <a:pt x="2233714" y="448094"/>
                  </a:lnTo>
                  <a:lnTo>
                    <a:pt x="2236139" y="461238"/>
                  </a:lnTo>
                  <a:lnTo>
                    <a:pt x="2242794" y="471805"/>
                  </a:lnTo>
                  <a:lnTo>
                    <a:pt x="2252802" y="478840"/>
                  </a:lnTo>
                  <a:lnTo>
                    <a:pt x="2265248" y="481393"/>
                  </a:lnTo>
                  <a:lnTo>
                    <a:pt x="2275954" y="479463"/>
                  </a:lnTo>
                  <a:lnTo>
                    <a:pt x="2285060" y="474065"/>
                  </a:lnTo>
                  <a:lnTo>
                    <a:pt x="2291664" y="466191"/>
                  </a:lnTo>
                  <a:lnTo>
                    <a:pt x="2291969" y="465810"/>
                  </a:lnTo>
                  <a:lnTo>
                    <a:pt x="2296122" y="455333"/>
                  </a:lnTo>
                  <a:lnTo>
                    <a:pt x="2374989" y="455333"/>
                  </a:lnTo>
                  <a:lnTo>
                    <a:pt x="2353043" y="487184"/>
                  </a:lnTo>
                  <a:lnTo>
                    <a:pt x="2322868" y="518312"/>
                  </a:lnTo>
                  <a:lnTo>
                    <a:pt x="2308466" y="529170"/>
                  </a:lnTo>
                  <a:lnTo>
                    <a:pt x="2300922" y="534962"/>
                  </a:lnTo>
                  <a:lnTo>
                    <a:pt x="2284463" y="545820"/>
                  </a:lnTo>
                  <a:lnTo>
                    <a:pt x="2275548" y="550887"/>
                  </a:lnTo>
                  <a:lnTo>
                    <a:pt x="2269363" y="554507"/>
                  </a:lnTo>
                  <a:lnTo>
                    <a:pt x="2230272" y="530618"/>
                  </a:lnTo>
                  <a:lnTo>
                    <a:pt x="2215870" y="518312"/>
                  </a:lnTo>
                  <a:lnTo>
                    <a:pt x="2202840" y="506006"/>
                  </a:lnTo>
                  <a:lnTo>
                    <a:pt x="2197366" y="499491"/>
                  </a:lnTo>
                  <a:lnTo>
                    <a:pt x="2186394" y="487184"/>
                  </a:lnTo>
                  <a:lnTo>
                    <a:pt x="2176094" y="474154"/>
                  </a:lnTo>
                  <a:lnTo>
                    <a:pt x="2152091" y="433616"/>
                  </a:lnTo>
                  <a:lnTo>
                    <a:pt x="2135644" y="385114"/>
                  </a:lnTo>
                  <a:lnTo>
                    <a:pt x="2126805" y="331546"/>
                  </a:lnTo>
                  <a:lnTo>
                    <a:pt x="2126716" y="204863"/>
                  </a:lnTo>
                  <a:lnTo>
                    <a:pt x="2212771" y="177355"/>
                  </a:lnTo>
                  <a:lnTo>
                    <a:pt x="2269363" y="159258"/>
                  </a:lnTo>
                  <a:lnTo>
                    <a:pt x="2412695" y="204139"/>
                  </a:lnTo>
                  <a:lnTo>
                    <a:pt x="2412695" y="188645"/>
                  </a:lnTo>
                  <a:lnTo>
                    <a:pt x="2387320" y="181698"/>
                  </a:lnTo>
                  <a:lnTo>
                    <a:pt x="2387320" y="178079"/>
                  </a:lnTo>
                  <a:lnTo>
                    <a:pt x="2387320" y="120891"/>
                  </a:lnTo>
                  <a:lnTo>
                    <a:pt x="2377770" y="73901"/>
                  </a:lnTo>
                  <a:lnTo>
                    <a:pt x="2374290" y="68592"/>
                  </a:lnTo>
                  <a:lnTo>
                    <a:pt x="2374290" y="123063"/>
                  </a:lnTo>
                  <a:lnTo>
                    <a:pt x="2374290" y="178079"/>
                  </a:lnTo>
                  <a:lnTo>
                    <a:pt x="2314994" y="159258"/>
                  </a:lnTo>
                  <a:lnTo>
                    <a:pt x="2269363" y="144780"/>
                  </a:lnTo>
                  <a:lnTo>
                    <a:pt x="2166493" y="177355"/>
                  </a:lnTo>
                  <a:lnTo>
                    <a:pt x="2166493" y="123063"/>
                  </a:lnTo>
                  <a:lnTo>
                    <a:pt x="2174684" y="80746"/>
                  </a:lnTo>
                  <a:lnTo>
                    <a:pt x="2197023" y="46240"/>
                  </a:lnTo>
                  <a:lnTo>
                    <a:pt x="2230158" y="22999"/>
                  </a:lnTo>
                  <a:lnTo>
                    <a:pt x="2270747" y="14478"/>
                  </a:lnTo>
                  <a:lnTo>
                    <a:pt x="2311222" y="22999"/>
                  </a:lnTo>
                  <a:lnTo>
                    <a:pt x="2344115" y="46240"/>
                  </a:lnTo>
                  <a:lnTo>
                    <a:pt x="2366213" y="80746"/>
                  </a:lnTo>
                  <a:lnTo>
                    <a:pt x="2374290" y="123063"/>
                  </a:lnTo>
                  <a:lnTo>
                    <a:pt x="2374290" y="68592"/>
                  </a:lnTo>
                  <a:lnTo>
                    <a:pt x="2352598" y="35471"/>
                  </a:lnTo>
                  <a:lnTo>
                    <a:pt x="2322563" y="14478"/>
                  </a:lnTo>
                  <a:lnTo>
                    <a:pt x="2315476" y="9525"/>
                  </a:lnTo>
                  <a:lnTo>
                    <a:pt x="2270048" y="0"/>
                  </a:lnTo>
                  <a:lnTo>
                    <a:pt x="2225014" y="9525"/>
                  </a:lnTo>
                  <a:lnTo>
                    <a:pt x="2188095" y="35471"/>
                  </a:lnTo>
                  <a:lnTo>
                    <a:pt x="2163000" y="73901"/>
                  </a:lnTo>
                  <a:lnTo>
                    <a:pt x="2153462" y="120891"/>
                  </a:lnTo>
                  <a:lnTo>
                    <a:pt x="2153462" y="180975"/>
                  </a:lnTo>
                  <a:lnTo>
                    <a:pt x="2113013" y="194005"/>
                  </a:lnTo>
                  <a:lnTo>
                    <a:pt x="2113115" y="321068"/>
                  </a:lnTo>
                  <a:lnTo>
                    <a:pt x="2117814" y="362673"/>
                  </a:lnTo>
                  <a:lnTo>
                    <a:pt x="2126716" y="403212"/>
                  </a:lnTo>
                  <a:lnTo>
                    <a:pt x="2140445" y="439407"/>
                  </a:lnTo>
                  <a:lnTo>
                    <a:pt x="2165121" y="482117"/>
                  </a:lnTo>
                  <a:lnTo>
                    <a:pt x="2193239" y="515416"/>
                  </a:lnTo>
                  <a:lnTo>
                    <a:pt x="2222042" y="540753"/>
                  </a:lnTo>
                  <a:lnTo>
                    <a:pt x="2256345" y="562470"/>
                  </a:lnTo>
                  <a:lnTo>
                    <a:pt x="2268690" y="568985"/>
                  </a:lnTo>
                  <a:lnTo>
                    <a:pt x="2281021" y="562470"/>
                  </a:lnTo>
                  <a:lnTo>
                    <a:pt x="2315311" y="540029"/>
                  </a:lnTo>
                  <a:lnTo>
                    <a:pt x="2344115" y="514692"/>
                  </a:lnTo>
                  <a:lnTo>
                    <a:pt x="2372245" y="480669"/>
                  </a:lnTo>
                  <a:lnTo>
                    <a:pt x="2387765" y="455333"/>
                  </a:lnTo>
                  <a:lnTo>
                    <a:pt x="2395093" y="440855"/>
                  </a:lnTo>
                  <a:lnTo>
                    <a:pt x="2412695" y="393801"/>
                  </a:lnTo>
                  <a:lnTo>
                    <a:pt x="2420531" y="359054"/>
                  </a:lnTo>
                  <a:lnTo>
                    <a:pt x="2422296" y="348195"/>
                  </a:lnTo>
                  <a:lnTo>
                    <a:pt x="2422563" y="344576"/>
                  </a:lnTo>
                  <a:lnTo>
                    <a:pt x="2423668" y="329374"/>
                  </a:lnTo>
                  <a:lnTo>
                    <a:pt x="2424239" y="319239"/>
                  </a:lnTo>
                  <a:lnTo>
                    <a:pt x="2424366" y="268566"/>
                  </a:lnTo>
                  <a:lnTo>
                    <a:pt x="2424366" y="254088"/>
                  </a:lnTo>
                  <a:lnTo>
                    <a:pt x="2424366" y="191833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7" name="object 37"/>
          <p:cNvGrpSpPr/>
          <p:nvPr/>
        </p:nvGrpSpPr>
        <p:grpSpPr>
          <a:xfrm>
            <a:off x="361949" y="1096597"/>
            <a:ext cx="2052955" cy="2360930"/>
            <a:chOff x="361949" y="1096597"/>
            <a:chExt cx="2052955" cy="2360930"/>
          </a:xfrm>
        </p:grpSpPr>
        <p:sp>
          <p:nvSpPr>
            <p:cNvPr id="38" name="object 38"/>
            <p:cNvSpPr/>
            <p:nvPr/>
          </p:nvSpPr>
          <p:spPr>
            <a:xfrm>
              <a:off x="361949" y="1096597"/>
              <a:ext cx="2052595" cy="23603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19099" y="1134697"/>
              <a:ext cx="1938655" cy="2246630"/>
            </a:xfrm>
            <a:custGeom>
              <a:avLst/>
              <a:gdLst/>
              <a:ahLst/>
              <a:cxnLst/>
              <a:rect l="l" t="t" r="r" b="b"/>
              <a:pathLst>
                <a:path w="1938655" h="2246629">
                  <a:moveTo>
                    <a:pt x="1938296" y="2246095"/>
                  </a:moveTo>
                  <a:lnTo>
                    <a:pt x="0" y="2246095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22460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485774" y="1821642"/>
            <a:ext cx="1692910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Roboto"/>
                <a:cs typeface="Roboto"/>
              </a:rPr>
              <a:t>Identity </a:t>
            </a:r>
            <a:r>
              <a:rPr dirty="0" sz="1400" b="1">
                <a:solidFill>
                  <a:srgbClr val="00A3AE"/>
                </a:solidFill>
                <a:latin typeface="Roboto"/>
                <a:cs typeface="Roboto"/>
              </a:rPr>
              <a:t>&amp;</a:t>
            </a:r>
            <a:r>
              <a:rPr dirty="0" sz="1400" spc="-35" b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Perimeter</a:t>
            </a:r>
            <a:endParaRPr sz="1400">
              <a:latin typeface="Roboto"/>
              <a:cs typeface="Roboto"/>
            </a:endParaRPr>
          </a:p>
          <a:p>
            <a:pPr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Validate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users in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enterprise  directory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5774" y="2808688"/>
            <a:ext cx="129159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Authentication  User/group</a:t>
            </a:r>
            <a:r>
              <a:rPr dirty="0" sz="11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mapping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9099" y="3385693"/>
            <a:ext cx="1938655" cy="579120"/>
          </a:xfrm>
          <a:custGeom>
            <a:avLst/>
            <a:gdLst/>
            <a:ahLst/>
            <a:cxnLst/>
            <a:rect l="l" t="t" r="r" b="b"/>
            <a:pathLst>
              <a:path w="1938655" h="579120">
                <a:moveTo>
                  <a:pt x="1938296" y="578998"/>
                </a:moveTo>
                <a:lnTo>
                  <a:pt x="0" y="578998"/>
                </a:lnTo>
                <a:lnTo>
                  <a:pt x="0" y="0"/>
                </a:lnTo>
                <a:lnTo>
                  <a:pt x="1938296" y="0"/>
                </a:lnTo>
                <a:lnTo>
                  <a:pt x="1938296" y="578998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419099" y="3473516"/>
            <a:ext cx="19386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700" marR="514984" indent="120014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Kerberos,  Apache</a:t>
            </a:r>
            <a:r>
              <a:rPr dirty="0" sz="1200" spc="-7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FFFF"/>
                </a:solidFill>
                <a:latin typeface="Roboto"/>
                <a:cs typeface="Roboto"/>
              </a:rPr>
              <a:t>Knox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2836" y="1087072"/>
            <a:ext cx="2068195" cy="703580"/>
            <a:chOff x="352836" y="1087072"/>
            <a:chExt cx="2068195" cy="703580"/>
          </a:xfrm>
        </p:grpSpPr>
        <p:sp>
          <p:nvSpPr>
            <p:cNvPr id="45" name="object 45"/>
            <p:cNvSpPr/>
            <p:nvPr/>
          </p:nvSpPr>
          <p:spPr>
            <a:xfrm>
              <a:off x="352836" y="1087072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19511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27202" y="1390433"/>
              <a:ext cx="244475" cy="307975"/>
            </a:xfrm>
            <a:custGeom>
              <a:avLst/>
              <a:gdLst/>
              <a:ahLst/>
              <a:cxnLst/>
              <a:rect l="l" t="t" r="r" b="b"/>
              <a:pathLst>
                <a:path w="244475" h="307975">
                  <a:moveTo>
                    <a:pt x="20358" y="148209"/>
                  </a:moveTo>
                  <a:lnTo>
                    <a:pt x="0" y="148209"/>
                  </a:lnTo>
                  <a:lnTo>
                    <a:pt x="0" y="159626"/>
                  </a:lnTo>
                  <a:lnTo>
                    <a:pt x="20358" y="159626"/>
                  </a:lnTo>
                  <a:lnTo>
                    <a:pt x="20358" y="148209"/>
                  </a:lnTo>
                  <a:close/>
                </a:path>
                <a:path w="244475" h="307975">
                  <a:moveTo>
                    <a:pt x="104902" y="286334"/>
                  </a:moveTo>
                  <a:lnTo>
                    <a:pt x="94081" y="286334"/>
                  </a:lnTo>
                  <a:lnTo>
                    <a:pt x="94081" y="307822"/>
                  </a:lnTo>
                  <a:lnTo>
                    <a:pt x="104902" y="307822"/>
                  </a:lnTo>
                  <a:lnTo>
                    <a:pt x="104902" y="286334"/>
                  </a:lnTo>
                  <a:close/>
                </a:path>
                <a:path w="244475" h="307975">
                  <a:moveTo>
                    <a:pt x="104902" y="237413"/>
                  </a:moveTo>
                  <a:lnTo>
                    <a:pt x="94081" y="237413"/>
                  </a:lnTo>
                  <a:lnTo>
                    <a:pt x="94081" y="260527"/>
                  </a:lnTo>
                  <a:lnTo>
                    <a:pt x="104902" y="260527"/>
                  </a:lnTo>
                  <a:lnTo>
                    <a:pt x="104902" y="237413"/>
                  </a:lnTo>
                  <a:close/>
                </a:path>
                <a:path w="244475" h="307975">
                  <a:moveTo>
                    <a:pt x="104902" y="48920"/>
                  </a:moveTo>
                  <a:lnTo>
                    <a:pt x="94081" y="48920"/>
                  </a:lnTo>
                  <a:lnTo>
                    <a:pt x="94081" y="70396"/>
                  </a:lnTo>
                  <a:lnTo>
                    <a:pt x="104902" y="70396"/>
                  </a:lnTo>
                  <a:lnTo>
                    <a:pt x="104902" y="48920"/>
                  </a:lnTo>
                  <a:close/>
                </a:path>
                <a:path w="244475" h="307975">
                  <a:moveTo>
                    <a:pt x="104902" y="0"/>
                  </a:moveTo>
                  <a:lnTo>
                    <a:pt x="94081" y="0"/>
                  </a:lnTo>
                  <a:lnTo>
                    <a:pt x="94081" y="23101"/>
                  </a:lnTo>
                  <a:lnTo>
                    <a:pt x="104902" y="23101"/>
                  </a:lnTo>
                  <a:lnTo>
                    <a:pt x="104902" y="0"/>
                  </a:lnTo>
                  <a:close/>
                </a:path>
                <a:path w="244475" h="307975">
                  <a:moveTo>
                    <a:pt x="198983" y="148209"/>
                  </a:moveTo>
                  <a:lnTo>
                    <a:pt x="178625" y="148209"/>
                  </a:lnTo>
                  <a:lnTo>
                    <a:pt x="178625" y="159626"/>
                  </a:lnTo>
                  <a:lnTo>
                    <a:pt x="198983" y="159626"/>
                  </a:lnTo>
                  <a:lnTo>
                    <a:pt x="198983" y="148209"/>
                  </a:lnTo>
                  <a:close/>
                </a:path>
                <a:path w="244475" h="307975">
                  <a:moveTo>
                    <a:pt x="243967" y="148209"/>
                  </a:moveTo>
                  <a:lnTo>
                    <a:pt x="223621" y="148209"/>
                  </a:lnTo>
                  <a:lnTo>
                    <a:pt x="223621" y="159626"/>
                  </a:lnTo>
                  <a:lnTo>
                    <a:pt x="243967" y="159626"/>
                  </a:lnTo>
                  <a:lnTo>
                    <a:pt x="243967" y="14820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0843" y="1485389"/>
              <a:ext cx="111807" cy="11942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94944" y="1301216"/>
              <a:ext cx="464184" cy="489584"/>
            </a:xfrm>
            <a:custGeom>
              <a:avLst/>
              <a:gdLst/>
              <a:ahLst/>
              <a:cxnLst/>
              <a:rect l="l" t="t" r="r" b="b"/>
              <a:pathLst>
                <a:path w="464184" h="489585">
                  <a:moveTo>
                    <a:pt x="107797" y="237426"/>
                  </a:moveTo>
                  <a:lnTo>
                    <a:pt x="85902" y="237426"/>
                  </a:lnTo>
                  <a:lnTo>
                    <a:pt x="85902" y="248843"/>
                  </a:lnTo>
                  <a:lnTo>
                    <a:pt x="107797" y="248843"/>
                  </a:lnTo>
                  <a:lnTo>
                    <a:pt x="107797" y="237426"/>
                  </a:lnTo>
                  <a:close/>
                </a:path>
                <a:path w="464184" h="489585">
                  <a:moveTo>
                    <a:pt x="463588" y="244614"/>
                  </a:moveTo>
                  <a:lnTo>
                    <a:pt x="461276" y="229920"/>
                  </a:lnTo>
                  <a:lnTo>
                    <a:pt x="454850" y="217487"/>
                  </a:lnTo>
                  <a:lnTo>
                    <a:pt x="454393" y="217055"/>
                  </a:lnTo>
                  <a:lnTo>
                    <a:pt x="450583" y="213474"/>
                  </a:lnTo>
                  <a:lnTo>
                    <a:pt x="450583" y="244614"/>
                  </a:lnTo>
                  <a:lnTo>
                    <a:pt x="448589" y="254469"/>
                  </a:lnTo>
                  <a:lnTo>
                    <a:pt x="443255" y="262699"/>
                  </a:lnTo>
                  <a:lnTo>
                    <a:pt x="435483" y="268351"/>
                  </a:lnTo>
                  <a:lnTo>
                    <a:pt x="426173" y="270459"/>
                  </a:lnTo>
                  <a:lnTo>
                    <a:pt x="415937" y="268351"/>
                  </a:lnTo>
                  <a:lnTo>
                    <a:pt x="407670" y="262699"/>
                  </a:lnTo>
                  <a:lnTo>
                    <a:pt x="402158" y="254469"/>
                  </a:lnTo>
                  <a:lnTo>
                    <a:pt x="400151" y="244614"/>
                  </a:lnTo>
                  <a:lnTo>
                    <a:pt x="402158" y="233768"/>
                  </a:lnTo>
                  <a:lnTo>
                    <a:pt x="407670" y="225018"/>
                  </a:lnTo>
                  <a:lnTo>
                    <a:pt x="415937" y="219176"/>
                  </a:lnTo>
                  <a:lnTo>
                    <a:pt x="426173" y="217055"/>
                  </a:lnTo>
                  <a:lnTo>
                    <a:pt x="435483" y="219176"/>
                  </a:lnTo>
                  <a:lnTo>
                    <a:pt x="443255" y="225018"/>
                  </a:lnTo>
                  <a:lnTo>
                    <a:pt x="448589" y="233768"/>
                  </a:lnTo>
                  <a:lnTo>
                    <a:pt x="450583" y="244614"/>
                  </a:lnTo>
                  <a:lnTo>
                    <a:pt x="450583" y="213474"/>
                  </a:lnTo>
                  <a:lnTo>
                    <a:pt x="445058" y="208280"/>
                  </a:lnTo>
                  <a:lnTo>
                    <a:pt x="432689" y="203276"/>
                  </a:lnTo>
                  <a:lnTo>
                    <a:pt x="432689" y="44792"/>
                  </a:lnTo>
                  <a:lnTo>
                    <a:pt x="432689" y="31013"/>
                  </a:lnTo>
                  <a:lnTo>
                    <a:pt x="419671" y="31013"/>
                  </a:lnTo>
                  <a:lnTo>
                    <a:pt x="419671" y="44792"/>
                  </a:lnTo>
                  <a:lnTo>
                    <a:pt x="419671" y="203276"/>
                  </a:lnTo>
                  <a:lnTo>
                    <a:pt x="407035" y="208280"/>
                  </a:lnTo>
                  <a:lnTo>
                    <a:pt x="396697" y="217487"/>
                  </a:lnTo>
                  <a:lnTo>
                    <a:pt x="389712" y="229920"/>
                  </a:lnTo>
                  <a:lnTo>
                    <a:pt x="387134" y="244614"/>
                  </a:lnTo>
                  <a:lnTo>
                    <a:pt x="389458" y="258318"/>
                  </a:lnTo>
                  <a:lnTo>
                    <a:pt x="395884" y="270243"/>
                  </a:lnTo>
                  <a:lnTo>
                    <a:pt x="405663" y="279260"/>
                  </a:lnTo>
                  <a:lnTo>
                    <a:pt x="418045" y="284238"/>
                  </a:lnTo>
                  <a:lnTo>
                    <a:pt x="418045" y="440994"/>
                  </a:lnTo>
                  <a:lnTo>
                    <a:pt x="270027" y="440994"/>
                  </a:lnTo>
                  <a:lnTo>
                    <a:pt x="268224" y="434594"/>
                  </a:lnTo>
                  <a:lnTo>
                    <a:pt x="265341" y="428510"/>
                  </a:lnTo>
                  <a:lnTo>
                    <a:pt x="261556" y="423075"/>
                  </a:lnTo>
                  <a:lnTo>
                    <a:pt x="260515" y="422046"/>
                  </a:lnTo>
                  <a:lnTo>
                    <a:pt x="257009" y="418604"/>
                  </a:lnTo>
                  <a:lnTo>
                    <a:pt x="257009" y="440994"/>
                  </a:lnTo>
                  <a:lnTo>
                    <a:pt x="257009" y="447878"/>
                  </a:lnTo>
                  <a:lnTo>
                    <a:pt x="255003" y="458736"/>
                  </a:lnTo>
                  <a:lnTo>
                    <a:pt x="249491" y="467474"/>
                  </a:lnTo>
                  <a:lnTo>
                    <a:pt x="241223" y="473316"/>
                  </a:lnTo>
                  <a:lnTo>
                    <a:pt x="230987" y="475449"/>
                  </a:lnTo>
                  <a:lnTo>
                    <a:pt x="224472" y="475449"/>
                  </a:lnTo>
                  <a:lnTo>
                    <a:pt x="217970" y="471995"/>
                  </a:lnTo>
                  <a:lnTo>
                    <a:pt x="213093" y="468553"/>
                  </a:lnTo>
                  <a:lnTo>
                    <a:pt x="209829" y="463384"/>
                  </a:lnTo>
                  <a:lnTo>
                    <a:pt x="206578" y="456501"/>
                  </a:lnTo>
                  <a:lnTo>
                    <a:pt x="206578" y="449605"/>
                  </a:lnTo>
                  <a:lnTo>
                    <a:pt x="208178" y="440994"/>
                  </a:lnTo>
                  <a:lnTo>
                    <a:pt x="208584" y="438759"/>
                  </a:lnTo>
                  <a:lnTo>
                    <a:pt x="214109" y="430009"/>
                  </a:lnTo>
                  <a:lnTo>
                    <a:pt x="222364" y="424167"/>
                  </a:lnTo>
                  <a:lnTo>
                    <a:pt x="232613" y="422046"/>
                  </a:lnTo>
                  <a:lnTo>
                    <a:pt x="239115" y="422046"/>
                  </a:lnTo>
                  <a:lnTo>
                    <a:pt x="245618" y="425488"/>
                  </a:lnTo>
                  <a:lnTo>
                    <a:pt x="250507" y="428942"/>
                  </a:lnTo>
                  <a:lnTo>
                    <a:pt x="253758" y="434098"/>
                  </a:lnTo>
                  <a:lnTo>
                    <a:pt x="257009" y="440994"/>
                  </a:lnTo>
                  <a:lnTo>
                    <a:pt x="257009" y="418604"/>
                  </a:lnTo>
                  <a:lnTo>
                    <a:pt x="257009" y="416877"/>
                  </a:lnTo>
                  <a:lnTo>
                    <a:pt x="255384" y="416877"/>
                  </a:lnTo>
                  <a:lnTo>
                    <a:pt x="253758" y="415150"/>
                  </a:lnTo>
                  <a:lnTo>
                    <a:pt x="252133" y="415150"/>
                  </a:lnTo>
                  <a:lnTo>
                    <a:pt x="250507" y="413435"/>
                  </a:lnTo>
                  <a:lnTo>
                    <a:pt x="248869" y="413435"/>
                  </a:lnTo>
                  <a:lnTo>
                    <a:pt x="248869" y="411708"/>
                  </a:lnTo>
                  <a:lnTo>
                    <a:pt x="247243" y="411708"/>
                  </a:lnTo>
                  <a:lnTo>
                    <a:pt x="237490" y="408266"/>
                  </a:lnTo>
                  <a:lnTo>
                    <a:pt x="230987" y="408266"/>
                  </a:lnTo>
                  <a:lnTo>
                    <a:pt x="218046" y="410718"/>
                  </a:lnTo>
                  <a:lnTo>
                    <a:pt x="206781" y="417525"/>
                  </a:lnTo>
                  <a:lnTo>
                    <a:pt x="198272" y="427888"/>
                  </a:lnTo>
                  <a:lnTo>
                    <a:pt x="193573" y="440994"/>
                  </a:lnTo>
                  <a:lnTo>
                    <a:pt x="43916" y="440994"/>
                  </a:lnTo>
                  <a:lnTo>
                    <a:pt x="43916" y="284238"/>
                  </a:lnTo>
                  <a:lnTo>
                    <a:pt x="57238" y="279260"/>
                  </a:lnTo>
                  <a:lnTo>
                    <a:pt x="67500" y="270243"/>
                  </a:lnTo>
                  <a:lnTo>
                    <a:pt x="74117" y="258318"/>
                  </a:lnTo>
                  <a:lnTo>
                    <a:pt x="76454" y="244614"/>
                  </a:lnTo>
                  <a:lnTo>
                    <a:pt x="75844" y="236918"/>
                  </a:lnTo>
                  <a:lnTo>
                    <a:pt x="74015" y="229539"/>
                  </a:lnTo>
                  <a:lnTo>
                    <a:pt x="70967" y="222808"/>
                  </a:lnTo>
                  <a:lnTo>
                    <a:pt x="66687" y="217055"/>
                  </a:lnTo>
                  <a:lnTo>
                    <a:pt x="63436" y="213360"/>
                  </a:lnTo>
                  <a:lnTo>
                    <a:pt x="63436" y="236004"/>
                  </a:lnTo>
                  <a:lnTo>
                    <a:pt x="63436" y="242887"/>
                  </a:lnTo>
                  <a:lnTo>
                    <a:pt x="61429" y="253733"/>
                  </a:lnTo>
                  <a:lnTo>
                    <a:pt x="55918" y="262483"/>
                  </a:lnTo>
                  <a:lnTo>
                    <a:pt x="47650" y="268325"/>
                  </a:lnTo>
                  <a:lnTo>
                    <a:pt x="37414" y="270459"/>
                  </a:lnTo>
                  <a:lnTo>
                    <a:pt x="30911" y="270459"/>
                  </a:lnTo>
                  <a:lnTo>
                    <a:pt x="24396" y="267004"/>
                  </a:lnTo>
                  <a:lnTo>
                    <a:pt x="19519" y="263563"/>
                  </a:lnTo>
                  <a:lnTo>
                    <a:pt x="14643" y="258394"/>
                  </a:lnTo>
                  <a:lnTo>
                    <a:pt x="13017" y="251498"/>
                  </a:lnTo>
                  <a:lnTo>
                    <a:pt x="13017" y="244614"/>
                  </a:lnTo>
                  <a:lnTo>
                    <a:pt x="14998" y="233768"/>
                  </a:lnTo>
                  <a:lnTo>
                    <a:pt x="20332" y="225018"/>
                  </a:lnTo>
                  <a:lnTo>
                    <a:pt x="28105" y="219176"/>
                  </a:lnTo>
                  <a:lnTo>
                    <a:pt x="37414" y="217055"/>
                  </a:lnTo>
                  <a:lnTo>
                    <a:pt x="45542" y="217055"/>
                  </a:lnTo>
                  <a:lnTo>
                    <a:pt x="52057" y="218770"/>
                  </a:lnTo>
                  <a:lnTo>
                    <a:pt x="56934" y="223939"/>
                  </a:lnTo>
                  <a:lnTo>
                    <a:pt x="60185" y="229108"/>
                  </a:lnTo>
                  <a:lnTo>
                    <a:pt x="63436" y="236004"/>
                  </a:lnTo>
                  <a:lnTo>
                    <a:pt x="63436" y="213360"/>
                  </a:lnTo>
                  <a:lnTo>
                    <a:pt x="62445" y="212229"/>
                  </a:lnTo>
                  <a:lnTo>
                    <a:pt x="57137" y="208229"/>
                  </a:lnTo>
                  <a:lnTo>
                    <a:pt x="50914" y="205181"/>
                  </a:lnTo>
                  <a:lnTo>
                    <a:pt x="43916" y="203276"/>
                  </a:lnTo>
                  <a:lnTo>
                    <a:pt x="43916" y="44792"/>
                  </a:lnTo>
                  <a:lnTo>
                    <a:pt x="193573" y="44792"/>
                  </a:lnTo>
                  <a:lnTo>
                    <a:pt x="198297" y="59156"/>
                  </a:lnTo>
                  <a:lnTo>
                    <a:pt x="206984" y="70624"/>
                  </a:lnTo>
                  <a:lnTo>
                    <a:pt x="218732" y="78219"/>
                  </a:lnTo>
                  <a:lnTo>
                    <a:pt x="232613" y="80962"/>
                  </a:lnTo>
                  <a:lnTo>
                    <a:pt x="245541" y="78219"/>
                  </a:lnTo>
                  <a:lnTo>
                    <a:pt x="256806" y="70624"/>
                  </a:lnTo>
                  <a:lnTo>
                    <a:pt x="259359" y="67183"/>
                  </a:lnTo>
                  <a:lnTo>
                    <a:pt x="265315" y="59156"/>
                  </a:lnTo>
                  <a:lnTo>
                    <a:pt x="270027" y="44792"/>
                  </a:lnTo>
                  <a:lnTo>
                    <a:pt x="419671" y="44792"/>
                  </a:lnTo>
                  <a:lnTo>
                    <a:pt x="419671" y="31013"/>
                  </a:lnTo>
                  <a:lnTo>
                    <a:pt x="268389" y="31013"/>
                  </a:lnTo>
                  <a:lnTo>
                    <a:pt x="263944" y="18897"/>
                  </a:lnTo>
                  <a:lnTo>
                    <a:pt x="259816" y="13779"/>
                  </a:lnTo>
                  <a:lnTo>
                    <a:pt x="257009" y="10312"/>
                  </a:lnTo>
                  <a:lnTo>
                    <a:pt x="257009" y="39624"/>
                  </a:lnTo>
                  <a:lnTo>
                    <a:pt x="255028" y="50469"/>
                  </a:lnTo>
                  <a:lnTo>
                    <a:pt x="249694" y="59220"/>
                  </a:lnTo>
                  <a:lnTo>
                    <a:pt x="241909" y="65062"/>
                  </a:lnTo>
                  <a:lnTo>
                    <a:pt x="232613" y="67183"/>
                  </a:lnTo>
                  <a:lnTo>
                    <a:pt x="222364" y="65062"/>
                  </a:lnTo>
                  <a:lnTo>
                    <a:pt x="214109" y="59220"/>
                  </a:lnTo>
                  <a:lnTo>
                    <a:pt x="208584" y="50469"/>
                  </a:lnTo>
                  <a:lnTo>
                    <a:pt x="207543" y="44792"/>
                  </a:lnTo>
                  <a:lnTo>
                    <a:pt x="206578" y="39624"/>
                  </a:lnTo>
                  <a:lnTo>
                    <a:pt x="208584" y="29768"/>
                  </a:lnTo>
                  <a:lnTo>
                    <a:pt x="214109" y="21539"/>
                  </a:lnTo>
                  <a:lnTo>
                    <a:pt x="222364" y="15887"/>
                  </a:lnTo>
                  <a:lnTo>
                    <a:pt x="232613" y="13779"/>
                  </a:lnTo>
                  <a:lnTo>
                    <a:pt x="241909" y="15887"/>
                  </a:lnTo>
                  <a:lnTo>
                    <a:pt x="249694" y="21539"/>
                  </a:lnTo>
                  <a:lnTo>
                    <a:pt x="255028" y="29768"/>
                  </a:lnTo>
                  <a:lnTo>
                    <a:pt x="257009" y="39624"/>
                  </a:lnTo>
                  <a:lnTo>
                    <a:pt x="257009" y="10312"/>
                  </a:lnTo>
                  <a:lnTo>
                    <a:pt x="255993" y="9042"/>
                  </a:lnTo>
                  <a:lnTo>
                    <a:pt x="245287" y="2425"/>
                  </a:lnTo>
                  <a:lnTo>
                    <a:pt x="232613" y="0"/>
                  </a:lnTo>
                  <a:lnTo>
                    <a:pt x="218986" y="2425"/>
                  </a:lnTo>
                  <a:lnTo>
                    <a:pt x="207797" y="9042"/>
                  </a:lnTo>
                  <a:lnTo>
                    <a:pt x="199669" y="18897"/>
                  </a:lnTo>
                  <a:lnTo>
                    <a:pt x="195199" y="31013"/>
                  </a:lnTo>
                  <a:lnTo>
                    <a:pt x="30911" y="31013"/>
                  </a:lnTo>
                  <a:lnTo>
                    <a:pt x="30911" y="203276"/>
                  </a:lnTo>
                  <a:lnTo>
                    <a:pt x="18592" y="208229"/>
                  </a:lnTo>
                  <a:lnTo>
                    <a:pt x="8737" y="217271"/>
                  </a:lnTo>
                  <a:lnTo>
                    <a:pt x="2362" y="229108"/>
                  </a:lnTo>
                  <a:lnTo>
                    <a:pt x="2260" y="229539"/>
                  </a:lnTo>
                  <a:lnTo>
                    <a:pt x="0" y="242887"/>
                  </a:lnTo>
                  <a:lnTo>
                    <a:pt x="0" y="249783"/>
                  </a:lnTo>
                  <a:lnTo>
                    <a:pt x="3251" y="260121"/>
                  </a:lnTo>
                  <a:lnTo>
                    <a:pt x="3251" y="261835"/>
                  </a:lnTo>
                  <a:lnTo>
                    <a:pt x="6502" y="265290"/>
                  </a:lnTo>
                  <a:lnTo>
                    <a:pt x="6502" y="267004"/>
                  </a:lnTo>
                  <a:lnTo>
                    <a:pt x="8128" y="268732"/>
                  </a:lnTo>
                  <a:lnTo>
                    <a:pt x="8128" y="270459"/>
                  </a:lnTo>
                  <a:lnTo>
                    <a:pt x="9766" y="270459"/>
                  </a:lnTo>
                  <a:lnTo>
                    <a:pt x="14643" y="277342"/>
                  </a:lnTo>
                  <a:lnTo>
                    <a:pt x="22771" y="282511"/>
                  </a:lnTo>
                  <a:lnTo>
                    <a:pt x="30911" y="284238"/>
                  </a:lnTo>
                  <a:lnTo>
                    <a:pt x="30911" y="456501"/>
                  </a:lnTo>
                  <a:lnTo>
                    <a:pt x="193573" y="456501"/>
                  </a:lnTo>
                  <a:lnTo>
                    <a:pt x="195199" y="458216"/>
                  </a:lnTo>
                  <a:lnTo>
                    <a:pt x="195199" y="461670"/>
                  </a:lnTo>
                  <a:lnTo>
                    <a:pt x="196824" y="463384"/>
                  </a:lnTo>
                  <a:lnTo>
                    <a:pt x="196824" y="466839"/>
                  </a:lnTo>
                  <a:lnTo>
                    <a:pt x="198450" y="468553"/>
                  </a:lnTo>
                  <a:lnTo>
                    <a:pt x="198450" y="470281"/>
                  </a:lnTo>
                  <a:lnTo>
                    <a:pt x="201701" y="473722"/>
                  </a:lnTo>
                  <a:lnTo>
                    <a:pt x="201701" y="475449"/>
                  </a:lnTo>
                  <a:lnTo>
                    <a:pt x="208127" y="481228"/>
                  </a:lnTo>
                  <a:lnTo>
                    <a:pt x="215328" y="485571"/>
                  </a:lnTo>
                  <a:lnTo>
                    <a:pt x="223431" y="488289"/>
                  </a:lnTo>
                  <a:lnTo>
                    <a:pt x="232613" y="489229"/>
                  </a:lnTo>
                  <a:lnTo>
                    <a:pt x="245541" y="486778"/>
                  </a:lnTo>
                  <a:lnTo>
                    <a:pt x="256806" y="479971"/>
                  </a:lnTo>
                  <a:lnTo>
                    <a:pt x="260527" y="475449"/>
                  </a:lnTo>
                  <a:lnTo>
                    <a:pt x="265315" y="469607"/>
                  </a:lnTo>
                  <a:lnTo>
                    <a:pt x="270027" y="456501"/>
                  </a:lnTo>
                  <a:lnTo>
                    <a:pt x="432689" y="456501"/>
                  </a:lnTo>
                  <a:lnTo>
                    <a:pt x="432689" y="440994"/>
                  </a:lnTo>
                  <a:lnTo>
                    <a:pt x="432689" y="284238"/>
                  </a:lnTo>
                  <a:lnTo>
                    <a:pt x="445058" y="279260"/>
                  </a:lnTo>
                  <a:lnTo>
                    <a:pt x="454609" y="270459"/>
                  </a:lnTo>
                  <a:lnTo>
                    <a:pt x="454850" y="270243"/>
                  </a:lnTo>
                  <a:lnTo>
                    <a:pt x="461276" y="258318"/>
                  </a:lnTo>
                  <a:lnTo>
                    <a:pt x="463588" y="24461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06399" y="496255"/>
            <a:ext cx="82435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latin typeface="Lato"/>
                <a:cs typeface="Lato"/>
              </a:rPr>
              <a:t>UNIFIED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-10" b="0">
                <a:latin typeface="Lato"/>
                <a:cs typeface="Lato"/>
              </a:rPr>
              <a:t>MANAGEABILITY,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10" b="0">
                <a:latin typeface="Lato"/>
                <a:cs typeface="Lato"/>
              </a:rPr>
              <a:t>SECURITY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spc="-10" b="0">
                <a:latin typeface="Lato"/>
                <a:cs typeface="Lato"/>
              </a:rPr>
              <a:t>AND</a:t>
            </a:r>
            <a:r>
              <a:rPr dirty="0" sz="2200" spc="-135" b="0">
                <a:latin typeface="Lato"/>
                <a:cs typeface="Lato"/>
              </a:rPr>
              <a:t> </a:t>
            </a:r>
            <a:r>
              <a:rPr dirty="0" sz="2200" spc="-90" b="0">
                <a:latin typeface="Lato"/>
                <a:cs typeface="Lato"/>
              </a:rPr>
              <a:t>DATA</a:t>
            </a:r>
            <a:r>
              <a:rPr dirty="0" sz="2200" spc="-140" b="0">
                <a:latin typeface="Lato"/>
                <a:cs typeface="Lato"/>
              </a:rPr>
              <a:t> </a:t>
            </a:r>
            <a:r>
              <a:rPr dirty="0" sz="2200" b="0">
                <a:latin typeface="Lato"/>
                <a:cs typeface="Lato"/>
              </a:rPr>
              <a:t>GOVERNANCE</a:t>
            </a:r>
            <a:endParaRPr sz="2200">
              <a:latin typeface="Lato"/>
              <a:cs typeface="Lato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4597"/>
            <a:ext cx="6907530" cy="3889375"/>
            <a:chOff x="0" y="1254597"/>
            <a:chExt cx="6907530" cy="3889375"/>
          </a:xfrm>
        </p:grpSpPr>
        <p:sp>
          <p:nvSpPr>
            <p:cNvPr id="3" name="object 3"/>
            <p:cNvSpPr/>
            <p:nvPr/>
          </p:nvSpPr>
          <p:spPr>
            <a:xfrm>
              <a:off x="361951" y="1254597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101" y="4069466"/>
              <a:ext cx="1938655" cy="617220"/>
            </a:xfrm>
            <a:custGeom>
              <a:avLst/>
              <a:gdLst/>
              <a:ahLst/>
              <a:cxnLst/>
              <a:rect l="l" t="t" r="r" b="b"/>
              <a:pathLst>
                <a:path w="1938655" h="617220">
                  <a:moveTo>
                    <a:pt x="0" y="616823"/>
                  </a:moveTo>
                  <a:lnTo>
                    <a:pt x="1938296" y="616823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61682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3913504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PERIMETER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KNOX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3493" y="1623072"/>
            <a:ext cx="6052820" cy="214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Provide </a:t>
            </a:r>
            <a:r>
              <a:rPr dirty="0" sz="1200">
                <a:solidFill>
                  <a:srgbClr val="828282"/>
                </a:solidFill>
                <a:latin typeface="Roboto"/>
                <a:cs typeface="Roboto"/>
              </a:rPr>
              <a:t>a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consistent user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experience,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on all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infrastructures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leverage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existing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directory  structure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protocols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10" b="1">
                <a:solidFill>
                  <a:srgbClr val="D8D8D8"/>
                </a:solidFill>
                <a:latin typeface="Roboto"/>
                <a:cs typeface="Roboto"/>
              </a:rPr>
              <a:t>Minimize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host and </a:t>
            </a:r>
            <a:r>
              <a:rPr dirty="0" sz="1200" spc="5">
                <a:solidFill>
                  <a:srgbClr val="D8D8D8"/>
                </a:solidFill>
                <a:latin typeface="Roboto"/>
                <a:cs typeface="Roboto"/>
              </a:rPr>
              <a:t>port</a:t>
            </a:r>
            <a:r>
              <a:rPr dirty="0" sz="120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exposure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1120"/>
              </a:spcBef>
              <a:buClr>
                <a:srgbClr val="FFFFFF"/>
              </a:buClr>
              <a:buFont typeface="Times New Roman"/>
              <a:buChar char="•"/>
              <a:tabLst>
                <a:tab pos="41910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Strong </a:t>
            </a:r>
            <a:r>
              <a:rPr dirty="0" sz="1200" spc="-5" b="1">
                <a:solidFill>
                  <a:srgbClr val="D8D8D8"/>
                </a:solidFill>
                <a:latin typeface="Roboto"/>
                <a:cs typeface="Roboto"/>
              </a:rPr>
              <a:t>authentication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between users and services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automated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with</a:t>
            </a:r>
            <a:r>
              <a:rPr dirty="0" sz="1200" spc="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Kerberos</a:t>
            </a:r>
            <a:endParaRPr sz="1200">
              <a:latin typeface="Roboto"/>
              <a:cs typeface="Roboto"/>
            </a:endParaRPr>
          </a:p>
          <a:p>
            <a:pPr marL="418465" marR="385445" indent="-104775">
              <a:lnSpc>
                <a:spcPct val="15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10" b="1">
                <a:solidFill>
                  <a:srgbClr val="D8D8D8"/>
                </a:solidFill>
                <a:latin typeface="Roboto"/>
                <a:cs typeface="Roboto"/>
              </a:rPr>
              <a:t>Centralized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single sign on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across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all interfaces, which connects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 your Active  Directory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on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prem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or in the</a:t>
            </a:r>
            <a:r>
              <a:rPr dirty="0" sz="1200" spc="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cloud.</a:t>
            </a:r>
            <a:endParaRPr sz="1200">
              <a:latin typeface="Roboto"/>
              <a:cs typeface="Roboto"/>
            </a:endParaRPr>
          </a:p>
          <a:p>
            <a:pPr marL="418465" marR="531495" indent="-104775">
              <a:lnSpc>
                <a:spcPct val="15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5" b="1">
                <a:solidFill>
                  <a:srgbClr val="D8D8D8"/>
                </a:solidFill>
                <a:latin typeface="Roboto"/>
                <a:cs typeface="Roboto"/>
              </a:rPr>
              <a:t>Complement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Kerberos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- hides away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complexities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of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Kerberos from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end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user  applications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1" y="1292697"/>
            <a:ext cx="1938655" cy="2333625"/>
          </a:xfrm>
          <a:custGeom>
            <a:avLst/>
            <a:gdLst/>
            <a:ahLst/>
            <a:cxnLst/>
            <a:rect l="l" t="t" r="r" b="b"/>
            <a:pathLst>
              <a:path w="1938655" h="2333625">
                <a:moveTo>
                  <a:pt x="0" y="2333070"/>
                </a:moveTo>
                <a:lnTo>
                  <a:pt x="1938296" y="2333070"/>
                </a:lnTo>
                <a:lnTo>
                  <a:pt x="1938296" y="0"/>
                </a:lnTo>
                <a:lnTo>
                  <a:pt x="0" y="0"/>
                </a:lnTo>
                <a:lnTo>
                  <a:pt x="0" y="233307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3075" y="1968213"/>
            <a:ext cx="1705610" cy="671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Roboto"/>
                <a:cs typeface="Roboto"/>
              </a:rPr>
              <a:t>Identity </a:t>
            </a:r>
            <a:r>
              <a:rPr dirty="0" sz="1400" b="1">
                <a:solidFill>
                  <a:srgbClr val="00A3AE"/>
                </a:solidFill>
                <a:latin typeface="Roboto"/>
                <a:cs typeface="Roboto"/>
              </a:rPr>
              <a:t>&amp;</a:t>
            </a:r>
            <a:r>
              <a:rPr dirty="0" sz="1400" spc="-35" b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Perimeter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ts val="1300"/>
              </a:lnSpc>
              <a:spcBef>
                <a:spcPts val="84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Validate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users in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enterprise  directory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75" y="2960335"/>
            <a:ext cx="1304290" cy="5359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Authentication  User/group</a:t>
            </a:r>
            <a:r>
              <a:rPr dirty="0" sz="1100" spc="-3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mapping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1" y="3625767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5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005360" y="3674664"/>
            <a:ext cx="76581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4139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Kerberos,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8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Knox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4441" y="1214250"/>
            <a:ext cx="2068195" cy="133350"/>
            <a:chOff x="354441" y="1214250"/>
            <a:chExt cx="2068195" cy="133350"/>
          </a:xfrm>
        </p:grpSpPr>
        <p:sp>
          <p:nvSpPr>
            <p:cNvPr id="14" name="object 14"/>
            <p:cNvSpPr/>
            <p:nvPr/>
          </p:nvSpPr>
          <p:spPr>
            <a:xfrm>
              <a:off x="354441" y="1214250"/>
              <a:ext cx="2067745" cy="133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1116" y="1261874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494771" y="1429379"/>
            <a:ext cx="463550" cy="463550"/>
            <a:chOff x="494771" y="1429379"/>
            <a:chExt cx="463550" cy="463550"/>
          </a:xfrm>
        </p:grpSpPr>
        <p:sp>
          <p:nvSpPr>
            <p:cNvPr id="17" name="object 17"/>
            <p:cNvSpPr/>
            <p:nvPr/>
          </p:nvSpPr>
          <p:spPr>
            <a:xfrm>
              <a:off x="627100" y="1513890"/>
              <a:ext cx="243840" cy="291465"/>
            </a:xfrm>
            <a:custGeom>
              <a:avLst/>
              <a:gdLst/>
              <a:ahLst/>
              <a:cxnLst/>
              <a:rect l="l" t="t" r="r" b="b"/>
              <a:pathLst>
                <a:path w="243840" h="291464">
                  <a:moveTo>
                    <a:pt x="20027" y="140398"/>
                  </a:moveTo>
                  <a:lnTo>
                    <a:pt x="0" y="140398"/>
                  </a:lnTo>
                  <a:lnTo>
                    <a:pt x="0" y="150977"/>
                  </a:lnTo>
                  <a:lnTo>
                    <a:pt x="20027" y="150977"/>
                  </a:lnTo>
                  <a:lnTo>
                    <a:pt x="20027" y="140398"/>
                  </a:lnTo>
                  <a:close/>
                </a:path>
                <a:path w="243840" h="291464">
                  <a:moveTo>
                    <a:pt x="104559" y="271348"/>
                  </a:moveTo>
                  <a:lnTo>
                    <a:pt x="93980" y="271348"/>
                  </a:lnTo>
                  <a:lnTo>
                    <a:pt x="93980" y="291376"/>
                  </a:lnTo>
                  <a:lnTo>
                    <a:pt x="104559" y="291376"/>
                  </a:lnTo>
                  <a:lnTo>
                    <a:pt x="104559" y="271348"/>
                  </a:lnTo>
                  <a:close/>
                </a:path>
                <a:path w="243840" h="291464">
                  <a:moveTo>
                    <a:pt x="104559" y="224917"/>
                  </a:moveTo>
                  <a:lnTo>
                    <a:pt x="93980" y="224917"/>
                  </a:lnTo>
                  <a:lnTo>
                    <a:pt x="93980" y="246519"/>
                  </a:lnTo>
                  <a:lnTo>
                    <a:pt x="104559" y="246519"/>
                  </a:lnTo>
                  <a:lnTo>
                    <a:pt x="104559" y="224917"/>
                  </a:lnTo>
                  <a:close/>
                </a:path>
                <a:path w="243840" h="291464">
                  <a:moveTo>
                    <a:pt x="104559" y="46443"/>
                  </a:moveTo>
                  <a:lnTo>
                    <a:pt x="93980" y="46443"/>
                  </a:lnTo>
                  <a:lnTo>
                    <a:pt x="93980" y="66471"/>
                  </a:lnTo>
                  <a:lnTo>
                    <a:pt x="104559" y="66471"/>
                  </a:lnTo>
                  <a:lnTo>
                    <a:pt x="104559" y="46443"/>
                  </a:lnTo>
                  <a:close/>
                </a:path>
                <a:path w="243840" h="291464">
                  <a:moveTo>
                    <a:pt x="104559" y="0"/>
                  </a:moveTo>
                  <a:lnTo>
                    <a:pt x="93980" y="0"/>
                  </a:lnTo>
                  <a:lnTo>
                    <a:pt x="93980" y="21602"/>
                  </a:lnTo>
                  <a:lnTo>
                    <a:pt x="104559" y="21602"/>
                  </a:lnTo>
                  <a:lnTo>
                    <a:pt x="104559" y="0"/>
                  </a:lnTo>
                  <a:close/>
                </a:path>
                <a:path w="243840" h="291464">
                  <a:moveTo>
                    <a:pt x="198551" y="140398"/>
                  </a:moveTo>
                  <a:lnTo>
                    <a:pt x="178511" y="140398"/>
                  </a:lnTo>
                  <a:lnTo>
                    <a:pt x="178511" y="150977"/>
                  </a:lnTo>
                  <a:lnTo>
                    <a:pt x="198551" y="150977"/>
                  </a:lnTo>
                  <a:lnTo>
                    <a:pt x="198551" y="140398"/>
                  </a:lnTo>
                  <a:close/>
                </a:path>
                <a:path w="243840" h="291464">
                  <a:moveTo>
                    <a:pt x="243649" y="140398"/>
                  </a:moveTo>
                  <a:lnTo>
                    <a:pt x="223621" y="140398"/>
                  </a:lnTo>
                  <a:lnTo>
                    <a:pt x="223621" y="150977"/>
                  </a:lnTo>
                  <a:lnTo>
                    <a:pt x="243649" y="150977"/>
                  </a:lnTo>
                  <a:lnTo>
                    <a:pt x="243649" y="140398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0858" y="1603801"/>
              <a:ext cx="111537" cy="1128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94766" y="1429384"/>
              <a:ext cx="463550" cy="463550"/>
            </a:xfrm>
            <a:custGeom>
              <a:avLst/>
              <a:gdLst/>
              <a:ahLst/>
              <a:cxnLst/>
              <a:rect l="l" t="t" r="r" b="b"/>
              <a:pathLst>
                <a:path w="463550" h="463550">
                  <a:moveTo>
                    <a:pt x="107480" y="224904"/>
                  </a:moveTo>
                  <a:lnTo>
                    <a:pt x="85877" y="224904"/>
                  </a:lnTo>
                  <a:lnTo>
                    <a:pt x="85877" y="235483"/>
                  </a:lnTo>
                  <a:lnTo>
                    <a:pt x="107480" y="235483"/>
                  </a:lnTo>
                  <a:lnTo>
                    <a:pt x="107480" y="224904"/>
                  </a:lnTo>
                  <a:close/>
                </a:path>
                <a:path w="463550" h="463550">
                  <a:moveTo>
                    <a:pt x="463435" y="231660"/>
                  </a:moveTo>
                  <a:lnTo>
                    <a:pt x="461124" y="217741"/>
                  </a:lnTo>
                  <a:lnTo>
                    <a:pt x="454698" y="205968"/>
                  </a:lnTo>
                  <a:lnTo>
                    <a:pt x="454240" y="205562"/>
                  </a:lnTo>
                  <a:lnTo>
                    <a:pt x="450430" y="202171"/>
                  </a:lnTo>
                  <a:lnTo>
                    <a:pt x="450430" y="231660"/>
                  </a:lnTo>
                  <a:lnTo>
                    <a:pt x="448449" y="240995"/>
                  </a:lnTo>
                  <a:lnTo>
                    <a:pt x="443115" y="248793"/>
                  </a:lnTo>
                  <a:lnTo>
                    <a:pt x="435343" y="254139"/>
                  </a:lnTo>
                  <a:lnTo>
                    <a:pt x="426034" y="256133"/>
                  </a:lnTo>
                  <a:lnTo>
                    <a:pt x="415798" y="254139"/>
                  </a:lnTo>
                  <a:lnTo>
                    <a:pt x="407543" y="248793"/>
                  </a:lnTo>
                  <a:lnTo>
                    <a:pt x="402031" y="240995"/>
                  </a:lnTo>
                  <a:lnTo>
                    <a:pt x="400024" y="231660"/>
                  </a:lnTo>
                  <a:lnTo>
                    <a:pt x="402031" y="221386"/>
                  </a:lnTo>
                  <a:lnTo>
                    <a:pt x="443115" y="213106"/>
                  </a:lnTo>
                  <a:lnTo>
                    <a:pt x="450430" y="231660"/>
                  </a:lnTo>
                  <a:lnTo>
                    <a:pt x="450430" y="202171"/>
                  </a:lnTo>
                  <a:lnTo>
                    <a:pt x="444919" y="197243"/>
                  </a:lnTo>
                  <a:lnTo>
                    <a:pt x="432549" y="192506"/>
                  </a:lnTo>
                  <a:lnTo>
                    <a:pt x="432549" y="42418"/>
                  </a:lnTo>
                  <a:lnTo>
                    <a:pt x="432549" y="29362"/>
                  </a:lnTo>
                  <a:lnTo>
                    <a:pt x="419531" y="29362"/>
                  </a:lnTo>
                  <a:lnTo>
                    <a:pt x="419531" y="42418"/>
                  </a:lnTo>
                  <a:lnTo>
                    <a:pt x="419531" y="192506"/>
                  </a:lnTo>
                  <a:lnTo>
                    <a:pt x="406908" y="197243"/>
                  </a:lnTo>
                  <a:lnTo>
                    <a:pt x="396570" y="205968"/>
                  </a:lnTo>
                  <a:lnTo>
                    <a:pt x="389585" y="217741"/>
                  </a:lnTo>
                  <a:lnTo>
                    <a:pt x="387007" y="231660"/>
                  </a:lnTo>
                  <a:lnTo>
                    <a:pt x="389331" y="244640"/>
                  </a:lnTo>
                  <a:lnTo>
                    <a:pt x="395757" y="255930"/>
                  </a:lnTo>
                  <a:lnTo>
                    <a:pt x="405536" y="264464"/>
                  </a:lnTo>
                  <a:lnTo>
                    <a:pt x="417906" y="269189"/>
                  </a:lnTo>
                  <a:lnTo>
                    <a:pt x="417906" y="417639"/>
                  </a:lnTo>
                  <a:lnTo>
                    <a:pt x="269938" y="417639"/>
                  </a:lnTo>
                  <a:lnTo>
                    <a:pt x="268312" y="409486"/>
                  </a:lnTo>
                  <a:lnTo>
                    <a:pt x="263423" y="401332"/>
                  </a:lnTo>
                  <a:lnTo>
                    <a:pt x="261264" y="399694"/>
                  </a:lnTo>
                  <a:lnTo>
                    <a:pt x="256921" y="396430"/>
                  </a:lnTo>
                  <a:lnTo>
                    <a:pt x="256921" y="417639"/>
                  </a:lnTo>
                  <a:lnTo>
                    <a:pt x="256921" y="424167"/>
                  </a:lnTo>
                  <a:lnTo>
                    <a:pt x="254914" y="434441"/>
                  </a:lnTo>
                  <a:lnTo>
                    <a:pt x="249402" y="442722"/>
                  </a:lnTo>
                  <a:lnTo>
                    <a:pt x="241147" y="448259"/>
                  </a:lnTo>
                  <a:lnTo>
                    <a:pt x="230911" y="450265"/>
                  </a:lnTo>
                  <a:lnTo>
                    <a:pt x="224396" y="450265"/>
                  </a:lnTo>
                  <a:lnTo>
                    <a:pt x="217893" y="447001"/>
                  </a:lnTo>
                  <a:lnTo>
                    <a:pt x="213017" y="443750"/>
                  </a:lnTo>
                  <a:lnTo>
                    <a:pt x="209765" y="438848"/>
                  </a:lnTo>
                  <a:lnTo>
                    <a:pt x="206514" y="432320"/>
                  </a:lnTo>
                  <a:lnTo>
                    <a:pt x="206514" y="425805"/>
                  </a:lnTo>
                  <a:lnTo>
                    <a:pt x="208114" y="417639"/>
                  </a:lnTo>
                  <a:lnTo>
                    <a:pt x="208521" y="415531"/>
                  </a:lnTo>
                  <a:lnTo>
                    <a:pt x="214033" y="407238"/>
                  </a:lnTo>
                  <a:lnTo>
                    <a:pt x="222288" y="401713"/>
                  </a:lnTo>
                  <a:lnTo>
                    <a:pt x="232537" y="399694"/>
                  </a:lnTo>
                  <a:lnTo>
                    <a:pt x="239039" y="399694"/>
                  </a:lnTo>
                  <a:lnTo>
                    <a:pt x="245541" y="402958"/>
                  </a:lnTo>
                  <a:lnTo>
                    <a:pt x="250418" y="406222"/>
                  </a:lnTo>
                  <a:lnTo>
                    <a:pt x="253669" y="411111"/>
                  </a:lnTo>
                  <a:lnTo>
                    <a:pt x="256921" y="417639"/>
                  </a:lnTo>
                  <a:lnTo>
                    <a:pt x="256921" y="396430"/>
                  </a:lnTo>
                  <a:lnTo>
                    <a:pt x="256921" y="394804"/>
                  </a:lnTo>
                  <a:lnTo>
                    <a:pt x="255295" y="394804"/>
                  </a:lnTo>
                  <a:lnTo>
                    <a:pt x="253669" y="393166"/>
                  </a:lnTo>
                  <a:lnTo>
                    <a:pt x="252044" y="393166"/>
                  </a:lnTo>
                  <a:lnTo>
                    <a:pt x="250418" y="391541"/>
                  </a:lnTo>
                  <a:lnTo>
                    <a:pt x="248793" y="391541"/>
                  </a:lnTo>
                  <a:lnTo>
                    <a:pt x="248793" y="389902"/>
                  </a:lnTo>
                  <a:lnTo>
                    <a:pt x="247167" y="389902"/>
                  </a:lnTo>
                  <a:lnTo>
                    <a:pt x="237413" y="386651"/>
                  </a:lnTo>
                  <a:lnTo>
                    <a:pt x="230911" y="386651"/>
                  </a:lnTo>
                  <a:lnTo>
                    <a:pt x="217970" y="388962"/>
                  </a:lnTo>
                  <a:lnTo>
                    <a:pt x="206717" y="395414"/>
                  </a:lnTo>
                  <a:lnTo>
                    <a:pt x="198208" y="405231"/>
                  </a:lnTo>
                  <a:lnTo>
                    <a:pt x="193509" y="417639"/>
                  </a:lnTo>
                  <a:lnTo>
                    <a:pt x="43903" y="417639"/>
                  </a:lnTo>
                  <a:lnTo>
                    <a:pt x="43903" y="269189"/>
                  </a:lnTo>
                  <a:lnTo>
                    <a:pt x="57213" y="264464"/>
                  </a:lnTo>
                  <a:lnTo>
                    <a:pt x="67487" y="255930"/>
                  </a:lnTo>
                  <a:lnTo>
                    <a:pt x="74091" y="244640"/>
                  </a:lnTo>
                  <a:lnTo>
                    <a:pt x="76428" y="231660"/>
                  </a:lnTo>
                  <a:lnTo>
                    <a:pt x="75819" y="224370"/>
                  </a:lnTo>
                  <a:lnTo>
                    <a:pt x="73990" y="217385"/>
                  </a:lnTo>
                  <a:lnTo>
                    <a:pt x="70942" y="211010"/>
                  </a:lnTo>
                  <a:lnTo>
                    <a:pt x="66662" y="205562"/>
                  </a:lnTo>
                  <a:lnTo>
                    <a:pt x="63411" y="202069"/>
                  </a:lnTo>
                  <a:lnTo>
                    <a:pt x="63411" y="223507"/>
                  </a:lnTo>
                  <a:lnTo>
                    <a:pt x="63411" y="230035"/>
                  </a:lnTo>
                  <a:lnTo>
                    <a:pt x="61404" y="240309"/>
                  </a:lnTo>
                  <a:lnTo>
                    <a:pt x="55892" y="248589"/>
                  </a:lnTo>
                  <a:lnTo>
                    <a:pt x="47637" y="254114"/>
                  </a:lnTo>
                  <a:lnTo>
                    <a:pt x="37401" y="256133"/>
                  </a:lnTo>
                  <a:lnTo>
                    <a:pt x="30899" y="256133"/>
                  </a:lnTo>
                  <a:lnTo>
                    <a:pt x="24384" y="252869"/>
                  </a:lnTo>
                  <a:lnTo>
                    <a:pt x="19507" y="249605"/>
                  </a:lnTo>
                  <a:lnTo>
                    <a:pt x="14630" y="244716"/>
                  </a:lnTo>
                  <a:lnTo>
                    <a:pt x="13004" y="238188"/>
                  </a:lnTo>
                  <a:lnTo>
                    <a:pt x="13004" y="231660"/>
                  </a:lnTo>
                  <a:lnTo>
                    <a:pt x="14986" y="221386"/>
                  </a:lnTo>
                  <a:lnTo>
                    <a:pt x="20320" y="213106"/>
                  </a:lnTo>
                  <a:lnTo>
                    <a:pt x="28092" y="207568"/>
                  </a:lnTo>
                  <a:lnTo>
                    <a:pt x="37401" y="205562"/>
                  </a:lnTo>
                  <a:lnTo>
                    <a:pt x="45529" y="205562"/>
                  </a:lnTo>
                  <a:lnTo>
                    <a:pt x="52031" y="207187"/>
                  </a:lnTo>
                  <a:lnTo>
                    <a:pt x="56908" y="212090"/>
                  </a:lnTo>
                  <a:lnTo>
                    <a:pt x="60159" y="216979"/>
                  </a:lnTo>
                  <a:lnTo>
                    <a:pt x="63411" y="223507"/>
                  </a:lnTo>
                  <a:lnTo>
                    <a:pt x="63411" y="202069"/>
                  </a:lnTo>
                  <a:lnTo>
                    <a:pt x="62420" y="201002"/>
                  </a:lnTo>
                  <a:lnTo>
                    <a:pt x="57111" y="197192"/>
                  </a:lnTo>
                  <a:lnTo>
                    <a:pt x="50888" y="194322"/>
                  </a:lnTo>
                  <a:lnTo>
                    <a:pt x="43903" y="192506"/>
                  </a:lnTo>
                  <a:lnTo>
                    <a:pt x="43903" y="42418"/>
                  </a:lnTo>
                  <a:lnTo>
                    <a:pt x="193509" y="42418"/>
                  </a:lnTo>
                  <a:lnTo>
                    <a:pt x="198234" y="56032"/>
                  </a:lnTo>
                  <a:lnTo>
                    <a:pt x="206921" y="66890"/>
                  </a:lnTo>
                  <a:lnTo>
                    <a:pt x="218655" y="74079"/>
                  </a:lnTo>
                  <a:lnTo>
                    <a:pt x="232537" y="76682"/>
                  </a:lnTo>
                  <a:lnTo>
                    <a:pt x="245465" y="74079"/>
                  </a:lnTo>
                  <a:lnTo>
                    <a:pt x="256717" y="66890"/>
                  </a:lnTo>
                  <a:lnTo>
                    <a:pt x="259283" y="63627"/>
                  </a:lnTo>
                  <a:lnTo>
                    <a:pt x="265226" y="56032"/>
                  </a:lnTo>
                  <a:lnTo>
                    <a:pt x="269938" y="42418"/>
                  </a:lnTo>
                  <a:lnTo>
                    <a:pt x="419531" y="42418"/>
                  </a:lnTo>
                  <a:lnTo>
                    <a:pt x="419531" y="29362"/>
                  </a:lnTo>
                  <a:lnTo>
                    <a:pt x="268312" y="29362"/>
                  </a:lnTo>
                  <a:lnTo>
                    <a:pt x="263855" y="17894"/>
                  </a:lnTo>
                  <a:lnTo>
                    <a:pt x="259727" y="13055"/>
                  </a:lnTo>
                  <a:lnTo>
                    <a:pt x="256921" y="9766"/>
                  </a:lnTo>
                  <a:lnTo>
                    <a:pt x="256921" y="37528"/>
                  </a:lnTo>
                  <a:lnTo>
                    <a:pt x="254939" y="47790"/>
                  </a:lnTo>
                  <a:lnTo>
                    <a:pt x="249605" y="56083"/>
                  </a:lnTo>
                  <a:lnTo>
                    <a:pt x="241833" y="61607"/>
                  </a:lnTo>
                  <a:lnTo>
                    <a:pt x="232537" y="63627"/>
                  </a:lnTo>
                  <a:lnTo>
                    <a:pt x="222288" y="61607"/>
                  </a:lnTo>
                  <a:lnTo>
                    <a:pt x="214033" y="56083"/>
                  </a:lnTo>
                  <a:lnTo>
                    <a:pt x="208521" y="47790"/>
                  </a:lnTo>
                  <a:lnTo>
                    <a:pt x="207467" y="42418"/>
                  </a:lnTo>
                  <a:lnTo>
                    <a:pt x="206514" y="37528"/>
                  </a:lnTo>
                  <a:lnTo>
                    <a:pt x="208521" y="28194"/>
                  </a:lnTo>
                  <a:lnTo>
                    <a:pt x="214033" y="20396"/>
                  </a:lnTo>
                  <a:lnTo>
                    <a:pt x="222288" y="15036"/>
                  </a:lnTo>
                  <a:lnTo>
                    <a:pt x="232537" y="13055"/>
                  </a:lnTo>
                  <a:lnTo>
                    <a:pt x="241833" y="15036"/>
                  </a:lnTo>
                  <a:lnTo>
                    <a:pt x="249605" y="20396"/>
                  </a:lnTo>
                  <a:lnTo>
                    <a:pt x="254939" y="28194"/>
                  </a:lnTo>
                  <a:lnTo>
                    <a:pt x="256921" y="37528"/>
                  </a:lnTo>
                  <a:lnTo>
                    <a:pt x="256921" y="9766"/>
                  </a:lnTo>
                  <a:lnTo>
                    <a:pt x="255905" y="8572"/>
                  </a:lnTo>
                  <a:lnTo>
                    <a:pt x="245211" y="2298"/>
                  </a:lnTo>
                  <a:lnTo>
                    <a:pt x="232537" y="0"/>
                  </a:lnTo>
                  <a:lnTo>
                    <a:pt x="218909" y="2298"/>
                  </a:lnTo>
                  <a:lnTo>
                    <a:pt x="207733" y="8572"/>
                  </a:lnTo>
                  <a:lnTo>
                    <a:pt x="199605" y="17894"/>
                  </a:lnTo>
                  <a:lnTo>
                    <a:pt x="195135" y="29362"/>
                  </a:lnTo>
                  <a:lnTo>
                    <a:pt x="30899" y="29362"/>
                  </a:lnTo>
                  <a:lnTo>
                    <a:pt x="30899" y="192506"/>
                  </a:lnTo>
                  <a:lnTo>
                    <a:pt x="18580" y="197192"/>
                  </a:lnTo>
                  <a:lnTo>
                    <a:pt x="8737" y="205765"/>
                  </a:lnTo>
                  <a:lnTo>
                    <a:pt x="2349" y="216979"/>
                  </a:lnTo>
                  <a:lnTo>
                    <a:pt x="2247" y="217385"/>
                  </a:lnTo>
                  <a:lnTo>
                    <a:pt x="0" y="230035"/>
                  </a:lnTo>
                  <a:lnTo>
                    <a:pt x="0" y="236550"/>
                  </a:lnTo>
                  <a:lnTo>
                    <a:pt x="3251" y="246341"/>
                  </a:lnTo>
                  <a:lnTo>
                    <a:pt x="3251" y="247980"/>
                  </a:lnTo>
                  <a:lnTo>
                    <a:pt x="6502" y="251244"/>
                  </a:lnTo>
                  <a:lnTo>
                    <a:pt x="6502" y="252869"/>
                  </a:lnTo>
                  <a:lnTo>
                    <a:pt x="8128" y="254495"/>
                  </a:lnTo>
                  <a:lnTo>
                    <a:pt x="8128" y="256133"/>
                  </a:lnTo>
                  <a:lnTo>
                    <a:pt x="9753" y="256133"/>
                  </a:lnTo>
                  <a:lnTo>
                    <a:pt x="14630" y="262661"/>
                  </a:lnTo>
                  <a:lnTo>
                    <a:pt x="22758" y="267550"/>
                  </a:lnTo>
                  <a:lnTo>
                    <a:pt x="30899" y="269189"/>
                  </a:lnTo>
                  <a:lnTo>
                    <a:pt x="30899" y="432320"/>
                  </a:lnTo>
                  <a:lnTo>
                    <a:pt x="193509" y="432320"/>
                  </a:lnTo>
                  <a:lnTo>
                    <a:pt x="195135" y="433959"/>
                  </a:lnTo>
                  <a:lnTo>
                    <a:pt x="195135" y="437222"/>
                  </a:lnTo>
                  <a:lnTo>
                    <a:pt x="196761" y="438848"/>
                  </a:lnTo>
                  <a:lnTo>
                    <a:pt x="196761" y="442112"/>
                  </a:lnTo>
                  <a:lnTo>
                    <a:pt x="198386" y="443750"/>
                  </a:lnTo>
                  <a:lnTo>
                    <a:pt x="198386" y="445376"/>
                  </a:lnTo>
                  <a:lnTo>
                    <a:pt x="201637" y="448640"/>
                  </a:lnTo>
                  <a:lnTo>
                    <a:pt x="201637" y="450265"/>
                  </a:lnTo>
                  <a:lnTo>
                    <a:pt x="208064" y="455752"/>
                  </a:lnTo>
                  <a:lnTo>
                    <a:pt x="215252" y="459854"/>
                  </a:lnTo>
                  <a:lnTo>
                    <a:pt x="223354" y="462432"/>
                  </a:lnTo>
                  <a:lnTo>
                    <a:pt x="232537" y="463321"/>
                  </a:lnTo>
                  <a:lnTo>
                    <a:pt x="245465" y="460997"/>
                  </a:lnTo>
                  <a:lnTo>
                    <a:pt x="256717" y="454558"/>
                  </a:lnTo>
                  <a:lnTo>
                    <a:pt x="260438" y="450265"/>
                  </a:lnTo>
                  <a:lnTo>
                    <a:pt x="265226" y="444741"/>
                  </a:lnTo>
                  <a:lnTo>
                    <a:pt x="269938" y="432320"/>
                  </a:lnTo>
                  <a:lnTo>
                    <a:pt x="432549" y="432320"/>
                  </a:lnTo>
                  <a:lnTo>
                    <a:pt x="432549" y="417639"/>
                  </a:lnTo>
                  <a:lnTo>
                    <a:pt x="432549" y="269189"/>
                  </a:lnTo>
                  <a:lnTo>
                    <a:pt x="444919" y="264464"/>
                  </a:lnTo>
                  <a:lnTo>
                    <a:pt x="454469" y="256133"/>
                  </a:lnTo>
                  <a:lnTo>
                    <a:pt x="454698" y="255930"/>
                  </a:lnTo>
                  <a:lnTo>
                    <a:pt x="461124" y="244640"/>
                  </a:lnTo>
                  <a:lnTo>
                    <a:pt x="463435" y="231660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54597"/>
            <a:ext cx="6907530" cy="3889375"/>
            <a:chOff x="0" y="1254597"/>
            <a:chExt cx="6907530" cy="3889375"/>
          </a:xfrm>
        </p:grpSpPr>
        <p:sp>
          <p:nvSpPr>
            <p:cNvPr id="3" name="object 3"/>
            <p:cNvSpPr/>
            <p:nvPr/>
          </p:nvSpPr>
          <p:spPr>
            <a:xfrm>
              <a:off x="361951" y="1254597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101" y="4069466"/>
              <a:ext cx="1938655" cy="617220"/>
            </a:xfrm>
            <a:custGeom>
              <a:avLst/>
              <a:gdLst/>
              <a:ahLst/>
              <a:cxnLst/>
              <a:rect l="l" t="t" r="r" b="b"/>
              <a:pathLst>
                <a:path w="1938655" h="617220">
                  <a:moveTo>
                    <a:pt x="0" y="616823"/>
                  </a:moveTo>
                  <a:lnTo>
                    <a:pt x="1938296" y="616823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616823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48653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ACCESS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RANGER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5" b="0">
                <a:solidFill>
                  <a:srgbClr val="FFFFFF"/>
                </a:solidFill>
                <a:latin typeface="Lato"/>
                <a:cs typeface="Lato"/>
              </a:rPr>
              <a:t>ATLAS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96170" y="1623072"/>
            <a:ext cx="5874385" cy="160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Maintain one set of data,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control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access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centrally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with ﬁne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grained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policies down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 the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column and the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row level.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10" b="1">
                <a:solidFill>
                  <a:srgbClr val="D8D8D8"/>
                </a:solidFill>
                <a:latin typeface="Roboto"/>
                <a:cs typeface="Roboto"/>
              </a:rPr>
              <a:t>Anonymize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PII with Dynamic column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masking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112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10" b="1">
                <a:solidFill>
                  <a:srgbClr val="D8D8D8"/>
                </a:solidFill>
                <a:latin typeface="Roboto"/>
                <a:cs typeface="Roboto"/>
              </a:rPr>
              <a:t>Customize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views for users with Dynamic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row ﬁltering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112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5" b="1">
                <a:solidFill>
                  <a:srgbClr val="D8D8D8"/>
                </a:solidFill>
                <a:latin typeface="Roboto"/>
                <a:cs typeface="Roboto"/>
              </a:rPr>
              <a:t>Manage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user access with Role-based Access</a:t>
            </a:r>
            <a:r>
              <a:rPr dirty="0" sz="1200" spc="-5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Control</a:t>
            </a:r>
            <a:endParaRPr sz="1200">
              <a:latin typeface="Roboto"/>
              <a:cs typeface="Roboto"/>
            </a:endParaRPr>
          </a:p>
          <a:p>
            <a:pPr marL="419100" indent="-104775">
              <a:lnSpc>
                <a:spcPct val="100000"/>
              </a:lnSpc>
              <a:spcBef>
                <a:spcPts val="1120"/>
              </a:spcBef>
              <a:buClr>
                <a:srgbClr val="FFFFFF"/>
              </a:buClr>
              <a:buFont typeface="Arial"/>
              <a:buChar char="•"/>
              <a:tabLst>
                <a:tab pos="419100" algn="l"/>
              </a:tabLst>
            </a:pPr>
            <a:r>
              <a:rPr dirty="0" sz="1200" spc="-5" b="1">
                <a:solidFill>
                  <a:srgbClr val="D8D8D8"/>
                </a:solidFill>
                <a:latin typeface="Roboto"/>
                <a:cs typeface="Roboto"/>
              </a:rPr>
              <a:t>Unify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policies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across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many data sets with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Attribute-based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Access</a:t>
            </a:r>
            <a:r>
              <a:rPr dirty="0" sz="1200" spc="2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Control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101" y="1292697"/>
            <a:ext cx="1938655" cy="2333625"/>
          </a:xfrm>
          <a:custGeom>
            <a:avLst/>
            <a:gdLst/>
            <a:ahLst/>
            <a:cxnLst/>
            <a:rect l="l" t="t" r="r" b="b"/>
            <a:pathLst>
              <a:path w="1938655" h="2333625">
                <a:moveTo>
                  <a:pt x="0" y="2333070"/>
                </a:moveTo>
                <a:lnTo>
                  <a:pt x="1938296" y="2333070"/>
                </a:lnTo>
                <a:lnTo>
                  <a:pt x="1938296" y="0"/>
                </a:lnTo>
                <a:lnTo>
                  <a:pt x="0" y="0"/>
                </a:lnTo>
                <a:lnTo>
                  <a:pt x="0" y="233307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3075" y="1968213"/>
            <a:ext cx="1818639" cy="671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Arial"/>
                <a:cs typeface="Arial"/>
              </a:rPr>
              <a:t>Access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ts val="1300"/>
              </a:lnSpc>
              <a:spcBef>
                <a:spcPts val="840"/>
              </a:spcBef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Defining what users and  applications </a:t>
            </a:r>
            <a:r>
              <a:rPr dirty="0" sz="1100">
                <a:solidFill>
                  <a:srgbClr val="2F5767"/>
                </a:solidFill>
                <a:latin typeface="Arial"/>
                <a:cs typeface="Arial"/>
              </a:rPr>
              <a:t>can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do with</a:t>
            </a:r>
            <a:r>
              <a:rPr dirty="0" sz="1100" spc="-90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75" y="2788885"/>
            <a:ext cx="1381125" cy="535940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dirty="0" sz="1100" spc="-15" b="1">
                <a:solidFill>
                  <a:srgbClr val="2F5767"/>
                </a:solidFill>
                <a:latin typeface="Arial"/>
                <a:cs typeface="Arial"/>
              </a:rPr>
              <a:t>Technical </a:t>
            </a:r>
            <a:r>
              <a:rPr dirty="0" sz="1100" spc="-5" b="1">
                <a:solidFill>
                  <a:srgbClr val="2F5767"/>
                </a:solidFill>
                <a:latin typeface="Arial"/>
                <a:cs typeface="Arial"/>
              </a:rPr>
              <a:t>Concepts: 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Permissions  Authorization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19101" y="3625767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5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938477" y="3674664"/>
            <a:ext cx="89916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7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5">
                <a:solidFill>
                  <a:srgbClr val="FFFFFF"/>
                </a:solidFill>
                <a:latin typeface="Roboto"/>
                <a:cs typeface="Roboto"/>
              </a:rPr>
              <a:t>Ranger,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94799" y="1447569"/>
            <a:ext cx="589280" cy="431165"/>
            <a:chOff x="494799" y="1447569"/>
            <a:chExt cx="589280" cy="431165"/>
          </a:xfrm>
        </p:grpSpPr>
        <p:sp>
          <p:nvSpPr>
            <p:cNvPr id="14" name="object 14"/>
            <p:cNvSpPr/>
            <p:nvPr/>
          </p:nvSpPr>
          <p:spPr>
            <a:xfrm>
              <a:off x="809718" y="1447569"/>
              <a:ext cx="158689" cy="16615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09203" y="1447569"/>
              <a:ext cx="158689" cy="1661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94799" y="1638391"/>
              <a:ext cx="589280" cy="240665"/>
            </a:xfrm>
            <a:custGeom>
              <a:avLst/>
              <a:gdLst/>
              <a:ahLst/>
              <a:cxnLst/>
              <a:rect l="l" t="t" r="r" b="b"/>
              <a:pathLst>
                <a:path w="589280" h="240664">
                  <a:moveTo>
                    <a:pt x="35179" y="240147"/>
                  </a:moveTo>
                  <a:lnTo>
                    <a:pt x="21643" y="237169"/>
                  </a:lnTo>
                  <a:lnTo>
                    <a:pt x="10443" y="229107"/>
                  </a:lnTo>
                  <a:lnTo>
                    <a:pt x="2816" y="217269"/>
                  </a:lnTo>
                  <a:lnTo>
                    <a:pt x="0" y="202962"/>
                  </a:lnTo>
                  <a:lnTo>
                    <a:pt x="2313" y="190640"/>
                  </a:lnTo>
                  <a:lnTo>
                    <a:pt x="8611" y="179916"/>
                  </a:lnTo>
                  <a:lnTo>
                    <a:pt x="17932" y="171806"/>
                  </a:lnTo>
                  <a:lnTo>
                    <a:pt x="29314" y="167327"/>
                  </a:lnTo>
                  <a:lnTo>
                    <a:pt x="36284" y="122654"/>
                  </a:lnTo>
                  <a:lnTo>
                    <a:pt x="53310" y="82630"/>
                  </a:lnTo>
                  <a:lnTo>
                    <a:pt x="78968" y="48803"/>
                  </a:lnTo>
                  <a:lnTo>
                    <a:pt x="111833" y="22723"/>
                  </a:lnTo>
                  <a:lnTo>
                    <a:pt x="150479" y="5939"/>
                  </a:lnTo>
                  <a:lnTo>
                    <a:pt x="193482" y="0"/>
                  </a:lnTo>
                  <a:lnTo>
                    <a:pt x="221446" y="2517"/>
                  </a:lnTo>
                  <a:lnTo>
                    <a:pt x="247899" y="9682"/>
                  </a:lnTo>
                  <a:lnTo>
                    <a:pt x="253822" y="12394"/>
                  </a:lnTo>
                  <a:lnTo>
                    <a:pt x="193482" y="12394"/>
                  </a:lnTo>
                  <a:lnTo>
                    <a:pt x="146223" y="20334"/>
                  </a:lnTo>
                  <a:lnTo>
                    <a:pt x="104691" y="42389"/>
                  </a:lnTo>
                  <a:lnTo>
                    <a:pt x="71377" y="75979"/>
                  </a:lnTo>
                  <a:lnTo>
                    <a:pt x="48827" y="118492"/>
                  </a:lnTo>
                  <a:lnTo>
                    <a:pt x="39574" y="167327"/>
                  </a:lnTo>
                  <a:lnTo>
                    <a:pt x="51576" y="171806"/>
                  </a:lnTo>
                  <a:lnTo>
                    <a:pt x="60829" y="179916"/>
                  </a:lnTo>
                  <a:lnTo>
                    <a:pt x="66785" y="190640"/>
                  </a:lnTo>
                  <a:lnTo>
                    <a:pt x="68892" y="202962"/>
                  </a:lnTo>
                  <a:lnTo>
                    <a:pt x="66304" y="217269"/>
                  </a:lnTo>
                  <a:lnTo>
                    <a:pt x="59181" y="229107"/>
                  </a:lnTo>
                  <a:lnTo>
                    <a:pt x="48486" y="237169"/>
                  </a:lnTo>
                  <a:lnTo>
                    <a:pt x="35179" y="240147"/>
                  </a:lnTo>
                  <a:close/>
                </a:path>
                <a:path w="589280" h="240664">
                  <a:moveTo>
                    <a:pt x="315013" y="35634"/>
                  </a:moveTo>
                  <a:lnTo>
                    <a:pt x="294621" y="35634"/>
                  </a:lnTo>
                  <a:lnTo>
                    <a:pt x="316791" y="20915"/>
                  </a:lnTo>
                  <a:lnTo>
                    <a:pt x="341159" y="9682"/>
                  </a:lnTo>
                  <a:lnTo>
                    <a:pt x="367177" y="2517"/>
                  </a:lnTo>
                  <a:lnTo>
                    <a:pt x="394294" y="0"/>
                  </a:lnTo>
                  <a:lnTo>
                    <a:pt x="437405" y="5939"/>
                  </a:lnTo>
                  <a:lnTo>
                    <a:pt x="452375" y="12394"/>
                  </a:lnTo>
                  <a:lnTo>
                    <a:pt x="394294" y="12394"/>
                  </a:lnTo>
                  <a:lnTo>
                    <a:pt x="369376" y="14404"/>
                  </a:lnTo>
                  <a:lnTo>
                    <a:pt x="345557" y="20334"/>
                  </a:lnTo>
                  <a:lnTo>
                    <a:pt x="323387" y="30041"/>
                  </a:lnTo>
                  <a:lnTo>
                    <a:pt x="315013" y="35634"/>
                  </a:lnTo>
                  <a:close/>
                </a:path>
                <a:path w="589280" h="240664">
                  <a:moveTo>
                    <a:pt x="234524" y="240147"/>
                  </a:moveTo>
                  <a:lnTo>
                    <a:pt x="221218" y="237169"/>
                  </a:lnTo>
                  <a:lnTo>
                    <a:pt x="210522" y="229107"/>
                  </a:lnTo>
                  <a:lnTo>
                    <a:pt x="203400" y="217269"/>
                  </a:lnTo>
                  <a:lnTo>
                    <a:pt x="200812" y="202962"/>
                  </a:lnTo>
                  <a:lnTo>
                    <a:pt x="202918" y="190640"/>
                  </a:lnTo>
                  <a:lnTo>
                    <a:pt x="208873" y="179916"/>
                  </a:lnTo>
                  <a:lnTo>
                    <a:pt x="218125" y="171806"/>
                  </a:lnTo>
                  <a:lnTo>
                    <a:pt x="230127" y="167327"/>
                  </a:lnTo>
                  <a:lnTo>
                    <a:pt x="234707" y="131402"/>
                  </a:lnTo>
                  <a:lnTo>
                    <a:pt x="245884" y="98382"/>
                  </a:lnTo>
                  <a:lnTo>
                    <a:pt x="263107" y="68847"/>
                  </a:lnTo>
                  <a:lnTo>
                    <a:pt x="285826" y="43379"/>
                  </a:lnTo>
                  <a:lnTo>
                    <a:pt x="265214" y="30041"/>
                  </a:lnTo>
                  <a:lnTo>
                    <a:pt x="242922" y="20327"/>
                  </a:lnTo>
                  <a:lnTo>
                    <a:pt x="219042" y="14404"/>
                  </a:lnTo>
                  <a:lnTo>
                    <a:pt x="193482" y="12394"/>
                  </a:lnTo>
                  <a:lnTo>
                    <a:pt x="253822" y="12394"/>
                  </a:lnTo>
                  <a:lnTo>
                    <a:pt x="272428" y="20915"/>
                  </a:lnTo>
                  <a:lnTo>
                    <a:pt x="294621" y="35634"/>
                  </a:lnTo>
                  <a:lnTo>
                    <a:pt x="315013" y="35634"/>
                  </a:lnTo>
                  <a:lnTo>
                    <a:pt x="303416" y="43379"/>
                  </a:lnTo>
                  <a:lnTo>
                    <a:pt x="310140" y="51127"/>
                  </a:lnTo>
                  <a:lnTo>
                    <a:pt x="294621" y="51127"/>
                  </a:lnTo>
                  <a:lnTo>
                    <a:pt x="272749" y="74512"/>
                  </a:lnTo>
                  <a:lnTo>
                    <a:pt x="255961" y="102255"/>
                  </a:lnTo>
                  <a:lnTo>
                    <a:pt x="244945" y="133483"/>
                  </a:lnTo>
                  <a:lnTo>
                    <a:pt x="240387" y="167327"/>
                  </a:lnTo>
                  <a:lnTo>
                    <a:pt x="251770" y="171806"/>
                  </a:lnTo>
                  <a:lnTo>
                    <a:pt x="260869" y="179722"/>
                  </a:lnTo>
                  <a:lnTo>
                    <a:pt x="234524" y="179722"/>
                  </a:lnTo>
                  <a:lnTo>
                    <a:pt x="225294" y="181610"/>
                  </a:lnTo>
                  <a:lnTo>
                    <a:pt x="217851" y="186694"/>
                  </a:lnTo>
                  <a:lnTo>
                    <a:pt x="212881" y="194102"/>
                  </a:lnTo>
                  <a:lnTo>
                    <a:pt x="211072" y="202962"/>
                  </a:lnTo>
                  <a:lnTo>
                    <a:pt x="212881" y="212718"/>
                  </a:lnTo>
                  <a:lnTo>
                    <a:pt x="217851" y="220586"/>
                  </a:lnTo>
                  <a:lnTo>
                    <a:pt x="225294" y="225839"/>
                  </a:lnTo>
                  <a:lnTo>
                    <a:pt x="234524" y="227752"/>
                  </a:lnTo>
                  <a:lnTo>
                    <a:pt x="260133" y="227752"/>
                  </a:lnTo>
                  <a:lnTo>
                    <a:pt x="259260" y="229107"/>
                  </a:lnTo>
                  <a:lnTo>
                    <a:pt x="248060" y="237169"/>
                  </a:lnTo>
                  <a:lnTo>
                    <a:pt x="234524" y="240147"/>
                  </a:lnTo>
                  <a:close/>
                </a:path>
                <a:path w="589280" h="240664">
                  <a:moveTo>
                    <a:pt x="554063" y="240147"/>
                  </a:moveTo>
                  <a:lnTo>
                    <a:pt x="540757" y="237169"/>
                  </a:lnTo>
                  <a:lnTo>
                    <a:pt x="530062" y="229107"/>
                  </a:lnTo>
                  <a:lnTo>
                    <a:pt x="522939" y="217269"/>
                  </a:lnTo>
                  <a:lnTo>
                    <a:pt x="520351" y="202962"/>
                  </a:lnTo>
                  <a:lnTo>
                    <a:pt x="522435" y="190640"/>
                  </a:lnTo>
                  <a:lnTo>
                    <a:pt x="528230" y="179916"/>
                  </a:lnTo>
                  <a:lnTo>
                    <a:pt x="537048" y="171806"/>
                  </a:lnTo>
                  <a:lnTo>
                    <a:pt x="548201" y="167327"/>
                  </a:lnTo>
                  <a:lnTo>
                    <a:pt x="539089" y="118492"/>
                  </a:lnTo>
                  <a:lnTo>
                    <a:pt x="516821" y="75979"/>
                  </a:lnTo>
                  <a:lnTo>
                    <a:pt x="483718" y="42389"/>
                  </a:lnTo>
                  <a:lnTo>
                    <a:pt x="442102" y="20327"/>
                  </a:lnTo>
                  <a:lnTo>
                    <a:pt x="394294" y="12394"/>
                  </a:lnTo>
                  <a:lnTo>
                    <a:pt x="452375" y="12394"/>
                  </a:lnTo>
                  <a:lnTo>
                    <a:pt x="509541" y="48803"/>
                  </a:lnTo>
                  <a:lnTo>
                    <a:pt x="535551" y="82630"/>
                  </a:lnTo>
                  <a:lnTo>
                    <a:pt x="552849" y="122654"/>
                  </a:lnTo>
                  <a:lnTo>
                    <a:pt x="559926" y="167327"/>
                  </a:lnTo>
                  <a:lnTo>
                    <a:pt x="571309" y="171806"/>
                  </a:lnTo>
                  <a:lnTo>
                    <a:pt x="580408" y="179722"/>
                  </a:lnTo>
                  <a:lnTo>
                    <a:pt x="554063" y="179722"/>
                  </a:lnTo>
                  <a:lnTo>
                    <a:pt x="544833" y="181610"/>
                  </a:lnTo>
                  <a:lnTo>
                    <a:pt x="537390" y="186694"/>
                  </a:lnTo>
                  <a:lnTo>
                    <a:pt x="532420" y="194102"/>
                  </a:lnTo>
                  <a:lnTo>
                    <a:pt x="530611" y="202962"/>
                  </a:lnTo>
                  <a:lnTo>
                    <a:pt x="532420" y="212718"/>
                  </a:lnTo>
                  <a:lnTo>
                    <a:pt x="537390" y="220586"/>
                  </a:lnTo>
                  <a:lnTo>
                    <a:pt x="544833" y="225839"/>
                  </a:lnTo>
                  <a:lnTo>
                    <a:pt x="554063" y="227752"/>
                  </a:lnTo>
                  <a:lnTo>
                    <a:pt x="579673" y="227752"/>
                  </a:lnTo>
                  <a:lnTo>
                    <a:pt x="578799" y="229107"/>
                  </a:lnTo>
                  <a:lnTo>
                    <a:pt x="567599" y="237169"/>
                  </a:lnTo>
                  <a:lnTo>
                    <a:pt x="554063" y="240147"/>
                  </a:lnTo>
                  <a:close/>
                </a:path>
                <a:path w="589280" h="240664">
                  <a:moveTo>
                    <a:pt x="353251" y="240147"/>
                  </a:moveTo>
                  <a:lnTo>
                    <a:pt x="339945" y="237169"/>
                  </a:lnTo>
                  <a:lnTo>
                    <a:pt x="329249" y="229107"/>
                  </a:lnTo>
                  <a:lnTo>
                    <a:pt x="322127" y="217269"/>
                  </a:lnTo>
                  <a:lnTo>
                    <a:pt x="319539" y="202962"/>
                  </a:lnTo>
                  <a:lnTo>
                    <a:pt x="321623" y="190640"/>
                  </a:lnTo>
                  <a:lnTo>
                    <a:pt x="327418" y="179916"/>
                  </a:lnTo>
                  <a:lnTo>
                    <a:pt x="336236" y="171806"/>
                  </a:lnTo>
                  <a:lnTo>
                    <a:pt x="347389" y="167327"/>
                  </a:lnTo>
                  <a:lnTo>
                    <a:pt x="342854" y="133483"/>
                  </a:lnTo>
                  <a:lnTo>
                    <a:pt x="331998" y="102255"/>
                  </a:lnTo>
                  <a:lnTo>
                    <a:pt x="315646" y="74512"/>
                  </a:lnTo>
                  <a:lnTo>
                    <a:pt x="294621" y="51127"/>
                  </a:lnTo>
                  <a:lnTo>
                    <a:pt x="310140" y="51127"/>
                  </a:lnTo>
                  <a:lnTo>
                    <a:pt x="325518" y="68847"/>
                  </a:lnTo>
                  <a:lnTo>
                    <a:pt x="342809" y="98382"/>
                  </a:lnTo>
                  <a:lnTo>
                    <a:pt x="354329" y="131402"/>
                  </a:lnTo>
                  <a:lnTo>
                    <a:pt x="359116" y="167327"/>
                  </a:lnTo>
                  <a:lnTo>
                    <a:pt x="370498" y="171806"/>
                  </a:lnTo>
                  <a:lnTo>
                    <a:pt x="379820" y="179916"/>
                  </a:lnTo>
                  <a:lnTo>
                    <a:pt x="386118" y="190640"/>
                  </a:lnTo>
                  <a:lnTo>
                    <a:pt x="388431" y="202962"/>
                  </a:lnTo>
                  <a:lnTo>
                    <a:pt x="385614" y="217269"/>
                  </a:lnTo>
                  <a:lnTo>
                    <a:pt x="377987" y="229107"/>
                  </a:lnTo>
                  <a:lnTo>
                    <a:pt x="366787" y="237169"/>
                  </a:lnTo>
                  <a:lnTo>
                    <a:pt x="353251" y="240147"/>
                  </a:lnTo>
                  <a:close/>
                </a:path>
                <a:path w="589280" h="240664">
                  <a:moveTo>
                    <a:pt x="260133" y="227752"/>
                  </a:moveTo>
                  <a:lnTo>
                    <a:pt x="234524" y="227752"/>
                  </a:lnTo>
                  <a:lnTo>
                    <a:pt x="243754" y="225839"/>
                  </a:lnTo>
                  <a:lnTo>
                    <a:pt x="251197" y="220586"/>
                  </a:lnTo>
                  <a:lnTo>
                    <a:pt x="256167" y="212718"/>
                  </a:lnTo>
                  <a:lnTo>
                    <a:pt x="257976" y="202962"/>
                  </a:lnTo>
                  <a:lnTo>
                    <a:pt x="256167" y="194102"/>
                  </a:lnTo>
                  <a:lnTo>
                    <a:pt x="251197" y="186694"/>
                  </a:lnTo>
                  <a:lnTo>
                    <a:pt x="243754" y="181610"/>
                  </a:lnTo>
                  <a:lnTo>
                    <a:pt x="234524" y="179722"/>
                  </a:lnTo>
                  <a:lnTo>
                    <a:pt x="260869" y="179722"/>
                  </a:lnTo>
                  <a:lnTo>
                    <a:pt x="261092" y="179916"/>
                  </a:lnTo>
                  <a:lnTo>
                    <a:pt x="267391" y="190640"/>
                  </a:lnTo>
                  <a:lnTo>
                    <a:pt x="269704" y="202962"/>
                  </a:lnTo>
                  <a:lnTo>
                    <a:pt x="266887" y="217269"/>
                  </a:lnTo>
                  <a:lnTo>
                    <a:pt x="260133" y="227752"/>
                  </a:lnTo>
                  <a:close/>
                </a:path>
                <a:path w="589280" h="240664">
                  <a:moveTo>
                    <a:pt x="579673" y="227752"/>
                  </a:moveTo>
                  <a:lnTo>
                    <a:pt x="554063" y="227752"/>
                  </a:lnTo>
                  <a:lnTo>
                    <a:pt x="563293" y="225839"/>
                  </a:lnTo>
                  <a:lnTo>
                    <a:pt x="570737" y="220586"/>
                  </a:lnTo>
                  <a:lnTo>
                    <a:pt x="575707" y="212718"/>
                  </a:lnTo>
                  <a:lnTo>
                    <a:pt x="577516" y="202962"/>
                  </a:lnTo>
                  <a:lnTo>
                    <a:pt x="575707" y="194102"/>
                  </a:lnTo>
                  <a:lnTo>
                    <a:pt x="570737" y="186694"/>
                  </a:lnTo>
                  <a:lnTo>
                    <a:pt x="563293" y="181610"/>
                  </a:lnTo>
                  <a:lnTo>
                    <a:pt x="554063" y="179722"/>
                  </a:lnTo>
                  <a:lnTo>
                    <a:pt x="580408" y="179722"/>
                  </a:lnTo>
                  <a:lnTo>
                    <a:pt x="580631" y="179916"/>
                  </a:lnTo>
                  <a:lnTo>
                    <a:pt x="586930" y="190640"/>
                  </a:lnTo>
                  <a:lnTo>
                    <a:pt x="589243" y="202962"/>
                  </a:lnTo>
                  <a:lnTo>
                    <a:pt x="586426" y="217269"/>
                  </a:lnTo>
                  <a:lnTo>
                    <a:pt x="579673" y="227752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354441" y="1214250"/>
            <a:ext cx="2068195" cy="133350"/>
            <a:chOff x="354441" y="1214250"/>
            <a:chExt cx="2068195" cy="133350"/>
          </a:xfrm>
        </p:grpSpPr>
        <p:sp>
          <p:nvSpPr>
            <p:cNvPr id="18" name="object 18"/>
            <p:cNvSpPr/>
            <p:nvPr/>
          </p:nvSpPr>
          <p:spPr>
            <a:xfrm>
              <a:off x="354441" y="1214250"/>
              <a:ext cx="2067745" cy="133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21116" y="1261874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1949" y="1251197"/>
            <a:ext cx="2052595" cy="35078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513143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VISIBILITY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CONTROL: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5" b="0">
                <a:solidFill>
                  <a:srgbClr val="FFFFFF"/>
                </a:solidFill>
                <a:latin typeface="Lato"/>
                <a:cs typeface="Lato"/>
              </a:rPr>
              <a:t>ATLAS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RANGER</a:t>
            </a:r>
            <a:endParaRPr sz="2200">
              <a:latin typeface="Lato"/>
              <a:cs typeface="La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17386" y="3005693"/>
            <a:ext cx="2306882" cy="1320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19099" y="4071566"/>
            <a:ext cx="1938655" cy="611505"/>
          </a:xfrm>
          <a:custGeom>
            <a:avLst/>
            <a:gdLst/>
            <a:ahLst/>
            <a:cxnLst/>
            <a:rect l="l" t="t" r="r" b="b"/>
            <a:pathLst>
              <a:path w="1938655" h="611504">
                <a:moveTo>
                  <a:pt x="0" y="611323"/>
                </a:moveTo>
                <a:lnTo>
                  <a:pt x="1938296" y="611323"/>
                </a:lnTo>
                <a:lnTo>
                  <a:pt x="1938296" y="0"/>
                </a:lnTo>
                <a:lnTo>
                  <a:pt x="0" y="0"/>
                </a:lnTo>
                <a:lnTo>
                  <a:pt x="0" y="61132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19099" y="1289302"/>
            <a:ext cx="1938655" cy="2338705"/>
          </a:xfrm>
          <a:custGeom>
            <a:avLst/>
            <a:gdLst/>
            <a:ahLst/>
            <a:cxnLst/>
            <a:rect l="l" t="t" r="r" b="b"/>
            <a:pathLst>
              <a:path w="1938655" h="2338704">
                <a:moveTo>
                  <a:pt x="0" y="2338565"/>
                </a:moveTo>
                <a:lnTo>
                  <a:pt x="1938296" y="2338565"/>
                </a:lnTo>
                <a:lnTo>
                  <a:pt x="1938296" y="0"/>
                </a:lnTo>
                <a:lnTo>
                  <a:pt x="0" y="0"/>
                </a:lnTo>
                <a:lnTo>
                  <a:pt x="0" y="2338565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9099" y="1289302"/>
            <a:ext cx="1938655" cy="23387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700">
              <a:latin typeface="Times New Roman"/>
              <a:cs typeface="Times New Roman"/>
            </a:endParaRPr>
          </a:p>
          <a:p>
            <a:pPr marL="66040">
              <a:lnSpc>
                <a:spcPct val="100000"/>
              </a:lnSpc>
              <a:spcBef>
                <a:spcPts val="5"/>
              </a:spcBef>
            </a:pPr>
            <a:r>
              <a:rPr dirty="0" sz="1400" spc="-10" b="1">
                <a:solidFill>
                  <a:srgbClr val="00A3AE"/>
                </a:solidFill>
                <a:latin typeface="Arial"/>
                <a:cs typeface="Arial"/>
              </a:rPr>
              <a:t>Visibility</a:t>
            </a:r>
            <a:endParaRPr sz="1400">
              <a:latin typeface="Arial"/>
              <a:cs typeface="Arial"/>
            </a:endParaRPr>
          </a:p>
          <a:p>
            <a:pPr marL="66040" marR="335280">
              <a:lnSpc>
                <a:spcPct val="100400"/>
              </a:lnSpc>
              <a:spcBef>
                <a:spcPts val="775"/>
              </a:spcBef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Reporting on where data  </a:t>
            </a:r>
            <a:r>
              <a:rPr dirty="0" sz="1100">
                <a:solidFill>
                  <a:srgbClr val="2F5767"/>
                </a:solidFill>
                <a:latin typeface="Arial"/>
                <a:cs typeface="Arial"/>
              </a:rPr>
              <a:t>came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from and how </a:t>
            </a:r>
            <a:r>
              <a:rPr dirty="0" sz="1100" spc="-10">
                <a:solidFill>
                  <a:srgbClr val="2F5767"/>
                </a:solidFill>
                <a:latin typeface="Arial"/>
                <a:cs typeface="Arial"/>
              </a:rPr>
              <a:t>it’s 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being</a:t>
            </a:r>
            <a:r>
              <a:rPr dirty="0" sz="1100" spc="-10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used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66040">
              <a:lnSpc>
                <a:spcPct val="100000"/>
              </a:lnSpc>
            </a:pPr>
            <a:r>
              <a:rPr dirty="0" sz="1100" spc="-15" b="1">
                <a:solidFill>
                  <a:srgbClr val="2F5767"/>
                </a:solidFill>
                <a:latin typeface="Arial"/>
                <a:cs typeface="Arial"/>
              </a:rPr>
              <a:t>Technical </a:t>
            </a:r>
            <a:r>
              <a:rPr dirty="0" sz="1100" spc="-5" b="1">
                <a:solidFill>
                  <a:srgbClr val="2F5767"/>
                </a:solidFill>
                <a:latin typeface="Arial"/>
                <a:cs typeface="Arial"/>
              </a:rPr>
              <a:t>Concepts:</a:t>
            </a:r>
            <a:endParaRPr sz="1100">
              <a:latin typeface="Arial"/>
              <a:cs typeface="Arial"/>
            </a:endParaRPr>
          </a:p>
          <a:p>
            <a:pPr marL="66040" marR="1360170">
              <a:lnSpc>
                <a:spcPct val="102299"/>
              </a:lnSpc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Auditing  Lineage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9099" y="3627867"/>
            <a:ext cx="1938655" cy="443865"/>
          </a:xfrm>
          <a:prstGeom prst="rect">
            <a:avLst/>
          </a:prstGeom>
          <a:solidFill>
            <a:srgbClr val="FF8E00"/>
          </a:solidFill>
        </p:spPr>
        <p:txBody>
          <a:bodyPr wrap="square" lIns="0" tIns="61594" rIns="0" bIns="0" rtlCol="0" vert="horz">
            <a:spAutoFit/>
          </a:bodyPr>
          <a:lstStyle/>
          <a:p>
            <a:pPr marL="540385" marR="533400" indent="42545">
              <a:lnSpc>
                <a:spcPct val="100000"/>
              </a:lnSpc>
              <a:spcBef>
                <a:spcPts val="484"/>
              </a:spcBef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Atlas,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Ranger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441" y="1214250"/>
            <a:ext cx="2068195" cy="675005"/>
            <a:chOff x="354441" y="1214250"/>
            <a:chExt cx="2068195" cy="675005"/>
          </a:xfrm>
        </p:grpSpPr>
        <p:sp>
          <p:nvSpPr>
            <p:cNvPr id="11" name="object 11"/>
            <p:cNvSpPr/>
            <p:nvPr/>
          </p:nvSpPr>
          <p:spPr>
            <a:xfrm>
              <a:off x="494834" y="1457819"/>
              <a:ext cx="511809" cy="431165"/>
            </a:xfrm>
            <a:custGeom>
              <a:avLst/>
              <a:gdLst/>
              <a:ahLst/>
              <a:cxnLst/>
              <a:rect l="l" t="t" r="r" b="b"/>
              <a:pathLst>
                <a:path w="511809" h="431164">
                  <a:moveTo>
                    <a:pt x="263821" y="132102"/>
                  </a:moveTo>
                  <a:lnTo>
                    <a:pt x="247462" y="132102"/>
                  </a:lnTo>
                  <a:lnTo>
                    <a:pt x="247462" y="99617"/>
                  </a:lnTo>
                  <a:lnTo>
                    <a:pt x="231579" y="93661"/>
                  </a:lnTo>
                  <a:lnTo>
                    <a:pt x="218574" y="82833"/>
                  </a:lnTo>
                  <a:lnTo>
                    <a:pt x="209786" y="67945"/>
                  </a:lnTo>
                  <a:lnTo>
                    <a:pt x="206559" y="49809"/>
                  </a:lnTo>
                  <a:lnTo>
                    <a:pt x="210489" y="30150"/>
                  </a:lnTo>
                  <a:lnTo>
                    <a:pt x="221130" y="14347"/>
                  </a:lnTo>
                  <a:lnTo>
                    <a:pt x="236756" y="3823"/>
                  </a:lnTo>
                  <a:lnTo>
                    <a:pt x="255641" y="0"/>
                  </a:lnTo>
                  <a:lnTo>
                    <a:pt x="274208" y="3823"/>
                  </a:lnTo>
                  <a:lnTo>
                    <a:pt x="289132" y="14347"/>
                  </a:lnTo>
                  <a:lnTo>
                    <a:pt x="289643" y="15159"/>
                  </a:lnTo>
                  <a:lnTo>
                    <a:pt x="255641" y="15159"/>
                  </a:lnTo>
                  <a:lnTo>
                    <a:pt x="242764" y="17832"/>
                  </a:lnTo>
                  <a:lnTo>
                    <a:pt x="232378" y="25175"/>
                  </a:lnTo>
                  <a:lnTo>
                    <a:pt x="225444" y="36172"/>
                  </a:lnTo>
                  <a:lnTo>
                    <a:pt x="222919" y="49809"/>
                  </a:lnTo>
                  <a:lnTo>
                    <a:pt x="225444" y="63445"/>
                  </a:lnTo>
                  <a:lnTo>
                    <a:pt x="232378" y="74442"/>
                  </a:lnTo>
                  <a:lnTo>
                    <a:pt x="242764" y="81784"/>
                  </a:lnTo>
                  <a:lnTo>
                    <a:pt x="255641" y="84457"/>
                  </a:lnTo>
                  <a:lnTo>
                    <a:pt x="289843" y="84457"/>
                  </a:lnTo>
                  <a:lnTo>
                    <a:pt x="279384" y="93661"/>
                  </a:lnTo>
                  <a:lnTo>
                    <a:pt x="263821" y="99617"/>
                  </a:lnTo>
                  <a:lnTo>
                    <a:pt x="263821" y="132102"/>
                  </a:lnTo>
                  <a:close/>
                </a:path>
                <a:path w="511809" h="431164">
                  <a:moveTo>
                    <a:pt x="289843" y="84457"/>
                  </a:moveTo>
                  <a:lnTo>
                    <a:pt x="255641" y="84457"/>
                  </a:lnTo>
                  <a:lnTo>
                    <a:pt x="268520" y="81784"/>
                  </a:lnTo>
                  <a:lnTo>
                    <a:pt x="278906" y="74442"/>
                  </a:lnTo>
                  <a:lnTo>
                    <a:pt x="285840" y="63445"/>
                  </a:lnTo>
                  <a:lnTo>
                    <a:pt x="288364" y="49809"/>
                  </a:lnTo>
                  <a:lnTo>
                    <a:pt x="285840" y="36172"/>
                  </a:lnTo>
                  <a:lnTo>
                    <a:pt x="278906" y="25175"/>
                  </a:lnTo>
                  <a:lnTo>
                    <a:pt x="268520" y="17832"/>
                  </a:lnTo>
                  <a:lnTo>
                    <a:pt x="255641" y="15159"/>
                  </a:lnTo>
                  <a:lnTo>
                    <a:pt x="289643" y="15159"/>
                  </a:lnTo>
                  <a:lnTo>
                    <a:pt x="299070" y="30150"/>
                  </a:lnTo>
                  <a:lnTo>
                    <a:pt x="302681" y="49809"/>
                  </a:lnTo>
                  <a:lnTo>
                    <a:pt x="299773" y="67945"/>
                  </a:lnTo>
                  <a:lnTo>
                    <a:pt x="291688" y="82833"/>
                  </a:lnTo>
                  <a:lnTo>
                    <a:pt x="289843" y="84457"/>
                  </a:lnTo>
                  <a:close/>
                </a:path>
                <a:path w="511809" h="431164">
                  <a:moveTo>
                    <a:pt x="159522" y="288021"/>
                  </a:moveTo>
                  <a:lnTo>
                    <a:pt x="143159" y="288021"/>
                  </a:lnTo>
                  <a:lnTo>
                    <a:pt x="143159" y="264201"/>
                  </a:lnTo>
                  <a:lnTo>
                    <a:pt x="127597" y="258245"/>
                  </a:lnTo>
                  <a:lnTo>
                    <a:pt x="115294" y="247417"/>
                  </a:lnTo>
                  <a:lnTo>
                    <a:pt x="107210" y="232529"/>
                  </a:lnTo>
                  <a:lnTo>
                    <a:pt x="104302" y="214392"/>
                  </a:lnTo>
                  <a:lnTo>
                    <a:pt x="107210" y="196256"/>
                  </a:lnTo>
                  <a:lnTo>
                    <a:pt x="115294" y="181367"/>
                  </a:lnTo>
                  <a:lnTo>
                    <a:pt x="127597" y="170539"/>
                  </a:lnTo>
                  <a:lnTo>
                    <a:pt x="143159" y="164584"/>
                  </a:lnTo>
                  <a:lnTo>
                    <a:pt x="143159" y="132102"/>
                  </a:lnTo>
                  <a:lnTo>
                    <a:pt x="364034" y="132102"/>
                  </a:lnTo>
                  <a:lnTo>
                    <a:pt x="364034" y="149424"/>
                  </a:lnTo>
                  <a:lnTo>
                    <a:pt x="159522" y="149424"/>
                  </a:lnTo>
                  <a:lnTo>
                    <a:pt x="159522" y="164584"/>
                  </a:lnTo>
                  <a:lnTo>
                    <a:pt x="175403" y="170539"/>
                  </a:lnTo>
                  <a:lnTo>
                    <a:pt x="186459" y="179744"/>
                  </a:lnTo>
                  <a:lnTo>
                    <a:pt x="151339" y="179744"/>
                  </a:lnTo>
                  <a:lnTo>
                    <a:pt x="138462" y="182417"/>
                  </a:lnTo>
                  <a:lnTo>
                    <a:pt x="128076" y="189759"/>
                  </a:lnTo>
                  <a:lnTo>
                    <a:pt x="121141" y="200756"/>
                  </a:lnTo>
                  <a:lnTo>
                    <a:pt x="118617" y="214392"/>
                  </a:lnTo>
                  <a:lnTo>
                    <a:pt x="121141" y="228028"/>
                  </a:lnTo>
                  <a:lnTo>
                    <a:pt x="128076" y="239025"/>
                  </a:lnTo>
                  <a:lnTo>
                    <a:pt x="138462" y="246368"/>
                  </a:lnTo>
                  <a:lnTo>
                    <a:pt x="151339" y="249042"/>
                  </a:lnTo>
                  <a:lnTo>
                    <a:pt x="186457" y="249042"/>
                  </a:lnTo>
                  <a:lnTo>
                    <a:pt x="175403" y="258245"/>
                  </a:lnTo>
                  <a:lnTo>
                    <a:pt x="159522" y="264201"/>
                  </a:lnTo>
                  <a:lnTo>
                    <a:pt x="159522" y="288021"/>
                  </a:lnTo>
                  <a:close/>
                </a:path>
                <a:path w="511809" h="431164">
                  <a:moveTo>
                    <a:pt x="464246" y="430951"/>
                  </a:moveTo>
                  <a:lnTo>
                    <a:pt x="445360" y="426789"/>
                  </a:lnTo>
                  <a:lnTo>
                    <a:pt x="429735" y="415521"/>
                  </a:lnTo>
                  <a:lnTo>
                    <a:pt x="419094" y="398974"/>
                  </a:lnTo>
                  <a:lnTo>
                    <a:pt x="415164" y="378976"/>
                  </a:lnTo>
                  <a:lnTo>
                    <a:pt x="418071" y="361754"/>
                  </a:lnTo>
                  <a:lnTo>
                    <a:pt x="426156" y="346764"/>
                  </a:lnTo>
                  <a:lnTo>
                    <a:pt x="438459" y="335428"/>
                  </a:lnTo>
                  <a:lnTo>
                    <a:pt x="454021" y="329169"/>
                  </a:lnTo>
                  <a:lnTo>
                    <a:pt x="454021" y="305346"/>
                  </a:lnTo>
                  <a:lnTo>
                    <a:pt x="347674" y="305346"/>
                  </a:lnTo>
                  <a:lnTo>
                    <a:pt x="347674" y="264201"/>
                  </a:lnTo>
                  <a:lnTo>
                    <a:pt x="333293" y="257941"/>
                  </a:lnTo>
                  <a:lnTo>
                    <a:pt x="321598" y="246605"/>
                  </a:lnTo>
                  <a:lnTo>
                    <a:pt x="313737" y="231615"/>
                  </a:lnTo>
                  <a:lnTo>
                    <a:pt x="310861" y="214392"/>
                  </a:lnTo>
                  <a:lnTo>
                    <a:pt x="313737" y="197169"/>
                  </a:lnTo>
                  <a:lnTo>
                    <a:pt x="321598" y="182179"/>
                  </a:lnTo>
                  <a:lnTo>
                    <a:pt x="333293" y="170844"/>
                  </a:lnTo>
                  <a:lnTo>
                    <a:pt x="347674" y="164584"/>
                  </a:lnTo>
                  <a:lnTo>
                    <a:pt x="347674" y="149424"/>
                  </a:lnTo>
                  <a:lnTo>
                    <a:pt x="364034" y="149424"/>
                  </a:lnTo>
                  <a:lnTo>
                    <a:pt x="364034" y="164584"/>
                  </a:lnTo>
                  <a:lnTo>
                    <a:pt x="381099" y="169626"/>
                  </a:lnTo>
                  <a:lnTo>
                    <a:pt x="394712" y="180555"/>
                  </a:lnTo>
                  <a:lnTo>
                    <a:pt x="403724" y="195951"/>
                  </a:lnTo>
                  <a:lnTo>
                    <a:pt x="406984" y="214392"/>
                  </a:lnTo>
                  <a:lnTo>
                    <a:pt x="403724" y="232833"/>
                  </a:lnTo>
                  <a:lnTo>
                    <a:pt x="394712" y="248230"/>
                  </a:lnTo>
                  <a:lnTo>
                    <a:pt x="381099" y="259160"/>
                  </a:lnTo>
                  <a:lnTo>
                    <a:pt x="364034" y="264201"/>
                  </a:lnTo>
                  <a:lnTo>
                    <a:pt x="364034" y="288021"/>
                  </a:lnTo>
                  <a:lnTo>
                    <a:pt x="470381" y="288021"/>
                  </a:lnTo>
                  <a:lnTo>
                    <a:pt x="470381" y="329169"/>
                  </a:lnTo>
                  <a:lnTo>
                    <a:pt x="487126" y="335123"/>
                  </a:lnTo>
                  <a:lnTo>
                    <a:pt x="498100" y="344326"/>
                  </a:lnTo>
                  <a:lnTo>
                    <a:pt x="464246" y="344326"/>
                  </a:lnTo>
                  <a:lnTo>
                    <a:pt x="451369" y="347000"/>
                  </a:lnTo>
                  <a:lnTo>
                    <a:pt x="440983" y="354343"/>
                  </a:lnTo>
                  <a:lnTo>
                    <a:pt x="434048" y="365340"/>
                  </a:lnTo>
                  <a:lnTo>
                    <a:pt x="431524" y="378976"/>
                  </a:lnTo>
                  <a:lnTo>
                    <a:pt x="434048" y="392613"/>
                  </a:lnTo>
                  <a:lnTo>
                    <a:pt x="440983" y="403610"/>
                  </a:lnTo>
                  <a:lnTo>
                    <a:pt x="451369" y="410953"/>
                  </a:lnTo>
                  <a:lnTo>
                    <a:pt x="464246" y="413626"/>
                  </a:lnTo>
                  <a:lnTo>
                    <a:pt x="498874" y="413626"/>
                  </a:lnTo>
                  <a:lnTo>
                    <a:pt x="497736" y="415521"/>
                  </a:lnTo>
                  <a:lnTo>
                    <a:pt x="482813" y="426789"/>
                  </a:lnTo>
                  <a:lnTo>
                    <a:pt x="464246" y="430951"/>
                  </a:lnTo>
                  <a:close/>
                </a:path>
                <a:path w="511809" h="431164">
                  <a:moveTo>
                    <a:pt x="186457" y="249042"/>
                  </a:moveTo>
                  <a:lnTo>
                    <a:pt x="151339" y="249042"/>
                  </a:lnTo>
                  <a:lnTo>
                    <a:pt x="164218" y="246368"/>
                  </a:lnTo>
                  <a:lnTo>
                    <a:pt x="174603" y="239025"/>
                  </a:lnTo>
                  <a:lnTo>
                    <a:pt x="181537" y="228028"/>
                  </a:lnTo>
                  <a:lnTo>
                    <a:pt x="184062" y="214392"/>
                  </a:lnTo>
                  <a:lnTo>
                    <a:pt x="181537" y="200756"/>
                  </a:lnTo>
                  <a:lnTo>
                    <a:pt x="174603" y="189759"/>
                  </a:lnTo>
                  <a:lnTo>
                    <a:pt x="164218" y="182417"/>
                  </a:lnTo>
                  <a:lnTo>
                    <a:pt x="151339" y="179744"/>
                  </a:lnTo>
                  <a:lnTo>
                    <a:pt x="186459" y="179744"/>
                  </a:lnTo>
                  <a:lnTo>
                    <a:pt x="188409" y="181367"/>
                  </a:lnTo>
                  <a:lnTo>
                    <a:pt x="197196" y="196256"/>
                  </a:lnTo>
                  <a:lnTo>
                    <a:pt x="200424" y="214392"/>
                  </a:lnTo>
                  <a:lnTo>
                    <a:pt x="197196" y="232529"/>
                  </a:lnTo>
                  <a:lnTo>
                    <a:pt x="188409" y="247417"/>
                  </a:lnTo>
                  <a:lnTo>
                    <a:pt x="186457" y="249042"/>
                  </a:lnTo>
                  <a:close/>
                </a:path>
                <a:path w="511809" h="431164">
                  <a:moveTo>
                    <a:pt x="47037" y="430951"/>
                  </a:moveTo>
                  <a:lnTo>
                    <a:pt x="28472" y="426789"/>
                  </a:lnTo>
                  <a:lnTo>
                    <a:pt x="13549" y="415521"/>
                  </a:lnTo>
                  <a:lnTo>
                    <a:pt x="3611" y="398974"/>
                  </a:lnTo>
                  <a:lnTo>
                    <a:pt x="0" y="378976"/>
                  </a:lnTo>
                  <a:lnTo>
                    <a:pt x="2907" y="360839"/>
                  </a:lnTo>
                  <a:lnTo>
                    <a:pt x="10992" y="345951"/>
                  </a:lnTo>
                  <a:lnTo>
                    <a:pt x="23294" y="335123"/>
                  </a:lnTo>
                  <a:lnTo>
                    <a:pt x="38857" y="329169"/>
                  </a:lnTo>
                  <a:lnTo>
                    <a:pt x="38857" y="288021"/>
                  </a:lnTo>
                  <a:lnTo>
                    <a:pt x="263821" y="288021"/>
                  </a:lnTo>
                  <a:lnTo>
                    <a:pt x="263821" y="305346"/>
                  </a:lnTo>
                  <a:lnTo>
                    <a:pt x="55219" y="305346"/>
                  </a:lnTo>
                  <a:lnTo>
                    <a:pt x="55219" y="329169"/>
                  </a:lnTo>
                  <a:lnTo>
                    <a:pt x="71100" y="335123"/>
                  </a:lnTo>
                  <a:lnTo>
                    <a:pt x="82155" y="344326"/>
                  </a:lnTo>
                  <a:lnTo>
                    <a:pt x="47037" y="344326"/>
                  </a:lnTo>
                  <a:lnTo>
                    <a:pt x="35342" y="347000"/>
                  </a:lnTo>
                  <a:lnTo>
                    <a:pt x="25563" y="354343"/>
                  </a:lnTo>
                  <a:lnTo>
                    <a:pt x="18852" y="365340"/>
                  </a:lnTo>
                  <a:lnTo>
                    <a:pt x="16359" y="378976"/>
                  </a:lnTo>
                  <a:lnTo>
                    <a:pt x="18852" y="392613"/>
                  </a:lnTo>
                  <a:lnTo>
                    <a:pt x="25563" y="403610"/>
                  </a:lnTo>
                  <a:lnTo>
                    <a:pt x="35342" y="410953"/>
                  </a:lnTo>
                  <a:lnTo>
                    <a:pt x="47037" y="413626"/>
                  </a:lnTo>
                  <a:lnTo>
                    <a:pt x="82768" y="413626"/>
                  </a:lnTo>
                  <a:lnTo>
                    <a:pt x="81550" y="415521"/>
                  </a:lnTo>
                  <a:lnTo>
                    <a:pt x="65923" y="426789"/>
                  </a:lnTo>
                  <a:lnTo>
                    <a:pt x="47037" y="430951"/>
                  </a:lnTo>
                  <a:close/>
                </a:path>
                <a:path w="511809" h="431164">
                  <a:moveTo>
                    <a:pt x="255641" y="430951"/>
                  </a:moveTo>
                  <a:lnTo>
                    <a:pt x="236756" y="426789"/>
                  </a:lnTo>
                  <a:lnTo>
                    <a:pt x="221130" y="415521"/>
                  </a:lnTo>
                  <a:lnTo>
                    <a:pt x="210489" y="398974"/>
                  </a:lnTo>
                  <a:lnTo>
                    <a:pt x="206559" y="378976"/>
                  </a:lnTo>
                  <a:lnTo>
                    <a:pt x="209786" y="361754"/>
                  </a:lnTo>
                  <a:lnTo>
                    <a:pt x="218574" y="346764"/>
                  </a:lnTo>
                  <a:lnTo>
                    <a:pt x="231579" y="335428"/>
                  </a:lnTo>
                  <a:lnTo>
                    <a:pt x="247462" y="329169"/>
                  </a:lnTo>
                  <a:lnTo>
                    <a:pt x="247462" y="305346"/>
                  </a:lnTo>
                  <a:lnTo>
                    <a:pt x="263821" y="305346"/>
                  </a:lnTo>
                  <a:lnTo>
                    <a:pt x="263821" y="329169"/>
                  </a:lnTo>
                  <a:lnTo>
                    <a:pt x="279384" y="335123"/>
                  </a:lnTo>
                  <a:lnTo>
                    <a:pt x="291688" y="345951"/>
                  </a:lnTo>
                  <a:lnTo>
                    <a:pt x="299773" y="360839"/>
                  </a:lnTo>
                  <a:lnTo>
                    <a:pt x="302681" y="378976"/>
                  </a:lnTo>
                  <a:lnTo>
                    <a:pt x="299070" y="398974"/>
                  </a:lnTo>
                  <a:lnTo>
                    <a:pt x="289132" y="415521"/>
                  </a:lnTo>
                  <a:lnTo>
                    <a:pt x="274208" y="426789"/>
                  </a:lnTo>
                  <a:lnTo>
                    <a:pt x="255641" y="430951"/>
                  </a:lnTo>
                  <a:close/>
                </a:path>
                <a:path w="511809" h="431164">
                  <a:moveTo>
                    <a:pt x="82768" y="413626"/>
                  </a:moveTo>
                  <a:lnTo>
                    <a:pt x="47037" y="413626"/>
                  </a:lnTo>
                  <a:lnTo>
                    <a:pt x="59915" y="410953"/>
                  </a:lnTo>
                  <a:lnTo>
                    <a:pt x="70301" y="403610"/>
                  </a:lnTo>
                  <a:lnTo>
                    <a:pt x="77235" y="392613"/>
                  </a:lnTo>
                  <a:lnTo>
                    <a:pt x="79759" y="378976"/>
                  </a:lnTo>
                  <a:lnTo>
                    <a:pt x="77235" y="365340"/>
                  </a:lnTo>
                  <a:lnTo>
                    <a:pt x="70301" y="354343"/>
                  </a:lnTo>
                  <a:lnTo>
                    <a:pt x="59915" y="347000"/>
                  </a:lnTo>
                  <a:lnTo>
                    <a:pt x="47037" y="344326"/>
                  </a:lnTo>
                  <a:lnTo>
                    <a:pt x="82155" y="344326"/>
                  </a:lnTo>
                  <a:lnTo>
                    <a:pt x="84106" y="345951"/>
                  </a:lnTo>
                  <a:lnTo>
                    <a:pt x="92894" y="360839"/>
                  </a:lnTo>
                  <a:lnTo>
                    <a:pt x="96122" y="378976"/>
                  </a:lnTo>
                  <a:lnTo>
                    <a:pt x="92191" y="398974"/>
                  </a:lnTo>
                  <a:lnTo>
                    <a:pt x="82768" y="413626"/>
                  </a:lnTo>
                  <a:close/>
                </a:path>
                <a:path w="511809" h="431164">
                  <a:moveTo>
                    <a:pt x="498874" y="413626"/>
                  </a:moveTo>
                  <a:lnTo>
                    <a:pt x="464246" y="413626"/>
                  </a:lnTo>
                  <a:lnTo>
                    <a:pt x="475942" y="410953"/>
                  </a:lnTo>
                  <a:lnTo>
                    <a:pt x="485721" y="403610"/>
                  </a:lnTo>
                  <a:lnTo>
                    <a:pt x="492431" y="392613"/>
                  </a:lnTo>
                  <a:lnTo>
                    <a:pt x="494924" y="378976"/>
                  </a:lnTo>
                  <a:lnTo>
                    <a:pt x="492431" y="365340"/>
                  </a:lnTo>
                  <a:lnTo>
                    <a:pt x="485721" y="354343"/>
                  </a:lnTo>
                  <a:lnTo>
                    <a:pt x="475942" y="347000"/>
                  </a:lnTo>
                  <a:lnTo>
                    <a:pt x="464246" y="344326"/>
                  </a:lnTo>
                  <a:lnTo>
                    <a:pt x="498100" y="344326"/>
                  </a:lnTo>
                  <a:lnTo>
                    <a:pt x="500037" y="345951"/>
                  </a:lnTo>
                  <a:lnTo>
                    <a:pt x="508346" y="360839"/>
                  </a:lnTo>
                  <a:lnTo>
                    <a:pt x="511286" y="378976"/>
                  </a:lnTo>
                  <a:lnTo>
                    <a:pt x="507675" y="398974"/>
                  </a:lnTo>
                  <a:lnTo>
                    <a:pt x="498874" y="413626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4441" y="1214250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21116" y="1261874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/>
          <p:nvPr/>
        </p:nvSpPr>
        <p:spPr>
          <a:xfrm>
            <a:off x="5910988" y="1453989"/>
            <a:ext cx="2813169" cy="1320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2593691" y="1572272"/>
            <a:ext cx="2943860" cy="1376680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9539" indent="-130175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Arial"/>
              <a:buChar char="•"/>
              <a:tabLst>
                <a:tab pos="130175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Lineage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What data do </a:t>
            </a:r>
            <a:r>
              <a:rPr dirty="0" sz="1200">
                <a:solidFill>
                  <a:srgbClr val="D8D8D8"/>
                </a:solidFill>
                <a:latin typeface="Roboto"/>
                <a:cs typeface="Roboto"/>
              </a:rPr>
              <a:t>I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consume?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What consumes my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Data?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Who uses my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data?</a:t>
            </a:r>
            <a:endParaRPr sz="1200">
              <a:latin typeface="Roboto"/>
              <a:cs typeface="Roboto"/>
            </a:endParaRPr>
          </a:p>
          <a:p>
            <a:pPr marL="358140" indent="-104775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Times New Roman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What data was used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 train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my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model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that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resulted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in </a:t>
            </a:r>
            <a:r>
              <a:rPr dirty="0" sz="1200">
                <a:solidFill>
                  <a:srgbClr val="D8D8D8"/>
                </a:solidFill>
                <a:latin typeface="Roboto"/>
                <a:cs typeface="Roboto"/>
              </a:rPr>
              <a:t>X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prediction?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2593691" y="2987050"/>
            <a:ext cx="53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93691" y="3182635"/>
            <a:ext cx="3155950" cy="90931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9539" indent="-130175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Arial"/>
              <a:buChar char="•"/>
              <a:tabLst>
                <a:tab pos="130175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Audit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who accessed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what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20">
                <a:solidFill>
                  <a:srgbClr val="D8D8D8"/>
                </a:solidFill>
                <a:latin typeface="Roboto"/>
                <a:cs typeface="Roboto"/>
              </a:rPr>
              <a:t>Track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access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events from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Apache</a:t>
            </a:r>
            <a:r>
              <a:rPr dirty="0" sz="1200" spc="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Ranger</a:t>
            </a:r>
            <a:endParaRPr sz="1200">
              <a:latin typeface="Roboto"/>
              <a:cs typeface="Roboto"/>
            </a:endParaRPr>
          </a:p>
          <a:p>
            <a:pPr lvl="1" marL="358140" marR="381635" indent="-104775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Metadata audit and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versioning from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Apache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Atlas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44500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PROTECTION:</a:t>
            </a:r>
            <a:r>
              <a:rPr dirty="0" sz="2200" spc="-21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ENCRYPTION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3691" y="1572272"/>
            <a:ext cx="4297045" cy="189483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9539" indent="-130175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Arial"/>
              <a:buChar char="•"/>
              <a:tabLst>
                <a:tab pos="1301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Encryption of Data at Rest: 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Transparent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Data Encryption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(TDE)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Selective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encryption of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relevant</a:t>
            </a:r>
            <a:r>
              <a:rPr dirty="0" sz="120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ﬁles/folders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Prevent rogue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admin access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 sensitive</a:t>
            </a:r>
            <a:r>
              <a:rPr dirty="0" sz="1200" spc="1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data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Fine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grained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access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controls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Transparent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client applications. (no changes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required)</a:t>
            </a:r>
            <a:endParaRPr sz="1200">
              <a:latin typeface="Roboto"/>
              <a:cs typeface="Roboto"/>
            </a:endParaRPr>
          </a:p>
          <a:p>
            <a:pPr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Times New Roman"/>
              <a:buChar char="•"/>
              <a:tabLst>
                <a:tab pos="358775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Enterprise-grade keystore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with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KTS</a:t>
            </a:r>
            <a:endParaRPr sz="1200">
              <a:latin typeface="Roboto"/>
              <a:cs typeface="Roboto"/>
            </a:endParaRPr>
          </a:p>
          <a:p>
            <a:pPr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Times New Roman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Easy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key-management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with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Ranger</a:t>
            </a:r>
            <a:endParaRPr sz="1200">
              <a:latin typeface="Roboto"/>
              <a:cs typeface="Roboto"/>
            </a:endParaRPr>
          </a:p>
          <a:p>
            <a:pPr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Times New Roman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Support HSM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integration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93691" y="3505208"/>
            <a:ext cx="539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93691" y="3700795"/>
            <a:ext cx="4714240" cy="492759"/>
          </a:xfrm>
          <a:prstGeom prst="rect">
            <a:avLst/>
          </a:prstGeom>
        </p:spPr>
        <p:txBody>
          <a:bodyPr wrap="square" lIns="0" tIns="63500" rIns="0" bIns="0" rtlCol="0" vert="horz">
            <a:spAutoFit/>
          </a:bodyPr>
          <a:lstStyle/>
          <a:p>
            <a:pPr marL="129539" indent="-130175">
              <a:lnSpc>
                <a:spcPct val="100000"/>
              </a:lnSpc>
              <a:spcBef>
                <a:spcPts val="500"/>
              </a:spcBef>
              <a:buClr>
                <a:srgbClr val="FFFFFF"/>
              </a:buClr>
              <a:buFont typeface="Arial"/>
              <a:buChar char="•"/>
              <a:tabLst>
                <a:tab pos="1301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Encryption of Data in Motion: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SSL/TLS</a:t>
            </a:r>
            <a:endParaRPr sz="1200">
              <a:latin typeface="Roboto"/>
              <a:cs typeface="Roboto"/>
            </a:endParaRPr>
          </a:p>
          <a:p>
            <a:pPr lvl="1" marL="358140" indent="-105410">
              <a:lnSpc>
                <a:spcPct val="100000"/>
              </a:lnSpc>
              <a:spcBef>
                <a:spcPts val="400"/>
              </a:spcBef>
              <a:buClr>
                <a:srgbClr val="FFFFFF"/>
              </a:buClr>
              <a:buFont typeface="Arial"/>
              <a:buChar char="•"/>
              <a:tabLst>
                <a:tab pos="358775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Easily enable and manage encryption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over-the-wire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with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 AutoTLS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1949" y="1251197"/>
            <a:ext cx="2052955" cy="3508375"/>
            <a:chOff x="361949" y="1251197"/>
            <a:chExt cx="2052955" cy="3508375"/>
          </a:xfrm>
        </p:grpSpPr>
        <p:sp>
          <p:nvSpPr>
            <p:cNvPr id="8" name="object 8"/>
            <p:cNvSpPr/>
            <p:nvPr/>
          </p:nvSpPr>
          <p:spPr>
            <a:xfrm>
              <a:off x="361949" y="1251197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087" y="1289303"/>
              <a:ext cx="1938655" cy="3394075"/>
            </a:xfrm>
            <a:custGeom>
              <a:avLst/>
              <a:gdLst/>
              <a:ahLst/>
              <a:cxnLst/>
              <a:rect l="l" t="t" r="r" b="b"/>
              <a:pathLst>
                <a:path w="1938655" h="3394075">
                  <a:moveTo>
                    <a:pt x="1938299" y="2782265"/>
                  </a:moveTo>
                  <a:lnTo>
                    <a:pt x="0" y="2782265"/>
                  </a:lnTo>
                  <a:lnTo>
                    <a:pt x="0" y="3393592"/>
                  </a:lnTo>
                  <a:lnTo>
                    <a:pt x="1938299" y="3393592"/>
                  </a:lnTo>
                  <a:lnTo>
                    <a:pt x="1938299" y="2782265"/>
                  </a:lnTo>
                  <a:close/>
                </a:path>
                <a:path w="1938655" h="3394075">
                  <a:moveTo>
                    <a:pt x="1938299" y="0"/>
                  </a:moveTo>
                  <a:lnTo>
                    <a:pt x="0" y="0"/>
                  </a:lnTo>
                  <a:lnTo>
                    <a:pt x="0" y="2338565"/>
                  </a:lnTo>
                  <a:lnTo>
                    <a:pt x="1938299" y="2338565"/>
                  </a:lnTo>
                  <a:lnTo>
                    <a:pt x="19382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85773" y="1964812"/>
            <a:ext cx="1724025" cy="6711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Roboto"/>
                <a:cs typeface="Roboto"/>
              </a:rPr>
              <a:t>Data</a:t>
            </a:r>
            <a:r>
              <a:rPr dirty="0" sz="1400" spc="-15" b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Protection</a:t>
            </a:r>
            <a:endParaRPr sz="1400">
              <a:latin typeface="Roboto"/>
              <a:cs typeface="Roboto"/>
            </a:endParaRPr>
          </a:p>
          <a:p>
            <a:pPr marR="5080">
              <a:lnSpc>
                <a:spcPts val="1300"/>
              </a:lnSpc>
              <a:spcBef>
                <a:spcPts val="84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Shielding data in the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cluster  from unauthorized</a:t>
            </a:r>
            <a:r>
              <a:rPr dirty="0" sz="1100" spc="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visibility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773" y="2956934"/>
            <a:ext cx="1287145" cy="53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</a:t>
            </a:r>
            <a:r>
              <a:rPr dirty="0" sz="1100" spc="-40" b="1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Concepts: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Encryption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Key</a:t>
            </a:r>
            <a:r>
              <a:rPr dirty="0" sz="1100" spc="-1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Management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9099" y="3627867"/>
            <a:ext cx="1938655" cy="443865"/>
          </a:xfrm>
          <a:prstGeom prst="rect">
            <a:avLst/>
          </a:prstGeom>
          <a:solidFill>
            <a:srgbClr val="FF8E00"/>
          </a:solidFill>
        </p:spPr>
        <p:txBody>
          <a:bodyPr wrap="square" lIns="0" tIns="61594" rIns="0" bIns="0" rtlCol="0" vert="horz">
            <a:spAutoFit/>
          </a:bodyPr>
          <a:lstStyle/>
          <a:p>
            <a:pPr algn="ctr" marL="679450" marR="672465" indent="635">
              <a:lnSpc>
                <a:spcPct val="100000"/>
              </a:lnSpc>
              <a:spcBef>
                <a:spcPts val="484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SSL/TLS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HDFS</a:t>
            </a:r>
            <a:r>
              <a:rPr dirty="0" sz="1000" spc="-1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TDE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4441" y="1214250"/>
            <a:ext cx="2068195" cy="699135"/>
            <a:chOff x="354441" y="1214250"/>
            <a:chExt cx="2068195" cy="699135"/>
          </a:xfrm>
        </p:grpSpPr>
        <p:sp>
          <p:nvSpPr>
            <p:cNvPr id="14" name="object 14"/>
            <p:cNvSpPr/>
            <p:nvPr/>
          </p:nvSpPr>
          <p:spPr>
            <a:xfrm>
              <a:off x="354441" y="1214250"/>
              <a:ext cx="2067745" cy="133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21116" y="1261874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10918" y="1458324"/>
              <a:ext cx="339725" cy="455295"/>
            </a:xfrm>
            <a:custGeom>
              <a:avLst/>
              <a:gdLst/>
              <a:ahLst/>
              <a:cxnLst/>
              <a:rect l="l" t="t" r="r" b="b"/>
              <a:pathLst>
                <a:path w="339725" h="455294">
                  <a:moveTo>
                    <a:pt x="169729" y="454814"/>
                  </a:moveTo>
                  <a:lnTo>
                    <a:pt x="127859" y="436874"/>
                  </a:lnTo>
                  <a:lnTo>
                    <a:pt x="87482" y="411994"/>
                  </a:lnTo>
                  <a:lnTo>
                    <a:pt x="56827" y="385376"/>
                  </a:lnTo>
                  <a:lnTo>
                    <a:pt x="29909" y="351236"/>
                  </a:lnTo>
                  <a:lnTo>
                    <a:pt x="11214" y="311309"/>
                  </a:lnTo>
                  <a:lnTo>
                    <a:pt x="747" y="265019"/>
                  </a:lnTo>
                  <a:lnTo>
                    <a:pt x="0" y="155077"/>
                  </a:lnTo>
                  <a:lnTo>
                    <a:pt x="44114" y="144659"/>
                  </a:lnTo>
                  <a:lnTo>
                    <a:pt x="44114" y="96632"/>
                  </a:lnTo>
                  <a:lnTo>
                    <a:pt x="54512" y="59075"/>
                  </a:lnTo>
                  <a:lnTo>
                    <a:pt x="81874" y="28353"/>
                  </a:lnTo>
                  <a:lnTo>
                    <a:pt x="122134" y="7612"/>
                  </a:lnTo>
                  <a:lnTo>
                    <a:pt x="171227" y="0"/>
                  </a:lnTo>
                  <a:lnTo>
                    <a:pt x="220751" y="7612"/>
                  </a:lnTo>
                  <a:lnTo>
                    <a:pt x="228479" y="11572"/>
                  </a:lnTo>
                  <a:lnTo>
                    <a:pt x="171974" y="11572"/>
                  </a:lnTo>
                  <a:lnTo>
                    <a:pt x="127719" y="18380"/>
                  </a:lnTo>
                  <a:lnTo>
                    <a:pt x="91595" y="36960"/>
                  </a:lnTo>
                  <a:lnTo>
                    <a:pt x="67248" y="64546"/>
                  </a:lnTo>
                  <a:lnTo>
                    <a:pt x="58322" y="98369"/>
                  </a:lnTo>
                  <a:lnTo>
                    <a:pt x="58322" y="141767"/>
                  </a:lnTo>
                  <a:lnTo>
                    <a:pt x="108764" y="141767"/>
                  </a:lnTo>
                  <a:lnTo>
                    <a:pt x="14954" y="163754"/>
                  </a:lnTo>
                  <a:lnTo>
                    <a:pt x="15048" y="265019"/>
                  </a:lnTo>
                  <a:lnTo>
                    <a:pt x="24674" y="307836"/>
                  </a:lnTo>
                  <a:lnTo>
                    <a:pt x="42619" y="346606"/>
                  </a:lnTo>
                  <a:lnTo>
                    <a:pt x="68789" y="379011"/>
                  </a:lnTo>
                  <a:lnTo>
                    <a:pt x="91969" y="399264"/>
                  </a:lnTo>
                  <a:lnTo>
                    <a:pt x="97949" y="404471"/>
                  </a:lnTo>
                  <a:lnTo>
                    <a:pt x="112157" y="414306"/>
                  </a:lnTo>
                  <a:lnTo>
                    <a:pt x="120382" y="420094"/>
                  </a:lnTo>
                  <a:lnTo>
                    <a:pt x="127859" y="424144"/>
                  </a:lnTo>
                  <a:lnTo>
                    <a:pt x="145057" y="432824"/>
                  </a:lnTo>
                  <a:lnTo>
                    <a:pt x="154029" y="436874"/>
                  </a:lnTo>
                  <a:lnTo>
                    <a:pt x="163749" y="440926"/>
                  </a:lnTo>
                  <a:lnTo>
                    <a:pt x="170479" y="443239"/>
                  </a:lnTo>
                  <a:lnTo>
                    <a:pt x="197772" y="443239"/>
                  </a:lnTo>
                  <a:lnTo>
                    <a:pt x="192909" y="445554"/>
                  </a:lnTo>
                  <a:lnTo>
                    <a:pt x="183189" y="449604"/>
                  </a:lnTo>
                  <a:lnTo>
                    <a:pt x="169729" y="454814"/>
                  </a:lnTo>
                  <a:close/>
                </a:path>
                <a:path w="339725" h="455294">
                  <a:moveTo>
                    <a:pt x="299084" y="142347"/>
                  </a:moveTo>
                  <a:lnTo>
                    <a:pt x="284879" y="142347"/>
                  </a:lnTo>
                  <a:lnTo>
                    <a:pt x="284879" y="98369"/>
                  </a:lnTo>
                  <a:lnTo>
                    <a:pt x="276070" y="64546"/>
                  </a:lnTo>
                  <a:lnTo>
                    <a:pt x="251979" y="36960"/>
                  </a:lnTo>
                  <a:lnTo>
                    <a:pt x="216112" y="18380"/>
                  </a:lnTo>
                  <a:lnTo>
                    <a:pt x="171974" y="11572"/>
                  </a:lnTo>
                  <a:lnTo>
                    <a:pt x="228479" y="11572"/>
                  </a:lnTo>
                  <a:lnTo>
                    <a:pt x="261232" y="28353"/>
                  </a:lnTo>
                  <a:lnTo>
                    <a:pt x="288675" y="59075"/>
                  </a:lnTo>
                  <a:lnTo>
                    <a:pt x="299084" y="96632"/>
                  </a:lnTo>
                  <a:lnTo>
                    <a:pt x="299084" y="142347"/>
                  </a:lnTo>
                  <a:close/>
                </a:path>
                <a:path w="339725" h="455294">
                  <a:moveTo>
                    <a:pt x="108764" y="141767"/>
                  </a:moveTo>
                  <a:lnTo>
                    <a:pt x="58322" y="141767"/>
                  </a:lnTo>
                  <a:lnTo>
                    <a:pt x="170479" y="115727"/>
                  </a:lnTo>
                  <a:lnTo>
                    <a:pt x="220223" y="127302"/>
                  </a:lnTo>
                  <a:lnTo>
                    <a:pt x="170479" y="127302"/>
                  </a:lnTo>
                  <a:lnTo>
                    <a:pt x="108764" y="141767"/>
                  </a:lnTo>
                  <a:close/>
                </a:path>
                <a:path w="339725" h="455294">
                  <a:moveTo>
                    <a:pt x="339461" y="203102"/>
                  </a:moveTo>
                  <a:lnTo>
                    <a:pt x="326749" y="203102"/>
                  </a:lnTo>
                  <a:lnTo>
                    <a:pt x="326749" y="163177"/>
                  </a:lnTo>
                  <a:lnTo>
                    <a:pt x="170479" y="127302"/>
                  </a:lnTo>
                  <a:lnTo>
                    <a:pt x="220223" y="127302"/>
                  </a:lnTo>
                  <a:lnTo>
                    <a:pt x="284879" y="142347"/>
                  </a:lnTo>
                  <a:lnTo>
                    <a:pt x="299084" y="142347"/>
                  </a:lnTo>
                  <a:lnTo>
                    <a:pt x="299084" y="145239"/>
                  </a:lnTo>
                  <a:lnTo>
                    <a:pt x="339461" y="153339"/>
                  </a:lnTo>
                  <a:lnTo>
                    <a:pt x="339461" y="203102"/>
                  </a:lnTo>
                  <a:close/>
                </a:path>
                <a:path w="339725" h="455294">
                  <a:moveTo>
                    <a:pt x="122624" y="234929"/>
                  </a:moveTo>
                  <a:lnTo>
                    <a:pt x="109049" y="232886"/>
                  </a:lnTo>
                  <a:lnTo>
                    <a:pt x="98137" y="227262"/>
                  </a:lnTo>
                  <a:lnTo>
                    <a:pt x="90870" y="218818"/>
                  </a:lnTo>
                  <a:lnTo>
                    <a:pt x="88229" y="208312"/>
                  </a:lnTo>
                  <a:lnTo>
                    <a:pt x="90975" y="197806"/>
                  </a:lnTo>
                  <a:lnTo>
                    <a:pt x="98417" y="189361"/>
                  </a:lnTo>
                  <a:lnTo>
                    <a:pt x="109364" y="183737"/>
                  </a:lnTo>
                  <a:lnTo>
                    <a:pt x="122624" y="181694"/>
                  </a:lnTo>
                  <a:lnTo>
                    <a:pt x="134401" y="183330"/>
                  </a:lnTo>
                  <a:lnTo>
                    <a:pt x="144495" y="187842"/>
                  </a:lnTo>
                  <a:lnTo>
                    <a:pt x="150545" y="193267"/>
                  </a:lnTo>
                  <a:lnTo>
                    <a:pt x="112157" y="193267"/>
                  </a:lnTo>
                  <a:lnTo>
                    <a:pt x="103184" y="200209"/>
                  </a:lnTo>
                  <a:lnTo>
                    <a:pt x="103184" y="216412"/>
                  </a:lnTo>
                  <a:lnTo>
                    <a:pt x="111409" y="223357"/>
                  </a:lnTo>
                  <a:lnTo>
                    <a:pt x="150278" y="223357"/>
                  </a:lnTo>
                  <a:lnTo>
                    <a:pt x="143560" y="229142"/>
                  </a:lnTo>
                  <a:lnTo>
                    <a:pt x="133863" y="233392"/>
                  </a:lnTo>
                  <a:lnTo>
                    <a:pt x="122624" y="234929"/>
                  </a:lnTo>
                  <a:close/>
                </a:path>
                <a:path w="339725" h="455294">
                  <a:moveTo>
                    <a:pt x="150278" y="223357"/>
                  </a:moveTo>
                  <a:lnTo>
                    <a:pt x="133092" y="223357"/>
                  </a:lnTo>
                  <a:lnTo>
                    <a:pt x="142067" y="216989"/>
                  </a:lnTo>
                  <a:lnTo>
                    <a:pt x="142067" y="200209"/>
                  </a:lnTo>
                  <a:lnTo>
                    <a:pt x="133092" y="193267"/>
                  </a:lnTo>
                  <a:lnTo>
                    <a:pt x="150545" y="193267"/>
                  </a:lnTo>
                  <a:lnTo>
                    <a:pt x="152066" y="194631"/>
                  </a:lnTo>
                  <a:lnTo>
                    <a:pt x="156272" y="203102"/>
                  </a:lnTo>
                  <a:lnTo>
                    <a:pt x="339461" y="203102"/>
                  </a:lnTo>
                  <a:lnTo>
                    <a:pt x="339461" y="214677"/>
                  </a:lnTo>
                  <a:lnTo>
                    <a:pt x="155524" y="214677"/>
                  </a:lnTo>
                  <a:lnTo>
                    <a:pt x="151014" y="222723"/>
                  </a:lnTo>
                  <a:lnTo>
                    <a:pt x="150278" y="223357"/>
                  </a:lnTo>
                  <a:close/>
                </a:path>
                <a:path w="339725" h="455294">
                  <a:moveTo>
                    <a:pt x="337506" y="275434"/>
                  </a:moveTo>
                  <a:lnTo>
                    <a:pt x="324506" y="275434"/>
                  </a:lnTo>
                  <a:lnTo>
                    <a:pt x="326001" y="264439"/>
                  </a:lnTo>
                  <a:lnTo>
                    <a:pt x="326749" y="248237"/>
                  </a:lnTo>
                  <a:lnTo>
                    <a:pt x="326749" y="214677"/>
                  </a:lnTo>
                  <a:lnTo>
                    <a:pt x="339461" y="214677"/>
                  </a:lnTo>
                  <a:lnTo>
                    <a:pt x="339373" y="254601"/>
                  </a:lnTo>
                  <a:lnTo>
                    <a:pt x="338714" y="263281"/>
                  </a:lnTo>
                  <a:lnTo>
                    <a:pt x="337506" y="275434"/>
                  </a:lnTo>
                  <a:close/>
                </a:path>
                <a:path w="339725" h="455294">
                  <a:moveTo>
                    <a:pt x="182442" y="307836"/>
                  </a:moveTo>
                  <a:lnTo>
                    <a:pt x="168866" y="305793"/>
                  </a:lnTo>
                  <a:lnTo>
                    <a:pt x="157954" y="300170"/>
                  </a:lnTo>
                  <a:lnTo>
                    <a:pt x="150687" y="291725"/>
                  </a:lnTo>
                  <a:lnTo>
                    <a:pt x="148047" y="281219"/>
                  </a:lnTo>
                  <a:lnTo>
                    <a:pt x="150792" y="270713"/>
                  </a:lnTo>
                  <a:lnTo>
                    <a:pt x="158234" y="262268"/>
                  </a:lnTo>
                  <a:lnTo>
                    <a:pt x="169182" y="256645"/>
                  </a:lnTo>
                  <a:lnTo>
                    <a:pt x="182442" y="254601"/>
                  </a:lnTo>
                  <a:lnTo>
                    <a:pt x="194218" y="256148"/>
                  </a:lnTo>
                  <a:lnTo>
                    <a:pt x="204312" y="260461"/>
                  </a:lnTo>
                  <a:lnTo>
                    <a:pt x="211882" y="267052"/>
                  </a:lnTo>
                  <a:lnTo>
                    <a:pt x="216089" y="275434"/>
                  </a:lnTo>
                  <a:lnTo>
                    <a:pt x="337506" y="275434"/>
                  </a:lnTo>
                  <a:lnTo>
                    <a:pt x="337219" y="278326"/>
                  </a:lnTo>
                  <a:lnTo>
                    <a:pt x="335296" y="287006"/>
                  </a:lnTo>
                  <a:lnTo>
                    <a:pt x="216089" y="287006"/>
                  </a:lnTo>
                  <a:lnTo>
                    <a:pt x="211567" y="295387"/>
                  </a:lnTo>
                  <a:lnTo>
                    <a:pt x="204032" y="301978"/>
                  </a:lnTo>
                  <a:lnTo>
                    <a:pt x="194113" y="306290"/>
                  </a:lnTo>
                  <a:lnTo>
                    <a:pt x="182442" y="307836"/>
                  </a:lnTo>
                  <a:close/>
                </a:path>
                <a:path w="339725" h="455294">
                  <a:moveTo>
                    <a:pt x="307559" y="352394"/>
                  </a:moveTo>
                  <a:lnTo>
                    <a:pt x="293851" y="352394"/>
                  </a:lnTo>
                  <a:lnTo>
                    <a:pt x="298336" y="346029"/>
                  </a:lnTo>
                  <a:lnTo>
                    <a:pt x="307309" y="329826"/>
                  </a:lnTo>
                  <a:lnTo>
                    <a:pt x="312544" y="318831"/>
                  </a:lnTo>
                  <a:lnTo>
                    <a:pt x="317029" y="307836"/>
                  </a:lnTo>
                  <a:lnTo>
                    <a:pt x="323011" y="288164"/>
                  </a:lnTo>
                  <a:lnTo>
                    <a:pt x="323011" y="287006"/>
                  </a:lnTo>
                  <a:lnTo>
                    <a:pt x="335296" y="287006"/>
                  </a:lnTo>
                  <a:lnTo>
                    <a:pt x="322264" y="326354"/>
                  </a:lnTo>
                  <a:lnTo>
                    <a:pt x="309554" y="349499"/>
                  </a:lnTo>
                  <a:lnTo>
                    <a:pt x="307559" y="352394"/>
                  </a:lnTo>
                  <a:close/>
                </a:path>
                <a:path w="339725" h="455294">
                  <a:moveTo>
                    <a:pt x="165992" y="384796"/>
                  </a:moveTo>
                  <a:lnTo>
                    <a:pt x="152416" y="382753"/>
                  </a:lnTo>
                  <a:lnTo>
                    <a:pt x="141504" y="377129"/>
                  </a:lnTo>
                  <a:lnTo>
                    <a:pt x="134237" y="368685"/>
                  </a:lnTo>
                  <a:lnTo>
                    <a:pt x="131597" y="358179"/>
                  </a:lnTo>
                  <a:lnTo>
                    <a:pt x="134342" y="347673"/>
                  </a:lnTo>
                  <a:lnTo>
                    <a:pt x="141785" y="339228"/>
                  </a:lnTo>
                  <a:lnTo>
                    <a:pt x="152732" y="333605"/>
                  </a:lnTo>
                  <a:lnTo>
                    <a:pt x="165992" y="331561"/>
                  </a:lnTo>
                  <a:lnTo>
                    <a:pt x="177768" y="333107"/>
                  </a:lnTo>
                  <a:lnTo>
                    <a:pt x="187863" y="337420"/>
                  </a:lnTo>
                  <a:lnTo>
                    <a:pt x="193762" y="342556"/>
                  </a:lnTo>
                  <a:lnTo>
                    <a:pt x="156272" y="342556"/>
                  </a:lnTo>
                  <a:lnTo>
                    <a:pt x="147299" y="349499"/>
                  </a:lnTo>
                  <a:lnTo>
                    <a:pt x="147299" y="365701"/>
                  </a:lnTo>
                  <a:lnTo>
                    <a:pt x="155524" y="372646"/>
                  </a:lnTo>
                  <a:lnTo>
                    <a:pt x="194776" y="372646"/>
                  </a:lnTo>
                  <a:lnTo>
                    <a:pt x="187583" y="378937"/>
                  </a:lnTo>
                  <a:lnTo>
                    <a:pt x="177663" y="383250"/>
                  </a:lnTo>
                  <a:lnTo>
                    <a:pt x="165992" y="384796"/>
                  </a:lnTo>
                  <a:close/>
                </a:path>
                <a:path w="339725" h="455294">
                  <a:moveTo>
                    <a:pt x="194776" y="372646"/>
                  </a:moveTo>
                  <a:lnTo>
                    <a:pt x="177207" y="372646"/>
                  </a:lnTo>
                  <a:lnTo>
                    <a:pt x="186179" y="366279"/>
                  </a:lnTo>
                  <a:lnTo>
                    <a:pt x="186179" y="349499"/>
                  </a:lnTo>
                  <a:lnTo>
                    <a:pt x="177207" y="342556"/>
                  </a:lnTo>
                  <a:lnTo>
                    <a:pt x="193762" y="342556"/>
                  </a:lnTo>
                  <a:lnTo>
                    <a:pt x="195434" y="344012"/>
                  </a:lnTo>
                  <a:lnTo>
                    <a:pt x="199639" y="352394"/>
                  </a:lnTo>
                  <a:lnTo>
                    <a:pt x="307559" y="352394"/>
                  </a:lnTo>
                  <a:lnTo>
                    <a:pt x="299582" y="363966"/>
                  </a:lnTo>
                  <a:lnTo>
                    <a:pt x="199639" y="363966"/>
                  </a:lnTo>
                  <a:lnTo>
                    <a:pt x="195118" y="372347"/>
                  </a:lnTo>
                  <a:lnTo>
                    <a:pt x="194776" y="372646"/>
                  </a:lnTo>
                  <a:close/>
                </a:path>
                <a:path w="339725" h="455294">
                  <a:moveTo>
                    <a:pt x="197772" y="443239"/>
                  </a:moveTo>
                  <a:lnTo>
                    <a:pt x="170479" y="443239"/>
                  </a:lnTo>
                  <a:lnTo>
                    <a:pt x="177207" y="440346"/>
                  </a:lnTo>
                  <a:lnTo>
                    <a:pt x="186929" y="436296"/>
                  </a:lnTo>
                  <a:lnTo>
                    <a:pt x="204874" y="427616"/>
                  </a:lnTo>
                  <a:lnTo>
                    <a:pt x="213097" y="422986"/>
                  </a:lnTo>
                  <a:lnTo>
                    <a:pt x="220574" y="418936"/>
                  </a:lnTo>
                  <a:lnTo>
                    <a:pt x="228799" y="414306"/>
                  </a:lnTo>
                  <a:lnTo>
                    <a:pt x="261699" y="389426"/>
                  </a:lnTo>
                  <a:lnTo>
                    <a:pt x="285626" y="363966"/>
                  </a:lnTo>
                  <a:lnTo>
                    <a:pt x="299582" y="363966"/>
                  </a:lnTo>
                  <a:lnTo>
                    <a:pt x="271419" y="395211"/>
                  </a:lnTo>
                  <a:lnTo>
                    <a:pt x="237024" y="421829"/>
                  </a:lnTo>
                  <a:lnTo>
                    <a:pt x="202629" y="440926"/>
                  </a:lnTo>
                  <a:lnTo>
                    <a:pt x="197772" y="44323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43</a:t>
            </a:fld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56762"/>
            <a:ext cx="334073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b="0">
                <a:solidFill>
                  <a:srgbClr val="FFFFFF"/>
                </a:solidFill>
                <a:latin typeface="Lato"/>
                <a:cs typeface="Lato"/>
              </a:rPr>
              <a:t>G</a:t>
            </a:r>
            <a:r>
              <a:rPr dirty="0" sz="3800" spc="-100" b="0">
                <a:solidFill>
                  <a:srgbClr val="FFFFFF"/>
                </a:solidFill>
                <a:latin typeface="Lato"/>
                <a:cs typeface="Lato"/>
              </a:rPr>
              <a:t>O</a:t>
            </a:r>
            <a:r>
              <a:rPr dirty="0" sz="3800" spc="15" b="0">
                <a:solidFill>
                  <a:srgbClr val="FFFFFF"/>
                </a:solidFill>
                <a:latin typeface="Lato"/>
                <a:cs typeface="Lato"/>
              </a:rPr>
              <a:t>VERNANCE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701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HOW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DO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CUSTOMERS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USE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CLOUDERA?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7760" y="1987622"/>
            <a:ext cx="670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BANKING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67723" y="2662756"/>
            <a:ext cx="1155700" cy="965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5" indent="-81280">
              <a:lnSpc>
                <a:spcPts val="1739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5" b="0">
                <a:solidFill>
                  <a:srgbClr val="00A3AE"/>
                </a:solidFill>
                <a:latin typeface="Roboto Light"/>
                <a:cs typeface="Roboto Light"/>
              </a:rPr>
              <a:t>Fraud</a:t>
            </a:r>
            <a:r>
              <a:rPr dirty="0" sz="1200" spc="-2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detection</a:t>
            </a:r>
            <a:endParaRPr sz="1200">
              <a:latin typeface="Roboto Light"/>
              <a:cs typeface="Roboto Light"/>
            </a:endParaRPr>
          </a:p>
          <a:p>
            <a:pPr marL="93345" indent="-81280">
              <a:lnSpc>
                <a:spcPct val="100000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Anti-money</a:t>
            </a:r>
            <a:endParaRPr sz="1200">
              <a:latin typeface="Roboto Light"/>
              <a:cs typeface="Roboto Light"/>
            </a:endParaRPr>
          </a:p>
          <a:p>
            <a:pPr marL="92710">
              <a:lnSpc>
                <a:spcPts val="1430"/>
              </a:lnSpc>
              <a:spcBef>
                <a:spcPts val="2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laundering</a:t>
            </a:r>
            <a:endParaRPr sz="1200">
              <a:latin typeface="Roboto Light"/>
              <a:cs typeface="Roboto Light"/>
            </a:endParaRPr>
          </a:p>
          <a:p>
            <a:pPr marL="93345" indent="-81280">
              <a:lnSpc>
                <a:spcPts val="2150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Spend</a:t>
            </a:r>
            <a:r>
              <a:rPr dirty="0" sz="1200" spc="-4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analytics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4783" y="1987622"/>
            <a:ext cx="1055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0">
                <a:solidFill>
                  <a:srgbClr val="FF8300"/>
                </a:solidFill>
                <a:latin typeface="Roboto Light"/>
                <a:cs typeface="Roboto Light"/>
              </a:rPr>
              <a:t>LIFE</a:t>
            </a:r>
            <a:r>
              <a:rPr dirty="0" sz="1200" spc="-45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SCIENCES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66118" y="2657669"/>
            <a:ext cx="1370330" cy="508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645" indent="-81280">
              <a:lnSpc>
                <a:spcPts val="1739"/>
              </a:lnSpc>
              <a:buSzPct val="141666"/>
              <a:buFont typeface="Arial"/>
              <a:buChar char="•"/>
              <a:tabLst>
                <a:tab pos="812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Patient care</a:t>
            </a:r>
            <a:r>
              <a:rPr dirty="0" sz="1200" spc="-1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(IoT)</a:t>
            </a:r>
            <a:endParaRPr sz="1200">
              <a:latin typeface="Roboto Light"/>
              <a:cs typeface="Roboto Light"/>
            </a:endParaRPr>
          </a:p>
          <a:p>
            <a:pPr marL="80645" indent="-81280">
              <a:lnSpc>
                <a:spcPct val="100000"/>
              </a:lnSpc>
              <a:buSzPct val="141666"/>
              <a:buFont typeface="Arial"/>
              <a:buChar char="•"/>
              <a:tabLst>
                <a:tab pos="81280" algn="l"/>
              </a:tabLst>
            </a:pP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Genomics</a:t>
            </a:r>
            <a:r>
              <a:rPr dirty="0" sz="1200" spc="-8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research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6118" y="3216468"/>
            <a:ext cx="80962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0645" indent="-81280">
              <a:lnSpc>
                <a:spcPts val="1639"/>
              </a:lnSpc>
              <a:buSzPct val="141666"/>
              <a:buFont typeface="Arial"/>
              <a:buChar char="•"/>
              <a:tabLst>
                <a:tab pos="812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Regula</a:t>
            </a:r>
            <a:r>
              <a:rPr dirty="0" sz="1200" spc="-20" b="0">
                <a:solidFill>
                  <a:srgbClr val="00A3AE"/>
                </a:solidFill>
                <a:latin typeface="Roboto Light"/>
                <a:cs typeface="Roboto Light"/>
              </a:rPr>
              <a:t>t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o</a:t>
            </a:r>
            <a:r>
              <a:rPr dirty="0" sz="1200" b="0">
                <a:solidFill>
                  <a:srgbClr val="00A3AE"/>
                </a:solidFill>
                <a:latin typeface="Roboto Light"/>
                <a:cs typeface="Roboto Light"/>
              </a:rPr>
              <a:t>r</a:t>
            </a: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y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33450" y="3417636"/>
            <a:ext cx="7994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compliance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72220" y="1987622"/>
            <a:ext cx="9950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TECHNOLOGY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71032" y="2662756"/>
            <a:ext cx="1391920" cy="968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5" indent="-81280">
              <a:lnSpc>
                <a:spcPts val="1739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Customer</a:t>
            </a:r>
            <a:r>
              <a:rPr dirty="0" sz="1200" spc="-2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analytics</a:t>
            </a:r>
            <a:endParaRPr sz="1200">
              <a:latin typeface="Roboto Light"/>
              <a:cs typeface="Roboto Light"/>
            </a:endParaRPr>
          </a:p>
          <a:p>
            <a:pPr marL="93345" indent="-81280">
              <a:lnSpc>
                <a:spcPct val="100000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Threat</a:t>
            </a:r>
            <a:r>
              <a:rPr dirty="0" sz="1200" spc="-1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detection</a:t>
            </a:r>
            <a:endParaRPr sz="1200">
              <a:latin typeface="Roboto Light"/>
              <a:cs typeface="Roboto Light"/>
            </a:endParaRPr>
          </a:p>
          <a:p>
            <a:pPr marL="93345" indent="-81280">
              <a:lnSpc>
                <a:spcPct val="100000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Predictive</a:t>
            </a:r>
            <a:endParaRPr sz="1200">
              <a:latin typeface="Roboto Light"/>
              <a:cs typeface="Roboto Light"/>
            </a:endParaRPr>
          </a:p>
          <a:p>
            <a:pPr marL="92710">
              <a:lnSpc>
                <a:spcPct val="100000"/>
              </a:lnSpc>
              <a:spcBef>
                <a:spcPts val="20"/>
              </a:spcBef>
            </a:pP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support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8959" y="1987622"/>
            <a:ext cx="4806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TE</a:t>
            </a:r>
            <a:r>
              <a:rPr dirty="0" sz="1200" spc="-45" b="0">
                <a:solidFill>
                  <a:srgbClr val="FF8300"/>
                </a:solidFill>
                <a:latin typeface="Roboto Light"/>
                <a:cs typeface="Roboto Light"/>
              </a:rPr>
              <a:t>L</a:t>
            </a:r>
            <a:r>
              <a:rPr dirty="0" sz="1200" spc="-10" b="0">
                <a:solidFill>
                  <a:srgbClr val="FF8300"/>
                </a:solidFill>
                <a:latin typeface="Roboto Light"/>
                <a:cs typeface="Roboto Light"/>
              </a:rPr>
              <a:t>CO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346610" y="2662756"/>
            <a:ext cx="1095375" cy="968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0" indent="-86995">
              <a:lnSpc>
                <a:spcPts val="1739"/>
              </a:lnSpc>
              <a:buSzPct val="141666"/>
              <a:buFont typeface="Arial"/>
              <a:buChar char="•"/>
              <a:tabLst>
                <a:tab pos="99695" algn="l"/>
              </a:tabLst>
            </a:pP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Churn</a:t>
            </a:r>
            <a:r>
              <a:rPr dirty="0" sz="1200" spc="-4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analysis</a:t>
            </a:r>
            <a:endParaRPr sz="1200">
              <a:latin typeface="Roboto Light"/>
              <a:cs typeface="Roboto Light"/>
            </a:endParaRPr>
          </a:p>
          <a:p>
            <a:pPr marL="99060" indent="-86995">
              <a:lnSpc>
                <a:spcPct val="100000"/>
              </a:lnSpc>
              <a:buSzPct val="141666"/>
              <a:buFont typeface="Arial"/>
              <a:buChar char="•"/>
              <a:tabLst>
                <a:tab pos="99695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Customer</a:t>
            </a:r>
            <a:r>
              <a:rPr dirty="0" sz="1200" spc="-4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care</a:t>
            </a:r>
            <a:endParaRPr sz="1200">
              <a:latin typeface="Roboto Light"/>
              <a:cs typeface="Roboto Light"/>
            </a:endParaRPr>
          </a:p>
          <a:p>
            <a:pPr marL="99060" indent="-86995">
              <a:lnSpc>
                <a:spcPct val="100000"/>
              </a:lnSpc>
              <a:buSzPct val="141666"/>
              <a:buFont typeface="Arial"/>
              <a:buChar char="•"/>
              <a:tabLst>
                <a:tab pos="99695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Network</a:t>
            </a:r>
            <a:endParaRPr sz="1200">
              <a:latin typeface="Roboto Light"/>
              <a:cs typeface="Roboto Light"/>
            </a:endParaRPr>
          </a:p>
          <a:p>
            <a:pPr marL="99060">
              <a:lnSpc>
                <a:spcPct val="100000"/>
              </a:lnSpc>
              <a:spcBef>
                <a:spcPts val="2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optimization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39286" y="1987088"/>
            <a:ext cx="1266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5" b="0">
                <a:solidFill>
                  <a:srgbClr val="FF8300"/>
                </a:solidFill>
                <a:latin typeface="Roboto Light"/>
                <a:cs typeface="Roboto Light"/>
              </a:rPr>
              <a:t>MANUFACTURING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53764" y="2654094"/>
            <a:ext cx="1325245" cy="8851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5" indent="-81280">
              <a:lnSpc>
                <a:spcPts val="1805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Predictive</a:t>
            </a:r>
            <a:endParaRPr sz="1200">
              <a:latin typeface="Roboto Light"/>
              <a:cs typeface="Roboto Light"/>
            </a:endParaRPr>
          </a:p>
          <a:p>
            <a:pPr marL="92710">
              <a:lnSpc>
                <a:spcPts val="1430"/>
              </a:lnSpc>
              <a:spcBef>
                <a:spcPts val="2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maintenance</a:t>
            </a:r>
            <a:r>
              <a:rPr dirty="0" sz="1200" spc="-2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(IoT)</a:t>
            </a:r>
            <a:endParaRPr sz="1200">
              <a:latin typeface="Roboto Light"/>
              <a:cs typeface="Roboto Light"/>
            </a:endParaRPr>
          </a:p>
          <a:p>
            <a:pPr marL="93345" indent="-81280">
              <a:lnSpc>
                <a:spcPts val="2150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Supply</a:t>
            </a:r>
            <a:r>
              <a:rPr dirty="0" sz="1200" spc="-15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chain</a:t>
            </a:r>
            <a:endParaRPr sz="1200">
              <a:latin typeface="Roboto Light"/>
              <a:cs typeface="Roboto Light"/>
            </a:endParaRPr>
          </a:p>
          <a:p>
            <a:pPr marL="92710">
              <a:lnSpc>
                <a:spcPct val="100000"/>
              </a:lnSpc>
              <a:spcBef>
                <a:spcPts val="25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optimization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353764" y="3586780"/>
            <a:ext cx="138938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3345" indent="-81280">
              <a:lnSpc>
                <a:spcPts val="1639"/>
              </a:lnSpc>
              <a:buSzPct val="141666"/>
              <a:buFont typeface="Arial"/>
              <a:buChar char="•"/>
              <a:tabLst>
                <a:tab pos="93980" algn="l"/>
              </a:tabLst>
            </a:pPr>
            <a:r>
              <a:rPr dirty="0" u="sng" sz="1200" spc="-5" b="0">
                <a:solidFill>
                  <a:srgbClr val="00A3AE"/>
                </a:solidFill>
                <a:uFill>
                  <a:solidFill>
                    <a:srgbClr val="D8D8D8"/>
                  </a:solidFill>
                </a:uFill>
                <a:latin typeface="Roboto Light"/>
                <a:cs typeface="Roboto Light"/>
              </a:rPr>
              <a:t>Remote</a:t>
            </a:r>
            <a:r>
              <a:rPr dirty="0" u="sng" sz="1200" spc="-50" b="0">
                <a:solidFill>
                  <a:srgbClr val="00A3AE"/>
                </a:solidFill>
                <a:uFill>
                  <a:solidFill>
                    <a:srgbClr val="D8D8D8"/>
                  </a:solidFill>
                </a:uFill>
                <a:latin typeface="Roboto Light"/>
                <a:cs typeface="Roboto Light"/>
              </a:rPr>
              <a:t> </a:t>
            </a:r>
            <a:r>
              <a:rPr dirty="0" u="sng" sz="1200" spc="-10" b="0">
                <a:solidFill>
                  <a:srgbClr val="00A3AE"/>
                </a:solidFill>
                <a:uFill>
                  <a:solidFill>
                    <a:srgbClr val="D8D8D8"/>
                  </a:solidFill>
                </a:uFill>
                <a:latin typeface="Roboto Light"/>
                <a:cs typeface="Roboto Light"/>
              </a:rPr>
              <a:t>monitoring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09037" y="1535959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310649" y="420034"/>
                </a:moveTo>
                <a:lnTo>
                  <a:pt x="109374" y="420034"/>
                </a:lnTo>
                <a:lnTo>
                  <a:pt x="109374" y="310644"/>
                </a:lnTo>
                <a:lnTo>
                  <a:pt x="0" y="310644"/>
                </a:lnTo>
                <a:lnTo>
                  <a:pt x="0" y="109389"/>
                </a:lnTo>
                <a:lnTo>
                  <a:pt x="109374" y="109389"/>
                </a:lnTo>
                <a:lnTo>
                  <a:pt x="109374" y="0"/>
                </a:lnTo>
                <a:lnTo>
                  <a:pt x="310649" y="0"/>
                </a:lnTo>
                <a:lnTo>
                  <a:pt x="310649" y="10087"/>
                </a:lnTo>
                <a:lnTo>
                  <a:pt x="119999" y="10087"/>
                </a:lnTo>
                <a:lnTo>
                  <a:pt x="119999" y="120009"/>
                </a:lnTo>
                <a:lnTo>
                  <a:pt x="10074" y="120009"/>
                </a:lnTo>
                <a:lnTo>
                  <a:pt x="10074" y="227804"/>
                </a:lnTo>
                <a:lnTo>
                  <a:pt x="16449" y="228867"/>
                </a:lnTo>
                <a:lnTo>
                  <a:pt x="22299" y="232054"/>
                </a:lnTo>
                <a:lnTo>
                  <a:pt x="26549" y="236302"/>
                </a:lnTo>
                <a:lnTo>
                  <a:pt x="41455" y="236302"/>
                </a:lnTo>
                <a:lnTo>
                  <a:pt x="39179" y="238427"/>
                </a:lnTo>
                <a:lnTo>
                  <a:pt x="10074" y="238427"/>
                </a:lnTo>
                <a:lnTo>
                  <a:pt x="10074" y="278784"/>
                </a:lnTo>
                <a:lnTo>
                  <a:pt x="28664" y="278784"/>
                </a:lnTo>
                <a:lnTo>
                  <a:pt x="20416" y="285637"/>
                </a:lnTo>
                <a:lnTo>
                  <a:pt x="10074" y="289404"/>
                </a:lnTo>
                <a:lnTo>
                  <a:pt x="10074" y="300024"/>
                </a:lnTo>
                <a:lnTo>
                  <a:pt x="119474" y="300024"/>
                </a:lnTo>
                <a:lnTo>
                  <a:pt x="119474" y="409414"/>
                </a:lnTo>
                <a:lnTo>
                  <a:pt x="310649" y="409414"/>
                </a:lnTo>
                <a:lnTo>
                  <a:pt x="310649" y="420034"/>
                </a:lnTo>
                <a:close/>
              </a:path>
              <a:path w="420370" h="420369">
                <a:moveTo>
                  <a:pt x="370357" y="211874"/>
                </a:moveTo>
                <a:lnTo>
                  <a:pt x="354174" y="211874"/>
                </a:lnTo>
                <a:lnTo>
                  <a:pt x="387099" y="186917"/>
                </a:lnTo>
                <a:lnTo>
                  <a:pt x="384974" y="182669"/>
                </a:lnTo>
                <a:lnTo>
                  <a:pt x="383924" y="177889"/>
                </a:lnTo>
                <a:lnTo>
                  <a:pt x="383924" y="172579"/>
                </a:lnTo>
                <a:lnTo>
                  <a:pt x="385898" y="161643"/>
                </a:lnTo>
                <a:lnTo>
                  <a:pt x="391358" y="152400"/>
                </a:lnTo>
                <a:lnTo>
                  <a:pt x="399607" y="145546"/>
                </a:lnTo>
                <a:lnTo>
                  <a:pt x="409949" y="141779"/>
                </a:lnTo>
                <a:lnTo>
                  <a:pt x="409949" y="119477"/>
                </a:lnTo>
                <a:lnTo>
                  <a:pt x="300549" y="119477"/>
                </a:lnTo>
                <a:lnTo>
                  <a:pt x="300549" y="10087"/>
                </a:lnTo>
                <a:lnTo>
                  <a:pt x="310649" y="10087"/>
                </a:lnTo>
                <a:lnTo>
                  <a:pt x="310649" y="109389"/>
                </a:lnTo>
                <a:lnTo>
                  <a:pt x="420024" y="109389"/>
                </a:lnTo>
                <a:lnTo>
                  <a:pt x="420024" y="194352"/>
                </a:lnTo>
                <a:lnTo>
                  <a:pt x="393474" y="194352"/>
                </a:lnTo>
                <a:lnTo>
                  <a:pt x="370357" y="211874"/>
                </a:lnTo>
                <a:close/>
              </a:path>
              <a:path w="420370" h="420369">
                <a:moveTo>
                  <a:pt x="189732" y="262851"/>
                </a:moveTo>
                <a:lnTo>
                  <a:pt x="178949" y="262851"/>
                </a:lnTo>
                <a:lnTo>
                  <a:pt x="234699" y="146029"/>
                </a:lnTo>
                <a:lnTo>
                  <a:pt x="228567" y="140984"/>
                </a:lnTo>
                <a:lnTo>
                  <a:pt x="223877" y="134744"/>
                </a:lnTo>
                <a:lnTo>
                  <a:pt x="220879" y="127509"/>
                </a:lnTo>
                <a:lnTo>
                  <a:pt x="219824" y="119477"/>
                </a:lnTo>
                <a:lnTo>
                  <a:pt x="222332" y="107189"/>
                </a:lnTo>
                <a:lnTo>
                  <a:pt x="229124" y="97241"/>
                </a:lnTo>
                <a:lnTo>
                  <a:pt x="239104" y="90578"/>
                </a:lnTo>
                <a:lnTo>
                  <a:pt x="251174" y="88147"/>
                </a:lnTo>
                <a:lnTo>
                  <a:pt x="263462" y="90653"/>
                </a:lnTo>
                <a:lnTo>
                  <a:pt x="273408" y="97440"/>
                </a:lnTo>
                <a:lnTo>
                  <a:pt x="280069" y="107413"/>
                </a:lnTo>
                <a:lnTo>
                  <a:pt x="282499" y="119477"/>
                </a:lnTo>
                <a:lnTo>
                  <a:pt x="282499" y="126382"/>
                </a:lnTo>
                <a:lnTo>
                  <a:pt x="279849" y="133284"/>
                </a:lnTo>
                <a:lnTo>
                  <a:pt x="275599" y="138594"/>
                </a:lnTo>
                <a:lnTo>
                  <a:pt x="279863" y="144967"/>
                </a:lnTo>
                <a:lnTo>
                  <a:pt x="267624" y="144967"/>
                </a:lnTo>
                <a:lnTo>
                  <a:pt x="262324" y="148152"/>
                </a:lnTo>
                <a:lnTo>
                  <a:pt x="260546" y="148684"/>
                </a:lnTo>
                <a:lnTo>
                  <a:pt x="243724" y="148684"/>
                </a:lnTo>
                <a:lnTo>
                  <a:pt x="189732" y="262851"/>
                </a:lnTo>
                <a:close/>
              </a:path>
              <a:path w="420370" h="420369">
                <a:moveTo>
                  <a:pt x="332949" y="264976"/>
                </a:moveTo>
                <a:lnTo>
                  <a:pt x="301706" y="234177"/>
                </a:lnTo>
                <a:lnTo>
                  <a:pt x="301599" y="224619"/>
                </a:lnTo>
                <a:lnTo>
                  <a:pt x="305324" y="216654"/>
                </a:lnTo>
                <a:lnTo>
                  <a:pt x="311699" y="210812"/>
                </a:lnTo>
                <a:lnTo>
                  <a:pt x="267624" y="144967"/>
                </a:lnTo>
                <a:lnTo>
                  <a:pt x="279863" y="144967"/>
                </a:lnTo>
                <a:lnTo>
                  <a:pt x="320724" y="206034"/>
                </a:lnTo>
                <a:lnTo>
                  <a:pt x="347109" y="206034"/>
                </a:lnTo>
                <a:lnTo>
                  <a:pt x="348349" y="206564"/>
                </a:lnTo>
                <a:lnTo>
                  <a:pt x="354174" y="211874"/>
                </a:lnTo>
                <a:lnTo>
                  <a:pt x="370357" y="211874"/>
                </a:lnTo>
                <a:lnTo>
                  <a:pt x="368256" y="213467"/>
                </a:lnTo>
                <a:lnTo>
                  <a:pt x="332949" y="213467"/>
                </a:lnTo>
                <a:lnTo>
                  <a:pt x="324775" y="215060"/>
                </a:lnTo>
                <a:lnTo>
                  <a:pt x="318199" y="219441"/>
                </a:lnTo>
                <a:lnTo>
                  <a:pt x="313817" y="226012"/>
                </a:lnTo>
                <a:lnTo>
                  <a:pt x="312224" y="234177"/>
                </a:lnTo>
                <a:lnTo>
                  <a:pt x="313894" y="242117"/>
                </a:lnTo>
                <a:lnTo>
                  <a:pt x="318405" y="248714"/>
                </a:lnTo>
                <a:lnTo>
                  <a:pt x="325007" y="253219"/>
                </a:lnTo>
                <a:lnTo>
                  <a:pt x="332949" y="254886"/>
                </a:lnTo>
                <a:lnTo>
                  <a:pt x="355657" y="254886"/>
                </a:lnTo>
                <a:lnTo>
                  <a:pt x="354977" y="255882"/>
                </a:lnTo>
                <a:lnTo>
                  <a:pt x="345005" y="262545"/>
                </a:lnTo>
                <a:lnTo>
                  <a:pt x="332949" y="264976"/>
                </a:lnTo>
                <a:close/>
              </a:path>
              <a:path w="420370" h="420369">
                <a:moveTo>
                  <a:pt x="256999" y="149747"/>
                </a:moveTo>
                <a:lnTo>
                  <a:pt x="248499" y="149747"/>
                </a:lnTo>
                <a:lnTo>
                  <a:pt x="245849" y="149214"/>
                </a:lnTo>
                <a:lnTo>
                  <a:pt x="243724" y="148684"/>
                </a:lnTo>
                <a:lnTo>
                  <a:pt x="260546" y="148684"/>
                </a:lnTo>
                <a:lnTo>
                  <a:pt x="256999" y="149747"/>
                </a:lnTo>
                <a:close/>
              </a:path>
              <a:path w="420370" h="420369">
                <a:moveTo>
                  <a:pt x="41455" y="236302"/>
                </a:moveTo>
                <a:lnTo>
                  <a:pt x="26549" y="236302"/>
                </a:lnTo>
                <a:lnTo>
                  <a:pt x="58399" y="206034"/>
                </a:lnTo>
                <a:lnTo>
                  <a:pt x="56274" y="202317"/>
                </a:lnTo>
                <a:lnTo>
                  <a:pt x="55224" y="197537"/>
                </a:lnTo>
                <a:lnTo>
                  <a:pt x="55224" y="192759"/>
                </a:lnTo>
                <a:lnTo>
                  <a:pt x="57728" y="180470"/>
                </a:lnTo>
                <a:lnTo>
                  <a:pt x="64512" y="170522"/>
                </a:lnTo>
                <a:lnTo>
                  <a:pt x="74483" y="163860"/>
                </a:lnTo>
                <a:lnTo>
                  <a:pt x="86549" y="161429"/>
                </a:lnTo>
                <a:lnTo>
                  <a:pt x="98837" y="163935"/>
                </a:lnTo>
                <a:lnTo>
                  <a:pt x="108784" y="170722"/>
                </a:lnTo>
                <a:lnTo>
                  <a:pt x="115444" y="180695"/>
                </a:lnTo>
                <a:lnTo>
                  <a:pt x="117874" y="192759"/>
                </a:lnTo>
                <a:lnTo>
                  <a:pt x="117874" y="201784"/>
                </a:lnTo>
                <a:lnTo>
                  <a:pt x="114699" y="209219"/>
                </a:lnTo>
                <a:lnTo>
                  <a:pt x="109382" y="214529"/>
                </a:lnTo>
                <a:lnTo>
                  <a:pt x="64774" y="214529"/>
                </a:lnTo>
                <a:lnTo>
                  <a:pt x="41455" y="236302"/>
                </a:lnTo>
                <a:close/>
              </a:path>
              <a:path w="420370" h="420369">
                <a:moveTo>
                  <a:pt x="310649" y="409414"/>
                </a:moveTo>
                <a:lnTo>
                  <a:pt x="300024" y="409414"/>
                </a:lnTo>
                <a:lnTo>
                  <a:pt x="300024" y="299494"/>
                </a:lnTo>
                <a:lnTo>
                  <a:pt x="409949" y="299494"/>
                </a:lnTo>
                <a:lnTo>
                  <a:pt x="409949" y="202847"/>
                </a:lnTo>
                <a:lnTo>
                  <a:pt x="403574" y="201784"/>
                </a:lnTo>
                <a:lnTo>
                  <a:pt x="397724" y="198599"/>
                </a:lnTo>
                <a:lnTo>
                  <a:pt x="393474" y="194352"/>
                </a:lnTo>
                <a:lnTo>
                  <a:pt x="420024" y="194352"/>
                </a:lnTo>
                <a:lnTo>
                  <a:pt x="420024" y="310644"/>
                </a:lnTo>
                <a:lnTo>
                  <a:pt x="310649" y="310644"/>
                </a:lnTo>
                <a:lnTo>
                  <a:pt x="310649" y="409414"/>
                </a:lnTo>
                <a:close/>
              </a:path>
              <a:path w="420370" h="420369">
                <a:moveTo>
                  <a:pt x="347109" y="206034"/>
                </a:moveTo>
                <a:lnTo>
                  <a:pt x="320724" y="206034"/>
                </a:lnTo>
                <a:lnTo>
                  <a:pt x="324449" y="204442"/>
                </a:lnTo>
                <a:lnTo>
                  <a:pt x="328699" y="203379"/>
                </a:lnTo>
                <a:lnTo>
                  <a:pt x="340899" y="203379"/>
                </a:lnTo>
                <a:lnTo>
                  <a:pt x="347109" y="206034"/>
                </a:lnTo>
                <a:close/>
              </a:path>
              <a:path w="420370" h="420369">
                <a:moveTo>
                  <a:pt x="355657" y="254886"/>
                </a:moveTo>
                <a:lnTo>
                  <a:pt x="332949" y="254886"/>
                </a:lnTo>
                <a:lnTo>
                  <a:pt x="340884" y="253294"/>
                </a:lnTo>
                <a:lnTo>
                  <a:pt x="347480" y="248912"/>
                </a:lnTo>
                <a:lnTo>
                  <a:pt x="351982" y="242341"/>
                </a:lnTo>
                <a:lnTo>
                  <a:pt x="353649" y="234177"/>
                </a:lnTo>
                <a:lnTo>
                  <a:pt x="352056" y="226237"/>
                </a:lnTo>
                <a:lnTo>
                  <a:pt x="347677" y="219640"/>
                </a:lnTo>
                <a:lnTo>
                  <a:pt x="341109" y="215135"/>
                </a:lnTo>
                <a:lnTo>
                  <a:pt x="332949" y="213467"/>
                </a:lnTo>
                <a:lnTo>
                  <a:pt x="368256" y="213467"/>
                </a:lnTo>
                <a:lnTo>
                  <a:pt x="360549" y="219309"/>
                </a:lnTo>
                <a:lnTo>
                  <a:pt x="363199" y="223557"/>
                </a:lnTo>
                <a:lnTo>
                  <a:pt x="364154" y="227804"/>
                </a:lnTo>
                <a:lnTo>
                  <a:pt x="364166" y="234177"/>
                </a:lnTo>
                <a:lnTo>
                  <a:pt x="361766" y="245934"/>
                </a:lnTo>
                <a:lnTo>
                  <a:pt x="355657" y="254886"/>
                </a:lnTo>
                <a:close/>
              </a:path>
              <a:path w="420370" h="420369">
                <a:moveTo>
                  <a:pt x="91849" y="223557"/>
                </a:moveTo>
                <a:lnTo>
                  <a:pt x="78049" y="223557"/>
                </a:lnTo>
                <a:lnTo>
                  <a:pt x="70624" y="220372"/>
                </a:lnTo>
                <a:lnTo>
                  <a:pt x="64774" y="214529"/>
                </a:lnTo>
                <a:lnTo>
                  <a:pt x="109382" y="214529"/>
                </a:lnTo>
                <a:lnTo>
                  <a:pt x="108851" y="215060"/>
                </a:lnTo>
                <a:lnTo>
                  <a:pt x="113331" y="220372"/>
                </a:lnTo>
                <a:lnTo>
                  <a:pt x="100349" y="220372"/>
                </a:lnTo>
                <a:lnTo>
                  <a:pt x="96649" y="222494"/>
                </a:lnTo>
                <a:lnTo>
                  <a:pt x="91849" y="223557"/>
                </a:lnTo>
                <a:close/>
              </a:path>
              <a:path w="420370" h="420369">
                <a:moveTo>
                  <a:pt x="168849" y="322326"/>
                </a:moveTo>
                <a:lnTo>
                  <a:pt x="156561" y="319821"/>
                </a:lnTo>
                <a:lnTo>
                  <a:pt x="146615" y="313034"/>
                </a:lnTo>
                <a:lnTo>
                  <a:pt x="139954" y="303060"/>
                </a:lnTo>
                <a:lnTo>
                  <a:pt x="137524" y="290996"/>
                </a:lnTo>
                <a:lnTo>
                  <a:pt x="137524" y="284094"/>
                </a:lnTo>
                <a:lnTo>
                  <a:pt x="140174" y="277189"/>
                </a:lnTo>
                <a:lnTo>
                  <a:pt x="144424" y="271879"/>
                </a:lnTo>
                <a:lnTo>
                  <a:pt x="100349" y="220372"/>
                </a:lnTo>
                <a:lnTo>
                  <a:pt x="113331" y="220372"/>
                </a:lnTo>
                <a:lnTo>
                  <a:pt x="151874" y="266039"/>
                </a:lnTo>
                <a:lnTo>
                  <a:pt x="188225" y="266039"/>
                </a:lnTo>
                <a:lnTo>
                  <a:pt x="187974" y="266569"/>
                </a:lnTo>
                <a:lnTo>
                  <a:pt x="193013" y="271207"/>
                </a:lnTo>
                <a:lnTo>
                  <a:pt x="193107" y="271349"/>
                </a:lnTo>
                <a:lnTo>
                  <a:pt x="168849" y="271349"/>
                </a:lnTo>
                <a:lnTo>
                  <a:pt x="160911" y="273017"/>
                </a:lnTo>
                <a:lnTo>
                  <a:pt x="154318" y="277522"/>
                </a:lnTo>
                <a:lnTo>
                  <a:pt x="149816" y="284118"/>
                </a:lnTo>
                <a:lnTo>
                  <a:pt x="148149" y="292059"/>
                </a:lnTo>
                <a:lnTo>
                  <a:pt x="149833" y="300024"/>
                </a:lnTo>
                <a:lnTo>
                  <a:pt x="154318" y="306595"/>
                </a:lnTo>
                <a:lnTo>
                  <a:pt x="160911" y="311101"/>
                </a:lnTo>
                <a:lnTo>
                  <a:pt x="168849" y="312769"/>
                </a:lnTo>
                <a:lnTo>
                  <a:pt x="191203" y="312769"/>
                </a:lnTo>
                <a:lnTo>
                  <a:pt x="190887" y="313232"/>
                </a:lnTo>
                <a:lnTo>
                  <a:pt x="180916" y="319895"/>
                </a:lnTo>
                <a:lnTo>
                  <a:pt x="168849" y="322326"/>
                </a:lnTo>
                <a:close/>
              </a:path>
              <a:path w="420370" h="420369">
                <a:moveTo>
                  <a:pt x="28664" y="278784"/>
                </a:moveTo>
                <a:lnTo>
                  <a:pt x="10074" y="278784"/>
                </a:lnTo>
                <a:lnTo>
                  <a:pt x="16374" y="276078"/>
                </a:lnTo>
                <a:lnTo>
                  <a:pt x="21434" y="271481"/>
                </a:lnTo>
                <a:lnTo>
                  <a:pt x="24801" y="265490"/>
                </a:lnTo>
                <a:lnTo>
                  <a:pt x="26024" y="258604"/>
                </a:lnTo>
                <a:lnTo>
                  <a:pt x="24801" y="251718"/>
                </a:lnTo>
                <a:lnTo>
                  <a:pt x="21416" y="245711"/>
                </a:lnTo>
                <a:lnTo>
                  <a:pt x="16374" y="241131"/>
                </a:lnTo>
                <a:lnTo>
                  <a:pt x="10074" y="238427"/>
                </a:lnTo>
                <a:lnTo>
                  <a:pt x="39179" y="238427"/>
                </a:lnTo>
                <a:lnTo>
                  <a:pt x="32924" y="244267"/>
                </a:lnTo>
                <a:lnTo>
                  <a:pt x="35049" y="248514"/>
                </a:lnTo>
                <a:lnTo>
                  <a:pt x="36083" y="253219"/>
                </a:lnTo>
                <a:lnTo>
                  <a:pt x="36099" y="258604"/>
                </a:lnTo>
                <a:lnTo>
                  <a:pt x="34125" y="269540"/>
                </a:lnTo>
                <a:lnTo>
                  <a:pt x="28664" y="278784"/>
                </a:lnTo>
                <a:close/>
              </a:path>
              <a:path w="420370" h="420369">
                <a:moveTo>
                  <a:pt x="188225" y="266039"/>
                </a:moveTo>
                <a:lnTo>
                  <a:pt x="151874" y="266039"/>
                </a:lnTo>
                <a:lnTo>
                  <a:pt x="156649" y="262851"/>
                </a:lnTo>
                <a:lnTo>
                  <a:pt x="162474" y="261259"/>
                </a:lnTo>
                <a:lnTo>
                  <a:pt x="172574" y="261259"/>
                </a:lnTo>
                <a:lnTo>
                  <a:pt x="175749" y="261791"/>
                </a:lnTo>
                <a:lnTo>
                  <a:pt x="178949" y="262851"/>
                </a:lnTo>
                <a:lnTo>
                  <a:pt x="189732" y="262851"/>
                </a:lnTo>
                <a:lnTo>
                  <a:pt x="188225" y="266039"/>
                </a:lnTo>
                <a:close/>
              </a:path>
              <a:path w="420370" h="420369">
                <a:moveTo>
                  <a:pt x="191203" y="312769"/>
                </a:moveTo>
                <a:lnTo>
                  <a:pt x="168849" y="312769"/>
                </a:lnTo>
                <a:lnTo>
                  <a:pt x="176791" y="311176"/>
                </a:lnTo>
                <a:lnTo>
                  <a:pt x="183393" y="306795"/>
                </a:lnTo>
                <a:lnTo>
                  <a:pt x="187904" y="300223"/>
                </a:lnTo>
                <a:lnTo>
                  <a:pt x="189574" y="292059"/>
                </a:lnTo>
                <a:lnTo>
                  <a:pt x="187965" y="284094"/>
                </a:lnTo>
                <a:lnTo>
                  <a:pt x="183599" y="277522"/>
                </a:lnTo>
                <a:lnTo>
                  <a:pt x="177023" y="273017"/>
                </a:lnTo>
                <a:lnTo>
                  <a:pt x="168849" y="271349"/>
                </a:lnTo>
                <a:lnTo>
                  <a:pt x="193107" y="271349"/>
                </a:lnTo>
                <a:lnTo>
                  <a:pt x="196858" y="276990"/>
                </a:lnTo>
                <a:lnTo>
                  <a:pt x="199312" y="283670"/>
                </a:lnTo>
                <a:lnTo>
                  <a:pt x="200174" y="290996"/>
                </a:lnTo>
                <a:lnTo>
                  <a:pt x="197670" y="303284"/>
                </a:lnTo>
                <a:lnTo>
                  <a:pt x="191203" y="31276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3263068" y="1545691"/>
            <a:ext cx="484505" cy="398145"/>
          </a:xfrm>
          <a:custGeom>
            <a:avLst/>
            <a:gdLst/>
            <a:ahLst/>
            <a:cxnLst/>
            <a:rect l="l" t="t" r="r" b="b"/>
            <a:pathLst>
              <a:path w="484504" h="398144">
                <a:moveTo>
                  <a:pt x="156324" y="54692"/>
                </a:moveTo>
                <a:lnTo>
                  <a:pt x="145849" y="54692"/>
                </a:lnTo>
                <a:lnTo>
                  <a:pt x="145849" y="0"/>
                </a:lnTo>
                <a:lnTo>
                  <a:pt x="156324" y="0"/>
                </a:lnTo>
                <a:lnTo>
                  <a:pt x="156324" y="54692"/>
                </a:lnTo>
                <a:close/>
              </a:path>
              <a:path w="484504" h="398144">
                <a:moveTo>
                  <a:pt x="218199" y="54692"/>
                </a:moveTo>
                <a:lnTo>
                  <a:pt x="207724" y="54692"/>
                </a:lnTo>
                <a:lnTo>
                  <a:pt x="207724" y="0"/>
                </a:lnTo>
                <a:lnTo>
                  <a:pt x="218199" y="0"/>
                </a:lnTo>
                <a:lnTo>
                  <a:pt x="218199" y="54692"/>
                </a:lnTo>
                <a:close/>
              </a:path>
              <a:path w="484504" h="398144">
                <a:moveTo>
                  <a:pt x="280074" y="54692"/>
                </a:moveTo>
                <a:lnTo>
                  <a:pt x="269599" y="54692"/>
                </a:lnTo>
                <a:lnTo>
                  <a:pt x="269599" y="0"/>
                </a:lnTo>
                <a:lnTo>
                  <a:pt x="280074" y="0"/>
                </a:lnTo>
                <a:lnTo>
                  <a:pt x="280074" y="54692"/>
                </a:lnTo>
                <a:close/>
              </a:path>
              <a:path w="484504" h="398144">
                <a:moveTo>
                  <a:pt x="341949" y="54692"/>
                </a:moveTo>
                <a:lnTo>
                  <a:pt x="331474" y="54692"/>
                </a:lnTo>
                <a:lnTo>
                  <a:pt x="331474" y="0"/>
                </a:lnTo>
                <a:lnTo>
                  <a:pt x="341949" y="0"/>
                </a:lnTo>
                <a:lnTo>
                  <a:pt x="341949" y="54692"/>
                </a:lnTo>
                <a:close/>
              </a:path>
              <a:path w="484504" h="398144">
                <a:moveTo>
                  <a:pt x="109924" y="100544"/>
                </a:moveTo>
                <a:lnTo>
                  <a:pt x="99974" y="100544"/>
                </a:lnTo>
                <a:lnTo>
                  <a:pt x="99974" y="54692"/>
                </a:lnTo>
                <a:lnTo>
                  <a:pt x="387824" y="54692"/>
                </a:lnTo>
                <a:lnTo>
                  <a:pt x="387824" y="65189"/>
                </a:lnTo>
                <a:lnTo>
                  <a:pt x="109924" y="65189"/>
                </a:lnTo>
                <a:lnTo>
                  <a:pt x="109924" y="100544"/>
                </a:lnTo>
                <a:close/>
              </a:path>
              <a:path w="484504" h="398144">
                <a:moveTo>
                  <a:pt x="387249" y="332574"/>
                </a:moveTo>
                <a:lnTo>
                  <a:pt x="376774" y="332574"/>
                </a:lnTo>
                <a:lnTo>
                  <a:pt x="376774" y="65189"/>
                </a:lnTo>
                <a:lnTo>
                  <a:pt x="387824" y="65189"/>
                </a:lnTo>
                <a:lnTo>
                  <a:pt x="387824" y="100544"/>
                </a:lnTo>
                <a:lnTo>
                  <a:pt x="442499" y="100544"/>
                </a:lnTo>
                <a:lnTo>
                  <a:pt x="442499" y="111042"/>
                </a:lnTo>
                <a:lnTo>
                  <a:pt x="387824" y="111042"/>
                </a:lnTo>
                <a:lnTo>
                  <a:pt x="387824" y="162419"/>
                </a:lnTo>
                <a:lnTo>
                  <a:pt x="442499" y="162419"/>
                </a:lnTo>
                <a:lnTo>
                  <a:pt x="442499" y="172914"/>
                </a:lnTo>
                <a:lnTo>
                  <a:pt x="387249" y="172914"/>
                </a:lnTo>
                <a:lnTo>
                  <a:pt x="387249" y="224294"/>
                </a:lnTo>
                <a:lnTo>
                  <a:pt x="482874" y="224294"/>
                </a:lnTo>
                <a:lnTo>
                  <a:pt x="483949" y="229819"/>
                </a:lnTo>
                <a:lnTo>
                  <a:pt x="482832" y="235342"/>
                </a:lnTo>
                <a:lnTo>
                  <a:pt x="387249" y="235342"/>
                </a:lnTo>
                <a:lnTo>
                  <a:pt x="387249" y="286719"/>
                </a:lnTo>
                <a:lnTo>
                  <a:pt x="444174" y="286719"/>
                </a:lnTo>
                <a:lnTo>
                  <a:pt x="444174" y="297216"/>
                </a:lnTo>
                <a:lnTo>
                  <a:pt x="387249" y="297216"/>
                </a:lnTo>
                <a:lnTo>
                  <a:pt x="387249" y="332574"/>
                </a:lnTo>
                <a:close/>
              </a:path>
              <a:path w="484504" h="398144">
                <a:moveTo>
                  <a:pt x="25399" y="131482"/>
                </a:moveTo>
                <a:lnTo>
                  <a:pt x="15377" y="129531"/>
                </a:lnTo>
                <a:lnTo>
                  <a:pt x="7318" y="124162"/>
                </a:lnTo>
                <a:lnTo>
                  <a:pt x="1950" y="116100"/>
                </a:lnTo>
                <a:lnTo>
                  <a:pt x="0" y="106069"/>
                </a:lnTo>
                <a:lnTo>
                  <a:pt x="2028" y="96039"/>
                </a:lnTo>
                <a:lnTo>
                  <a:pt x="7524" y="87977"/>
                </a:lnTo>
                <a:lnTo>
                  <a:pt x="15609" y="82608"/>
                </a:lnTo>
                <a:lnTo>
                  <a:pt x="25399" y="80657"/>
                </a:lnTo>
                <a:lnTo>
                  <a:pt x="34099" y="82133"/>
                </a:lnTo>
                <a:lnTo>
                  <a:pt x="41559" y="86251"/>
                </a:lnTo>
                <a:lnTo>
                  <a:pt x="47158" y="92543"/>
                </a:lnTo>
                <a:lnTo>
                  <a:pt x="50274" y="100544"/>
                </a:lnTo>
                <a:lnTo>
                  <a:pt x="109924" y="100544"/>
                </a:lnTo>
                <a:lnTo>
                  <a:pt x="109924" y="111594"/>
                </a:lnTo>
                <a:lnTo>
                  <a:pt x="50274" y="111594"/>
                </a:lnTo>
                <a:lnTo>
                  <a:pt x="46926" y="119595"/>
                </a:lnTo>
                <a:lnTo>
                  <a:pt x="41353" y="125888"/>
                </a:lnTo>
                <a:lnTo>
                  <a:pt x="34022" y="130006"/>
                </a:lnTo>
                <a:lnTo>
                  <a:pt x="25399" y="131482"/>
                </a:lnTo>
                <a:close/>
              </a:path>
              <a:path w="484504" h="398144">
                <a:moveTo>
                  <a:pt x="109924" y="162972"/>
                </a:moveTo>
                <a:lnTo>
                  <a:pt x="99424" y="162972"/>
                </a:lnTo>
                <a:lnTo>
                  <a:pt x="99424" y="111594"/>
                </a:lnTo>
                <a:lnTo>
                  <a:pt x="109924" y="111594"/>
                </a:lnTo>
                <a:lnTo>
                  <a:pt x="109924" y="162972"/>
                </a:lnTo>
                <a:close/>
              </a:path>
              <a:path w="484504" h="398144">
                <a:moveTo>
                  <a:pt x="25399" y="193909"/>
                </a:moveTo>
                <a:lnTo>
                  <a:pt x="15377" y="191958"/>
                </a:lnTo>
                <a:lnTo>
                  <a:pt x="7318" y="186589"/>
                </a:lnTo>
                <a:lnTo>
                  <a:pt x="1950" y="178527"/>
                </a:lnTo>
                <a:lnTo>
                  <a:pt x="0" y="168497"/>
                </a:lnTo>
                <a:lnTo>
                  <a:pt x="2028" y="158466"/>
                </a:lnTo>
                <a:lnTo>
                  <a:pt x="7524" y="150404"/>
                </a:lnTo>
                <a:lnTo>
                  <a:pt x="15609" y="145035"/>
                </a:lnTo>
                <a:lnTo>
                  <a:pt x="25399" y="143084"/>
                </a:lnTo>
                <a:lnTo>
                  <a:pt x="34099" y="144560"/>
                </a:lnTo>
                <a:lnTo>
                  <a:pt x="41559" y="148677"/>
                </a:lnTo>
                <a:lnTo>
                  <a:pt x="45921" y="153579"/>
                </a:lnTo>
                <a:lnTo>
                  <a:pt x="18224" y="153579"/>
                </a:lnTo>
                <a:lnTo>
                  <a:pt x="11599" y="159657"/>
                </a:lnTo>
                <a:lnTo>
                  <a:pt x="11599" y="175677"/>
                </a:lnTo>
                <a:lnTo>
                  <a:pt x="17674" y="182307"/>
                </a:lnTo>
                <a:lnTo>
                  <a:pt x="46674" y="182307"/>
                </a:lnTo>
                <a:lnTo>
                  <a:pt x="41353" y="188315"/>
                </a:lnTo>
                <a:lnTo>
                  <a:pt x="34022" y="192433"/>
                </a:lnTo>
                <a:lnTo>
                  <a:pt x="25399" y="193909"/>
                </a:lnTo>
                <a:close/>
              </a:path>
              <a:path w="484504" h="398144">
                <a:moveTo>
                  <a:pt x="46674" y="182307"/>
                </a:moveTo>
                <a:lnTo>
                  <a:pt x="33699" y="182307"/>
                </a:lnTo>
                <a:lnTo>
                  <a:pt x="40324" y="175677"/>
                </a:lnTo>
                <a:lnTo>
                  <a:pt x="40324" y="160209"/>
                </a:lnTo>
                <a:lnTo>
                  <a:pt x="33699" y="153579"/>
                </a:lnTo>
                <a:lnTo>
                  <a:pt x="45921" y="153579"/>
                </a:lnTo>
                <a:lnTo>
                  <a:pt x="47158" y="154969"/>
                </a:lnTo>
                <a:lnTo>
                  <a:pt x="50274" y="162972"/>
                </a:lnTo>
                <a:lnTo>
                  <a:pt x="109924" y="162972"/>
                </a:lnTo>
                <a:lnTo>
                  <a:pt x="109924" y="174022"/>
                </a:lnTo>
                <a:lnTo>
                  <a:pt x="50274" y="174022"/>
                </a:lnTo>
                <a:lnTo>
                  <a:pt x="46926" y="182023"/>
                </a:lnTo>
                <a:lnTo>
                  <a:pt x="46674" y="182307"/>
                </a:lnTo>
                <a:close/>
              </a:path>
              <a:path w="484504" h="398144">
                <a:moveTo>
                  <a:pt x="155774" y="397764"/>
                </a:moveTo>
                <a:lnTo>
                  <a:pt x="145299" y="397764"/>
                </a:lnTo>
                <a:lnTo>
                  <a:pt x="145299" y="343621"/>
                </a:lnTo>
                <a:lnTo>
                  <a:pt x="99424" y="343621"/>
                </a:lnTo>
                <a:lnTo>
                  <a:pt x="99424" y="297769"/>
                </a:lnTo>
                <a:lnTo>
                  <a:pt x="44749" y="297769"/>
                </a:lnTo>
                <a:lnTo>
                  <a:pt x="44749" y="287271"/>
                </a:lnTo>
                <a:lnTo>
                  <a:pt x="99424" y="287271"/>
                </a:lnTo>
                <a:lnTo>
                  <a:pt x="99424" y="235894"/>
                </a:lnTo>
                <a:lnTo>
                  <a:pt x="44749" y="235894"/>
                </a:lnTo>
                <a:lnTo>
                  <a:pt x="44749" y="225399"/>
                </a:lnTo>
                <a:lnTo>
                  <a:pt x="99424" y="225399"/>
                </a:lnTo>
                <a:lnTo>
                  <a:pt x="99424" y="174022"/>
                </a:lnTo>
                <a:lnTo>
                  <a:pt x="109924" y="174022"/>
                </a:lnTo>
                <a:lnTo>
                  <a:pt x="109924" y="332574"/>
                </a:lnTo>
                <a:lnTo>
                  <a:pt x="387249" y="332574"/>
                </a:lnTo>
                <a:lnTo>
                  <a:pt x="387249" y="343069"/>
                </a:lnTo>
                <a:lnTo>
                  <a:pt x="155774" y="343069"/>
                </a:lnTo>
                <a:lnTo>
                  <a:pt x="155774" y="397764"/>
                </a:lnTo>
                <a:close/>
              </a:path>
              <a:path w="484504" h="398144">
                <a:moveTo>
                  <a:pt x="482874" y="224294"/>
                </a:moveTo>
                <a:lnTo>
                  <a:pt x="433674" y="224294"/>
                </a:lnTo>
                <a:lnTo>
                  <a:pt x="437008" y="216292"/>
                </a:lnTo>
                <a:lnTo>
                  <a:pt x="442574" y="209999"/>
                </a:lnTo>
                <a:lnTo>
                  <a:pt x="449902" y="205882"/>
                </a:lnTo>
                <a:lnTo>
                  <a:pt x="458524" y="204407"/>
                </a:lnTo>
                <a:lnTo>
                  <a:pt x="468561" y="206357"/>
                </a:lnTo>
                <a:lnTo>
                  <a:pt x="476627" y="211726"/>
                </a:lnTo>
                <a:lnTo>
                  <a:pt x="481997" y="219788"/>
                </a:lnTo>
                <a:lnTo>
                  <a:pt x="482874" y="224294"/>
                </a:lnTo>
                <a:close/>
              </a:path>
              <a:path w="484504" h="398144">
                <a:moveTo>
                  <a:pt x="458524" y="255231"/>
                </a:moveTo>
                <a:lnTo>
                  <a:pt x="449824" y="253755"/>
                </a:lnTo>
                <a:lnTo>
                  <a:pt x="442367" y="249637"/>
                </a:lnTo>
                <a:lnTo>
                  <a:pt x="436776" y="243344"/>
                </a:lnTo>
                <a:lnTo>
                  <a:pt x="433674" y="235342"/>
                </a:lnTo>
                <a:lnTo>
                  <a:pt x="482832" y="235342"/>
                </a:lnTo>
                <a:lnTo>
                  <a:pt x="481920" y="239849"/>
                </a:lnTo>
                <a:lnTo>
                  <a:pt x="476420" y="247911"/>
                </a:lnTo>
                <a:lnTo>
                  <a:pt x="468329" y="253281"/>
                </a:lnTo>
                <a:lnTo>
                  <a:pt x="458524" y="255231"/>
                </a:lnTo>
                <a:close/>
              </a:path>
              <a:path w="484504" h="398144">
                <a:moveTo>
                  <a:pt x="444174" y="286719"/>
                </a:moveTo>
                <a:lnTo>
                  <a:pt x="433674" y="286719"/>
                </a:lnTo>
                <a:lnTo>
                  <a:pt x="437008" y="278718"/>
                </a:lnTo>
                <a:lnTo>
                  <a:pt x="442574" y="272425"/>
                </a:lnTo>
                <a:lnTo>
                  <a:pt x="449902" y="268308"/>
                </a:lnTo>
                <a:lnTo>
                  <a:pt x="458524" y="266831"/>
                </a:lnTo>
                <a:lnTo>
                  <a:pt x="468329" y="268696"/>
                </a:lnTo>
                <a:lnTo>
                  <a:pt x="476420" y="273876"/>
                </a:lnTo>
                <a:lnTo>
                  <a:pt x="479219" y="277881"/>
                </a:lnTo>
                <a:lnTo>
                  <a:pt x="450799" y="277881"/>
                </a:lnTo>
                <a:lnTo>
                  <a:pt x="444174" y="283959"/>
                </a:lnTo>
                <a:lnTo>
                  <a:pt x="444174" y="286719"/>
                </a:lnTo>
                <a:close/>
              </a:path>
              <a:path w="484504" h="398144">
                <a:moveTo>
                  <a:pt x="478587" y="306609"/>
                </a:moveTo>
                <a:lnTo>
                  <a:pt x="466824" y="306609"/>
                </a:lnTo>
                <a:lnTo>
                  <a:pt x="473449" y="299979"/>
                </a:lnTo>
                <a:lnTo>
                  <a:pt x="472899" y="292244"/>
                </a:lnTo>
                <a:lnTo>
                  <a:pt x="472899" y="284509"/>
                </a:lnTo>
                <a:lnTo>
                  <a:pt x="466249" y="277881"/>
                </a:lnTo>
                <a:lnTo>
                  <a:pt x="479219" y="277881"/>
                </a:lnTo>
                <a:lnTo>
                  <a:pt x="481920" y="281748"/>
                </a:lnTo>
                <a:lnTo>
                  <a:pt x="483949" y="291691"/>
                </a:lnTo>
                <a:lnTo>
                  <a:pt x="481920" y="301722"/>
                </a:lnTo>
                <a:lnTo>
                  <a:pt x="478587" y="306609"/>
                </a:lnTo>
                <a:close/>
              </a:path>
              <a:path w="484504" h="398144">
                <a:moveTo>
                  <a:pt x="458524" y="317104"/>
                </a:moveTo>
                <a:lnTo>
                  <a:pt x="449824" y="315628"/>
                </a:lnTo>
                <a:lnTo>
                  <a:pt x="442367" y="311511"/>
                </a:lnTo>
                <a:lnTo>
                  <a:pt x="436776" y="305219"/>
                </a:lnTo>
                <a:lnTo>
                  <a:pt x="433674" y="297216"/>
                </a:lnTo>
                <a:lnTo>
                  <a:pt x="444174" y="297216"/>
                </a:lnTo>
                <a:lnTo>
                  <a:pt x="444174" y="299979"/>
                </a:lnTo>
                <a:lnTo>
                  <a:pt x="450249" y="306609"/>
                </a:lnTo>
                <a:lnTo>
                  <a:pt x="478587" y="306609"/>
                </a:lnTo>
                <a:lnTo>
                  <a:pt x="476420" y="309785"/>
                </a:lnTo>
                <a:lnTo>
                  <a:pt x="468329" y="315153"/>
                </a:lnTo>
                <a:lnTo>
                  <a:pt x="458524" y="317104"/>
                </a:lnTo>
                <a:close/>
              </a:path>
              <a:path w="484504" h="398144">
                <a:moveTo>
                  <a:pt x="217649" y="397764"/>
                </a:moveTo>
                <a:lnTo>
                  <a:pt x="207174" y="397764"/>
                </a:lnTo>
                <a:lnTo>
                  <a:pt x="207174" y="343069"/>
                </a:lnTo>
                <a:lnTo>
                  <a:pt x="217649" y="343069"/>
                </a:lnTo>
                <a:lnTo>
                  <a:pt x="217649" y="397764"/>
                </a:lnTo>
                <a:close/>
              </a:path>
              <a:path w="484504" h="398144">
                <a:moveTo>
                  <a:pt x="279524" y="397764"/>
                </a:moveTo>
                <a:lnTo>
                  <a:pt x="269024" y="397764"/>
                </a:lnTo>
                <a:lnTo>
                  <a:pt x="269024" y="343069"/>
                </a:lnTo>
                <a:lnTo>
                  <a:pt x="279524" y="343069"/>
                </a:lnTo>
                <a:lnTo>
                  <a:pt x="279524" y="397764"/>
                </a:lnTo>
                <a:close/>
              </a:path>
              <a:path w="484504" h="398144">
                <a:moveTo>
                  <a:pt x="341399" y="397764"/>
                </a:moveTo>
                <a:lnTo>
                  <a:pt x="330899" y="397764"/>
                </a:lnTo>
                <a:lnTo>
                  <a:pt x="330899" y="343069"/>
                </a:lnTo>
                <a:lnTo>
                  <a:pt x="341399" y="343069"/>
                </a:lnTo>
                <a:lnTo>
                  <a:pt x="341399" y="39776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433762" y="1671332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145846" y="0"/>
                </a:moveTo>
                <a:lnTo>
                  <a:pt x="0" y="0"/>
                </a:lnTo>
                <a:lnTo>
                  <a:pt x="0" y="11430"/>
                </a:lnTo>
                <a:lnTo>
                  <a:pt x="0" y="135890"/>
                </a:lnTo>
                <a:lnTo>
                  <a:pt x="0" y="146050"/>
                </a:lnTo>
                <a:lnTo>
                  <a:pt x="145846" y="146050"/>
                </a:lnTo>
                <a:lnTo>
                  <a:pt x="145846" y="135890"/>
                </a:lnTo>
                <a:lnTo>
                  <a:pt x="10502" y="135890"/>
                </a:lnTo>
                <a:lnTo>
                  <a:pt x="10502" y="11430"/>
                </a:lnTo>
                <a:lnTo>
                  <a:pt x="134797" y="11430"/>
                </a:lnTo>
                <a:lnTo>
                  <a:pt x="134797" y="135674"/>
                </a:lnTo>
                <a:lnTo>
                  <a:pt x="145846" y="135674"/>
                </a:lnTo>
                <a:lnTo>
                  <a:pt x="145846" y="11430"/>
                </a:lnTo>
                <a:lnTo>
                  <a:pt x="145846" y="10820"/>
                </a:lnTo>
                <a:lnTo>
                  <a:pt x="145846" y="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74488" y="1531861"/>
            <a:ext cx="259715" cy="424815"/>
          </a:xfrm>
          <a:custGeom>
            <a:avLst/>
            <a:gdLst/>
            <a:ahLst/>
            <a:cxnLst/>
            <a:rect l="l" t="t" r="r" b="b"/>
            <a:pathLst>
              <a:path w="259714" h="424814">
                <a:moveTo>
                  <a:pt x="88341" y="78409"/>
                </a:moveTo>
                <a:lnTo>
                  <a:pt x="54914" y="112750"/>
                </a:lnTo>
                <a:lnTo>
                  <a:pt x="52997" y="129755"/>
                </a:lnTo>
                <a:lnTo>
                  <a:pt x="54914" y="146837"/>
                </a:lnTo>
                <a:lnTo>
                  <a:pt x="60515" y="162890"/>
                </a:lnTo>
                <a:lnTo>
                  <a:pt x="69532" y="177279"/>
                </a:lnTo>
                <a:lnTo>
                  <a:pt x="81699" y="189395"/>
                </a:lnTo>
                <a:lnTo>
                  <a:pt x="88341" y="181102"/>
                </a:lnTo>
                <a:lnTo>
                  <a:pt x="77939" y="170522"/>
                </a:lnTo>
                <a:lnTo>
                  <a:pt x="70116" y="158127"/>
                </a:lnTo>
                <a:lnTo>
                  <a:pt x="65201" y="144373"/>
                </a:lnTo>
                <a:lnTo>
                  <a:pt x="63500" y="129755"/>
                </a:lnTo>
                <a:lnTo>
                  <a:pt x="65201" y="115125"/>
                </a:lnTo>
                <a:lnTo>
                  <a:pt x="70116" y="101384"/>
                </a:lnTo>
                <a:lnTo>
                  <a:pt x="77939" y="88988"/>
                </a:lnTo>
                <a:lnTo>
                  <a:pt x="88341" y="78409"/>
                </a:lnTo>
                <a:close/>
              </a:path>
              <a:path w="259714" h="424814">
                <a:moveTo>
                  <a:pt x="206489" y="129755"/>
                </a:moveTo>
                <a:lnTo>
                  <a:pt x="204571" y="112674"/>
                </a:lnTo>
                <a:lnTo>
                  <a:pt x="198970" y="96621"/>
                </a:lnTo>
                <a:lnTo>
                  <a:pt x="189953" y="82232"/>
                </a:lnTo>
                <a:lnTo>
                  <a:pt x="177800" y="70116"/>
                </a:lnTo>
                <a:lnTo>
                  <a:pt x="171145" y="78409"/>
                </a:lnTo>
                <a:lnTo>
                  <a:pt x="181559" y="88988"/>
                </a:lnTo>
                <a:lnTo>
                  <a:pt x="189369" y="101384"/>
                </a:lnTo>
                <a:lnTo>
                  <a:pt x="194284" y="115125"/>
                </a:lnTo>
                <a:lnTo>
                  <a:pt x="195999" y="129755"/>
                </a:lnTo>
                <a:lnTo>
                  <a:pt x="194360" y="144462"/>
                </a:lnTo>
                <a:lnTo>
                  <a:pt x="189585" y="158330"/>
                </a:lnTo>
                <a:lnTo>
                  <a:pt x="181787" y="170751"/>
                </a:lnTo>
                <a:lnTo>
                  <a:pt x="171145" y="181102"/>
                </a:lnTo>
                <a:lnTo>
                  <a:pt x="177800" y="189395"/>
                </a:lnTo>
                <a:lnTo>
                  <a:pt x="189953" y="177038"/>
                </a:lnTo>
                <a:lnTo>
                  <a:pt x="198970" y="162674"/>
                </a:lnTo>
                <a:lnTo>
                  <a:pt x="204571" y="146761"/>
                </a:lnTo>
                <a:lnTo>
                  <a:pt x="206489" y="129755"/>
                </a:lnTo>
                <a:close/>
              </a:path>
              <a:path w="259714" h="424814">
                <a:moveTo>
                  <a:pt x="224713" y="424611"/>
                </a:moveTo>
                <a:lnTo>
                  <a:pt x="203568" y="380987"/>
                </a:lnTo>
                <a:lnTo>
                  <a:pt x="191592" y="356311"/>
                </a:lnTo>
                <a:lnTo>
                  <a:pt x="191592" y="380987"/>
                </a:lnTo>
                <a:lnTo>
                  <a:pt x="146113" y="340677"/>
                </a:lnTo>
                <a:lnTo>
                  <a:pt x="138023" y="333502"/>
                </a:lnTo>
                <a:lnTo>
                  <a:pt x="146265" y="326326"/>
                </a:lnTo>
                <a:lnTo>
                  <a:pt x="159575" y="314731"/>
                </a:lnTo>
                <a:lnTo>
                  <a:pt x="191592" y="380987"/>
                </a:lnTo>
                <a:lnTo>
                  <a:pt x="191592" y="356311"/>
                </a:lnTo>
                <a:lnTo>
                  <a:pt x="171424" y="314731"/>
                </a:lnTo>
                <a:lnTo>
                  <a:pt x="154597" y="280047"/>
                </a:lnTo>
                <a:lnTo>
                  <a:pt x="154597" y="304787"/>
                </a:lnTo>
                <a:lnTo>
                  <a:pt x="130289" y="326326"/>
                </a:lnTo>
                <a:lnTo>
                  <a:pt x="122021" y="318985"/>
                </a:lnTo>
                <a:lnTo>
                  <a:pt x="122021" y="334048"/>
                </a:lnTo>
                <a:lnTo>
                  <a:pt x="68440" y="381546"/>
                </a:lnTo>
                <a:lnTo>
                  <a:pt x="100469" y="314731"/>
                </a:lnTo>
                <a:lnTo>
                  <a:pt x="122021" y="334048"/>
                </a:lnTo>
                <a:lnTo>
                  <a:pt x="122021" y="318985"/>
                </a:lnTo>
                <a:lnTo>
                  <a:pt x="117246" y="314731"/>
                </a:lnTo>
                <a:lnTo>
                  <a:pt x="105448" y="304241"/>
                </a:lnTo>
                <a:lnTo>
                  <a:pt x="129743" y="253441"/>
                </a:lnTo>
                <a:lnTo>
                  <a:pt x="154597" y="304787"/>
                </a:lnTo>
                <a:lnTo>
                  <a:pt x="154597" y="280047"/>
                </a:lnTo>
                <a:lnTo>
                  <a:pt x="141693" y="253441"/>
                </a:lnTo>
                <a:lnTo>
                  <a:pt x="135267" y="240182"/>
                </a:lnTo>
                <a:lnTo>
                  <a:pt x="135267" y="225831"/>
                </a:lnTo>
                <a:lnTo>
                  <a:pt x="143268" y="222719"/>
                </a:lnTo>
                <a:lnTo>
                  <a:pt x="149555" y="217131"/>
                </a:lnTo>
                <a:lnTo>
                  <a:pt x="153670" y="209677"/>
                </a:lnTo>
                <a:lnTo>
                  <a:pt x="155143" y="200990"/>
                </a:lnTo>
                <a:lnTo>
                  <a:pt x="153670" y="192366"/>
                </a:lnTo>
                <a:lnTo>
                  <a:pt x="149555" y="185039"/>
                </a:lnTo>
                <a:lnTo>
                  <a:pt x="143268" y="179476"/>
                </a:lnTo>
                <a:lnTo>
                  <a:pt x="135267" y="176136"/>
                </a:lnTo>
                <a:lnTo>
                  <a:pt x="135267" y="154051"/>
                </a:lnTo>
                <a:lnTo>
                  <a:pt x="143268" y="150939"/>
                </a:lnTo>
                <a:lnTo>
                  <a:pt x="149555" y="145351"/>
                </a:lnTo>
                <a:lnTo>
                  <a:pt x="150241" y="144106"/>
                </a:lnTo>
                <a:lnTo>
                  <a:pt x="153593" y="138036"/>
                </a:lnTo>
                <a:lnTo>
                  <a:pt x="153682" y="137820"/>
                </a:lnTo>
                <a:lnTo>
                  <a:pt x="155143" y="129197"/>
                </a:lnTo>
                <a:lnTo>
                  <a:pt x="153670" y="120586"/>
                </a:lnTo>
                <a:lnTo>
                  <a:pt x="150761" y="115404"/>
                </a:lnTo>
                <a:lnTo>
                  <a:pt x="149555" y="113258"/>
                </a:lnTo>
                <a:lnTo>
                  <a:pt x="144094" y="108432"/>
                </a:lnTo>
                <a:lnTo>
                  <a:pt x="144094" y="122021"/>
                </a:lnTo>
                <a:lnTo>
                  <a:pt x="144094" y="138036"/>
                </a:lnTo>
                <a:lnTo>
                  <a:pt x="137464" y="144106"/>
                </a:lnTo>
                <a:lnTo>
                  <a:pt x="122021" y="144106"/>
                </a:lnTo>
                <a:lnTo>
                  <a:pt x="115392" y="138036"/>
                </a:lnTo>
                <a:lnTo>
                  <a:pt x="115392" y="121475"/>
                </a:lnTo>
                <a:lnTo>
                  <a:pt x="122021" y="115404"/>
                </a:lnTo>
                <a:lnTo>
                  <a:pt x="137464" y="115404"/>
                </a:lnTo>
                <a:lnTo>
                  <a:pt x="144094" y="122021"/>
                </a:lnTo>
                <a:lnTo>
                  <a:pt x="144094" y="108432"/>
                </a:lnTo>
                <a:lnTo>
                  <a:pt x="143268" y="107696"/>
                </a:lnTo>
                <a:lnTo>
                  <a:pt x="135267" y="104355"/>
                </a:lnTo>
                <a:lnTo>
                  <a:pt x="135267" y="82270"/>
                </a:lnTo>
                <a:lnTo>
                  <a:pt x="143268" y="79159"/>
                </a:lnTo>
                <a:lnTo>
                  <a:pt x="149555" y="73571"/>
                </a:lnTo>
                <a:lnTo>
                  <a:pt x="153670" y="66116"/>
                </a:lnTo>
                <a:lnTo>
                  <a:pt x="155143" y="57416"/>
                </a:lnTo>
                <a:lnTo>
                  <a:pt x="153200" y="47625"/>
                </a:lnTo>
                <a:lnTo>
                  <a:pt x="147828" y="39547"/>
                </a:lnTo>
                <a:lnTo>
                  <a:pt x="139763" y="34048"/>
                </a:lnTo>
                <a:lnTo>
                  <a:pt x="129743" y="32016"/>
                </a:lnTo>
                <a:lnTo>
                  <a:pt x="119722" y="33972"/>
                </a:lnTo>
                <a:lnTo>
                  <a:pt x="111658" y="39331"/>
                </a:lnTo>
                <a:lnTo>
                  <a:pt x="106299" y="47396"/>
                </a:lnTo>
                <a:lnTo>
                  <a:pt x="104343" y="57416"/>
                </a:lnTo>
                <a:lnTo>
                  <a:pt x="105816" y="66040"/>
                </a:lnTo>
                <a:lnTo>
                  <a:pt x="109931" y="73367"/>
                </a:lnTo>
                <a:lnTo>
                  <a:pt x="116217" y="78930"/>
                </a:lnTo>
                <a:lnTo>
                  <a:pt x="124218" y="82270"/>
                </a:lnTo>
                <a:lnTo>
                  <a:pt x="124218" y="104355"/>
                </a:lnTo>
                <a:lnTo>
                  <a:pt x="116217" y="107454"/>
                </a:lnTo>
                <a:lnTo>
                  <a:pt x="109931" y="113055"/>
                </a:lnTo>
                <a:lnTo>
                  <a:pt x="105816" y="120510"/>
                </a:lnTo>
                <a:lnTo>
                  <a:pt x="104343" y="129197"/>
                </a:lnTo>
                <a:lnTo>
                  <a:pt x="105816" y="137820"/>
                </a:lnTo>
                <a:lnTo>
                  <a:pt x="109931" y="145148"/>
                </a:lnTo>
                <a:lnTo>
                  <a:pt x="116217" y="150710"/>
                </a:lnTo>
                <a:lnTo>
                  <a:pt x="124218" y="154051"/>
                </a:lnTo>
                <a:lnTo>
                  <a:pt x="124218" y="176136"/>
                </a:lnTo>
                <a:lnTo>
                  <a:pt x="116217" y="179247"/>
                </a:lnTo>
                <a:lnTo>
                  <a:pt x="109931" y="184835"/>
                </a:lnTo>
                <a:lnTo>
                  <a:pt x="105816" y="192290"/>
                </a:lnTo>
                <a:lnTo>
                  <a:pt x="104343" y="200990"/>
                </a:lnTo>
                <a:lnTo>
                  <a:pt x="105816" y="209600"/>
                </a:lnTo>
                <a:lnTo>
                  <a:pt x="109931" y="216928"/>
                </a:lnTo>
                <a:lnTo>
                  <a:pt x="116217" y="222491"/>
                </a:lnTo>
                <a:lnTo>
                  <a:pt x="124218" y="225831"/>
                </a:lnTo>
                <a:lnTo>
                  <a:pt x="124218" y="240182"/>
                </a:lnTo>
                <a:lnTo>
                  <a:pt x="35864" y="424611"/>
                </a:lnTo>
                <a:lnTo>
                  <a:pt x="84328" y="381546"/>
                </a:lnTo>
                <a:lnTo>
                  <a:pt x="130289" y="340677"/>
                </a:lnTo>
                <a:lnTo>
                  <a:pt x="224713" y="424611"/>
                </a:lnTo>
                <a:close/>
              </a:path>
              <a:path w="259714" h="424814">
                <a:moveTo>
                  <a:pt x="259499" y="129755"/>
                </a:moveTo>
                <a:lnTo>
                  <a:pt x="249313" y="79425"/>
                </a:lnTo>
                <a:lnTo>
                  <a:pt x="221538" y="38163"/>
                </a:lnTo>
                <a:lnTo>
                  <a:pt x="180301" y="10248"/>
                </a:lnTo>
                <a:lnTo>
                  <a:pt x="129743" y="0"/>
                </a:lnTo>
                <a:lnTo>
                  <a:pt x="79197" y="10248"/>
                </a:lnTo>
                <a:lnTo>
                  <a:pt x="37960" y="38163"/>
                </a:lnTo>
                <a:lnTo>
                  <a:pt x="10172" y="79425"/>
                </a:lnTo>
                <a:lnTo>
                  <a:pt x="0" y="129755"/>
                </a:lnTo>
                <a:lnTo>
                  <a:pt x="6032" y="168617"/>
                </a:lnTo>
                <a:lnTo>
                  <a:pt x="23050" y="203327"/>
                </a:lnTo>
                <a:lnTo>
                  <a:pt x="49377" y="231622"/>
                </a:lnTo>
                <a:lnTo>
                  <a:pt x="83375" y="251231"/>
                </a:lnTo>
                <a:lnTo>
                  <a:pt x="87223" y="241287"/>
                </a:lnTo>
                <a:lnTo>
                  <a:pt x="55892" y="223316"/>
                </a:lnTo>
                <a:lnTo>
                  <a:pt x="31661" y="197319"/>
                </a:lnTo>
                <a:lnTo>
                  <a:pt x="16014" y="165430"/>
                </a:lnTo>
                <a:lnTo>
                  <a:pt x="10464" y="129755"/>
                </a:lnTo>
                <a:lnTo>
                  <a:pt x="19862" y="83400"/>
                </a:lnTo>
                <a:lnTo>
                  <a:pt x="45466" y="45478"/>
                </a:lnTo>
                <a:lnTo>
                  <a:pt x="83388" y="19888"/>
                </a:lnTo>
                <a:lnTo>
                  <a:pt x="129743" y="10490"/>
                </a:lnTo>
                <a:lnTo>
                  <a:pt x="176098" y="19888"/>
                </a:lnTo>
                <a:lnTo>
                  <a:pt x="214020" y="45478"/>
                </a:lnTo>
                <a:lnTo>
                  <a:pt x="239623" y="83400"/>
                </a:lnTo>
                <a:lnTo>
                  <a:pt x="249021" y="129755"/>
                </a:lnTo>
                <a:lnTo>
                  <a:pt x="243484" y="165430"/>
                </a:lnTo>
                <a:lnTo>
                  <a:pt x="227901" y="197319"/>
                </a:lnTo>
                <a:lnTo>
                  <a:pt x="203822" y="223316"/>
                </a:lnTo>
                <a:lnTo>
                  <a:pt x="172821" y="241287"/>
                </a:lnTo>
                <a:lnTo>
                  <a:pt x="176669" y="251231"/>
                </a:lnTo>
                <a:lnTo>
                  <a:pt x="210578" y="231622"/>
                </a:lnTo>
                <a:lnTo>
                  <a:pt x="236715" y="203327"/>
                </a:lnTo>
                <a:lnTo>
                  <a:pt x="253542" y="168617"/>
                </a:lnTo>
                <a:lnTo>
                  <a:pt x="259499" y="129755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834256" y="1570194"/>
            <a:ext cx="340360" cy="350520"/>
          </a:xfrm>
          <a:custGeom>
            <a:avLst/>
            <a:gdLst/>
            <a:ahLst/>
            <a:cxnLst/>
            <a:rect l="l" t="t" r="r" b="b"/>
            <a:pathLst>
              <a:path w="340360" h="350519">
                <a:moveTo>
                  <a:pt x="339994" y="297561"/>
                </a:moveTo>
                <a:lnTo>
                  <a:pt x="212692" y="297561"/>
                </a:lnTo>
                <a:lnTo>
                  <a:pt x="212692" y="273986"/>
                </a:lnTo>
                <a:lnTo>
                  <a:pt x="205104" y="270818"/>
                </a:lnTo>
                <a:lnTo>
                  <a:pt x="199138" y="265538"/>
                </a:lnTo>
                <a:lnTo>
                  <a:pt x="195275" y="258663"/>
                </a:lnTo>
                <a:lnTo>
                  <a:pt x="195157" y="258139"/>
                </a:lnTo>
                <a:lnTo>
                  <a:pt x="193834" y="250412"/>
                </a:lnTo>
                <a:lnTo>
                  <a:pt x="195221" y="242234"/>
                </a:lnTo>
                <a:lnTo>
                  <a:pt x="195306" y="242029"/>
                </a:lnTo>
                <a:lnTo>
                  <a:pt x="199138" y="235089"/>
                </a:lnTo>
                <a:lnTo>
                  <a:pt x="205104" y="229784"/>
                </a:lnTo>
                <a:lnTo>
                  <a:pt x="212692" y="226837"/>
                </a:lnTo>
                <a:lnTo>
                  <a:pt x="212692" y="199072"/>
                </a:lnTo>
                <a:lnTo>
                  <a:pt x="193834" y="175497"/>
                </a:lnTo>
                <a:lnTo>
                  <a:pt x="195221" y="167319"/>
                </a:lnTo>
                <a:lnTo>
                  <a:pt x="195305" y="167117"/>
                </a:lnTo>
                <a:lnTo>
                  <a:pt x="199138" y="160174"/>
                </a:lnTo>
                <a:lnTo>
                  <a:pt x="205104" y="154871"/>
                </a:lnTo>
                <a:lnTo>
                  <a:pt x="212692" y="151924"/>
                </a:lnTo>
                <a:lnTo>
                  <a:pt x="212692" y="128349"/>
                </a:lnTo>
                <a:lnTo>
                  <a:pt x="0" y="128349"/>
                </a:lnTo>
                <a:lnTo>
                  <a:pt x="0" y="76487"/>
                </a:lnTo>
                <a:lnTo>
                  <a:pt x="170259" y="0"/>
                </a:lnTo>
                <a:lnTo>
                  <a:pt x="195834" y="11524"/>
                </a:lnTo>
                <a:lnTo>
                  <a:pt x="170259" y="11524"/>
                </a:lnTo>
                <a:lnTo>
                  <a:pt x="28812" y="74914"/>
                </a:lnTo>
                <a:lnTo>
                  <a:pt x="336504" y="74914"/>
                </a:lnTo>
                <a:lnTo>
                  <a:pt x="339994" y="76487"/>
                </a:lnTo>
                <a:lnTo>
                  <a:pt x="339994" y="84867"/>
                </a:lnTo>
                <a:lnTo>
                  <a:pt x="9952" y="84867"/>
                </a:lnTo>
                <a:lnTo>
                  <a:pt x="9952" y="117872"/>
                </a:lnTo>
                <a:lnTo>
                  <a:pt x="339994" y="117872"/>
                </a:lnTo>
                <a:lnTo>
                  <a:pt x="339994" y="127824"/>
                </a:lnTo>
                <a:lnTo>
                  <a:pt x="222647" y="127824"/>
                </a:lnTo>
                <a:lnTo>
                  <a:pt x="222647" y="151399"/>
                </a:lnTo>
                <a:lnTo>
                  <a:pt x="230234" y="154567"/>
                </a:lnTo>
                <a:lnTo>
                  <a:pt x="236202" y="159847"/>
                </a:lnTo>
                <a:lnTo>
                  <a:pt x="237342" y="161877"/>
                </a:lnTo>
                <a:lnTo>
                  <a:pt x="210074" y="161877"/>
                </a:lnTo>
                <a:lnTo>
                  <a:pt x="203787" y="167639"/>
                </a:lnTo>
                <a:lnTo>
                  <a:pt x="203787" y="182832"/>
                </a:lnTo>
                <a:lnTo>
                  <a:pt x="209549" y="189119"/>
                </a:lnTo>
                <a:lnTo>
                  <a:pt x="236852" y="189119"/>
                </a:lnTo>
                <a:lnTo>
                  <a:pt x="236202" y="190297"/>
                </a:lnTo>
                <a:lnTo>
                  <a:pt x="230234" y="195601"/>
                </a:lnTo>
                <a:lnTo>
                  <a:pt x="222647" y="198549"/>
                </a:lnTo>
                <a:lnTo>
                  <a:pt x="222647" y="226314"/>
                </a:lnTo>
                <a:lnTo>
                  <a:pt x="241417" y="250412"/>
                </a:lnTo>
                <a:lnTo>
                  <a:pt x="240107" y="258139"/>
                </a:lnTo>
                <a:lnTo>
                  <a:pt x="236202" y="265211"/>
                </a:lnTo>
                <a:lnTo>
                  <a:pt x="230234" y="270515"/>
                </a:lnTo>
                <a:lnTo>
                  <a:pt x="222647" y="273461"/>
                </a:lnTo>
                <a:lnTo>
                  <a:pt x="222647" y="297036"/>
                </a:lnTo>
                <a:lnTo>
                  <a:pt x="339994" y="297036"/>
                </a:lnTo>
                <a:lnTo>
                  <a:pt x="339994" y="297561"/>
                </a:lnTo>
                <a:close/>
              </a:path>
              <a:path w="340360" h="350519">
                <a:moveTo>
                  <a:pt x="336504" y="74914"/>
                </a:moveTo>
                <a:lnTo>
                  <a:pt x="311704" y="74914"/>
                </a:lnTo>
                <a:lnTo>
                  <a:pt x="170259" y="11524"/>
                </a:lnTo>
                <a:lnTo>
                  <a:pt x="195834" y="11524"/>
                </a:lnTo>
                <a:lnTo>
                  <a:pt x="336504" y="74914"/>
                </a:lnTo>
                <a:close/>
              </a:path>
              <a:path w="340360" h="350519">
                <a:moveTo>
                  <a:pt x="339994" y="117872"/>
                </a:moveTo>
                <a:lnTo>
                  <a:pt x="330041" y="117872"/>
                </a:lnTo>
                <a:lnTo>
                  <a:pt x="330041" y="84867"/>
                </a:lnTo>
                <a:lnTo>
                  <a:pt x="339994" y="84867"/>
                </a:lnTo>
                <a:lnTo>
                  <a:pt x="339994" y="117872"/>
                </a:lnTo>
                <a:close/>
              </a:path>
              <a:path w="340360" h="350519">
                <a:moveTo>
                  <a:pt x="339994" y="297036"/>
                </a:moveTo>
                <a:lnTo>
                  <a:pt x="307514" y="297036"/>
                </a:lnTo>
                <a:lnTo>
                  <a:pt x="307514" y="199072"/>
                </a:lnTo>
                <a:lnTo>
                  <a:pt x="299925" y="195904"/>
                </a:lnTo>
                <a:lnTo>
                  <a:pt x="293958" y="190624"/>
                </a:lnTo>
                <a:lnTo>
                  <a:pt x="290095" y="183749"/>
                </a:lnTo>
                <a:lnTo>
                  <a:pt x="289820" y="182309"/>
                </a:lnTo>
                <a:lnTo>
                  <a:pt x="288654" y="175497"/>
                </a:lnTo>
                <a:lnTo>
                  <a:pt x="290041" y="167319"/>
                </a:lnTo>
                <a:lnTo>
                  <a:pt x="290125" y="167117"/>
                </a:lnTo>
                <a:lnTo>
                  <a:pt x="293958" y="160174"/>
                </a:lnTo>
                <a:lnTo>
                  <a:pt x="299925" y="154871"/>
                </a:lnTo>
                <a:lnTo>
                  <a:pt x="307514" y="151924"/>
                </a:lnTo>
                <a:lnTo>
                  <a:pt x="307514" y="127824"/>
                </a:lnTo>
                <a:lnTo>
                  <a:pt x="317466" y="127824"/>
                </a:lnTo>
                <a:lnTo>
                  <a:pt x="317466" y="151399"/>
                </a:lnTo>
                <a:lnTo>
                  <a:pt x="325055" y="154567"/>
                </a:lnTo>
                <a:lnTo>
                  <a:pt x="331022" y="159847"/>
                </a:lnTo>
                <a:lnTo>
                  <a:pt x="331869" y="161354"/>
                </a:lnTo>
                <a:lnTo>
                  <a:pt x="305419" y="161354"/>
                </a:lnTo>
                <a:lnTo>
                  <a:pt x="299131" y="167117"/>
                </a:lnTo>
                <a:lnTo>
                  <a:pt x="299131" y="182309"/>
                </a:lnTo>
                <a:lnTo>
                  <a:pt x="304894" y="188594"/>
                </a:lnTo>
                <a:lnTo>
                  <a:pt x="331962" y="188594"/>
                </a:lnTo>
                <a:lnTo>
                  <a:pt x="331022" y="190297"/>
                </a:lnTo>
                <a:lnTo>
                  <a:pt x="325055" y="195601"/>
                </a:lnTo>
                <a:lnTo>
                  <a:pt x="317466" y="198549"/>
                </a:lnTo>
                <a:lnTo>
                  <a:pt x="317466" y="296514"/>
                </a:lnTo>
                <a:lnTo>
                  <a:pt x="339994" y="296514"/>
                </a:lnTo>
                <a:lnTo>
                  <a:pt x="339994" y="297036"/>
                </a:lnTo>
                <a:close/>
              </a:path>
              <a:path w="340360" h="350519">
                <a:moveTo>
                  <a:pt x="339994" y="350471"/>
                </a:moveTo>
                <a:lnTo>
                  <a:pt x="0" y="350471"/>
                </a:lnTo>
                <a:lnTo>
                  <a:pt x="0" y="297036"/>
                </a:lnTo>
                <a:lnTo>
                  <a:pt x="22527" y="297036"/>
                </a:lnTo>
                <a:lnTo>
                  <a:pt x="22527" y="273461"/>
                </a:lnTo>
                <a:lnTo>
                  <a:pt x="3756" y="249364"/>
                </a:lnTo>
                <a:lnTo>
                  <a:pt x="5067" y="241636"/>
                </a:lnTo>
                <a:lnTo>
                  <a:pt x="8971" y="234564"/>
                </a:lnTo>
                <a:lnTo>
                  <a:pt x="14938" y="229260"/>
                </a:lnTo>
                <a:lnTo>
                  <a:pt x="22527" y="226314"/>
                </a:lnTo>
                <a:lnTo>
                  <a:pt x="22527" y="128349"/>
                </a:lnTo>
                <a:lnTo>
                  <a:pt x="33004" y="128349"/>
                </a:lnTo>
                <a:lnTo>
                  <a:pt x="33004" y="225789"/>
                </a:lnTo>
                <a:lnTo>
                  <a:pt x="40592" y="228957"/>
                </a:lnTo>
                <a:lnTo>
                  <a:pt x="46558" y="234237"/>
                </a:lnTo>
                <a:lnTo>
                  <a:pt x="50462" y="241187"/>
                </a:lnTo>
                <a:lnTo>
                  <a:pt x="51862" y="249364"/>
                </a:lnTo>
                <a:lnTo>
                  <a:pt x="50462" y="257615"/>
                </a:lnTo>
                <a:lnTo>
                  <a:pt x="46558" y="264688"/>
                </a:lnTo>
                <a:lnTo>
                  <a:pt x="40592" y="269992"/>
                </a:lnTo>
                <a:lnTo>
                  <a:pt x="33004" y="272939"/>
                </a:lnTo>
                <a:lnTo>
                  <a:pt x="33004" y="297561"/>
                </a:lnTo>
                <a:lnTo>
                  <a:pt x="339994" y="297561"/>
                </a:lnTo>
                <a:lnTo>
                  <a:pt x="339994" y="306991"/>
                </a:lnTo>
                <a:lnTo>
                  <a:pt x="9952" y="306991"/>
                </a:lnTo>
                <a:lnTo>
                  <a:pt x="9952" y="339994"/>
                </a:lnTo>
                <a:lnTo>
                  <a:pt x="339994" y="339994"/>
                </a:lnTo>
                <a:lnTo>
                  <a:pt x="339994" y="350471"/>
                </a:lnTo>
                <a:close/>
              </a:path>
              <a:path w="340360" h="350519">
                <a:moveTo>
                  <a:pt x="127824" y="297561"/>
                </a:moveTo>
                <a:lnTo>
                  <a:pt x="117872" y="297561"/>
                </a:lnTo>
                <a:lnTo>
                  <a:pt x="117872" y="273986"/>
                </a:lnTo>
                <a:lnTo>
                  <a:pt x="110283" y="270818"/>
                </a:lnTo>
                <a:lnTo>
                  <a:pt x="104316" y="265538"/>
                </a:lnTo>
                <a:lnTo>
                  <a:pt x="100453" y="258663"/>
                </a:lnTo>
                <a:lnTo>
                  <a:pt x="100334" y="258139"/>
                </a:lnTo>
                <a:lnTo>
                  <a:pt x="99012" y="250412"/>
                </a:lnTo>
                <a:lnTo>
                  <a:pt x="100399" y="242234"/>
                </a:lnTo>
                <a:lnTo>
                  <a:pt x="100484" y="242029"/>
                </a:lnTo>
                <a:lnTo>
                  <a:pt x="104316" y="235089"/>
                </a:lnTo>
                <a:lnTo>
                  <a:pt x="110283" y="229784"/>
                </a:lnTo>
                <a:lnTo>
                  <a:pt x="117872" y="226837"/>
                </a:lnTo>
                <a:lnTo>
                  <a:pt x="117872" y="199072"/>
                </a:lnTo>
                <a:lnTo>
                  <a:pt x="99012" y="175497"/>
                </a:lnTo>
                <a:lnTo>
                  <a:pt x="100399" y="167319"/>
                </a:lnTo>
                <a:lnTo>
                  <a:pt x="100483" y="167117"/>
                </a:lnTo>
                <a:lnTo>
                  <a:pt x="104316" y="160174"/>
                </a:lnTo>
                <a:lnTo>
                  <a:pt x="110283" y="154871"/>
                </a:lnTo>
                <a:lnTo>
                  <a:pt x="117872" y="151924"/>
                </a:lnTo>
                <a:lnTo>
                  <a:pt x="117872" y="128349"/>
                </a:lnTo>
                <a:lnTo>
                  <a:pt x="127824" y="128349"/>
                </a:lnTo>
                <a:lnTo>
                  <a:pt x="127824" y="151924"/>
                </a:lnTo>
                <a:lnTo>
                  <a:pt x="135413" y="155091"/>
                </a:lnTo>
                <a:lnTo>
                  <a:pt x="141380" y="160370"/>
                </a:lnTo>
                <a:lnTo>
                  <a:pt x="145285" y="167319"/>
                </a:lnTo>
                <a:lnTo>
                  <a:pt x="146684" y="175497"/>
                </a:lnTo>
                <a:lnTo>
                  <a:pt x="145285" y="183749"/>
                </a:lnTo>
                <a:lnTo>
                  <a:pt x="141380" y="190821"/>
                </a:lnTo>
                <a:lnTo>
                  <a:pt x="135413" y="196125"/>
                </a:lnTo>
                <a:lnTo>
                  <a:pt x="127824" y="199072"/>
                </a:lnTo>
                <a:lnTo>
                  <a:pt x="127824" y="226837"/>
                </a:lnTo>
                <a:lnTo>
                  <a:pt x="135413" y="230005"/>
                </a:lnTo>
                <a:lnTo>
                  <a:pt x="141380" y="235285"/>
                </a:lnTo>
                <a:lnTo>
                  <a:pt x="141638" y="235744"/>
                </a:lnTo>
                <a:lnTo>
                  <a:pt x="115252" y="235744"/>
                </a:lnTo>
                <a:lnTo>
                  <a:pt x="108967" y="242029"/>
                </a:lnTo>
                <a:lnTo>
                  <a:pt x="108967" y="256699"/>
                </a:lnTo>
                <a:lnTo>
                  <a:pt x="114729" y="262984"/>
                </a:lnTo>
                <a:lnTo>
                  <a:pt x="142899" y="262984"/>
                </a:lnTo>
                <a:lnTo>
                  <a:pt x="141380" y="265735"/>
                </a:lnTo>
                <a:lnTo>
                  <a:pt x="135413" y="271040"/>
                </a:lnTo>
                <a:lnTo>
                  <a:pt x="127824" y="273986"/>
                </a:lnTo>
                <a:lnTo>
                  <a:pt x="127824" y="297561"/>
                </a:lnTo>
                <a:close/>
              </a:path>
              <a:path w="340360" h="350519">
                <a:moveTo>
                  <a:pt x="331962" y="188594"/>
                </a:moveTo>
                <a:lnTo>
                  <a:pt x="320086" y="188594"/>
                </a:lnTo>
                <a:lnTo>
                  <a:pt x="326374" y="182832"/>
                </a:lnTo>
                <a:lnTo>
                  <a:pt x="326374" y="167639"/>
                </a:lnTo>
                <a:lnTo>
                  <a:pt x="320086" y="161354"/>
                </a:lnTo>
                <a:lnTo>
                  <a:pt x="331869" y="161354"/>
                </a:lnTo>
                <a:lnTo>
                  <a:pt x="334927" y="166797"/>
                </a:lnTo>
                <a:lnTo>
                  <a:pt x="336326" y="174974"/>
                </a:lnTo>
                <a:lnTo>
                  <a:pt x="334927" y="183225"/>
                </a:lnTo>
                <a:lnTo>
                  <a:pt x="331962" y="188594"/>
                </a:lnTo>
                <a:close/>
              </a:path>
              <a:path w="340360" h="350519">
                <a:moveTo>
                  <a:pt x="236852" y="189119"/>
                </a:moveTo>
                <a:lnTo>
                  <a:pt x="225267" y="189119"/>
                </a:lnTo>
                <a:lnTo>
                  <a:pt x="231552" y="182832"/>
                </a:lnTo>
                <a:lnTo>
                  <a:pt x="231029" y="175497"/>
                </a:lnTo>
                <a:lnTo>
                  <a:pt x="231029" y="168164"/>
                </a:lnTo>
                <a:lnTo>
                  <a:pt x="225267" y="161877"/>
                </a:lnTo>
                <a:lnTo>
                  <a:pt x="237342" y="161877"/>
                </a:lnTo>
                <a:lnTo>
                  <a:pt x="240107" y="166797"/>
                </a:lnTo>
                <a:lnTo>
                  <a:pt x="241507" y="174974"/>
                </a:lnTo>
                <a:lnTo>
                  <a:pt x="240107" y="183225"/>
                </a:lnTo>
                <a:lnTo>
                  <a:pt x="236852" y="189119"/>
                </a:lnTo>
                <a:close/>
              </a:path>
              <a:path w="340360" h="350519">
                <a:moveTo>
                  <a:pt x="142899" y="262984"/>
                </a:moveTo>
                <a:lnTo>
                  <a:pt x="129919" y="262984"/>
                </a:lnTo>
                <a:lnTo>
                  <a:pt x="136207" y="257221"/>
                </a:lnTo>
                <a:lnTo>
                  <a:pt x="136207" y="242029"/>
                </a:lnTo>
                <a:lnTo>
                  <a:pt x="130444" y="235744"/>
                </a:lnTo>
                <a:lnTo>
                  <a:pt x="141638" y="235744"/>
                </a:lnTo>
                <a:lnTo>
                  <a:pt x="145285" y="242234"/>
                </a:lnTo>
                <a:lnTo>
                  <a:pt x="146684" y="250412"/>
                </a:lnTo>
                <a:lnTo>
                  <a:pt x="145285" y="258663"/>
                </a:lnTo>
                <a:lnTo>
                  <a:pt x="142899" y="262984"/>
                </a:lnTo>
                <a:close/>
              </a:path>
              <a:path w="340360" h="350519">
                <a:moveTo>
                  <a:pt x="339994" y="339994"/>
                </a:moveTo>
                <a:lnTo>
                  <a:pt x="330041" y="339994"/>
                </a:lnTo>
                <a:lnTo>
                  <a:pt x="330041" y="306991"/>
                </a:lnTo>
                <a:lnTo>
                  <a:pt x="339994" y="306991"/>
                </a:lnTo>
                <a:lnTo>
                  <a:pt x="339994" y="33999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834452" y="1566240"/>
            <a:ext cx="367030" cy="355600"/>
          </a:xfrm>
          <a:custGeom>
            <a:avLst/>
            <a:gdLst/>
            <a:ahLst/>
            <a:cxnLst/>
            <a:rect l="l" t="t" r="r" b="b"/>
            <a:pathLst>
              <a:path w="367029" h="355600">
                <a:moveTo>
                  <a:pt x="83731" y="258927"/>
                </a:moveTo>
                <a:lnTo>
                  <a:pt x="81826" y="249555"/>
                </a:lnTo>
                <a:lnTo>
                  <a:pt x="78714" y="244983"/>
                </a:lnTo>
                <a:lnTo>
                  <a:pt x="76682" y="242011"/>
                </a:lnTo>
                <a:lnTo>
                  <a:pt x="73406" y="239839"/>
                </a:lnTo>
                <a:lnTo>
                  <a:pt x="73406" y="251180"/>
                </a:lnTo>
                <a:lnTo>
                  <a:pt x="73406" y="266166"/>
                </a:lnTo>
                <a:lnTo>
                  <a:pt x="67703" y="272364"/>
                </a:lnTo>
                <a:lnTo>
                  <a:pt x="52730" y="272364"/>
                </a:lnTo>
                <a:lnTo>
                  <a:pt x="46520" y="266166"/>
                </a:lnTo>
                <a:lnTo>
                  <a:pt x="46520" y="250659"/>
                </a:lnTo>
                <a:lnTo>
                  <a:pt x="52730" y="244983"/>
                </a:lnTo>
                <a:lnTo>
                  <a:pt x="67195" y="244983"/>
                </a:lnTo>
                <a:lnTo>
                  <a:pt x="73406" y="251180"/>
                </a:lnTo>
                <a:lnTo>
                  <a:pt x="73406" y="239839"/>
                </a:lnTo>
                <a:lnTo>
                  <a:pt x="69113" y="236982"/>
                </a:lnTo>
                <a:lnTo>
                  <a:pt x="59956" y="235153"/>
                </a:lnTo>
                <a:lnTo>
                  <a:pt x="50800" y="236982"/>
                </a:lnTo>
                <a:lnTo>
                  <a:pt x="43230" y="242011"/>
                </a:lnTo>
                <a:lnTo>
                  <a:pt x="38074" y="249555"/>
                </a:lnTo>
                <a:lnTo>
                  <a:pt x="36182" y="258927"/>
                </a:lnTo>
                <a:lnTo>
                  <a:pt x="37998" y="268312"/>
                </a:lnTo>
                <a:lnTo>
                  <a:pt x="43027" y="275856"/>
                </a:lnTo>
                <a:lnTo>
                  <a:pt x="50571" y="280885"/>
                </a:lnTo>
                <a:lnTo>
                  <a:pt x="59956" y="282702"/>
                </a:lnTo>
                <a:lnTo>
                  <a:pt x="69113" y="280885"/>
                </a:lnTo>
                <a:lnTo>
                  <a:pt x="76682" y="275856"/>
                </a:lnTo>
                <a:lnTo>
                  <a:pt x="79070" y="272364"/>
                </a:lnTo>
                <a:lnTo>
                  <a:pt x="81826" y="268312"/>
                </a:lnTo>
                <a:lnTo>
                  <a:pt x="83731" y="258927"/>
                </a:lnTo>
                <a:close/>
              </a:path>
              <a:path w="367029" h="355600">
                <a:moveTo>
                  <a:pt x="145745" y="258927"/>
                </a:moveTo>
                <a:lnTo>
                  <a:pt x="143852" y="249847"/>
                </a:lnTo>
                <a:lnTo>
                  <a:pt x="138709" y="242455"/>
                </a:lnTo>
                <a:lnTo>
                  <a:pt x="131140" y="237490"/>
                </a:lnTo>
                <a:lnTo>
                  <a:pt x="121970" y="235673"/>
                </a:lnTo>
                <a:lnTo>
                  <a:pt x="112814" y="237490"/>
                </a:lnTo>
                <a:lnTo>
                  <a:pt x="105244" y="242455"/>
                </a:lnTo>
                <a:lnTo>
                  <a:pt x="100101" y="249847"/>
                </a:lnTo>
                <a:lnTo>
                  <a:pt x="98196" y="258927"/>
                </a:lnTo>
                <a:lnTo>
                  <a:pt x="100025" y="268020"/>
                </a:lnTo>
                <a:lnTo>
                  <a:pt x="105054" y="275412"/>
                </a:lnTo>
                <a:lnTo>
                  <a:pt x="112598" y="280377"/>
                </a:lnTo>
                <a:lnTo>
                  <a:pt x="121970" y="282194"/>
                </a:lnTo>
                <a:lnTo>
                  <a:pt x="131368" y="280377"/>
                </a:lnTo>
                <a:lnTo>
                  <a:pt x="138912" y="275412"/>
                </a:lnTo>
                <a:lnTo>
                  <a:pt x="143929" y="268020"/>
                </a:lnTo>
                <a:lnTo>
                  <a:pt x="145745" y="258927"/>
                </a:lnTo>
                <a:close/>
              </a:path>
              <a:path w="367029" h="355600">
                <a:moveTo>
                  <a:pt x="208305" y="258927"/>
                </a:moveTo>
                <a:lnTo>
                  <a:pt x="206400" y="249555"/>
                </a:lnTo>
                <a:lnTo>
                  <a:pt x="203631" y="245491"/>
                </a:lnTo>
                <a:lnTo>
                  <a:pt x="201256" y="242011"/>
                </a:lnTo>
                <a:lnTo>
                  <a:pt x="197954" y="239826"/>
                </a:lnTo>
                <a:lnTo>
                  <a:pt x="197954" y="251701"/>
                </a:lnTo>
                <a:lnTo>
                  <a:pt x="197954" y="266166"/>
                </a:lnTo>
                <a:lnTo>
                  <a:pt x="191744" y="272364"/>
                </a:lnTo>
                <a:lnTo>
                  <a:pt x="176745" y="272364"/>
                </a:lnTo>
                <a:lnTo>
                  <a:pt x="171081" y="266166"/>
                </a:lnTo>
                <a:lnTo>
                  <a:pt x="171081" y="251180"/>
                </a:lnTo>
                <a:lnTo>
                  <a:pt x="177279" y="245491"/>
                </a:lnTo>
                <a:lnTo>
                  <a:pt x="191744" y="245491"/>
                </a:lnTo>
                <a:lnTo>
                  <a:pt x="197954" y="251701"/>
                </a:lnTo>
                <a:lnTo>
                  <a:pt x="197954" y="239826"/>
                </a:lnTo>
                <a:lnTo>
                  <a:pt x="193687" y="236982"/>
                </a:lnTo>
                <a:lnTo>
                  <a:pt x="184531" y="235153"/>
                </a:lnTo>
                <a:lnTo>
                  <a:pt x="175361" y="236982"/>
                </a:lnTo>
                <a:lnTo>
                  <a:pt x="167792" y="242011"/>
                </a:lnTo>
                <a:lnTo>
                  <a:pt x="162648" y="249555"/>
                </a:lnTo>
                <a:lnTo>
                  <a:pt x="160756" y="258927"/>
                </a:lnTo>
                <a:lnTo>
                  <a:pt x="162572" y="268312"/>
                </a:lnTo>
                <a:lnTo>
                  <a:pt x="167589" y="275856"/>
                </a:lnTo>
                <a:lnTo>
                  <a:pt x="175133" y="280885"/>
                </a:lnTo>
                <a:lnTo>
                  <a:pt x="184531" y="282702"/>
                </a:lnTo>
                <a:lnTo>
                  <a:pt x="193903" y="280885"/>
                </a:lnTo>
                <a:lnTo>
                  <a:pt x="201447" y="275856"/>
                </a:lnTo>
                <a:lnTo>
                  <a:pt x="203771" y="272364"/>
                </a:lnTo>
                <a:lnTo>
                  <a:pt x="206476" y="268312"/>
                </a:lnTo>
                <a:lnTo>
                  <a:pt x="208305" y="258927"/>
                </a:lnTo>
                <a:close/>
              </a:path>
              <a:path w="367029" h="355600">
                <a:moveTo>
                  <a:pt x="269798" y="258927"/>
                </a:moveTo>
                <a:lnTo>
                  <a:pt x="267906" y="249555"/>
                </a:lnTo>
                <a:lnTo>
                  <a:pt x="262763" y="242011"/>
                </a:lnTo>
                <a:lnTo>
                  <a:pt x="255193" y="236982"/>
                </a:lnTo>
                <a:lnTo>
                  <a:pt x="246024" y="235153"/>
                </a:lnTo>
                <a:lnTo>
                  <a:pt x="236855" y="236982"/>
                </a:lnTo>
                <a:lnTo>
                  <a:pt x="229285" y="242011"/>
                </a:lnTo>
                <a:lnTo>
                  <a:pt x="224142" y="249555"/>
                </a:lnTo>
                <a:lnTo>
                  <a:pt x="222250" y="258927"/>
                </a:lnTo>
                <a:lnTo>
                  <a:pt x="224078" y="268312"/>
                </a:lnTo>
                <a:lnTo>
                  <a:pt x="229095" y="275856"/>
                </a:lnTo>
                <a:lnTo>
                  <a:pt x="236639" y="280885"/>
                </a:lnTo>
                <a:lnTo>
                  <a:pt x="246024" y="282702"/>
                </a:lnTo>
                <a:lnTo>
                  <a:pt x="255409" y="280885"/>
                </a:lnTo>
                <a:lnTo>
                  <a:pt x="262953" y="275856"/>
                </a:lnTo>
                <a:lnTo>
                  <a:pt x="267970" y="268312"/>
                </a:lnTo>
                <a:lnTo>
                  <a:pt x="269798" y="258927"/>
                </a:lnTo>
                <a:close/>
              </a:path>
              <a:path w="367029" h="355600">
                <a:moveTo>
                  <a:pt x="332320" y="258419"/>
                </a:moveTo>
                <a:lnTo>
                  <a:pt x="330415" y="249034"/>
                </a:lnTo>
                <a:lnTo>
                  <a:pt x="327621" y="244983"/>
                </a:lnTo>
                <a:lnTo>
                  <a:pt x="325221" y="241490"/>
                </a:lnTo>
                <a:lnTo>
                  <a:pt x="321995" y="239395"/>
                </a:lnTo>
                <a:lnTo>
                  <a:pt x="321995" y="251180"/>
                </a:lnTo>
                <a:lnTo>
                  <a:pt x="321995" y="266166"/>
                </a:lnTo>
                <a:lnTo>
                  <a:pt x="315798" y="271856"/>
                </a:lnTo>
                <a:lnTo>
                  <a:pt x="300278" y="271856"/>
                </a:lnTo>
                <a:lnTo>
                  <a:pt x="294081" y="265645"/>
                </a:lnTo>
                <a:lnTo>
                  <a:pt x="294081" y="251180"/>
                </a:lnTo>
                <a:lnTo>
                  <a:pt x="300278" y="244983"/>
                </a:lnTo>
                <a:lnTo>
                  <a:pt x="315798" y="244983"/>
                </a:lnTo>
                <a:lnTo>
                  <a:pt x="321995" y="251180"/>
                </a:lnTo>
                <a:lnTo>
                  <a:pt x="321995" y="239395"/>
                </a:lnTo>
                <a:lnTo>
                  <a:pt x="317500" y="236461"/>
                </a:lnTo>
                <a:lnTo>
                  <a:pt x="308025" y="234645"/>
                </a:lnTo>
                <a:lnTo>
                  <a:pt x="298564" y="236461"/>
                </a:lnTo>
                <a:lnTo>
                  <a:pt x="290855" y="241490"/>
                </a:lnTo>
                <a:lnTo>
                  <a:pt x="285661" y="249034"/>
                </a:lnTo>
                <a:lnTo>
                  <a:pt x="283756" y="258419"/>
                </a:lnTo>
                <a:lnTo>
                  <a:pt x="285661" y="267804"/>
                </a:lnTo>
                <a:lnTo>
                  <a:pt x="290855" y="275336"/>
                </a:lnTo>
                <a:lnTo>
                  <a:pt x="298564" y="280365"/>
                </a:lnTo>
                <a:lnTo>
                  <a:pt x="308025" y="282194"/>
                </a:lnTo>
                <a:lnTo>
                  <a:pt x="317500" y="280365"/>
                </a:lnTo>
                <a:lnTo>
                  <a:pt x="325221" y="275336"/>
                </a:lnTo>
                <a:lnTo>
                  <a:pt x="327621" y="271856"/>
                </a:lnTo>
                <a:lnTo>
                  <a:pt x="330415" y="267804"/>
                </a:lnTo>
                <a:lnTo>
                  <a:pt x="332320" y="258419"/>
                </a:lnTo>
                <a:close/>
              </a:path>
              <a:path w="367029" h="355600">
                <a:moveTo>
                  <a:pt x="366445" y="132829"/>
                </a:moveTo>
                <a:lnTo>
                  <a:pt x="356628" y="139192"/>
                </a:lnTo>
                <a:lnTo>
                  <a:pt x="356628" y="151434"/>
                </a:lnTo>
                <a:lnTo>
                  <a:pt x="356628" y="344728"/>
                </a:lnTo>
                <a:lnTo>
                  <a:pt x="10350" y="344728"/>
                </a:lnTo>
                <a:lnTo>
                  <a:pt x="10350" y="207251"/>
                </a:lnTo>
                <a:lnTo>
                  <a:pt x="96647" y="151434"/>
                </a:lnTo>
                <a:lnTo>
                  <a:pt x="96647" y="207759"/>
                </a:lnTo>
                <a:lnTo>
                  <a:pt x="125323" y="189166"/>
                </a:lnTo>
                <a:lnTo>
                  <a:pt x="183476" y="151434"/>
                </a:lnTo>
                <a:lnTo>
                  <a:pt x="183476" y="207759"/>
                </a:lnTo>
                <a:lnTo>
                  <a:pt x="211404" y="189674"/>
                </a:lnTo>
                <a:lnTo>
                  <a:pt x="228955" y="178308"/>
                </a:lnTo>
                <a:lnTo>
                  <a:pt x="229476" y="178308"/>
                </a:lnTo>
                <a:lnTo>
                  <a:pt x="229476" y="177787"/>
                </a:lnTo>
                <a:lnTo>
                  <a:pt x="249491" y="164871"/>
                </a:lnTo>
                <a:lnTo>
                  <a:pt x="270306" y="151434"/>
                </a:lnTo>
                <a:lnTo>
                  <a:pt x="270306" y="207759"/>
                </a:lnTo>
                <a:lnTo>
                  <a:pt x="298805" y="189166"/>
                </a:lnTo>
                <a:lnTo>
                  <a:pt x="329692" y="168998"/>
                </a:lnTo>
                <a:lnTo>
                  <a:pt x="356628" y="151434"/>
                </a:lnTo>
                <a:lnTo>
                  <a:pt x="356628" y="139192"/>
                </a:lnTo>
                <a:lnTo>
                  <a:pt x="310629" y="168998"/>
                </a:lnTo>
                <a:lnTo>
                  <a:pt x="300799" y="88684"/>
                </a:lnTo>
                <a:lnTo>
                  <a:pt x="300799" y="175209"/>
                </a:lnTo>
                <a:lnTo>
                  <a:pt x="279095" y="189166"/>
                </a:lnTo>
                <a:lnTo>
                  <a:pt x="279095" y="151434"/>
                </a:lnTo>
                <a:lnTo>
                  <a:pt x="279095" y="132829"/>
                </a:lnTo>
                <a:lnTo>
                  <a:pt x="229997" y="164871"/>
                </a:lnTo>
                <a:lnTo>
                  <a:pt x="250672" y="9817"/>
                </a:lnTo>
                <a:lnTo>
                  <a:pt x="281152" y="9817"/>
                </a:lnTo>
                <a:lnTo>
                  <a:pt x="300799" y="175209"/>
                </a:lnTo>
                <a:lnTo>
                  <a:pt x="300799" y="88684"/>
                </a:lnTo>
                <a:lnTo>
                  <a:pt x="291147" y="9817"/>
                </a:lnTo>
                <a:lnTo>
                  <a:pt x="289953" y="0"/>
                </a:lnTo>
                <a:lnTo>
                  <a:pt x="241376" y="0"/>
                </a:lnTo>
                <a:lnTo>
                  <a:pt x="219151" y="172110"/>
                </a:lnTo>
                <a:lnTo>
                  <a:pt x="192278" y="189674"/>
                </a:lnTo>
                <a:lnTo>
                  <a:pt x="192278" y="151434"/>
                </a:lnTo>
                <a:lnTo>
                  <a:pt x="192278" y="132829"/>
                </a:lnTo>
                <a:lnTo>
                  <a:pt x="105956" y="189166"/>
                </a:lnTo>
                <a:lnTo>
                  <a:pt x="105956" y="151434"/>
                </a:lnTo>
                <a:lnTo>
                  <a:pt x="105956" y="132829"/>
                </a:lnTo>
                <a:lnTo>
                  <a:pt x="4152" y="198983"/>
                </a:lnTo>
                <a:lnTo>
                  <a:pt x="0" y="198983"/>
                </a:lnTo>
                <a:lnTo>
                  <a:pt x="0" y="355053"/>
                </a:lnTo>
                <a:lnTo>
                  <a:pt x="366445" y="355053"/>
                </a:lnTo>
                <a:lnTo>
                  <a:pt x="366445" y="344728"/>
                </a:lnTo>
                <a:lnTo>
                  <a:pt x="366445" y="151434"/>
                </a:lnTo>
                <a:lnTo>
                  <a:pt x="366445" y="13282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733469" y="2810666"/>
            <a:ext cx="487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USE  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CASES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7609" y="3751782"/>
            <a:ext cx="9124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2775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KEY  CUS</a:t>
            </a:r>
            <a:r>
              <a:rPr dirty="0" sz="1200" spc="-25" b="0">
                <a:solidFill>
                  <a:srgbClr val="D8D8D8"/>
                </a:solidFill>
                <a:latin typeface="Roboto Light"/>
                <a:cs typeface="Roboto Light"/>
              </a:rPr>
              <a:t>T</a:t>
            </a: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OMERS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317589" y="2501919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604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2820894" y="2501919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318691" y="2501919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831838" y="2501894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332185" y="2501819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317589" y="364791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604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2820894" y="3638892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318691" y="364791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831838" y="364791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7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406399" y="912620"/>
            <a:ext cx="467804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 business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use case is </a:t>
            </a:r>
            <a:r>
              <a:rPr dirty="0" sz="1600">
                <a:solidFill>
                  <a:srgbClr val="00A3AE"/>
                </a:solidFill>
                <a:latin typeface="Roboto"/>
                <a:cs typeface="Roboto"/>
              </a:rPr>
              <a:t>a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data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lifecycle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use</a:t>
            </a:r>
            <a:r>
              <a:rPr dirty="0" sz="1600" spc="1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case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7" name="object 47"/>
          <p:cNvSpPr txBox="1"/>
          <p:nvPr/>
        </p:nvSpPr>
        <p:spPr>
          <a:xfrm>
            <a:off x="8651573" y="4848893"/>
            <a:ext cx="1193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4</a:t>
            </a:fld>
            <a:endParaRPr sz="60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55146" y="3703776"/>
            <a:ext cx="1041400" cy="952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81280">
              <a:lnSpc>
                <a:spcPts val="1650"/>
              </a:lnSpc>
              <a:buSzPct val="141666"/>
              <a:buFont typeface="Arial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Barclays</a:t>
            </a:r>
            <a:endParaRPr sz="1200">
              <a:latin typeface="Roboto Light"/>
              <a:cs typeface="Roboto Light"/>
            </a:endParaRPr>
          </a:p>
          <a:p>
            <a:pPr marL="111760" indent="-99695">
              <a:lnSpc>
                <a:spcPts val="2870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Citi</a:t>
            </a:r>
            <a:endParaRPr sz="1200">
              <a:latin typeface="Roboto Light"/>
              <a:cs typeface="Roboto Light"/>
            </a:endParaRPr>
          </a:p>
          <a:p>
            <a:pPr marL="111760" indent="-99695">
              <a:lnSpc>
                <a:spcPct val="100000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5" b="0">
                <a:solidFill>
                  <a:srgbClr val="D8D8D8"/>
                </a:solidFill>
                <a:latin typeface="Roboto Light"/>
                <a:cs typeface="Roboto Light"/>
              </a:rPr>
              <a:t>Santander</a:t>
            </a:r>
            <a:r>
              <a:rPr dirty="0" sz="1200" spc="-6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UK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50092" y="3776927"/>
            <a:ext cx="49784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639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Cisco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50092" y="4142687"/>
            <a:ext cx="410209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639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Intel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50092" y="4508446"/>
            <a:ext cx="123126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639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5" b="0">
                <a:solidFill>
                  <a:srgbClr val="D8D8D8"/>
                </a:solidFill>
                <a:latin typeface="Roboto Light"/>
                <a:cs typeface="Roboto Light"/>
              </a:rPr>
              <a:t>Reef</a:t>
            </a:r>
            <a:r>
              <a:rPr dirty="0" sz="1200" spc="-70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200" spc="-15" b="0">
                <a:solidFill>
                  <a:srgbClr val="D8D8D8"/>
                </a:solidFill>
                <a:latin typeface="Roboto Light"/>
                <a:cs typeface="Roboto Light"/>
              </a:rPr>
              <a:t>Technology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29144" y="3776927"/>
            <a:ext cx="109283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0" indent="-99695">
              <a:lnSpc>
                <a:spcPts val="1639"/>
              </a:lnSpc>
              <a:buSzPct val="191666"/>
              <a:buChar char="•"/>
              <a:tabLst>
                <a:tab pos="99695" algn="l"/>
              </a:tabLst>
            </a:pPr>
            <a:r>
              <a:rPr dirty="0" sz="1200" spc="-5" b="0">
                <a:solidFill>
                  <a:srgbClr val="D8D8D8"/>
                </a:solidFill>
                <a:latin typeface="Roboto Light"/>
                <a:cs typeface="Roboto Light"/>
              </a:rPr>
              <a:t>Globe</a:t>
            </a:r>
            <a:r>
              <a:rPr dirty="0" sz="1200" spc="-100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200" spc="-15" b="0">
                <a:solidFill>
                  <a:srgbClr val="D8D8D8"/>
                </a:solidFill>
                <a:latin typeface="Roboto Light"/>
                <a:cs typeface="Roboto Light"/>
              </a:rPr>
              <a:t>Telecom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29144" y="4142687"/>
            <a:ext cx="134683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0" indent="-99695">
              <a:lnSpc>
                <a:spcPts val="1639"/>
              </a:lnSpc>
              <a:buSzPct val="191666"/>
              <a:buChar char="•"/>
              <a:tabLst>
                <a:tab pos="99695" algn="l"/>
              </a:tabLst>
            </a:pPr>
            <a:r>
              <a:rPr dirty="0" sz="1200" spc="-5" b="0">
                <a:solidFill>
                  <a:srgbClr val="D8D8D8"/>
                </a:solidFill>
                <a:latin typeface="Roboto Light"/>
                <a:cs typeface="Roboto Light"/>
              </a:rPr>
              <a:t>Deutsche</a:t>
            </a:r>
            <a:r>
              <a:rPr dirty="0" sz="1200" spc="-90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200" spc="-15" b="0">
                <a:solidFill>
                  <a:srgbClr val="D8D8D8"/>
                </a:solidFill>
                <a:latin typeface="Roboto Light"/>
                <a:cs typeface="Roboto Light"/>
              </a:rPr>
              <a:t>Telecom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316444" y="4508446"/>
            <a:ext cx="87630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639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5" b="0">
                <a:solidFill>
                  <a:srgbClr val="D8D8D8"/>
                </a:solidFill>
                <a:latin typeface="Roboto Light"/>
                <a:cs typeface="Roboto Light"/>
              </a:rPr>
              <a:t>Robi</a:t>
            </a:r>
            <a:r>
              <a:rPr dirty="0" sz="1200" spc="-5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Axiata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40936" y="3761688"/>
            <a:ext cx="1208405" cy="9855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900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GlaxoSmithKline</a:t>
            </a:r>
            <a:endParaRPr sz="1200">
              <a:latin typeface="Roboto Light"/>
              <a:cs typeface="Roboto Light"/>
            </a:endParaRPr>
          </a:p>
          <a:p>
            <a:pPr marL="111760" indent="-99695">
              <a:lnSpc>
                <a:spcPct val="100000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Clearsense</a:t>
            </a:r>
            <a:endParaRPr sz="1200">
              <a:latin typeface="Roboto Light"/>
              <a:cs typeface="Roboto Light"/>
            </a:endParaRPr>
          </a:p>
          <a:p>
            <a:pPr marL="111760" indent="-99695">
              <a:lnSpc>
                <a:spcPct val="100000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Cerner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358583" y="3776927"/>
            <a:ext cx="652780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0" indent="-99695">
              <a:lnSpc>
                <a:spcPts val="1639"/>
              </a:lnSpc>
              <a:buSzPct val="191666"/>
              <a:buChar char="•"/>
              <a:tabLst>
                <a:tab pos="996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N</a:t>
            </a:r>
            <a:r>
              <a:rPr dirty="0" sz="1200" spc="-15" b="0">
                <a:solidFill>
                  <a:srgbClr val="D8D8D8"/>
                </a:solidFill>
                <a:latin typeface="Roboto Light"/>
                <a:cs typeface="Roboto Light"/>
              </a:rPr>
              <a:t>a</a:t>
            </a: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vistar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58583" y="4142687"/>
            <a:ext cx="57467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99060" indent="-99695">
              <a:lnSpc>
                <a:spcPts val="1639"/>
              </a:lnSpc>
              <a:buSzPct val="191666"/>
              <a:buChar char="•"/>
              <a:tabLst>
                <a:tab pos="996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Micron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45883" y="4508446"/>
            <a:ext cx="683895" cy="20827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11760" indent="-99695">
              <a:lnSpc>
                <a:spcPts val="1639"/>
              </a:lnSpc>
              <a:buSzPct val="191666"/>
              <a:buChar char="•"/>
              <a:tabLst>
                <a:tab pos="112395" algn="l"/>
              </a:tabLst>
            </a:pPr>
            <a:r>
              <a:rPr dirty="0" sz="1200" spc="-10" b="0">
                <a:solidFill>
                  <a:srgbClr val="D8D8D8"/>
                </a:solidFill>
                <a:latin typeface="Roboto Light"/>
                <a:cs typeface="Roboto Light"/>
              </a:rPr>
              <a:t>Sikorsky</a:t>
            </a:r>
            <a:endParaRPr sz="120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5505313" y="2361762"/>
            <a:ext cx="203949" cy="417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65389" y="1673856"/>
            <a:ext cx="203835" cy="47625"/>
          </a:xfrm>
          <a:custGeom>
            <a:avLst/>
            <a:gdLst/>
            <a:ahLst/>
            <a:cxnLst/>
            <a:rect l="l" t="t" r="r" b="b"/>
            <a:pathLst>
              <a:path w="203835" h="47625">
                <a:moveTo>
                  <a:pt x="0" y="47507"/>
                </a:moveTo>
                <a:lnTo>
                  <a:pt x="203824" y="47507"/>
                </a:lnTo>
                <a:lnTo>
                  <a:pt x="203824" y="0"/>
                </a:lnTo>
                <a:lnTo>
                  <a:pt x="0" y="0"/>
                </a:lnTo>
                <a:lnTo>
                  <a:pt x="0" y="47507"/>
                </a:lnTo>
                <a:close/>
              </a:path>
            </a:pathLst>
          </a:custGeom>
          <a:solidFill>
            <a:srgbClr val="FFDB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065382" y="1673859"/>
            <a:ext cx="203835" cy="92710"/>
          </a:xfrm>
          <a:custGeom>
            <a:avLst/>
            <a:gdLst/>
            <a:ahLst/>
            <a:cxnLst/>
            <a:rect l="l" t="t" r="r" b="b"/>
            <a:pathLst>
              <a:path w="203835" h="92710">
                <a:moveTo>
                  <a:pt x="203822" y="0"/>
                </a:moveTo>
                <a:lnTo>
                  <a:pt x="0" y="0"/>
                </a:lnTo>
                <a:lnTo>
                  <a:pt x="0" y="47510"/>
                </a:lnTo>
                <a:lnTo>
                  <a:pt x="0" y="92163"/>
                </a:lnTo>
                <a:lnTo>
                  <a:pt x="203822" y="92163"/>
                </a:lnTo>
                <a:lnTo>
                  <a:pt x="203822" y="47510"/>
                </a:lnTo>
                <a:lnTo>
                  <a:pt x="203822" y="0"/>
                </a:lnTo>
                <a:close/>
              </a:path>
            </a:pathLst>
          </a:custGeom>
          <a:solidFill>
            <a:srgbClr val="FFDB7B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10" name="object 10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9" name="object 19"/>
          <p:cNvGrpSpPr/>
          <p:nvPr/>
        </p:nvGrpSpPr>
        <p:grpSpPr>
          <a:xfrm>
            <a:off x="4779640" y="2261870"/>
            <a:ext cx="709930" cy="574040"/>
            <a:chOff x="4779640" y="2261870"/>
            <a:chExt cx="709930" cy="574040"/>
          </a:xfrm>
        </p:grpSpPr>
        <p:sp>
          <p:nvSpPr>
            <p:cNvPr id="20" name="object 20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406399" y="465403"/>
            <a:ext cx="356870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2F5767"/>
                </a:solidFill>
                <a:latin typeface="Lato"/>
                <a:cs typeface="Lato"/>
              </a:rPr>
              <a:t>Governance</a:t>
            </a:r>
            <a:r>
              <a:rPr dirty="0" sz="2200" spc="-160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15">
                <a:solidFill>
                  <a:srgbClr val="2F5767"/>
                </a:solidFill>
                <a:latin typeface="Lato"/>
                <a:cs typeface="Lato"/>
              </a:rPr>
              <a:t>Can</a:t>
            </a:r>
            <a:r>
              <a:rPr dirty="0" sz="2200" spc="-160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2F5767"/>
                </a:solidFill>
                <a:latin typeface="Lato"/>
                <a:cs typeface="Lato"/>
              </a:rPr>
              <a:t>Be</a:t>
            </a:r>
            <a:r>
              <a:rPr dirty="0" sz="2200" spc="-155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2200" spc="-5">
                <a:solidFill>
                  <a:srgbClr val="2F5767"/>
                </a:solidFill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29" name="object 29"/>
          <p:cNvSpPr txBox="1"/>
          <p:nvPr/>
        </p:nvSpPr>
        <p:spPr>
          <a:xfrm>
            <a:off x="634998" y="912620"/>
            <a:ext cx="63607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971213" y="2090020"/>
            <a:ext cx="200024" cy="88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16962" y="2090020"/>
            <a:ext cx="31750" cy="87630"/>
          </a:xfrm>
          <a:custGeom>
            <a:avLst/>
            <a:gdLst/>
            <a:ahLst/>
            <a:cxnLst/>
            <a:rect l="l" t="t" r="r" b="b"/>
            <a:pathLst>
              <a:path w="31750" h="87630">
                <a:moveTo>
                  <a:pt x="31424" y="87412"/>
                </a:moveTo>
                <a:lnTo>
                  <a:pt x="19999" y="87412"/>
                </a:lnTo>
                <a:lnTo>
                  <a:pt x="19999" y="10449"/>
                </a:lnTo>
                <a:lnTo>
                  <a:pt x="0" y="10449"/>
                </a:lnTo>
                <a:lnTo>
                  <a:pt x="1899" y="0"/>
                </a:lnTo>
                <a:lnTo>
                  <a:pt x="31424" y="0"/>
                </a:lnTo>
                <a:lnTo>
                  <a:pt x="31424" y="87412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34038" y="2097620"/>
            <a:ext cx="607695" cy="542925"/>
          </a:xfrm>
          <a:custGeom>
            <a:avLst/>
            <a:gdLst/>
            <a:ahLst/>
            <a:cxnLst/>
            <a:rect l="l" t="t" r="r" b="b"/>
            <a:pathLst>
              <a:path w="607695" h="542925">
                <a:moveTo>
                  <a:pt x="5724" y="542523"/>
                </a:moveTo>
                <a:lnTo>
                  <a:pt x="0" y="534923"/>
                </a:lnTo>
                <a:lnTo>
                  <a:pt x="591523" y="15202"/>
                </a:lnTo>
                <a:lnTo>
                  <a:pt x="517223" y="9502"/>
                </a:lnTo>
                <a:lnTo>
                  <a:pt x="518173" y="0"/>
                </a:lnTo>
                <a:lnTo>
                  <a:pt x="607698" y="6652"/>
                </a:lnTo>
                <a:lnTo>
                  <a:pt x="601048" y="96914"/>
                </a:lnTo>
                <a:lnTo>
                  <a:pt x="591523" y="95964"/>
                </a:lnTo>
                <a:lnTo>
                  <a:pt x="597223" y="22804"/>
                </a:lnTo>
                <a:lnTo>
                  <a:pt x="5724" y="542523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6538886" y="1673856"/>
            <a:ext cx="1082675" cy="743585"/>
            <a:chOff x="6538886" y="1673856"/>
            <a:chExt cx="1082675" cy="743585"/>
          </a:xfrm>
        </p:grpSpPr>
        <p:sp>
          <p:nvSpPr>
            <p:cNvPr id="12" name="object 12"/>
            <p:cNvSpPr/>
            <p:nvPr/>
          </p:nvSpPr>
          <p:spPr>
            <a:xfrm>
              <a:off x="6758936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38874" y="2107132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98030" y="2107132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19" name="object 19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29" name="object 29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39" name="object 39"/>
          <p:cNvSpPr txBox="1"/>
          <p:nvPr/>
        </p:nvSpPr>
        <p:spPr>
          <a:xfrm>
            <a:off x="634998" y="912620"/>
            <a:ext cx="6360795" cy="1007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971213" y="2090020"/>
            <a:ext cx="200024" cy="88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16962" y="2090020"/>
            <a:ext cx="31750" cy="87630"/>
          </a:xfrm>
          <a:custGeom>
            <a:avLst/>
            <a:gdLst/>
            <a:ahLst/>
            <a:cxnLst/>
            <a:rect l="l" t="t" r="r" b="b"/>
            <a:pathLst>
              <a:path w="31750" h="87630">
                <a:moveTo>
                  <a:pt x="31424" y="87412"/>
                </a:moveTo>
                <a:lnTo>
                  <a:pt x="19999" y="87412"/>
                </a:lnTo>
                <a:lnTo>
                  <a:pt x="19999" y="10449"/>
                </a:lnTo>
                <a:lnTo>
                  <a:pt x="0" y="10449"/>
                </a:lnTo>
                <a:lnTo>
                  <a:pt x="1899" y="0"/>
                </a:lnTo>
                <a:lnTo>
                  <a:pt x="31424" y="0"/>
                </a:lnTo>
                <a:lnTo>
                  <a:pt x="31424" y="87412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5834038" y="1574800"/>
            <a:ext cx="1787525" cy="1065530"/>
            <a:chOff x="5834038" y="1574800"/>
            <a:chExt cx="1787525" cy="1065530"/>
          </a:xfrm>
        </p:grpSpPr>
        <p:sp>
          <p:nvSpPr>
            <p:cNvPr id="11" name="object 11"/>
            <p:cNvSpPr/>
            <p:nvPr/>
          </p:nvSpPr>
          <p:spPr>
            <a:xfrm>
              <a:off x="5834038" y="2097620"/>
              <a:ext cx="607695" cy="542925"/>
            </a:xfrm>
            <a:custGeom>
              <a:avLst/>
              <a:gdLst/>
              <a:ahLst/>
              <a:cxnLst/>
              <a:rect l="l" t="t" r="r" b="b"/>
              <a:pathLst>
                <a:path w="607695" h="542925">
                  <a:moveTo>
                    <a:pt x="5724" y="542523"/>
                  </a:moveTo>
                  <a:lnTo>
                    <a:pt x="0" y="534923"/>
                  </a:lnTo>
                  <a:lnTo>
                    <a:pt x="591523" y="15202"/>
                  </a:lnTo>
                  <a:lnTo>
                    <a:pt x="517223" y="9502"/>
                  </a:lnTo>
                  <a:lnTo>
                    <a:pt x="518173" y="0"/>
                  </a:lnTo>
                  <a:lnTo>
                    <a:pt x="607698" y="6652"/>
                  </a:lnTo>
                  <a:lnTo>
                    <a:pt x="601048" y="96914"/>
                  </a:lnTo>
                  <a:lnTo>
                    <a:pt x="591523" y="95964"/>
                  </a:lnTo>
                  <a:lnTo>
                    <a:pt x="597223" y="22804"/>
                  </a:lnTo>
                  <a:lnTo>
                    <a:pt x="5724" y="542523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58927" y="1673859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4751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38874" y="2107133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98030" y="2107133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91261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2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79832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191"/>
                  </a:moveTo>
                  <a:lnTo>
                    <a:pt x="89547" y="52489"/>
                  </a:lnTo>
                  <a:lnTo>
                    <a:pt x="82867" y="52489"/>
                  </a:lnTo>
                  <a:lnTo>
                    <a:pt x="82867" y="63893"/>
                  </a:lnTo>
                  <a:lnTo>
                    <a:pt x="82867" y="73393"/>
                  </a:lnTo>
                  <a:lnTo>
                    <a:pt x="80022" y="76250"/>
                  </a:lnTo>
                  <a:lnTo>
                    <a:pt x="66675" y="76250"/>
                  </a:lnTo>
                  <a:lnTo>
                    <a:pt x="66675" y="61048"/>
                  </a:lnTo>
                  <a:lnTo>
                    <a:pt x="80022" y="61048"/>
                  </a:lnTo>
                  <a:lnTo>
                    <a:pt x="82867" y="63893"/>
                  </a:lnTo>
                  <a:lnTo>
                    <a:pt x="82867" y="52489"/>
                  </a:lnTo>
                  <a:lnTo>
                    <a:pt x="56197" y="52489"/>
                  </a:lnTo>
                  <a:lnTo>
                    <a:pt x="56197" y="105702"/>
                  </a:lnTo>
                  <a:lnTo>
                    <a:pt x="67627" y="105702"/>
                  </a:lnTo>
                  <a:lnTo>
                    <a:pt x="67627" y="83845"/>
                  </a:lnTo>
                  <a:lnTo>
                    <a:pt x="89547" y="83845"/>
                  </a:lnTo>
                  <a:lnTo>
                    <a:pt x="94297" y="77190"/>
                  </a:lnTo>
                  <a:lnTo>
                    <a:pt x="94297" y="76250"/>
                  </a:lnTo>
                  <a:lnTo>
                    <a:pt x="94297" y="61048"/>
                  </a:lnTo>
                  <a:lnTo>
                    <a:pt x="94297" y="58191"/>
                  </a:lnTo>
                  <a:close/>
                </a:path>
                <a:path w="447040" h="157480">
                  <a:moveTo>
                    <a:pt x="151447" y="79095"/>
                  </a:moveTo>
                  <a:lnTo>
                    <a:pt x="150126" y="68224"/>
                  </a:lnTo>
                  <a:lnTo>
                    <a:pt x="146304" y="60096"/>
                  </a:lnTo>
                  <a:lnTo>
                    <a:pt x="145859" y="59143"/>
                  </a:lnTo>
                  <a:lnTo>
                    <a:pt x="140017" y="54394"/>
                  </a:lnTo>
                  <a:lnTo>
                    <a:pt x="140017" y="69596"/>
                  </a:lnTo>
                  <a:lnTo>
                    <a:pt x="140017" y="88595"/>
                  </a:lnTo>
                  <a:lnTo>
                    <a:pt x="138125" y="98094"/>
                  </a:lnTo>
                  <a:lnTo>
                    <a:pt x="116217" y="98094"/>
                  </a:lnTo>
                  <a:lnTo>
                    <a:pt x="113347" y="88595"/>
                  </a:lnTo>
                  <a:lnTo>
                    <a:pt x="113436" y="68224"/>
                  </a:lnTo>
                  <a:lnTo>
                    <a:pt x="115252" y="60096"/>
                  </a:lnTo>
                  <a:lnTo>
                    <a:pt x="137172" y="60096"/>
                  </a:lnTo>
                  <a:lnTo>
                    <a:pt x="140017" y="69596"/>
                  </a:lnTo>
                  <a:lnTo>
                    <a:pt x="140017" y="54394"/>
                  </a:lnTo>
                  <a:lnTo>
                    <a:pt x="138201" y="52908"/>
                  </a:lnTo>
                  <a:lnTo>
                    <a:pt x="126695" y="50596"/>
                  </a:lnTo>
                  <a:lnTo>
                    <a:pt x="115189" y="52908"/>
                  </a:lnTo>
                  <a:lnTo>
                    <a:pt x="107518" y="59143"/>
                  </a:lnTo>
                  <a:lnTo>
                    <a:pt x="103251" y="68224"/>
                  </a:lnTo>
                  <a:lnTo>
                    <a:pt x="101917" y="79095"/>
                  </a:lnTo>
                  <a:lnTo>
                    <a:pt x="103251" y="89966"/>
                  </a:lnTo>
                  <a:lnTo>
                    <a:pt x="107518" y="99047"/>
                  </a:lnTo>
                  <a:lnTo>
                    <a:pt x="115189" y="105283"/>
                  </a:lnTo>
                  <a:lnTo>
                    <a:pt x="126695" y="107594"/>
                  </a:lnTo>
                  <a:lnTo>
                    <a:pt x="138201" y="105283"/>
                  </a:lnTo>
                  <a:lnTo>
                    <a:pt x="145859" y="99047"/>
                  </a:lnTo>
                  <a:lnTo>
                    <a:pt x="146304" y="98094"/>
                  </a:lnTo>
                  <a:lnTo>
                    <a:pt x="150126" y="89966"/>
                  </a:lnTo>
                  <a:lnTo>
                    <a:pt x="151447" y="79095"/>
                  </a:lnTo>
                  <a:close/>
                </a:path>
                <a:path w="447040" h="157480">
                  <a:moveTo>
                    <a:pt x="194322" y="96202"/>
                  </a:moveTo>
                  <a:lnTo>
                    <a:pt x="176225" y="96202"/>
                  </a:lnTo>
                  <a:lnTo>
                    <a:pt x="176225" y="52489"/>
                  </a:lnTo>
                  <a:lnTo>
                    <a:pt x="164795" y="52489"/>
                  </a:lnTo>
                  <a:lnTo>
                    <a:pt x="164795" y="105702"/>
                  </a:lnTo>
                  <a:lnTo>
                    <a:pt x="194322" y="105702"/>
                  </a:lnTo>
                  <a:lnTo>
                    <a:pt x="194322" y="96202"/>
                  </a:lnTo>
                  <a:close/>
                </a:path>
                <a:path w="447040" h="157480">
                  <a:moveTo>
                    <a:pt x="216217" y="52489"/>
                  </a:moveTo>
                  <a:lnTo>
                    <a:pt x="204800" y="52489"/>
                  </a:lnTo>
                  <a:lnTo>
                    <a:pt x="204800" y="105702"/>
                  </a:lnTo>
                  <a:lnTo>
                    <a:pt x="216217" y="105702"/>
                  </a:lnTo>
                  <a:lnTo>
                    <a:pt x="216217" y="52489"/>
                  </a:lnTo>
                  <a:close/>
                </a:path>
                <a:path w="447040" h="157480">
                  <a:moveTo>
                    <a:pt x="276225" y="71501"/>
                  </a:moveTo>
                  <a:lnTo>
                    <a:pt x="274523" y="63017"/>
                  </a:lnTo>
                  <a:lnTo>
                    <a:pt x="269798" y="56413"/>
                  </a:lnTo>
                  <a:lnTo>
                    <a:pt x="262559" y="52120"/>
                  </a:lnTo>
                  <a:lnTo>
                    <a:pt x="253377" y="50596"/>
                  </a:lnTo>
                  <a:lnTo>
                    <a:pt x="241871" y="52908"/>
                  </a:lnTo>
                  <a:lnTo>
                    <a:pt x="234200" y="59143"/>
                  </a:lnTo>
                  <a:lnTo>
                    <a:pt x="229920" y="68224"/>
                  </a:lnTo>
                  <a:lnTo>
                    <a:pt x="228600" y="79095"/>
                  </a:lnTo>
                  <a:lnTo>
                    <a:pt x="229920" y="89966"/>
                  </a:lnTo>
                  <a:lnTo>
                    <a:pt x="234200" y="99047"/>
                  </a:lnTo>
                  <a:lnTo>
                    <a:pt x="241871" y="105283"/>
                  </a:lnTo>
                  <a:lnTo>
                    <a:pt x="253377" y="107594"/>
                  </a:lnTo>
                  <a:lnTo>
                    <a:pt x="262166" y="106070"/>
                  </a:lnTo>
                  <a:lnTo>
                    <a:pt x="269443" y="101777"/>
                  </a:lnTo>
                  <a:lnTo>
                    <a:pt x="274396" y="95173"/>
                  </a:lnTo>
                  <a:lnTo>
                    <a:pt x="276225" y="86702"/>
                  </a:lnTo>
                  <a:lnTo>
                    <a:pt x="264795" y="86702"/>
                  </a:lnTo>
                  <a:lnTo>
                    <a:pt x="264795" y="94297"/>
                  </a:lnTo>
                  <a:lnTo>
                    <a:pt x="260997" y="98094"/>
                  </a:lnTo>
                  <a:lnTo>
                    <a:pt x="242900" y="98094"/>
                  </a:lnTo>
                  <a:lnTo>
                    <a:pt x="240995" y="89547"/>
                  </a:lnTo>
                  <a:lnTo>
                    <a:pt x="240995" y="68643"/>
                  </a:lnTo>
                  <a:lnTo>
                    <a:pt x="242900" y="60096"/>
                  </a:lnTo>
                  <a:lnTo>
                    <a:pt x="260045" y="60096"/>
                  </a:lnTo>
                  <a:lnTo>
                    <a:pt x="264795" y="63893"/>
                  </a:lnTo>
                  <a:lnTo>
                    <a:pt x="264795" y="71501"/>
                  </a:lnTo>
                  <a:lnTo>
                    <a:pt x="276225" y="71501"/>
                  </a:lnTo>
                  <a:close/>
                </a:path>
                <a:path w="447040" h="157480">
                  <a:moveTo>
                    <a:pt x="328625" y="52489"/>
                  </a:moveTo>
                  <a:lnTo>
                    <a:pt x="316242" y="52489"/>
                  </a:lnTo>
                  <a:lnTo>
                    <a:pt x="305752" y="72440"/>
                  </a:lnTo>
                  <a:lnTo>
                    <a:pt x="295275" y="52489"/>
                  </a:lnTo>
                  <a:lnTo>
                    <a:pt x="282892" y="52489"/>
                  </a:lnTo>
                  <a:lnTo>
                    <a:pt x="300050" y="82892"/>
                  </a:lnTo>
                  <a:lnTo>
                    <a:pt x="300050" y="105702"/>
                  </a:lnTo>
                  <a:lnTo>
                    <a:pt x="311467" y="105702"/>
                  </a:lnTo>
                  <a:lnTo>
                    <a:pt x="311467" y="82892"/>
                  </a:lnTo>
                  <a:lnTo>
                    <a:pt x="328625" y="52489"/>
                  </a:lnTo>
                  <a:close/>
                </a:path>
                <a:path w="447040" h="157480">
                  <a:moveTo>
                    <a:pt x="390525" y="84797"/>
                  </a:moveTo>
                  <a:lnTo>
                    <a:pt x="387667" y="80048"/>
                  </a:lnTo>
                  <a:lnTo>
                    <a:pt x="378142" y="76250"/>
                  </a:lnTo>
                  <a:lnTo>
                    <a:pt x="384822" y="74345"/>
                  </a:lnTo>
                  <a:lnTo>
                    <a:pt x="387667" y="70548"/>
                  </a:lnTo>
                  <a:lnTo>
                    <a:pt x="387667" y="56299"/>
                  </a:lnTo>
                  <a:lnTo>
                    <a:pt x="381952" y="49644"/>
                  </a:lnTo>
                  <a:lnTo>
                    <a:pt x="369570" y="49644"/>
                  </a:lnTo>
                  <a:lnTo>
                    <a:pt x="360832" y="50711"/>
                  </a:lnTo>
                  <a:lnTo>
                    <a:pt x="354571" y="53924"/>
                  </a:lnTo>
                  <a:lnTo>
                    <a:pt x="350824" y="59258"/>
                  </a:lnTo>
                  <a:lnTo>
                    <a:pt x="349567" y="66751"/>
                  </a:lnTo>
                  <a:lnTo>
                    <a:pt x="360045" y="66751"/>
                  </a:lnTo>
                  <a:lnTo>
                    <a:pt x="360045" y="62001"/>
                  </a:lnTo>
                  <a:lnTo>
                    <a:pt x="361950" y="58191"/>
                  </a:lnTo>
                  <a:lnTo>
                    <a:pt x="375297" y="58191"/>
                  </a:lnTo>
                  <a:lnTo>
                    <a:pt x="377202" y="61048"/>
                  </a:lnTo>
                  <a:lnTo>
                    <a:pt x="377202" y="70548"/>
                  </a:lnTo>
                  <a:lnTo>
                    <a:pt x="374345" y="73393"/>
                  </a:lnTo>
                  <a:lnTo>
                    <a:pt x="365772" y="73393"/>
                  </a:lnTo>
                  <a:lnTo>
                    <a:pt x="365772" y="81000"/>
                  </a:lnTo>
                  <a:lnTo>
                    <a:pt x="374345" y="81000"/>
                  </a:lnTo>
                  <a:lnTo>
                    <a:pt x="378142" y="83845"/>
                  </a:lnTo>
                  <a:lnTo>
                    <a:pt x="378142" y="94297"/>
                  </a:lnTo>
                  <a:lnTo>
                    <a:pt x="376250" y="98094"/>
                  </a:lnTo>
                  <a:lnTo>
                    <a:pt x="361950" y="98094"/>
                  </a:lnTo>
                  <a:lnTo>
                    <a:pt x="360045" y="93345"/>
                  </a:lnTo>
                  <a:lnTo>
                    <a:pt x="360045" y="86702"/>
                  </a:lnTo>
                  <a:lnTo>
                    <a:pt x="349567" y="86702"/>
                  </a:lnTo>
                  <a:lnTo>
                    <a:pt x="350710" y="95580"/>
                  </a:lnTo>
                  <a:lnTo>
                    <a:pt x="354342" y="102133"/>
                  </a:lnTo>
                  <a:lnTo>
                    <a:pt x="360832" y="106210"/>
                  </a:lnTo>
                  <a:lnTo>
                    <a:pt x="370522" y="107594"/>
                  </a:lnTo>
                  <a:lnTo>
                    <a:pt x="379679" y="106413"/>
                  </a:lnTo>
                  <a:lnTo>
                    <a:pt x="385889" y="103085"/>
                  </a:lnTo>
                  <a:lnTo>
                    <a:pt x="389407" y="97980"/>
                  </a:lnTo>
                  <a:lnTo>
                    <a:pt x="390525" y="91452"/>
                  </a:lnTo>
                  <a:lnTo>
                    <a:pt x="390525" y="84797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558"/>
                  </a:lnTo>
                  <a:lnTo>
                    <a:pt x="446722" y="146050"/>
                  </a:lnTo>
                  <a:lnTo>
                    <a:pt x="446722" y="11633"/>
                  </a:lnTo>
                  <a:lnTo>
                    <a:pt x="435292" y="11633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62510" y="2190533"/>
              <a:ext cx="22717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25" name="object 25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35" name="object 35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45" name="object 45"/>
          <p:cNvSpPr txBox="1"/>
          <p:nvPr/>
        </p:nvSpPr>
        <p:spPr>
          <a:xfrm>
            <a:off x="634998" y="912620"/>
            <a:ext cx="6360795" cy="16135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269367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policies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newly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created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table or</a:t>
            </a:r>
            <a:r>
              <a:rPr dirty="0" sz="18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212064" y="2891944"/>
            <a:ext cx="388620" cy="351155"/>
            <a:chOff x="5212064" y="2891944"/>
            <a:chExt cx="388620" cy="351155"/>
          </a:xfrm>
        </p:grpSpPr>
        <p:sp>
          <p:nvSpPr>
            <p:cNvPr id="8" name="object 8"/>
            <p:cNvSpPr/>
            <p:nvPr/>
          </p:nvSpPr>
          <p:spPr>
            <a:xfrm>
              <a:off x="5336839" y="3000268"/>
              <a:ext cx="263849" cy="88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64" y="2891944"/>
              <a:ext cx="128270" cy="351155"/>
            </a:xfrm>
            <a:custGeom>
              <a:avLst/>
              <a:gdLst/>
              <a:ahLst/>
              <a:cxnLst/>
              <a:rect l="l" t="t" r="r" b="b"/>
              <a:pathLst>
                <a:path w="128270" h="351155">
                  <a:moveTo>
                    <a:pt x="63824" y="350599"/>
                  </a:moveTo>
                  <a:lnTo>
                    <a:pt x="0" y="286949"/>
                  </a:lnTo>
                  <a:lnTo>
                    <a:pt x="6674" y="280299"/>
                  </a:lnTo>
                  <a:lnTo>
                    <a:pt x="59049" y="332549"/>
                  </a:lnTo>
                  <a:lnTo>
                    <a:pt x="59049" y="0"/>
                  </a:lnTo>
                  <a:lnTo>
                    <a:pt x="68574" y="0"/>
                  </a:lnTo>
                  <a:lnTo>
                    <a:pt x="68574" y="332549"/>
                  </a:lnTo>
                  <a:lnTo>
                    <a:pt x="120974" y="280299"/>
                  </a:lnTo>
                  <a:lnTo>
                    <a:pt x="127649" y="286949"/>
                  </a:lnTo>
                  <a:lnTo>
                    <a:pt x="63824" y="35059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834038" y="1574800"/>
            <a:ext cx="1787525" cy="1065530"/>
            <a:chOff x="5834038" y="1574800"/>
            <a:chExt cx="1787525" cy="1065530"/>
          </a:xfrm>
        </p:grpSpPr>
        <p:sp>
          <p:nvSpPr>
            <p:cNvPr id="11" name="object 11"/>
            <p:cNvSpPr/>
            <p:nvPr/>
          </p:nvSpPr>
          <p:spPr>
            <a:xfrm>
              <a:off x="5971212" y="2090020"/>
              <a:ext cx="200024" cy="883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34037" y="2090026"/>
              <a:ext cx="607695" cy="550545"/>
            </a:xfrm>
            <a:custGeom>
              <a:avLst/>
              <a:gdLst/>
              <a:ahLst/>
              <a:cxnLst/>
              <a:rect l="l" t="t" r="r" b="b"/>
              <a:pathLst>
                <a:path w="607695" h="550544">
                  <a:moveTo>
                    <a:pt x="414350" y="0"/>
                  </a:moveTo>
                  <a:lnTo>
                    <a:pt x="384822" y="0"/>
                  </a:lnTo>
                  <a:lnTo>
                    <a:pt x="382917" y="10452"/>
                  </a:lnTo>
                  <a:lnTo>
                    <a:pt x="402920" y="10452"/>
                  </a:lnTo>
                  <a:lnTo>
                    <a:pt x="402920" y="87414"/>
                  </a:lnTo>
                  <a:lnTo>
                    <a:pt x="414350" y="87414"/>
                  </a:lnTo>
                  <a:lnTo>
                    <a:pt x="414350" y="0"/>
                  </a:lnTo>
                  <a:close/>
                </a:path>
                <a:path w="607695" h="550544">
                  <a:moveTo>
                    <a:pt x="607695" y="14249"/>
                  </a:moveTo>
                  <a:lnTo>
                    <a:pt x="518172" y="7594"/>
                  </a:lnTo>
                  <a:lnTo>
                    <a:pt x="517220" y="17106"/>
                  </a:lnTo>
                  <a:lnTo>
                    <a:pt x="591515" y="22809"/>
                  </a:lnTo>
                  <a:lnTo>
                    <a:pt x="0" y="542518"/>
                  </a:lnTo>
                  <a:lnTo>
                    <a:pt x="5715" y="550125"/>
                  </a:lnTo>
                  <a:lnTo>
                    <a:pt x="597217" y="30403"/>
                  </a:lnTo>
                  <a:lnTo>
                    <a:pt x="591515" y="103568"/>
                  </a:lnTo>
                  <a:lnTo>
                    <a:pt x="601040" y="104521"/>
                  </a:lnTo>
                  <a:lnTo>
                    <a:pt x="607695" y="142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58927" y="1673859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4751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38874" y="2107133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98030" y="2107133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91261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2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479832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191"/>
                  </a:moveTo>
                  <a:lnTo>
                    <a:pt x="89547" y="52489"/>
                  </a:lnTo>
                  <a:lnTo>
                    <a:pt x="82867" y="52489"/>
                  </a:lnTo>
                  <a:lnTo>
                    <a:pt x="82867" y="63893"/>
                  </a:lnTo>
                  <a:lnTo>
                    <a:pt x="82867" y="73393"/>
                  </a:lnTo>
                  <a:lnTo>
                    <a:pt x="80022" y="76250"/>
                  </a:lnTo>
                  <a:lnTo>
                    <a:pt x="66675" y="76250"/>
                  </a:lnTo>
                  <a:lnTo>
                    <a:pt x="66675" y="61048"/>
                  </a:lnTo>
                  <a:lnTo>
                    <a:pt x="80022" y="61048"/>
                  </a:lnTo>
                  <a:lnTo>
                    <a:pt x="82867" y="63893"/>
                  </a:lnTo>
                  <a:lnTo>
                    <a:pt x="82867" y="52489"/>
                  </a:lnTo>
                  <a:lnTo>
                    <a:pt x="56197" y="52489"/>
                  </a:lnTo>
                  <a:lnTo>
                    <a:pt x="56197" y="105702"/>
                  </a:lnTo>
                  <a:lnTo>
                    <a:pt x="67627" y="105702"/>
                  </a:lnTo>
                  <a:lnTo>
                    <a:pt x="67627" y="83845"/>
                  </a:lnTo>
                  <a:lnTo>
                    <a:pt x="89547" y="83845"/>
                  </a:lnTo>
                  <a:lnTo>
                    <a:pt x="94297" y="77190"/>
                  </a:lnTo>
                  <a:lnTo>
                    <a:pt x="94297" y="76250"/>
                  </a:lnTo>
                  <a:lnTo>
                    <a:pt x="94297" y="61048"/>
                  </a:lnTo>
                  <a:lnTo>
                    <a:pt x="94297" y="58191"/>
                  </a:lnTo>
                  <a:close/>
                </a:path>
                <a:path w="447040" h="157480">
                  <a:moveTo>
                    <a:pt x="151447" y="79095"/>
                  </a:moveTo>
                  <a:lnTo>
                    <a:pt x="150126" y="68224"/>
                  </a:lnTo>
                  <a:lnTo>
                    <a:pt x="146304" y="60096"/>
                  </a:lnTo>
                  <a:lnTo>
                    <a:pt x="145859" y="59143"/>
                  </a:lnTo>
                  <a:lnTo>
                    <a:pt x="140017" y="54394"/>
                  </a:lnTo>
                  <a:lnTo>
                    <a:pt x="140017" y="69596"/>
                  </a:lnTo>
                  <a:lnTo>
                    <a:pt x="140017" y="88595"/>
                  </a:lnTo>
                  <a:lnTo>
                    <a:pt x="138125" y="98094"/>
                  </a:lnTo>
                  <a:lnTo>
                    <a:pt x="116217" y="98094"/>
                  </a:lnTo>
                  <a:lnTo>
                    <a:pt x="113347" y="88595"/>
                  </a:lnTo>
                  <a:lnTo>
                    <a:pt x="113436" y="68224"/>
                  </a:lnTo>
                  <a:lnTo>
                    <a:pt x="115252" y="60096"/>
                  </a:lnTo>
                  <a:lnTo>
                    <a:pt x="137172" y="60096"/>
                  </a:lnTo>
                  <a:lnTo>
                    <a:pt x="140017" y="69596"/>
                  </a:lnTo>
                  <a:lnTo>
                    <a:pt x="140017" y="54394"/>
                  </a:lnTo>
                  <a:lnTo>
                    <a:pt x="138201" y="52908"/>
                  </a:lnTo>
                  <a:lnTo>
                    <a:pt x="126695" y="50596"/>
                  </a:lnTo>
                  <a:lnTo>
                    <a:pt x="115189" y="52908"/>
                  </a:lnTo>
                  <a:lnTo>
                    <a:pt x="107518" y="59143"/>
                  </a:lnTo>
                  <a:lnTo>
                    <a:pt x="103251" y="68224"/>
                  </a:lnTo>
                  <a:lnTo>
                    <a:pt x="101917" y="79095"/>
                  </a:lnTo>
                  <a:lnTo>
                    <a:pt x="103251" y="89966"/>
                  </a:lnTo>
                  <a:lnTo>
                    <a:pt x="107518" y="99047"/>
                  </a:lnTo>
                  <a:lnTo>
                    <a:pt x="115189" y="105283"/>
                  </a:lnTo>
                  <a:lnTo>
                    <a:pt x="126695" y="107594"/>
                  </a:lnTo>
                  <a:lnTo>
                    <a:pt x="138201" y="105283"/>
                  </a:lnTo>
                  <a:lnTo>
                    <a:pt x="145859" y="99047"/>
                  </a:lnTo>
                  <a:lnTo>
                    <a:pt x="146304" y="98094"/>
                  </a:lnTo>
                  <a:lnTo>
                    <a:pt x="150126" y="89966"/>
                  </a:lnTo>
                  <a:lnTo>
                    <a:pt x="151447" y="79095"/>
                  </a:lnTo>
                  <a:close/>
                </a:path>
                <a:path w="447040" h="157480">
                  <a:moveTo>
                    <a:pt x="194322" y="96202"/>
                  </a:moveTo>
                  <a:lnTo>
                    <a:pt x="176225" y="96202"/>
                  </a:lnTo>
                  <a:lnTo>
                    <a:pt x="176225" y="52489"/>
                  </a:lnTo>
                  <a:lnTo>
                    <a:pt x="164795" y="52489"/>
                  </a:lnTo>
                  <a:lnTo>
                    <a:pt x="164795" y="105702"/>
                  </a:lnTo>
                  <a:lnTo>
                    <a:pt x="194322" y="105702"/>
                  </a:lnTo>
                  <a:lnTo>
                    <a:pt x="194322" y="96202"/>
                  </a:lnTo>
                  <a:close/>
                </a:path>
                <a:path w="447040" h="157480">
                  <a:moveTo>
                    <a:pt x="216217" y="52489"/>
                  </a:moveTo>
                  <a:lnTo>
                    <a:pt x="204800" y="52489"/>
                  </a:lnTo>
                  <a:lnTo>
                    <a:pt x="204800" y="105702"/>
                  </a:lnTo>
                  <a:lnTo>
                    <a:pt x="216217" y="105702"/>
                  </a:lnTo>
                  <a:lnTo>
                    <a:pt x="216217" y="52489"/>
                  </a:lnTo>
                  <a:close/>
                </a:path>
                <a:path w="447040" h="157480">
                  <a:moveTo>
                    <a:pt x="276225" y="71501"/>
                  </a:moveTo>
                  <a:lnTo>
                    <a:pt x="274523" y="63017"/>
                  </a:lnTo>
                  <a:lnTo>
                    <a:pt x="269798" y="56413"/>
                  </a:lnTo>
                  <a:lnTo>
                    <a:pt x="262559" y="52120"/>
                  </a:lnTo>
                  <a:lnTo>
                    <a:pt x="253377" y="50596"/>
                  </a:lnTo>
                  <a:lnTo>
                    <a:pt x="241871" y="52908"/>
                  </a:lnTo>
                  <a:lnTo>
                    <a:pt x="234200" y="59143"/>
                  </a:lnTo>
                  <a:lnTo>
                    <a:pt x="229920" y="68224"/>
                  </a:lnTo>
                  <a:lnTo>
                    <a:pt x="228600" y="79095"/>
                  </a:lnTo>
                  <a:lnTo>
                    <a:pt x="229920" y="89966"/>
                  </a:lnTo>
                  <a:lnTo>
                    <a:pt x="234200" y="99047"/>
                  </a:lnTo>
                  <a:lnTo>
                    <a:pt x="241871" y="105283"/>
                  </a:lnTo>
                  <a:lnTo>
                    <a:pt x="253377" y="107594"/>
                  </a:lnTo>
                  <a:lnTo>
                    <a:pt x="262166" y="106070"/>
                  </a:lnTo>
                  <a:lnTo>
                    <a:pt x="269443" y="101777"/>
                  </a:lnTo>
                  <a:lnTo>
                    <a:pt x="274396" y="95173"/>
                  </a:lnTo>
                  <a:lnTo>
                    <a:pt x="276225" y="86702"/>
                  </a:lnTo>
                  <a:lnTo>
                    <a:pt x="264795" y="86702"/>
                  </a:lnTo>
                  <a:lnTo>
                    <a:pt x="264795" y="94297"/>
                  </a:lnTo>
                  <a:lnTo>
                    <a:pt x="260997" y="98094"/>
                  </a:lnTo>
                  <a:lnTo>
                    <a:pt x="242900" y="98094"/>
                  </a:lnTo>
                  <a:lnTo>
                    <a:pt x="240995" y="89547"/>
                  </a:lnTo>
                  <a:lnTo>
                    <a:pt x="240995" y="68643"/>
                  </a:lnTo>
                  <a:lnTo>
                    <a:pt x="242900" y="60096"/>
                  </a:lnTo>
                  <a:lnTo>
                    <a:pt x="260045" y="60096"/>
                  </a:lnTo>
                  <a:lnTo>
                    <a:pt x="264795" y="63893"/>
                  </a:lnTo>
                  <a:lnTo>
                    <a:pt x="264795" y="71501"/>
                  </a:lnTo>
                  <a:lnTo>
                    <a:pt x="276225" y="71501"/>
                  </a:lnTo>
                  <a:close/>
                </a:path>
                <a:path w="447040" h="157480">
                  <a:moveTo>
                    <a:pt x="328625" y="52489"/>
                  </a:moveTo>
                  <a:lnTo>
                    <a:pt x="316242" y="52489"/>
                  </a:lnTo>
                  <a:lnTo>
                    <a:pt x="305752" y="72440"/>
                  </a:lnTo>
                  <a:lnTo>
                    <a:pt x="295275" y="52489"/>
                  </a:lnTo>
                  <a:lnTo>
                    <a:pt x="282892" y="52489"/>
                  </a:lnTo>
                  <a:lnTo>
                    <a:pt x="300050" y="82892"/>
                  </a:lnTo>
                  <a:lnTo>
                    <a:pt x="300050" y="105702"/>
                  </a:lnTo>
                  <a:lnTo>
                    <a:pt x="311467" y="105702"/>
                  </a:lnTo>
                  <a:lnTo>
                    <a:pt x="311467" y="82892"/>
                  </a:lnTo>
                  <a:lnTo>
                    <a:pt x="328625" y="52489"/>
                  </a:lnTo>
                  <a:close/>
                </a:path>
                <a:path w="447040" h="157480">
                  <a:moveTo>
                    <a:pt x="390525" y="84797"/>
                  </a:moveTo>
                  <a:lnTo>
                    <a:pt x="387667" y="80048"/>
                  </a:lnTo>
                  <a:lnTo>
                    <a:pt x="378142" y="76250"/>
                  </a:lnTo>
                  <a:lnTo>
                    <a:pt x="384822" y="74345"/>
                  </a:lnTo>
                  <a:lnTo>
                    <a:pt x="387667" y="70548"/>
                  </a:lnTo>
                  <a:lnTo>
                    <a:pt x="387667" y="56299"/>
                  </a:lnTo>
                  <a:lnTo>
                    <a:pt x="381952" y="49644"/>
                  </a:lnTo>
                  <a:lnTo>
                    <a:pt x="369570" y="49644"/>
                  </a:lnTo>
                  <a:lnTo>
                    <a:pt x="360832" y="50711"/>
                  </a:lnTo>
                  <a:lnTo>
                    <a:pt x="354571" y="53924"/>
                  </a:lnTo>
                  <a:lnTo>
                    <a:pt x="350824" y="59258"/>
                  </a:lnTo>
                  <a:lnTo>
                    <a:pt x="349567" y="66751"/>
                  </a:lnTo>
                  <a:lnTo>
                    <a:pt x="360045" y="66751"/>
                  </a:lnTo>
                  <a:lnTo>
                    <a:pt x="360045" y="62001"/>
                  </a:lnTo>
                  <a:lnTo>
                    <a:pt x="361950" y="58191"/>
                  </a:lnTo>
                  <a:lnTo>
                    <a:pt x="375297" y="58191"/>
                  </a:lnTo>
                  <a:lnTo>
                    <a:pt x="377202" y="61048"/>
                  </a:lnTo>
                  <a:lnTo>
                    <a:pt x="377202" y="70548"/>
                  </a:lnTo>
                  <a:lnTo>
                    <a:pt x="374345" y="73393"/>
                  </a:lnTo>
                  <a:lnTo>
                    <a:pt x="365772" y="73393"/>
                  </a:lnTo>
                  <a:lnTo>
                    <a:pt x="365772" y="81000"/>
                  </a:lnTo>
                  <a:lnTo>
                    <a:pt x="374345" y="81000"/>
                  </a:lnTo>
                  <a:lnTo>
                    <a:pt x="378142" y="83845"/>
                  </a:lnTo>
                  <a:lnTo>
                    <a:pt x="378142" y="94297"/>
                  </a:lnTo>
                  <a:lnTo>
                    <a:pt x="376250" y="98094"/>
                  </a:lnTo>
                  <a:lnTo>
                    <a:pt x="361950" y="98094"/>
                  </a:lnTo>
                  <a:lnTo>
                    <a:pt x="360045" y="93345"/>
                  </a:lnTo>
                  <a:lnTo>
                    <a:pt x="360045" y="86702"/>
                  </a:lnTo>
                  <a:lnTo>
                    <a:pt x="349567" y="86702"/>
                  </a:lnTo>
                  <a:lnTo>
                    <a:pt x="350710" y="95580"/>
                  </a:lnTo>
                  <a:lnTo>
                    <a:pt x="354342" y="102133"/>
                  </a:lnTo>
                  <a:lnTo>
                    <a:pt x="360832" y="106210"/>
                  </a:lnTo>
                  <a:lnTo>
                    <a:pt x="370522" y="107594"/>
                  </a:lnTo>
                  <a:lnTo>
                    <a:pt x="379679" y="106413"/>
                  </a:lnTo>
                  <a:lnTo>
                    <a:pt x="385889" y="103085"/>
                  </a:lnTo>
                  <a:lnTo>
                    <a:pt x="389407" y="97980"/>
                  </a:lnTo>
                  <a:lnTo>
                    <a:pt x="390525" y="91452"/>
                  </a:lnTo>
                  <a:lnTo>
                    <a:pt x="390525" y="84797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558"/>
                  </a:lnTo>
                  <a:lnTo>
                    <a:pt x="446722" y="146050"/>
                  </a:lnTo>
                  <a:lnTo>
                    <a:pt x="446722" y="11633"/>
                  </a:lnTo>
                  <a:lnTo>
                    <a:pt x="435292" y="11633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62510" y="2190533"/>
              <a:ext cx="227174" cy="2377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6" name="object 26"/>
          <p:cNvGrpSpPr/>
          <p:nvPr/>
        </p:nvGrpSpPr>
        <p:grpSpPr>
          <a:xfrm>
            <a:off x="4846315" y="3384118"/>
            <a:ext cx="862965" cy="417195"/>
            <a:chOff x="4846315" y="3384118"/>
            <a:chExt cx="862965" cy="417195"/>
          </a:xfrm>
        </p:grpSpPr>
        <p:sp>
          <p:nvSpPr>
            <p:cNvPr id="27" name="object 27"/>
            <p:cNvSpPr/>
            <p:nvPr/>
          </p:nvSpPr>
          <p:spPr>
            <a:xfrm>
              <a:off x="4846307" y="3384130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46307" y="3492449"/>
              <a:ext cx="643255" cy="200660"/>
            </a:xfrm>
            <a:custGeom>
              <a:avLst/>
              <a:gdLst/>
              <a:ahLst/>
              <a:cxnLst/>
              <a:rect l="l" t="t" r="r" b="b"/>
              <a:pathLst>
                <a:path w="643254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643254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  <a:path w="643254" h="200660">
                  <a:moveTo>
                    <a:pt x="422897" y="108305"/>
                  </a:moveTo>
                  <a:lnTo>
                    <a:pt x="219075" y="108305"/>
                  </a:lnTo>
                  <a:lnTo>
                    <a:pt x="219075" y="200469"/>
                  </a:lnTo>
                  <a:lnTo>
                    <a:pt x="422897" y="200469"/>
                  </a:lnTo>
                  <a:lnTo>
                    <a:pt x="422897" y="108305"/>
                  </a:lnTo>
                  <a:close/>
                </a:path>
                <a:path w="643254" h="200660">
                  <a:moveTo>
                    <a:pt x="422897" y="0"/>
                  </a:moveTo>
                  <a:lnTo>
                    <a:pt x="219075" y="0"/>
                  </a:lnTo>
                  <a:lnTo>
                    <a:pt x="219075" y="92151"/>
                  </a:lnTo>
                  <a:lnTo>
                    <a:pt x="422897" y="92151"/>
                  </a:lnTo>
                  <a:lnTo>
                    <a:pt x="422897" y="0"/>
                  </a:lnTo>
                  <a:close/>
                </a:path>
                <a:path w="643254" h="200660">
                  <a:moveTo>
                    <a:pt x="642924" y="108305"/>
                  </a:moveTo>
                  <a:lnTo>
                    <a:pt x="439102" y="108305"/>
                  </a:lnTo>
                  <a:lnTo>
                    <a:pt x="439102" y="200469"/>
                  </a:lnTo>
                  <a:lnTo>
                    <a:pt x="642924" y="200469"/>
                  </a:lnTo>
                  <a:lnTo>
                    <a:pt x="642924" y="108305"/>
                  </a:lnTo>
                  <a:close/>
                </a:path>
                <a:path w="643254" h="200660">
                  <a:moveTo>
                    <a:pt x="642924" y="0"/>
                  </a:moveTo>
                  <a:lnTo>
                    <a:pt x="439102" y="0"/>
                  </a:lnTo>
                  <a:lnTo>
                    <a:pt x="439102" y="92151"/>
                  </a:lnTo>
                  <a:lnTo>
                    <a:pt x="642924" y="92151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505437" y="3492449"/>
              <a:ext cx="203835" cy="200660"/>
            </a:xfrm>
            <a:custGeom>
              <a:avLst/>
              <a:gdLst/>
              <a:ahLst/>
              <a:cxnLst/>
              <a:rect l="l" t="t" r="r" b="b"/>
              <a:pathLst>
                <a:path w="203835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5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46307" y="3709073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505439" y="3709067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5" h="92710">
                  <a:moveTo>
                    <a:pt x="203824" y="92174"/>
                  </a:moveTo>
                  <a:lnTo>
                    <a:pt x="0" y="9217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74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33" name="object 33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43" name="object 43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53" name="object 53"/>
          <p:cNvSpPr txBox="1"/>
          <p:nvPr/>
        </p:nvSpPr>
        <p:spPr>
          <a:xfrm>
            <a:off x="634998" y="912620"/>
            <a:ext cx="6360795" cy="194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269367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policies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newly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created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table or</a:t>
            </a:r>
            <a:r>
              <a:rPr dirty="0" sz="18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</a:t>
            </a: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This can be managed with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212064" y="2891944"/>
            <a:ext cx="388620" cy="351155"/>
            <a:chOff x="5212064" y="2891944"/>
            <a:chExt cx="388620" cy="351155"/>
          </a:xfrm>
        </p:grpSpPr>
        <p:sp>
          <p:nvSpPr>
            <p:cNvPr id="8" name="object 8"/>
            <p:cNvSpPr/>
            <p:nvPr/>
          </p:nvSpPr>
          <p:spPr>
            <a:xfrm>
              <a:off x="5336839" y="3000268"/>
              <a:ext cx="263849" cy="88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64" y="2891944"/>
              <a:ext cx="128270" cy="351155"/>
            </a:xfrm>
            <a:custGeom>
              <a:avLst/>
              <a:gdLst/>
              <a:ahLst/>
              <a:cxnLst/>
              <a:rect l="l" t="t" r="r" b="b"/>
              <a:pathLst>
                <a:path w="128270" h="351155">
                  <a:moveTo>
                    <a:pt x="63824" y="350599"/>
                  </a:moveTo>
                  <a:lnTo>
                    <a:pt x="0" y="286949"/>
                  </a:lnTo>
                  <a:lnTo>
                    <a:pt x="6674" y="280299"/>
                  </a:lnTo>
                  <a:lnTo>
                    <a:pt x="59049" y="332549"/>
                  </a:lnTo>
                  <a:lnTo>
                    <a:pt x="59049" y="0"/>
                  </a:lnTo>
                  <a:lnTo>
                    <a:pt x="68574" y="0"/>
                  </a:lnTo>
                  <a:lnTo>
                    <a:pt x="68574" y="332549"/>
                  </a:lnTo>
                  <a:lnTo>
                    <a:pt x="120974" y="280299"/>
                  </a:lnTo>
                  <a:lnTo>
                    <a:pt x="127649" y="286949"/>
                  </a:lnTo>
                  <a:lnTo>
                    <a:pt x="63824" y="35059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814038" y="1574800"/>
            <a:ext cx="1807210" cy="1920875"/>
            <a:chOff x="5814038" y="1574800"/>
            <a:chExt cx="1807210" cy="1920875"/>
          </a:xfrm>
        </p:grpSpPr>
        <p:sp>
          <p:nvSpPr>
            <p:cNvPr id="11" name="object 11"/>
            <p:cNvSpPr/>
            <p:nvPr/>
          </p:nvSpPr>
          <p:spPr>
            <a:xfrm>
              <a:off x="5971212" y="2090020"/>
              <a:ext cx="200024" cy="883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17857" y="1914245"/>
              <a:ext cx="626110" cy="726440"/>
            </a:xfrm>
            <a:custGeom>
              <a:avLst/>
              <a:gdLst/>
              <a:ahLst/>
              <a:cxnLst/>
              <a:rect l="l" t="t" r="r" b="b"/>
              <a:pathLst>
                <a:path w="626110" h="726439">
                  <a:moveTo>
                    <a:pt x="430530" y="175780"/>
                  </a:moveTo>
                  <a:lnTo>
                    <a:pt x="401002" y="175780"/>
                  </a:lnTo>
                  <a:lnTo>
                    <a:pt x="399097" y="186232"/>
                  </a:lnTo>
                  <a:lnTo>
                    <a:pt x="419100" y="186232"/>
                  </a:lnTo>
                  <a:lnTo>
                    <a:pt x="419100" y="263194"/>
                  </a:lnTo>
                  <a:lnTo>
                    <a:pt x="430530" y="263194"/>
                  </a:lnTo>
                  <a:lnTo>
                    <a:pt x="430530" y="175780"/>
                  </a:lnTo>
                  <a:close/>
                </a:path>
                <a:path w="626110" h="726439">
                  <a:moveTo>
                    <a:pt x="623874" y="190030"/>
                  </a:moveTo>
                  <a:lnTo>
                    <a:pt x="534352" y="183375"/>
                  </a:lnTo>
                  <a:lnTo>
                    <a:pt x="533400" y="192887"/>
                  </a:lnTo>
                  <a:lnTo>
                    <a:pt x="607695" y="198589"/>
                  </a:lnTo>
                  <a:lnTo>
                    <a:pt x="16179" y="718299"/>
                  </a:lnTo>
                  <a:lnTo>
                    <a:pt x="21894" y="725906"/>
                  </a:lnTo>
                  <a:lnTo>
                    <a:pt x="613397" y="206184"/>
                  </a:lnTo>
                  <a:lnTo>
                    <a:pt x="607695" y="279349"/>
                  </a:lnTo>
                  <a:lnTo>
                    <a:pt x="617220" y="280301"/>
                  </a:lnTo>
                  <a:lnTo>
                    <a:pt x="623874" y="190030"/>
                  </a:lnTo>
                  <a:close/>
                </a:path>
                <a:path w="626110" h="726439">
                  <a:moveTo>
                    <a:pt x="625779" y="63665"/>
                  </a:moveTo>
                  <a:lnTo>
                    <a:pt x="561975" y="0"/>
                  </a:lnTo>
                  <a:lnTo>
                    <a:pt x="555294" y="6654"/>
                  </a:lnTo>
                  <a:lnTo>
                    <a:pt x="607695" y="58915"/>
                  </a:lnTo>
                  <a:lnTo>
                    <a:pt x="0" y="58915"/>
                  </a:lnTo>
                  <a:lnTo>
                    <a:pt x="0" y="68414"/>
                  </a:lnTo>
                  <a:lnTo>
                    <a:pt x="607695" y="68414"/>
                  </a:lnTo>
                  <a:lnTo>
                    <a:pt x="555294" y="119722"/>
                  </a:lnTo>
                  <a:lnTo>
                    <a:pt x="561975" y="127330"/>
                  </a:lnTo>
                  <a:lnTo>
                    <a:pt x="625779" y="63665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71212" y="3268193"/>
              <a:ext cx="200024" cy="8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14034" y="2085276"/>
              <a:ext cx="629920" cy="1410335"/>
            </a:xfrm>
            <a:custGeom>
              <a:avLst/>
              <a:gdLst/>
              <a:ahLst/>
              <a:cxnLst/>
              <a:rect l="l" t="t" r="r" b="b"/>
              <a:pathLst>
                <a:path w="629920" h="1410335">
                  <a:moveTo>
                    <a:pt x="453402" y="1207617"/>
                  </a:moveTo>
                  <a:lnTo>
                    <a:pt x="451739" y="1197051"/>
                  </a:lnTo>
                  <a:lnTo>
                    <a:pt x="447763" y="1190523"/>
                  </a:lnTo>
                  <a:lnTo>
                    <a:pt x="446608" y="1188618"/>
                  </a:lnTo>
                  <a:lnTo>
                    <a:pt x="437718" y="1183043"/>
                  </a:lnTo>
                  <a:lnTo>
                    <a:pt x="424827" y="1181023"/>
                  </a:lnTo>
                  <a:lnTo>
                    <a:pt x="411365" y="1183386"/>
                  </a:lnTo>
                  <a:lnTo>
                    <a:pt x="402209" y="1189926"/>
                  </a:lnTo>
                  <a:lnTo>
                    <a:pt x="396963" y="1199870"/>
                  </a:lnTo>
                  <a:lnTo>
                    <a:pt x="395300" y="1212392"/>
                  </a:lnTo>
                  <a:lnTo>
                    <a:pt x="406717" y="1212392"/>
                  </a:lnTo>
                  <a:lnTo>
                    <a:pt x="407543" y="1204163"/>
                  </a:lnTo>
                  <a:lnTo>
                    <a:pt x="410413" y="1197178"/>
                  </a:lnTo>
                  <a:lnTo>
                    <a:pt x="415963" y="1192339"/>
                  </a:lnTo>
                  <a:lnTo>
                    <a:pt x="424827" y="1190523"/>
                  </a:lnTo>
                  <a:lnTo>
                    <a:pt x="437197" y="1190523"/>
                  </a:lnTo>
                  <a:lnTo>
                    <a:pt x="441972" y="1198118"/>
                  </a:lnTo>
                  <a:lnTo>
                    <a:pt x="441972" y="1207617"/>
                  </a:lnTo>
                  <a:lnTo>
                    <a:pt x="393395" y="1269403"/>
                  </a:lnTo>
                  <a:lnTo>
                    <a:pt x="453402" y="1270342"/>
                  </a:lnTo>
                  <a:lnTo>
                    <a:pt x="453402" y="1259903"/>
                  </a:lnTo>
                  <a:lnTo>
                    <a:pt x="414350" y="1259903"/>
                  </a:lnTo>
                  <a:lnTo>
                    <a:pt x="420916" y="1252931"/>
                  </a:lnTo>
                  <a:lnTo>
                    <a:pt x="450303" y="1220470"/>
                  </a:lnTo>
                  <a:lnTo>
                    <a:pt x="452653" y="1214323"/>
                  </a:lnTo>
                  <a:lnTo>
                    <a:pt x="453402" y="1207617"/>
                  </a:lnTo>
                  <a:close/>
                </a:path>
                <a:path w="629920" h="1410335">
                  <a:moveTo>
                    <a:pt x="627697" y="1113574"/>
                  </a:moveTo>
                  <a:lnTo>
                    <a:pt x="618172" y="1110729"/>
                  </a:lnTo>
                  <a:lnTo>
                    <a:pt x="599122" y="1183868"/>
                  </a:lnTo>
                  <a:lnTo>
                    <a:pt x="8572" y="0"/>
                  </a:lnTo>
                  <a:lnTo>
                    <a:pt x="0" y="3797"/>
                  </a:lnTo>
                  <a:lnTo>
                    <a:pt x="591502" y="1190523"/>
                  </a:lnTo>
                  <a:lnTo>
                    <a:pt x="514350" y="1169619"/>
                  </a:lnTo>
                  <a:lnTo>
                    <a:pt x="511492" y="1179118"/>
                  </a:lnTo>
                  <a:lnTo>
                    <a:pt x="603897" y="1202867"/>
                  </a:lnTo>
                  <a:lnTo>
                    <a:pt x="627697" y="1113574"/>
                  </a:lnTo>
                  <a:close/>
                </a:path>
                <a:path w="629920" h="1410335">
                  <a:moveTo>
                    <a:pt x="629602" y="1346352"/>
                  </a:moveTo>
                  <a:lnTo>
                    <a:pt x="565797" y="1282700"/>
                  </a:lnTo>
                  <a:lnTo>
                    <a:pt x="559117" y="1289342"/>
                  </a:lnTo>
                  <a:lnTo>
                    <a:pt x="611517" y="1341602"/>
                  </a:lnTo>
                  <a:lnTo>
                    <a:pt x="3822" y="1341602"/>
                  </a:lnTo>
                  <a:lnTo>
                    <a:pt x="3822" y="1351102"/>
                  </a:lnTo>
                  <a:lnTo>
                    <a:pt x="611517" y="1351102"/>
                  </a:lnTo>
                  <a:lnTo>
                    <a:pt x="559117" y="1402422"/>
                  </a:lnTo>
                  <a:lnTo>
                    <a:pt x="565797" y="1410017"/>
                  </a:lnTo>
                  <a:lnTo>
                    <a:pt x="629602" y="134635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758927" y="1673859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4751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38874" y="2107133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98030" y="2107133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91261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2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79832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191"/>
                  </a:moveTo>
                  <a:lnTo>
                    <a:pt x="89547" y="52489"/>
                  </a:lnTo>
                  <a:lnTo>
                    <a:pt x="82867" y="52489"/>
                  </a:lnTo>
                  <a:lnTo>
                    <a:pt x="82867" y="63893"/>
                  </a:lnTo>
                  <a:lnTo>
                    <a:pt x="82867" y="73393"/>
                  </a:lnTo>
                  <a:lnTo>
                    <a:pt x="80022" y="76250"/>
                  </a:lnTo>
                  <a:lnTo>
                    <a:pt x="66675" y="76250"/>
                  </a:lnTo>
                  <a:lnTo>
                    <a:pt x="66675" y="61048"/>
                  </a:lnTo>
                  <a:lnTo>
                    <a:pt x="80022" y="61048"/>
                  </a:lnTo>
                  <a:lnTo>
                    <a:pt x="82867" y="63893"/>
                  </a:lnTo>
                  <a:lnTo>
                    <a:pt x="82867" y="52489"/>
                  </a:lnTo>
                  <a:lnTo>
                    <a:pt x="56197" y="52489"/>
                  </a:lnTo>
                  <a:lnTo>
                    <a:pt x="56197" y="105702"/>
                  </a:lnTo>
                  <a:lnTo>
                    <a:pt x="67627" y="105702"/>
                  </a:lnTo>
                  <a:lnTo>
                    <a:pt x="67627" y="83845"/>
                  </a:lnTo>
                  <a:lnTo>
                    <a:pt x="89547" y="83845"/>
                  </a:lnTo>
                  <a:lnTo>
                    <a:pt x="94297" y="77190"/>
                  </a:lnTo>
                  <a:lnTo>
                    <a:pt x="94297" y="76250"/>
                  </a:lnTo>
                  <a:lnTo>
                    <a:pt x="94297" y="61048"/>
                  </a:lnTo>
                  <a:lnTo>
                    <a:pt x="94297" y="58191"/>
                  </a:lnTo>
                  <a:close/>
                </a:path>
                <a:path w="447040" h="157480">
                  <a:moveTo>
                    <a:pt x="151447" y="79095"/>
                  </a:moveTo>
                  <a:lnTo>
                    <a:pt x="150126" y="68224"/>
                  </a:lnTo>
                  <a:lnTo>
                    <a:pt x="146304" y="60096"/>
                  </a:lnTo>
                  <a:lnTo>
                    <a:pt x="145859" y="59143"/>
                  </a:lnTo>
                  <a:lnTo>
                    <a:pt x="140017" y="54394"/>
                  </a:lnTo>
                  <a:lnTo>
                    <a:pt x="140017" y="69596"/>
                  </a:lnTo>
                  <a:lnTo>
                    <a:pt x="140017" y="88595"/>
                  </a:lnTo>
                  <a:lnTo>
                    <a:pt x="138125" y="98094"/>
                  </a:lnTo>
                  <a:lnTo>
                    <a:pt x="116217" y="98094"/>
                  </a:lnTo>
                  <a:lnTo>
                    <a:pt x="113347" y="88595"/>
                  </a:lnTo>
                  <a:lnTo>
                    <a:pt x="113436" y="68224"/>
                  </a:lnTo>
                  <a:lnTo>
                    <a:pt x="115252" y="60096"/>
                  </a:lnTo>
                  <a:lnTo>
                    <a:pt x="137172" y="60096"/>
                  </a:lnTo>
                  <a:lnTo>
                    <a:pt x="140017" y="69596"/>
                  </a:lnTo>
                  <a:lnTo>
                    <a:pt x="140017" y="54394"/>
                  </a:lnTo>
                  <a:lnTo>
                    <a:pt x="138201" y="52908"/>
                  </a:lnTo>
                  <a:lnTo>
                    <a:pt x="126695" y="50596"/>
                  </a:lnTo>
                  <a:lnTo>
                    <a:pt x="115189" y="52908"/>
                  </a:lnTo>
                  <a:lnTo>
                    <a:pt x="107518" y="59143"/>
                  </a:lnTo>
                  <a:lnTo>
                    <a:pt x="103251" y="68224"/>
                  </a:lnTo>
                  <a:lnTo>
                    <a:pt x="101917" y="79095"/>
                  </a:lnTo>
                  <a:lnTo>
                    <a:pt x="103251" y="89966"/>
                  </a:lnTo>
                  <a:lnTo>
                    <a:pt x="107518" y="99047"/>
                  </a:lnTo>
                  <a:lnTo>
                    <a:pt x="115189" y="105283"/>
                  </a:lnTo>
                  <a:lnTo>
                    <a:pt x="126695" y="107594"/>
                  </a:lnTo>
                  <a:lnTo>
                    <a:pt x="138201" y="105283"/>
                  </a:lnTo>
                  <a:lnTo>
                    <a:pt x="145859" y="99047"/>
                  </a:lnTo>
                  <a:lnTo>
                    <a:pt x="146304" y="98094"/>
                  </a:lnTo>
                  <a:lnTo>
                    <a:pt x="150126" y="89966"/>
                  </a:lnTo>
                  <a:lnTo>
                    <a:pt x="151447" y="79095"/>
                  </a:lnTo>
                  <a:close/>
                </a:path>
                <a:path w="447040" h="157480">
                  <a:moveTo>
                    <a:pt x="194322" y="96202"/>
                  </a:moveTo>
                  <a:lnTo>
                    <a:pt x="176225" y="96202"/>
                  </a:lnTo>
                  <a:lnTo>
                    <a:pt x="176225" y="52489"/>
                  </a:lnTo>
                  <a:lnTo>
                    <a:pt x="164795" y="52489"/>
                  </a:lnTo>
                  <a:lnTo>
                    <a:pt x="164795" y="105702"/>
                  </a:lnTo>
                  <a:lnTo>
                    <a:pt x="194322" y="105702"/>
                  </a:lnTo>
                  <a:lnTo>
                    <a:pt x="194322" y="96202"/>
                  </a:lnTo>
                  <a:close/>
                </a:path>
                <a:path w="447040" h="157480">
                  <a:moveTo>
                    <a:pt x="216217" y="52489"/>
                  </a:moveTo>
                  <a:lnTo>
                    <a:pt x="204800" y="52489"/>
                  </a:lnTo>
                  <a:lnTo>
                    <a:pt x="204800" y="105702"/>
                  </a:lnTo>
                  <a:lnTo>
                    <a:pt x="216217" y="105702"/>
                  </a:lnTo>
                  <a:lnTo>
                    <a:pt x="216217" y="52489"/>
                  </a:lnTo>
                  <a:close/>
                </a:path>
                <a:path w="447040" h="157480">
                  <a:moveTo>
                    <a:pt x="276225" y="71501"/>
                  </a:moveTo>
                  <a:lnTo>
                    <a:pt x="274523" y="63017"/>
                  </a:lnTo>
                  <a:lnTo>
                    <a:pt x="269798" y="56413"/>
                  </a:lnTo>
                  <a:lnTo>
                    <a:pt x="262559" y="52120"/>
                  </a:lnTo>
                  <a:lnTo>
                    <a:pt x="253377" y="50596"/>
                  </a:lnTo>
                  <a:lnTo>
                    <a:pt x="241871" y="52908"/>
                  </a:lnTo>
                  <a:lnTo>
                    <a:pt x="234200" y="59143"/>
                  </a:lnTo>
                  <a:lnTo>
                    <a:pt x="229920" y="68224"/>
                  </a:lnTo>
                  <a:lnTo>
                    <a:pt x="228600" y="79095"/>
                  </a:lnTo>
                  <a:lnTo>
                    <a:pt x="229920" y="89966"/>
                  </a:lnTo>
                  <a:lnTo>
                    <a:pt x="234200" y="99047"/>
                  </a:lnTo>
                  <a:lnTo>
                    <a:pt x="241871" y="105283"/>
                  </a:lnTo>
                  <a:lnTo>
                    <a:pt x="253377" y="107594"/>
                  </a:lnTo>
                  <a:lnTo>
                    <a:pt x="262166" y="106070"/>
                  </a:lnTo>
                  <a:lnTo>
                    <a:pt x="269443" y="101777"/>
                  </a:lnTo>
                  <a:lnTo>
                    <a:pt x="274396" y="95173"/>
                  </a:lnTo>
                  <a:lnTo>
                    <a:pt x="276225" y="86702"/>
                  </a:lnTo>
                  <a:lnTo>
                    <a:pt x="264795" y="86702"/>
                  </a:lnTo>
                  <a:lnTo>
                    <a:pt x="264795" y="94297"/>
                  </a:lnTo>
                  <a:lnTo>
                    <a:pt x="260997" y="98094"/>
                  </a:lnTo>
                  <a:lnTo>
                    <a:pt x="242900" y="98094"/>
                  </a:lnTo>
                  <a:lnTo>
                    <a:pt x="240995" y="89547"/>
                  </a:lnTo>
                  <a:lnTo>
                    <a:pt x="240995" y="68643"/>
                  </a:lnTo>
                  <a:lnTo>
                    <a:pt x="242900" y="60096"/>
                  </a:lnTo>
                  <a:lnTo>
                    <a:pt x="260045" y="60096"/>
                  </a:lnTo>
                  <a:lnTo>
                    <a:pt x="264795" y="63893"/>
                  </a:lnTo>
                  <a:lnTo>
                    <a:pt x="264795" y="71501"/>
                  </a:lnTo>
                  <a:lnTo>
                    <a:pt x="276225" y="71501"/>
                  </a:lnTo>
                  <a:close/>
                </a:path>
                <a:path w="447040" h="157480">
                  <a:moveTo>
                    <a:pt x="328625" y="52489"/>
                  </a:moveTo>
                  <a:lnTo>
                    <a:pt x="316242" y="52489"/>
                  </a:lnTo>
                  <a:lnTo>
                    <a:pt x="305752" y="72440"/>
                  </a:lnTo>
                  <a:lnTo>
                    <a:pt x="295275" y="52489"/>
                  </a:lnTo>
                  <a:lnTo>
                    <a:pt x="282892" y="52489"/>
                  </a:lnTo>
                  <a:lnTo>
                    <a:pt x="300050" y="82892"/>
                  </a:lnTo>
                  <a:lnTo>
                    <a:pt x="300050" y="105702"/>
                  </a:lnTo>
                  <a:lnTo>
                    <a:pt x="311467" y="105702"/>
                  </a:lnTo>
                  <a:lnTo>
                    <a:pt x="311467" y="82892"/>
                  </a:lnTo>
                  <a:lnTo>
                    <a:pt x="328625" y="52489"/>
                  </a:lnTo>
                  <a:close/>
                </a:path>
                <a:path w="447040" h="157480">
                  <a:moveTo>
                    <a:pt x="390525" y="84797"/>
                  </a:moveTo>
                  <a:lnTo>
                    <a:pt x="387667" y="80048"/>
                  </a:lnTo>
                  <a:lnTo>
                    <a:pt x="378142" y="76250"/>
                  </a:lnTo>
                  <a:lnTo>
                    <a:pt x="384822" y="74345"/>
                  </a:lnTo>
                  <a:lnTo>
                    <a:pt x="387667" y="70548"/>
                  </a:lnTo>
                  <a:lnTo>
                    <a:pt x="387667" y="56299"/>
                  </a:lnTo>
                  <a:lnTo>
                    <a:pt x="381952" y="49644"/>
                  </a:lnTo>
                  <a:lnTo>
                    <a:pt x="369570" y="49644"/>
                  </a:lnTo>
                  <a:lnTo>
                    <a:pt x="360832" y="50711"/>
                  </a:lnTo>
                  <a:lnTo>
                    <a:pt x="354571" y="53924"/>
                  </a:lnTo>
                  <a:lnTo>
                    <a:pt x="350824" y="59258"/>
                  </a:lnTo>
                  <a:lnTo>
                    <a:pt x="349567" y="66751"/>
                  </a:lnTo>
                  <a:lnTo>
                    <a:pt x="360045" y="66751"/>
                  </a:lnTo>
                  <a:lnTo>
                    <a:pt x="360045" y="62001"/>
                  </a:lnTo>
                  <a:lnTo>
                    <a:pt x="361950" y="58191"/>
                  </a:lnTo>
                  <a:lnTo>
                    <a:pt x="375297" y="58191"/>
                  </a:lnTo>
                  <a:lnTo>
                    <a:pt x="377202" y="61048"/>
                  </a:lnTo>
                  <a:lnTo>
                    <a:pt x="377202" y="70548"/>
                  </a:lnTo>
                  <a:lnTo>
                    <a:pt x="374345" y="73393"/>
                  </a:lnTo>
                  <a:lnTo>
                    <a:pt x="365772" y="73393"/>
                  </a:lnTo>
                  <a:lnTo>
                    <a:pt x="365772" y="81000"/>
                  </a:lnTo>
                  <a:lnTo>
                    <a:pt x="374345" y="81000"/>
                  </a:lnTo>
                  <a:lnTo>
                    <a:pt x="378142" y="83845"/>
                  </a:lnTo>
                  <a:lnTo>
                    <a:pt x="378142" y="94297"/>
                  </a:lnTo>
                  <a:lnTo>
                    <a:pt x="376250" y="98094"/>
                  </a:lnTo>
                  <a:lnTo>
                    <a:pt x="361950" y="98094"/>
                  </a:lnTo>
                  <a:lnTo>
                    <a:pt x="360045" y="93345"/>
                  </a:lnTo>
                  <a:lnTo>
                    <a:pt x="360045" y="86702"/>
                  </a:lnTo>
                  <a:lnTo>
                    <a:pt x="349567" y="86702"/>
                  </a:lnTo>
                  <a:lnTo>
                    <a:pt x="350710" y="95580"/>
                  </a:lnTo>
                  <a:lnTo>
                    <a:pt x="354342" y="102133"/>
                  </a:lnTo>
                  <a:lnTo>
                    <a:pt x="360832" y="106210"/>
                  </a:lnTo>
                  <a:lnTo>
                    <a:pt x="370522" y="107594"/>
                  </a:lnTo>
                  <a:lnTo>
                    <a:pt x="379679" y="106413"/>
                  </a:lnTo>
                  <a:lnTo>
                    <a:pt x="385889" y="103085"/>
                  </a:lnTo>
                  <a:lnTo>
                    <a:pt x="389407" y="97980"/>
                  </a:lnTo>
                  <a:lnTo>
                    <a:pt x="390525" y="91452"/>
                  </a:lnTo>
                  <a:lnTo>
                    <a:pt x="390525" y="84797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558"/>
                  </a:lnTo>
                  <a:lnTo>
                    <a:pt x="446722" y="146050"/>
                  </a:lnTo>
                  <a:lnTo>
                    <a:pt x="446722" y="11633"/>
                  </a:lnTo>
                  <a:lnTo>
                    <a:pt x="435292" y="11633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62511" y="2190533"/>
              <a:ext cx="227174" cy="23774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object 27"/>
          <p:cNvGrpSpPr/>
          <p:nvPr/>
        </p:nvGrpSpPr>
        <p:grpSpPr>
          <a:xfrm>
            <a:off x="6538886" y="3059168"/>
            <a:ext cx="1082675" cy="742315"/>
            <a:chOff x="6538886" y="3059168"/>
            <a:chExt cx="1082675" cy="742315"/>
          </a:xfrm>
        </p:grpSpPr>
        <p:sp>
          <p:nvSpPr>
            <p:cNvPr id="28" name="object 28"/>
            <p:cNvSpPr/>
            <p:nvPr/>
          </p:nvSpPr>
          <p:spPr>
            <a:xfrm>
              <a:off x="6758936" y="3059168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74"/>
                  </a:moveTo>
                  <a:lnTo>
                    <a:pt x="0" y="9217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7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38874" y="3059175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60" y="92176"/>
                  </a:lnTo>
                  <a:lnTo>
                    <a:pt x="203860" y="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76"/>
                  </a:lnTo>
                  <a:lnTo>
                    <a:pt x="642950" y="92176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76"/>
                  </a:lnTo>
                  <a:lnTo>
                    <a:pt x="862977" y="92176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76"/>
                  </a:lnTo>
                  <a:lnTo>
                    <a:pt x="1082052" y="92176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538874" y="3167494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198030" y="3167494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6538874" y="3492449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23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60" y="200469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23"/>
                  </a:moveTo>
                  <a:lnTo>
                    <a:pt x="220052" y="216623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23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69"/>
                  </a:lnTo>
                  <a:lnTo>
                    <a:pt x="423875" y="200469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23"/>
                  </a:moveTo>
                  <a:lnTo>
                    <a:pt x="439127" y="216623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23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69"/>
                  </a:lnTo>
                  <a:lnTo>
                    <a:pt x="642950" y="200469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23"/>
                  </a:moveTo>
                  <a:lnTo>
                    <a:pt x="878230" y="216623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23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69"/>
                  </a:lnTo>
                  <a:lnTo>
                    <a:pt x="1082052" y="200469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198030" y="3492449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23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4" name="object 34"/>
          <p:cNvGrpSpPr/>
          <p:nvPr/>
        </p:nvGrpSpPr>
        <p:grpSpPr>
          <a:xfrm>
            <a:off x="4846315" y="3384118"/>
            <a:ext cx="862965" cy="417195"/>
            <a:chOff x="4846315" y="3384118"/>
            <a:chExt cx="862965" cy="417195"/>
          </a:xfrm>
        </p:grpSpPr>
        <p:sp>
          <p:nvSpPr>
            <p:cNvPr id="35" name="object 35"/>
            <p:cNvSpPr/>
            <p:nvPr/>
          </p:nvSpPr>
          <p:spPr>
            <a:xfrm>
              <a:off x="4846307" y="3384130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46307" y="3492449"/>
              <a:ext cx="643255" cy="200660"/>
            </a:xfrm>
            <a:custGeom>
              <a:avLst/>
              <a:gdLst/>
              <a:ahLst/>
              <a:cxnLst/>
              <a:rect l="l" t="t" r="r" b="b"/>
              <a:pathLst>
                <a:path w="643254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643254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  <a:path w="643254" h="200660">
                  <a:moveTo>
                    <a:pt x="422897" y="108305"/>
                  </a:moveTo>
                  <a:lnTo>
                    <a:pt x="219075" y="108305"/>
                  </a:lnTo>
                  <a:lnTo>
                    <a:pt x="219075" y="200469"/>
                  </a:lnTo>
                  <a:lnTo>
                    <a:pt x="422897" y="200469"/>
                  </a:lnTo>
                  <a:lnTo>
                    <a:pt x="422897" y="108305"/>
                  </a:lnTo>
                  <a:close/>
                </a:path>
                <a:path w="643254" h="200660">
                  <a:moveTo>
                    <a:pt x="422897" y="0"/>
                  </a:moveTo>
                  <a:lnTo>
                    <a:pt x="219075" y="0"/>
                  </a:lnTo>
                  <a:lnTo>
                    <a:pt x="219075" y="92151"/>
                  </a:lnTo>
                  <a:lnTo>
                    <a:pt x="422897" y="92151"/>
                  </a:lnTo>
                  <a:lnTo>
                    <a:pt x="422897" y="0"/>
                  </a:lnTo>
                  <a:close/>
                </a:path>
                <a:path w="643254" h="200660">
                  <a:moveTo>
                    <a:pt x="642924" y="108305"/>
                  </a:moveTo>
                  <a:lnTo>
                    <a:pt x="439102" y="108305"/>
                  </a:lnTo>
                  <a:lnTo>
                    <a:pt x="439102" y="200469"/>
                  </a:lnTo>
                  <a:lnTo>
                    <a:pt x="642924" y="200469"/>
                  </a:lnTo>
                  <a:lnTo>
                    <a:pt x="642924" y="108305"/>
                  </a:lnTo>
                  <a:close/>
                </a:path>
                <a:path w="643254" h="200660">
                  <a:moveTo>
                    <a:pt x="642924" y="0"/>
                  </a:moveTo>
                  <a:lnTo>
                    <a:pt x="439102" y="0"/>
                  </a:lnTo>
                  <a:lnTo>
                    <a:pt x="439102" y="92151"/>
                  </a:lnTo>
                  <a:lnTo>
                    <a:pt x="642924" y="92151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505437" y="3492449"/>
              <a:ext cx="203835" cy="200660"/>
            </a:xfrm>
            <a:custGeom>
              <a:avLst/>
              <a:gdLst/>
              <a:ahLst/>
              <a:cxnLst/>
              <a:rect l="l" t="t" r="r" b="b"/>
              <a:pathLst>
                <a:path w="203835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5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846307" y="3709073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505439" y="3709067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5" h="92710">
                  <a:moveTo>
                    <a:pt x="203824" y="92174"/>
                  </a:moveTo>
                  <a:lnTo>
                    <a:pt x="0" y="9217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74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0" name="object 40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41" name="object 41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0" name="object 50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51" name="object 51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61" name="object 61"/>
          <p:cNvSpPr txBox="1"/>
          <p:nvPr/>
        </p:nvSpPr>
        <p:spPr>
          <a:xfrm>
            <a:off x="634998" y="912620"/>
            <a:ext cx="6360795" cy="194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269367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policies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newly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created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table or</a:t>
            </a:r>
            <a:r>
              <a:rPr dirty="0" sz="18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</a:t>
            </a: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This can be managed with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views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212064" y="2891944"/>
            <a:ext cx="388620" cy="351155"/>
            <a:chOff x="5212064" y="2891944"/>
            <a:chExt cx="388620" cy="351155"/>
          </a:xfrm>
        </p:grpSpPr>
        <p:sp>
          <p:nvSpPr>
            <p:cNvPr id="8" name="object 8"/>
            <p:cNvSpPr/>
            <p:nvPr/>
          </p:nvSpPr>
          <p:spPr>
            <a:xfrm>
              <a:off x="5336839" y="3000268"/>
              <a:ext cx="263849" cy="88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64" y="2891944"/>
              <a:ext cx="128270" cy="351155"/>
            </a:xfrm>
            <a:custGeom>
              <a:avLst/>
              <a:gdLst/>
              <a:ahLst/>
              <a:cxnLst/>
              <a:rect l="l" t="t" r="r" b="b"/>
              <a:pathLst>
                <a:path w="128270" h="351155">
                  <a:moveTo>
                    <a:pt x="63824" y="350599"/>
                  </a:moveTo>
                  <a:lnTo>
                    <a:pt x="0" y="286949"/>
                  </a:lnTo>
                  <a:lnTo>
                    <a:pt x="6674" y="280299"/>
                  </a:lnTo>
                  <a:lnTo>
                    <a:pt x="59049" y="332549"/>
                  </a:lnTo>
                  <a:lnTo>
                    <a:pt x="59049" y="0"/>
                  </a:lnTo>
                  <a:lnTo>
                    <a:pt x="68574" y="0"/>
                  </a:lnTo>
                  <a:lnTo>
                    <a:pt x="68574" y="332549"/>
                  </a:lnTo>
                  <a:lnTo>
                    <a:pt x="120974" y="280299"/>
                  </a:lnTo>
                  <a:lnTo>
                    <a:pt x="127649" y="286949"/>
                  </a:lnTo>
                  <a:lnTo>
                    <a:pt x="63824" y="35059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814038" y="1574800"/>
            <a:ext cx="1807210" cy="2283460"/>
            <a:chOff x="5814038" y="1574800"/>
            <a:chExt cx="1807210" cy="2283460"/>
          </a:xfrm>
        </p:grpSpPr>
        <p:sp>
          <p:nvSpPr>
            <p:cNvPr id="11" name="object 11"/>
            <p:cNvSpPr/>
            <p:nvPr/>
          </p:nvSpPr>
          <p:spPr>
            <a:xfrm>
              <a:off x="5971212" y="2090020"/>
              <a:ext cx="200024" cy="883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17857" y="1914245"/>
              <a:ext cx="626110" cy="726440"/>
            </a:xfrm>
            <a:custGeom>
              <a:avLst/>
              <a:gdLst/>
              <a:ahLst/>
              <a:cxnLst/>
              <a:rect l="l" t="t" r="r" b="b"/>
              <a:pathLst>
                <a:path w="626110" h="726439">
                  <a:moveTo>
                    <a:pt x="430530" y="175780"/>
                  </a:moveTo>
                  <a:lnTo>
                    <a:pt x="401002" y="175780"/>
                  </a:lnTo>
                  <a:lnTo>
                    <a:pt x="399097" y="186232"/>
                  </a:lnTo>
                  <a:lnTo>
                    <a:pt x="419100" y="186232"/>
                  </a:lnTo>
                  <a:lnTo>
                    <a:pt x="419100" y="263194"/>
                  </a:lnTo>
                  <a:lnTo>
                    <a:pt x="430530" y="263194"/>
                  </a:lnTo>
                  <a:lnTo>
                    <a:pt x="430530" y="175780"/>
                  </a:lnTo>
                  <a:close/>
                </a:path>
                <a:path w="626110" h="726439">
                  <a:moveTo>
                    <a:pt x="623874" y="190030"/>
                  </a:moveTo>
                  <a:lnTo>
                    <a:pt x="534352" y="183375"/>
                  </a:lnTo>
                  <a:lnTo>
                    <a:pt x="533400" y="192887"/>
                  </a:lnTo>
                  <a:lnTo>
                    <a:pt x="607695" y="198589"/>
                  </a:lnTo>
                  <a:lnTo>
                    <a:pt x="16179" y="718299"/>
                  </a:lnTo>
                  <a:lnTo>
                    <a:pt x="21894" y="725906"/>
                  </a:lnTo>
                  <a:lnTo>
                    <a:pt x="613397" y="206184"/>
                  </a:lnTo>
                  <a:lnTo>
                    <a:pt x="607695" y="279349"/>
                  </a:lnTo>
                  <a:lnTo>
                    <a:pt x="617220" y="280301"/>
                  </a:lnTo>
                  <a:lnTo>
                    <a:pt x="623874" y="190030"/>
                  </a:lnTo>
                  <a:close/>
                </a:path>
                <a:path w="626110" h="726439">
                  <a:moveTo>
                    <a:pt x="625779" y="63665"/>
                  </a:moveTo>
                  <a:lnTo>
                    <a:pt x="561975" y="0"/>
                  </a:lnTo>
                  <a:lnTo>
                    <a:pt x="555294" y="6654"/>
                  </a:lnTo>
                  <a:lnTo>
                    <a:pt x="607695" y="58915"/>
                  </a:lnTo>
                  <a:lnTo>
                    <a:pt x="0" y="58915"/>
                  </a:lnTo>
                  <a:lnTo>
                    <a:pt x="0" y="68414"/>
                  </a:lnTo>
                  <a:lnTo>
                    <a:pt x="607695" y="68414"/>
                  </a:lnTo>
                  <a:lnTo>
                    <a:pt x="555294" y="119722"/>
                  </a:lnTo>
                  <a:lnTo>
                    <a:pt x="561975" y="127330"/>
                  </a:lnTo>
                  <a:lnTo>
                    <a:pt x="625779" y="63665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71212" y="3268193"/>
              <a:ext cx="200024" cy="8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14034" y="2085276"/>
              <a:ext cx="629920" cy="1410335"/>
            </a:xfrm>
            <a:custGeom>
              <a:avLst/>
              <a:gdLst/>
              <a:ahLst/>
              <a:cxnLst/>
              <a:rect l="l" t="t" r="r" b="b"/>
              <a:pathLst>
                <a:path w="629920" h="1410335">
                  <a:moveTo>
                    <a:pt x="453402" y="1207617"/>
                  </a:moveTo>
                  <a:lnTo>
                    <a:pt x="451739" y="1197051"/>
                  </a:lnTo>
                  <a:lnTo>
                    <a:pt x="447763" y="1190523"/>
                  </a:lnTo>
                  <a:lnTo>
                    <a:pt x="446608" y="1188618"/>
                  </a:lnTo>
                  <a:lnTo>
                    <a:pt x="437718" y="1183043"/>
                  </a:lnTo>
                  <a:lnTo>
                    <a:pt x="424827" y="1181023"/>
                  </a:lnTo>
                  <a:lnTo>
                    <a:pt x="411365" y="1183386"/>
                  </a:lnTo>
                  <a:lnTo>
                    <a:pt x="402209" y="1189926"/>
                  </a:lnTo>
                  <a:lnTo>
                    <a:pt x="396963" y="1199870"/>
                  </a:lnTo>
                  <a:lnTo>
                    <a:pt x="395300" y="1212392"/>
                  </a:lnTo>
                  <a:lnTo>
                    <a:pt x="406717" y="1212392"/>
                  </a:lnTo>
                  <a:lnTo>
                    <a:pt x="407543" y="1204163"/>
                  </a:lnTo>
                  <a:lnTo>
                    <a:pt x="410413" y="1197178"/>
                  </a:lnTo>
                  <a:lnTo>
                    <a:pt x="415963" y="1192339"/>
                  </a:lnTo>
                  <a:lnTo>
                    <a:pt x="424827" y="1190523"/>
                  </a:lnTo>
                  <a:lnTo>
                    <a:pt x="437197" y="1190523"/>
                  </a:lnTo>
                  <a:lnTo>
                    <a:pt x="441972" y="1198118"/>
                  </a:lnTo>
                  <a:lnTo>
                    <a:pt x="441972" y="1207617"/>
                  </a:lnTo>
                  <a:lnTo>
                    <a:pt x="393395" y="1269403"/>
                  </a:lnTo>
                  <a:lnTo>
                    <a:pt x="453402" y="1270342"/>
                  </a:lnTo>
                  <a:lnTo>
                    <a:pt x="453402" y="1259903"/>
                  </a:lnTo>
                  <a:lnTo>
                    <a:pt x="414350" y="1259903"/>
                  </a:lnTo>
                  <a:lnTo>
                    <a:pt x="420916" y="1252931"/>
                  </a:lnTo>
                  <a:lnTo>
                    <a:pt x="450303" y="1220470"/>
                  </a:lnTo>
                  <a:lnTo>
                    <a:pt x="452653" y="1214323"/>
                  </a:lnTo>
                  <a:lnTo>
                    <a:pt x="453402" y="1207617"/>
                  </a:lnTo>
                  <a:close/>
                </a:path>
                <a:path w="629920" h="1410335">
                  <a:moveTo>
                    <a:pt x="627697" y="1113574"/>
                  </a:moveTo>
                  <a:lnTo>
                    <a:pt x="618172" y="1110729"/>
                  </a:lnTo>
                  <a:lnTo>
                    <a:pt x="599122" y="1183868"/>
                  </a:lnTo>
                  <a:lnTo>
                    <a:pt x="8572" y="0"/>
                  </a:lnTo>
                  <a:lnTo>
                    <a:pt x="0" y="3797"/>
                  </a:lnTo>
                  <a:lnTo>
                    <a:pt x="591502" y="1190523"/>
                  </a:lnTo>
                  <a:lnTo>
                    <a:pt x="514350" y="1169619"/>
                  </a:lnTo>
                  <a:lnTo>
                    <a:pt x="511492" y="1179118"/>
                  </a:lnTo>
                  <a:lnTo>
                    <a:pt x="603897" y="1202867"/>
                  </a:lnTo>
                  <a:lnTo>
                    <a:pt x="627697" y="1113574"/>
                  </a:lnTo>
                  <a:close/>
                </a:path>
                <a:path w="629920" h="1410335">
                  <a:moveTo>
                    <a:pt x="629602" y="1346352"/>
                  </a:moveTo>
                  <a:lnTo>
                    <a:pt x="565797" y="1282700"/>
                  </a:lnTo>
                  <a:lnTo>
                    <a:pt x="559117" y="1289342"/>
                  </a:lnTo>
                  <a:lnTo>
                    <a:pt x="611517" y="1341602"/>
                  </a:lnTo>
                  <a:lnTo>
                    <a:pt x="3822" y="1341602"/>
                  </a:lnTo>
                  <a:lnTo>
                    <a:pt x="3822" y="1351102"/>
                  </a:lnTo>
                  <a:lnTo>
                    <a:pt x="611517" y="1351102"/>
                  </a:lnTo>
                  <a:lnTo>
                    <a:pt x="559117" y="1402422"/>
                  </a:lnTo>
                  <a:lnTo>
                    <a:pt x="565797" y="1410017"/>
                  </a:lnTo>
                  <a:lnTo>
                    <a:pt x="629602" y="134635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758927" y="3059175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498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47498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38874" y="3059175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498"/>
                  </a:moveTo>
                  <a:lnTo>
                    <a:pt x="0" y="47498"/>
                  </a:lnTo>
                  <a:lnTo>
                    <a:pt x="0" y="92176"/>
                  </a:lnTo>
                  <a:lnTo>
                    <a:pt x="203860" y="92176"/>
                  </a:lnTo>
                  <a:lnTo>
                    <a:pt x="203860" y="47498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76"/>
                  </a:lnTo>
                  <a:lnTo>
                    <a:pt x="642950" y="92176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76"/>
                  </a:lnTo>
                  <a:lnTo>
                    <a:pt x="862977" y="92176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76"/>
                  </a:lnTo>
                  <a:lnTo>
                    <a:pt x="1082052" y="92176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38874" y="3167494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98030" y="3167494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38874" y="3492449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23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60" y="200469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23"/>
                  </a:moveTo>
                  <a:lnTo>
                    <a:pt x="220052" y="216623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23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69"/>
                  </a:lnTo>
                  <a:lnTo>
                    <a:pt x="423875" y="200469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23"/>
                  </a:moveTo>
                  <a:lnTo>
                    <a:pt x="439127" y="216623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23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69"/>
                  </a:lnTo>
                  <a:lnTo>
                    <a:pt x="642950" y="200469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23"/>
                  </a:moveTo>
                  <a:lnTo>
                    <a:pt x="878230" y="216623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23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69"/>
                  </a:lnTo>
                  <a:lnTo>
                    <a:pt x="1082052" y="200469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98030" y="3492449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23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91261" y="2971743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4"/>
                  </a:moveTo>
                  <a:lnTo>
                    <a:pt x="0" y="134924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4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79832" y="29603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889"/>
                  </a:moveTo>
                  <a:lnTo>
                    <a:pt x="89547" y="53187"/>
                  </a:lnTo>
                  <a:lnTo>
                    <a:pt x="82867" y="53187"/>
                  </a:lnTo>
                  <a:lnTo>
                    <a:pt x="82867" y="63639"/>
                  </a:lnTo>
                  <a:lnTo>
                    <a:pt x="82867" y="73139"/>
                  </a:lnTo>
                  <a:lnTo>
                    <a:pt x="80022" y="75996"/>
                  </a:lnTo>
                  <a:lnTo>
                    <a:pt x="66675" y="75996"/>
                  </a:lnTo>
                  <a:lnTo>
                    <a:pt x="66675" y="60794"/>
                  </a:lnTo>
                  <a:lnTo>
                    <a:pt x="80022" y="60794"/>
                  </a:lnTo>
                  <a:lnTo>
                    <a:pt x="82867" y="63639"/>
                  </a:lnTo>
                  <a:lnTo>
                    <a:pt x="82867" y="53187"/>
                  </a:lnTo>
                  <a:lnTo>
                    <a:pt x="56197" y="53187"/>
                  </a:lnTo>
                  <a:lnTo>
                    <a:pt x="56197" y="106387"/>
                  </a:lnTo>
                  <a:lnTo>
                    <a:pt x="67627" y="106387"/>
                  </a:lnTo>
                  <a:lnTo>
                    <a:pt x="67627" y="84543"/>
                  </a:lnTo>
                  <a:lnTo>
                    <a:pt x="89547" y="84543"/>
                  </a:lnTo>
                  <a:lnTo>
                    <a:pt x="94297" y="77889"/>
                  </a:lnTo>
                  <a:lnTo>
                    <a:pt x="94297" y="75996"/>
                  </a:lnTo>
                  <a:lnTo>
                    <a:pt x="94297" y="60794"/>
                  </a:lnTo>
                  <a:lnTo>
                    <a:pt x="94297" y="58889"/>
                  </a:lnTo>
                  <a:close/>
                </a:path>
                <a:path w="447040" h="157480">
                  <a:moveTo>
                    <a:pt x="151447" y="79794"/>
                  </a:moveTo>
                  <a:lnTo>
                    <a:pt x="150126" y="68922"/>
                  </a:lnTo>
                  <a:lnTo>
                    <a:pt x="146304" y="60794"/>
                  </a:lnTo>
                  <a:lnTo>
                    <a:pt x="145859" y="59842"/>
                  </a:lnTo>
                  <a:lnTo>
                    <a:pt x="140017" y="55092"/>
                  </a:lnTo>
                  <a:lnTo>
                    <a:pt x="140017" y="70294"/>
                  </a:lnTo>
                  <a:lnTo>
                    <a:pt x="140017" y="89293"/>
                  </a:lnTo>
                  <a:lnTo>
                    <a:pt x="138125" y="97840"/>
                  </a:lnTo>
                  <a:lnTo>
                    <a:pt x="126695" y="98793"/>
                  </a:lnTo>
                  <a:lnTo>
                    <a:pt x="116217" y="98793"/>
                  </a:lnTo>
                  <a:lnTo>
                    <a:pt x="113347" y="89293"/>
                  </a:lnTo>
                  <a:lnTo>
                    <a:pt x="113436" y="68922"/>
                  </a:lnTo>
                  <a:lnTo>
                    <a:pt x="115252" y="60794"/>
                  </a:lnTo>
                  <a:lnTo>
                    <a:pt x="137172" y="60794"/>
                  </a:lnTo>
                  <a:lnTo>
                    <a:pt x="140017" y="70294"/>
                  </a:lnTo>
                  <a:lnTo>
                    <a:pt x="140017" y="55092"/>
                  </a:lnTo>
                  <a:lnTo>
                    <a:pt x="138201" y="53606"/>
                  </a:lnTo>
                  <a:lnTo>
                    <a:pt x="126695" y="51295"/>
                  </a:lnTo>
                  <a:lnTo>
                    <a:pt x="115189" y="53606"/>
                  </a:lnTo>
                  <a:lnTo>
                    <a:pt x="107518" y="59842"/>
                  </a:lnTo>
                  <a:lnTo>
                    <a:pt x="103251" y="68922"/>
                  </a:lnTo>
                  <a:lnTo>
                    <a:pt x="101917" y="79794"/>
                  </a:lnTo>
                  <a:lnTo>
                    <a:pt x="103251" y="90525"/>
                  </a:lnTo>
                  <a:lnTo>
                    <a:pt x="107518" y="99390"/>
                  </a:lnTo>
                  <a:lnTo>
                    <a:pt x="115189" y="105575"/>
                  </a:lnTo>
                  <a:lnTo>
                    <a:pt x="126695" y="108292"/>
                  </a:lnTo>
                  <a:lnTo>
                    <a:pt x="138201" y="105981"/>
                  </a:lnTo>
                  <a:lnTo>
                    <a:pt x="145859" y="99745"/>
                  </a:lnTo>
                  <a:lnTo>
                    <a:pt x="146304" y="98793"/>
                  </a:lnTo>
                  <a:lnTo>
                    <a:pt x="150126" y="90652"/>
                  </a:lnTo>
                  <a:lnTo>
                    <a:pt x="151447" y="79794"/>
                  </a:lnTo>
                  <a:close/>
                </a:path>
                <a:path w="447040" h="157480">
                  <a:moveTo>
                    <a:pt x="194322" y="96888"/>
                  </a:moveTo>
                  <a:lnTo>
                    <a:pt x="176225" y="96888"/>
                  </a:lnTo>
                  <a:lnTo>
                    <a:pt x="176225" y="53187"/>
                  </a:lnTo>
                  <a:lnTo>
                    <a:pt x="164795" y="53187"/>
                  </a:lnTo>
                  <a:lnTo>
                    <a:pt x="164795" y="106387"/>
                  </a:lnTo>
                  <a:lnTo>
                    <a:pt x="194322" y="106387"/>
                  </a:lnTo>
                  <a:lnTo>
                    <a:pt x="194322" y="96888"/>
                  </a:lnTo>
                  <a:close/>
                </a:path>
                <a:path w="447040" h="157480">
                  <a:moveTo>
                    <a:pt x="216217" y="53187"/>
                  </a:moveTo>
                  <a:lnTo>
                    <a:pt x="204800" y="53187"/>
                  </a:lnTo>
                  <a:lnTo>
                    <a:pt x="204800" y="106387"/>
                  </a:lnTo>
                  <a:lnTo>
                    <a:pt x="216217" y="106387"/>
                  </a:lnTo>
                  <a:lnTo>
                    <a:pt x="216217" y="53187"/>
                  </a:lnTo>
                  <a:close/>
                </a:path>
                <a:path w="447040" h="157480">
                  <a:moveTo>
                    <a:pt x="276225" y="72186"/>
                  </a:moveTo>
                  <a:lnTo>
                    <a:pt x="274523" y="63715"/>
                  </a:lnTo>
                  <a:lnTo>
                    <a:pt x="269798" y="57111"/>
                  </a:lnTo>
                  <a:lnTo>
                    <a:pt x="262559" y="52819"/>
                  </a:lnTo>
                  <a:lnTo>
                    <a:pt x="253377" y="51295"/>
                  </a:lnTo>
                  <a:lnTo>
                    <a:pt x="241871" y="53606"/>
                  </a:lnTo>
                  <a:lnTo>
                    <a:pt x="234200" y="59842"/>
                  </a:lnTo>
                  <a:lnTo>
                    <a:pt x="229920" y="68922"/>
                  </a:lnTo>
                  <a:lnTo>
                    <a:pt x="228600" y="79794"/>
                  </a:lnTo>
                  <a:lnTo>
                    <a:pt x="229920" y="90525"/>
                  </a:lnTo>
                  <a:lnTo>
                    <a:pt x="234200" y="99390"/>
                  </a:lnTo>
                  <a:lnTo>
                    <a:pt x="241871" y="105575"/>
                  </a:lnTo>
                  <a:lnTo>
                    <a:pt x="253377" y="108292"/>
                  </a:lnTo>
                  <a:lnTo>
                    <a:pt x="262166" y="106768"/>
                  </a:lnTo>
                  <a:lnTo>
                    <a:pt x="269443" y="102476"/>
                  </a:lnTo>
                  <a:lnTo>
                    <a:pt x="274396" y="95872"/>
                  </a:lnTo>
                  <a:lnTo>
                    <a:pt x="276225" y="87388"/>
                  </a:lnTo>
                  <a:lnTo>
                    <a:pt x="264795" y="87388"/>
                  </a:lnTo>
                  <a:lnTo>
                    <a:pt x="264795" y="94996"/>
                  </a:lnTo>
                  <a:lnTo>
                    <a:pt x="260997" y="98793"/>
                  </a:lnTo>
                  <a:lnTo>
                    <a:pt x="242900" y="98793"/>
                  </a:lnTo>
                  <a:lnTo>
                    <a:pt x="240995" y="90246"/>
                  </a:lnTo>
                  <a:lnTo>
                    <a:pt x="240995" y="69342"/>
                  </a:lnTo>
                  <a:lnTo>
                    <a:pt x="242900" y="60794"/>
                  </a:lnTo>
                  <a:lnTo>
                    <a:pt x="260045" y="60794"/>
                  </a:lnTo>
                  <a:lnTo>
                    <a:pt x="264795" y="64592"/>
                  </a:lnTo>
                  <a:lnTo>
                    <a:pt x="264795" y="72186"/>
                  </a:lnTo>
                  <a:lnTo>
                    <a:pt x="276225" y="72186"/>
                  </a:lnTo>
                  <a:close/>
                </a:path>
                <a:path w="447040" h="157480">
                  <a:moveTo>
                    <a:pt x="328625" y="53187"/>
                  </a:moveTo>
                  <a:lnTo>
                    <a:pt x="316242" y="53187"/>
                  </a:lnTo>
                  <a:lnTo>
                    <a:pt x="305752" y="73139"/>
                  </a:lnTo>
                  <a:lnTo>
                    <a:pt x="295275" y="53187"/>
                  </a:lnTo>
                  <a:lnTo>
                    <a:pt x="282892" y="53187"/>
                  </a:lnTo>
                  <a:lnTo>
                    <a:pt x="300050" y="83591"/>
                  </a:lnTo>
                  <a:lnTo>
                    <a:pt x="300050" y="106387"/>
                  </a:lnTo>
                  <a:lnTo>
                    <a:pt x="311467" y="106387"/>
                  </a:lnTo>
                  <a:lnTo>
                    <a:pt x="311467" y="83591"/>
                  </a:lnTo>
                  <a:lnTo>
                    <a:pt x="328625" y="53187"/>
                  </a:lnTo>
                  <a:close/>
                </a:path>
                <a:path w="447040" h="157480">
                  <a:moveTo>
                    <a:pt x="389572" y="88341"/>
                  </a:moveTo>
                  <a:lnTo>
                    <a:pt x="388467" y="81114"/>
                  </a:lnTo>
                  <a:lnTo>
                    <a:pt x="385051" y="75399"/>
                  </a:lnTo>
                  <a:lnTo>
                    <a:pt x="379133" y="71640"/>
                  </a:lnTo>
                  <a:lnTo>
                    <a:pt x="370522" y="70294"/>
                  </a:lnTo>
                  <a:lnTo>
                    <a:pt x="365772" y="70294"/>
                  </a:lnTo>
                  <a:lnTo>
                    <a:pt x="363842" y="71247"/>
                  </a:lnTo>
                  <a:lnTo>
                    <a:pt x="365772" y="61747"/>
                  </a:lnTo>
                  <a:lnTo>
                    <a:pt x="385775" y="61747"/>
                  </a:lnTo>
                  <a:lnTo>
                    <a:pt x="387667" y="52247"/>
                  </a:lnTo>
                  <a:lnTo>
                    <a:pt x="357200" y="52247"/>
                  </a:lnTo>
                  <a:lnTo>
                    <a:pt x="352425" y="78841"/>
                  </a:lnTo>
                  <a:lnTo>
                    <a:pt x="355295" y="77889"/>
                  </a:lnTo>
                  <a:lnTo>
                    <a:pt x="373367" y="77889"/>
                  </a:lnTo>
                  <a:lnTo>
                    <a:pt x="378142" y="81686"/>
                  </a:lnTo>
                  <a:lnTo>
                    <a:pt x="378142" y="94996"/>
                  </a:lnTo>
                  <a:lnTo>
                    <a:pt x="376250" y="98793"/>
                  </a:lnTo>
                  <a:lnTo>
                    <a:pt x="362902" y="98793"/>
                  </a:lnTo>
                  <a:lnTo>
                    <a:pt x="360997" y="94043"/>
                  </a:lnTo>
                  <a:lnTo>
                    <a:pt x="360997" y="87388"/>
                  </a:lnTo>
                  <a:lnTo>
                    <a:pt x="350520" y="87388"/>
                  </a:lnTo>
                  <a:lnTo>
                    <a:pt x="351624" y="95707"/>
                  </a:lnTo>
                  <a:lnTo>
                    <a:pt x="355053" y="101879"/>
                  </a:lnTo>
                  <a:lnTo>
                    <a:pt x="360972" y="105562"/>
                  </a:lnTo>
                  <a:lnTo>
                    <a:pt x="369570" y="106387"/>
                  </a:lnTo>
                  <a:lnTo>
                    <a:pt x="378726" y="105041"/>
                  </a:lnTo>
                  <a:lnTo>
                    <a:pt x="384937" y="101282"/>
                  </a:lnTo>
                  <a:lnTo>
                    <a:pt x="388454" y="95567"/>
                  </a:lnTo>
                  <a:lnTo>
                    <a:pt x="389572" y="88341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435292" y="0"/>
                  </a:lnTo>
                  <a:lnTo>
                    <a:pt x="435292" y="11430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35292" y="11430"/>
                  </a:lnTo>
                  <a:lnTo>
                    <a:pt x="435292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291"/>
                  </a:lnTo>
                  <a:lnTo>
                    <a:pt x="446722" y="14605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18936" y="3544692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25"/>
                  </a:lnTo>
                  <a:lnTo>
                    <a:pt x="30318" y="64189"/>
                  </a:lnTo>
                  <a:lnTo>
                    <a:pt x="64335" y="30251"/>
                  </a:lnTo>
                  <a:lnTo>
                    <a:pt x="107474" y="7993"/>
                  </a:lnTo>
                  <a:lnTo>
                    <a:pt x="157149" y="0"/>
                  </a:lnTo>
                  <a:lnTo>
                    <a:pt x="206826" y="7993"/>
                  </a:lnTo>
                  <a:lnTo>
                    <a:pt x="249972" y="30251"/>
                  </a:lnTo>
                  <a:lnTo>
                    <a:pt x="283997" y="64189"/>
                  </a:lnTo>
                  <a:lnTo>
                    <a:pt x="306310" y="10722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2211" y="3544692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25"/>
                  </a:lnTo>
                  <a:lnTo>
                    <a:pt x="30327" y="64189"/>
                  </a:lnTo>
                  <a:lnTo>
                    <a:pt x="64351" y="30251"/>
                  </a:lnTo>
                  <a:lnTo>
                    <a:pt x="107497" y="7993"/>
                  </a:lnTo>
                  <a:lnTo>
                    <a:pt x="157174" y="0"/>
                  </a:lnTo>
                  <a:lnTo>
                    <a:pt x="206849" y="7993"/>
                  </a:lnTo>
                  <a:lnTo>
                    <a:pt x="249988" y="30251"/>
                  </a:lnTo>
                  <a:lnTo>
                    <a:pt x="284006" y="64189"/>
                  </a:lnTo>
                  <a:lnTo>
                    <a:pt x="306313" y="10722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16136" y="3567492"/>
              <a:ext cx="226674" cy="237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62511" y="3575842"/>
              <a:ext cx="227174" cy="237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58927" y="1673859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4751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38874" y="2107133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98030" y="2107133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91261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2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79832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191"/>
                  </a:moveTo>
                  <a:lnTo>
                    <a:pt x="89547" y="52489"/>
                  </a:lnTo>
                  <a:lnTo>
                    <a:pt x="82867" y="52489"/>
                  </a:lnTo>
                  <a:lnTo>
                    <a:pt x="82867" y="63893"/>
                  </a:lnTo>
                  <a:lnTo>
                    <a:pt x="82867" y="73393"/>
                  </a:lnTo>
                  <a:lnTo>
                    <a:pt x="80022" y="76250"/>
                  </a:lnTo>
                  <a:lnTo>
                    <a:pt x="66675" y="76250"/>
                  </a:lnTo>
                  <a:lnTo>
                    <a:pt x="66675" y="61048"/>
                  </a:lnTo>
                  <a:lnTo>
                    <a:pt x="80022" y="61048"/>
                  </a:lnTo>
                  <a:lnTo>
                    <a:pt x="82867" y="63893"/>
                  </a:lnTo>
                  <a:lnTo>
                    <a:pt x="82867" y="52489"/>
                  </a:lnTo>
                  <a:lnTo>
                    <a:pt x="56197" y="52489"/>
                  </a:lnTo>
                  <a:lnTo>
                    <a:pt x="56197" y="105702"/>
                  </a:lnTo>
                  <a:lnTo>
                    <a:pt x="67627" y="105702"/>
                  </a:lnTo>
                  <a:lnTo>
                    <a:pt x="67627" y="83845"/>
                  </a:lnTo>
                  <a:lnTo>
                    <a:pt x="89547" y="83845"/>
                  </a:lnTo>
                  <a:lnTo>
                    <a:pt x="94297" y="77190"/>
                  </a:lnTo>
                  <a:lnTo>
                    <a:pt x="94297" y="76250"/>
                  </a:lnTo>
                  <a:lnTo>
                    <a:pt x="94297" y="61048"/>
                  </a:lnTo>
                  <a:lnTo>
                    <a:pt x="94297" y="58191"/>
                  </a:lnTo>
                  <a:close/>
                </a:path>
                <a:path w="447040" h="157480">
                  <a:moveTo>
                    <a:pt x="151447" y="79095"/>
                  </a:moveTo>
                  <a:lnTo>
                    <a:pt x="150126" y="68224"/>
                  </a:lnTo>
                  <a:lnTo>
                    <a:pt x="146304" y="60096"/>
                  </a:lnTo>
                  <a:lnTo>
                    <a:pt x="145859" y="59143"/>
                  </a:lnTo>
                  <a:lnTo>
                    <a:pt x="140017" y="54394"/>
                  </a:lnTo>
                  <a:lnTo>
                    <a:pt x="140017" y="69596"/>
                  </a:lnTo>
                  <a:lnTo>
                    <a:pt x="140017" y="88595"/>
                  </a:lnTo>
                  <a:lnTo>
                    <a:pt x="138125" y="98094"/>
                  </a:lnTo>
                  <a:lnTo>
                    <a:pt x="116217" y="98094"/>
                  </a:lnTo>
                  <a:lnTo>
                    <a:pt x="113347" y="88595"/>
                  </a:lnTo>
                  <a:lnTo>
                    <a:pt x="113436" y="68224"/>
                  </a:lnTo>
                  <a:lnTo>
                    <a:pt x="115252" y="60096"/>
                  </a:lnTo>
                  <a:lnTo>
                    <a:pt x="137172" y="60096"/>
                  </a:lnTo>
                  <a:lnTo>
                    <a:pt x="140017" y="69596"/>
                  </a:lnTo>
                  <a:lnTo>
                    <a:pt x="140017" y="54394"/>
                  </a:lnTo>
                  <a:lnTo>
                    <a:pt x="138201" y="52908"/>
                  </a:lnTo>
                  <a:lnTo>
                    <a:pt x="126695" y="50596"/>
                  </a:lnTo>
                  <a:lnTo>
                    <a:pt x="115189" y="52908"/>
                  </a:lnTo>
                  <a:lnTo>
                    <a:pt x="107518" y="59143"/>
                  </a:lnTo>
                  <a:lnTo>
                    <a:pt x="103251" y="68224"/>
                  </a:lnTo>
                  <a:lnTo>
                    <a:pt x="101917" y="79095"/>
                  </a:lnTo>
                  <a:lnTo>
                    <a:pt x="103251" y="89966"/>
                  </a:lnTo>
                  <a:lnTo>
                    <a:pt x="107518" y="99047"/>
                  </a:lnTo>
                  <a:lnTo>
                    <a:pt x="115189" y="105283"/>
                  </a:lnTo>
                  <a:lnTo>
                    <a:pt x="126695" y="107594"/>
                  </a:lnTo>
                  <a:lnTo>
                    <a:pt x="138201" y="105283"/>
                  </a:lnTo>
                  <a:lnTo>
                    <a:pt x="145859" y="99047"/>
                  </a:lnTo>
                  <a:lnTo>
                    <a:pt x="146304" y="98094"/>
                  </a:lnTo>
                  <a:lnTo>
                    <a:pt x="150126" y="89966"/>
                  </a:lnTo>
                  <a:lnTo>
                    <a:pt x="151447" y="79095"/>
                  </a:lnTo>
                  <a:close/>
                </a:path>
                <a:path w="447040" h="157480">
                  <a:moveTo>
                    <a:pt x="194322" y="96202"/>
                  </a:moveTo>
                  <a:lnTo>
                    <a:pt x="176225" y="96202"/>
                  </a:lnTo>
                  <a:lnTo>
                    <a:pt x="176225" y="52489"/>
                  </a:lnTo>
                  <a:lnTo>
                    <a:pt x="164795" y="52489"/>
                  </a:lnTo>
                  <a:lnTo>
                    <a:pt x="164795" y="105702"/>
                  </a:lnTo>
                  <a:lnTo>
                    <a:pt x="194322" y="105702"/>
                  </a:lnTo>
                  <a:lnTo>
                    <a:pt x="194322" y="96202"/>
                  </a:lnTo>
                  <a:close/>
                </a:path>
                <a:path w="447040" h="157480">
                  <a:moveTo>
                    <a:pt x="216217" y="52489"/>
                  </a:moveTo>
                  <a:lnTo>
                    <a:pt x="204800" y="52489"/>
                  </a:lnTo>
                  <a:lnTo>
                    <a:pt x="204800" y="105702"/>
                  </a:lnTo>
                  <a:lnTo>
                    <a:pt x="216217" y="105702"/>
                  </a:lnTo>
                  <a:lnTo>
                    <a:pt x="216217" y="52489"/>
                  </a:lnTo>
                  <a:close/>
                </a:path>
                <a:path w="447040" h="157480">
                  <a:moveTo>
                    <a:pt x="276225" y="71501"/>
                  </a:moveTo>
                  <a:lnTo>
                    <a:pt x="274523" y="63017"/>
                  </a:lnTo>
                  <a:lnTo>
                    <a:pt x="269798" y="56413"/>
                  </a:lnTo>
                  <a:lnTo>
                    <a:pt x="262559" y="52120"/>
                  </a:lnTo>
                  <a:lnTo>
                    <a:pt x="253377" y="50596"/>
                  </a:lnTo>
                  <a:lnTo>
                    <a:pt x="241871" y="52908"/>
                  </a:lnTo>
                  <a:lnTo>
                    <a:pt x="234200" y="59143"/>
                  </a:lnTo>
                  <a:lnTo>
                    <a:pt x="229920" y="68224"/>
                  </a:lnTo>
                  <a:lnTo>
                    <a:pt x="228600" y="79095"/>
                  </a:lnTo>
                  <a:lnTo>
                    <a:pt x="229920" y="89966"/>
                  </a:lnTo>
                  <a:lnTo>
                    <a:pt x="234200" y="99047"/>
                  </a:lnTo>
                  <a:lnTo>
                    <a:pt x="241871" y="105283"/>
                  </a:lnTo>
                  <a:lnTo>
                    <a:pt x="253377" y="107594"/>
                  </a:lnTo>
                  <a:lnTo>
                    <a:pt x="262166" y="106070"/>
                  </a:lnTo>
                  <a:lnTo>
                    <a:pt x="269443" y="101777"/>
                  </a:lnTo>
                  <a:lnTo>
                    <a:pt x="274396" y="95173"/>
                  </a:lnTo>
                  <a:lnTo>
                    <a:pt x="276225" y="86702"/>
                  </a:lnTo>
                  <a:lnTo>
                    <a:pt x="264795" y="86702"/>
                  </a:lnTo>
                  <a:lnTo>
                    <a:pt x="264795" y="94297"/>
                  </a:lnTo>
                  <a:lnTo>
                    <a:pt x="260997" y="98094"/>
                  </a:lnTo>
                  <a:lnTo>
                    <a:pt x="242900" y="98094"/>
                  </a:lnTo>
                  <a:lnTo>
                    <a:pt x="240995" y="89547"/>
                  </a:lnTo>
                  <a:lnTo>
                    <a:pt x="240995" y="68643"/>
                  </a:lnTo>
                  <a:lnTo>
                    <a:pt x="242900" y="60096"/>
                  </a:lnTo>
                  <a:lnTo>
                    <a:pt x="260045" y="60096"/>
                  </a:lnTo>
                  <a:lnTo>
                    <a:pt x="264795" y="63893"/>
                  </a:lnTo>
                  <a:lnTo>
                    <a:pt x="264795" y="71501"/>
                  </a:lnTo>
                  <a:lnTo>
                    <a:pt x="276225" y="71501"/>
                  </a:lnTo>
                  <a:close/>
                </a:path>
                <a:path w="447040" h="157480">
                  <a:moveTo>
                    <a:pt x="328625" y="52489"/>
                  </a:moveTo>
                  <a:lnTo>
                    <a:pt x="316242" y="52489"/>
                  </a:lnTo>
                  <a:lnTo>
                    <a:pt x="305752" y="72440"/>
                  </a:lnTo>
                  <a:lnTo>
                    <a:pt x="295275" y="52489"/>
                  </a:lnTo>
                  <a:lnTo>
                    <a:pt x="282892" y="52489"/>
                  </a:lnTo>
                  <a:lnTo>
                    <a:pt x="300050" y="82892"/>
                  </a:lnTo>
                  <a:lnTo>
                    <a:pt x="300050" y="105702"/>
                  </a:lnTo>
                  <a:lnTo>
                    <a:pt x="311467" y="105702"/>
                  </a:lnTo>
                  <a:lnTo>
                    <a:pt x="311467" y="82892"/>
                  </a:lnTo>
                  <a:lnTo>
                    <a:pt x="328625" y="52489"/>
                  </a:lnTo>
                  <a:close/>
                </a:path>
                <a:path w="447040" h="157480">
                  <a:moveTo>
                    <a:pt x="390525" y="84797"/>
                  </a:moveTo>
                  <a:lnTo>
                    <a:pt x="387667" y="80048"/>
                  </a:lnTo>
                  <a:lnTo>
                    <a:pt x="378142" y="76250"/>
                  </a:lnTo>
                  <a:lnTo>
                    <a:pt x="384822" y="74345"/>
                  </a:lnTo>
                  <a:lnTo>
                    <a:pt x="387667" y="70548"/>
                  </a:lnTo>
                  <a:lnTo>
                    <a:pt x="387667" y="56299"/>
                  </a:lnTo>
                  <a:lnTo>
                    <a:pt x="381952" y="49644"/>
                  </a:lnTo>
                  <a:lnTo>
                    <a:pt x="369570" y="49644"/>
                  </a:lnTo>
                  <a:lnTo>
                    <a:pt x="360832" y="50711"/>
                  </a:lnTo>
                  <a:lnTo>
                    <a:pt x="354571" y="53924"/>
                  </a:lnTo>
                  <a:lnTo>
                    <a:pt x="350824" y="59258"/>
                  </a:lnTo>
                  <a:lnTo>
                    <a:pt x="349567" y="66751"/>
                  </a:lnTo>
                  <a:lnTo>
                    <a:pt x="360045" y="66751"/>
                  </a:lnTo>
                  <a:lnTo>
                    <a:pt x="360045" y="62001"/>
                  </a:lnTo>
                  <a:lnTo>
                    <a:pt x="361950" y="58191"/>
                  </a:lnTo>
                  <a:lnTo>
                    <a:pt x="375297" y="58191"/>
                  </a:lnTo>
                  <a:lnTo>
                    <a:pt x="377202" y="61048"/>
                  </a:lnTo>
                  <a:lnTo>
                    <a:pt x="377202" y="70548"/>
                  </a:lnTo>
                  <a:lnTo>
                    <a:pt x="374345" y="73393"/>
                  </a:lnTo>
                  <a:lnTo>
                    <a:pt x="365772" y="73393"/>
                  </a:lnTo>
                  <a:lnTo>
                    <a:pt x="365772" y="81000"/>
                  </a:lnTo>
                  <a:lnTo>
                    <a:pt x="374345" y="81000"/>
                  </a:lnTo>
                  <a:lnTo>
                    <a:pt x="378142" y="83845"/>
                  </a:lnTo>
                  <a:lnTo>
                    <a:pt x="378142" y="94297"/>
                  </a:lnTo>
                  <a:lnTo>
                    <a:pt x="376250" y="98094"/>
                  </a:lnTo>
                  <a:lnTo>
                    <a:pt x="361950" y="98094"/>
                  </a:lnTo>
                  <a:lnTo>
                    <a:pt x="360045" y="93345"/>
                  </a:lnTo>
                  <a:lnTo>
                    <a:pt x="360045" y="86702"/>
                  </a:lnTo>
                  <a:lnTo>
                    <a:pt x="349567" y="86702"/>
                  </a:lnTo>
                  <a:lnTo>
                    <a:pt x="350710" y="95580"/>
                  </a:lnTo>
                  <a:lnTo>
                    <a:pt x="354342" y="102133"/>
                  </a:lnTo>
                  <a:lnTo>
                    <a:pt x="360832" y="106210"/>
                  </a:lnTo>
                  <a:lnTo>
                    <a:pt x="370522" y="107594"/>
                  </a:lnTo>
                  <a:lnTo>
                    <a:pt x="379679" y="106413"/>
                  </a:lnTo>
                  <a:lnTo>
                    <a:pt x="385889" y="103085"/>
                  </a:lnTo>
                  <a:lnTo>
                    <a:pt x="389407" y="97980"/>
                  </a:lnTo>
                  <a:lnTo>
                    <a:pt x="390525" y="91452"/>
                  </a:lnTo>
                  <a:lnTo>
                    <a:pt x="390525" y="84797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558"/>
                  </a:lnTo>
                  <a:lnTo>
                    <a:pt x="446722" y="146050"/>
                  </a:lnTo>
                  <a:lnTo>
                    <a:pt x="446722" y="11633"/>
                  </a:lnTo>
                  <a:lnTo>
                    <a:pt x="435292" y="11633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62511" y="2190533"/>
              <a:ext cx="227174" cy="2377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779640" y="3285490"/>
            <a:ext cx="929640" cy="572770"/>
            <a:chOff x="4779640" y="3285490"/>
            <a:chExt cx="929640" cy="572770"/>
          </a:xfrm>
        </p:grpSpPr>
        <p:sp>
          <p:nvSpPr>
            <p:cNvPr id="40" name="object 40"/>
            <p:cNvSpPr/>
            <p:nvPr/>
          </p:nvSpPr>
          <p:spPr>
            <a:xfrm>
              <a:off x="4846307" y="3384118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12"/>
                  </a:moveTo>
                  <a:lnTo>
                    <a:pt x="439102" y="12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12"/>
                  </a:lnTo>
                  <a:close/>
                </a:path>
                <a:path w="862964" h="92710">
                  <a:moveTo>
                    <a:pt x="862952" y="12"/>
                  </a:moveTo>
                  <a:lnTo>
                    <a:pt x="659130" y="12"/>
                  </a:lnTo>
                  <a:lnTo>
                    <a:pt x="659130" y="92176"/>
                  </a:lnTo>
                  <a:lnTo>
                    <a:pt x="862952" y="92176"/>
                  </a:lnTo>
                  <a:lnTo>
                    <a:pt x="862952" y="12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46307" y="3492449"/>
              <a:ext cx="643255" cy="200660"/>
            </a:xfrm>
            <a:custGeom>
              <a:avLst/>
              <a:gdLst/>
              <a:ahLst/>
              <a:cxnLst/>
              <a:rect l="l" t="t" r="r" b="b"/>
              <a:pathLst>
                <a:path w="643254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643254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  <a:path w="643254" h="200660">
                  <a:moveTo>
                    <a:pt x="422897" y="108305"/>
                  </a:moveTo>
                  <a:lnTo>
                    <a:pt x="219075" y="108305"/>
                  </a:lnTo>
                  <a:lnTo>
                    <a:pt x="219075" y="200469"/>
                  </a:lnTo>
                  <a:lnTo>
                    <a:pt x="422897" y="200469"/>
                  </a:lnTo>
                  <a:lnTo>
                    <a:pt x="422897" y="108305"/>
                  </a:lnTo>
                  <a:close/>
                </a:path>
                <a:path w="643254" h="200660">
                  <a:moveTo>
                    <a:pt x="422897" y="0"/>
                  </a:moveTo>
                  <a:lnTo>
                    <a:pt x="219075" y="0"/>
                  </a:lnTo>
                  <a:lnTo>
                    <a:pt x="219075" y="92151"/>
                  </a:lnTo>
                  <a:lnTo>
                    <a:pt x="422897" y="92151"/>
                  </a:lnTo>
                  <a:lnTo>
                    <a:pt x="422897" y="0"/>
                  </a:lnTo>
                  <a:close/>
                </a:path>
                <a:path w="643254" h="200660">
                  <a:moveTo>
                    <a:pt x="642924" y="108305"/>
                  </a:moveTo>
                  <a:lnTo>
                    <a:pt x="439102" y="108305"/>
                  </a:lnTo>
                  <a:lnTo>
                    <a:pt x="439102" y="200469"/>
                  </a:lnTo>
                  <a:lnTo>
                    <a:pt x="642924" y="200469"/>
                  </a:lnTo>
                  <a:lnTo>
                    <a:pt x="642924" y="108305"/>
                  </a:lnTo>
                  <a:close/>
                </a:path>
                <a:path w="643254" h="200660">
                  <a:moveTo>
                    <a:pt x="642924" y="0"/>
                  </a:moveTo>
                  <a:lnTo>
                    <a:pt x="439102" y="0"/>
                  </a:lnTo>
                  <a:lnTo>
                    <a:pt x="439102" y="92151"/>
                  </a:lnTo>
                  <a:lnTo>
                    <a:pt x="642924" y="92151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05437" y="3492449"/>
              <a:ext cx="203835" cy="200660"/>
            </a:xfrm>
            <a:custGeom>
              <a:avLst/>
              <a:gdLst/>
              <a:ahLst/>
              <a:cxnLst/>
              <a:rect l="l" t="t" r="r" b="b"/>
              <a:pathLst>
                <a:path w="203835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5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46307" y="3709073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05438" y="3709067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5" h="92710">
                  <a:moveTo>
                    <a:pt x="203824" y="92174"/>
                  </a:moveTo>
                  <a:lnTo>
                    <a:pt x="0" y="9217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74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98690" y="3296718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4">
                  <a:moveTo>
                    <a:pt x="423849" y="134899"/>
                  </a:moveTo>
                  <a:lnTo>
                    <a:pt x="0" y="134899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899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87265" y="328550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79">
                  <a:moveTo>
                    <a:pt x="90474" y="57772"/>
                  </a:moveTo>
                  <a:lnTo>
                    <a:pt x="85725" y="52070"/>
                  </a:lnTo>
                  <a:lnTo>
                    <a:pt x="79997" y="52070"/>
                  </a:lnTo>
                  <a:lnTo>
                    <a:pt x="79997" y="63474"/>
                  </a:lnTo>
                  <a:lnTo>
                    <a:pt x="79997" y="72974"/>
                  </a:lnTo>
                  <a:lnTo>
                    <a:pt x="77139" y="75819"/>
                  </a:lnTo>
                  <a:lnTo>
                    <a:pt x="63792" y="75819"/>
                  </a:lnTo>
                  <a:lnTo>
                    <a:pt x="63792" y="60617"/>
                  </a:lnTo>
                  <a:lnTo>
                    <a:pt x="77139" y="60617"/>
                  </a:lnTo>
                  <a:lnTo>
                    <a:pt x="79997" y="63474"/>
                  </a:lnTo>
                  <a:lnTo>
                    <a:pt x="79997" y="52070"/>
                  </a:lnTo>
                  <a:lnTo>
                    <a:pt x="52374" y="52070"/>
                  </a:lnTo>
                  <a:lnTo>
                    <a:pt x="52374" y="105270"/>
                  </a:lnTo>
                  <a:lnTo>
                    <a:pt x="63792" y="105270"/>
                  </a:lnTo>
                  <a:lnTo>
                    <a:pt x="63792" y="83426"/>
                  </a:lnTo>
                  <a:lnTo>
                    <a:pt x="85725" y="83426"/>
                  </a:lnTo>
                  <a:lnTo>
                    <a:pt x="90474" y="76771"/>
                  </a:lnTo>
                  <a:lnTo>
                    <a:pt x="90474" y="75819"/>
                  </a:lnTo>
                  <a:lnTo>
                    <a:pt x="90474" y="60617"/>
                  </a:lnTo>
                  <a:lnTo>
                    <a:pt x="90474" y="57772"/>
                  </a:lnTo>
                  <a:close/>
                </a:path>
                <a:path w="447039" h="157479">
                  <a:moveTo>
                    <a:pt x="148564" y="79616"/>
                  </a:moveTo>
                  <a:lnTo>
                    <a:pt x="147243" y="68757"/>
                  </a:lnTo>
                  <a:lnTo>
                    <a:pt x="143433" y="60617"/>
                  </a:lnTo>
                  <a:lnTo>
                    <a:pt x="142976" y="59677"/>
                  </a:lnTo>
                  <a:lnTo>
                    <a:pt x="137147" y="54940"/>
                  </a:lnTo>
                  <a:lnTo>
                    <a:pt x="137147" y="70116"/>
                  </a:lnTo>
                  <a:lnTo>
                    <a:pt x="137147" y="89115"/>
                  </a:lnTo>
                  <a:lnTo>
                    <a:pt x="134289" y="97675"/>
                  </a:lnTo>
                  <a:lnTo>
                    <a:pt x="123825" y="98628"/>
                  </a:lnTo>
                  <a:lnTo>
                    <a:pt x="113347" y="98628"/>
                  </a:lnTo>
                  <a:lnTo>
                    <a:pt x="110464" y="89115"/>
                  </a:lnTo>
                  <a:lnTo>
                    <a:pt x="110566" y="68757"/>
                  </a:lnTo>
                  <a:lnTo>
                    <a:pt x="112369" y="60617"/>
                  </a:lnTo>
                  <a:lnTo>
                    <a:pt x="134289" y="60617"/>
                  </a:lnTo>
                  <a:lnTo>
                    <a:pt x="137147" y="70116"/>
                  </a:lnTo>
                  <a:lnTo>
                    <a:pt x="137147" y="54940"/>
                  </a:lnTo>
                  <a:lnTo>
                    <a:pt x="135318" y="53441"/>
                  </a:lnTo>
                  <a:lnTo>
                    <a:pt x="123825" y="51117"/>
                  </a:lnTo>
                  <a:lnTo>
                    <a:pt x="112306" y="53441"/>
                  </a:lnTo>
                  <a:lnTo>
                    <a:pt x="104648" y="59677"/>
                  </a:lnTo>
                  <a:lnTo>
                    <a:pt x="100368" y="68757"/>
                  </a:lnTo>
                  <a:lnTo>
                    <a:pt x="99047" y="79616"/>
                  </a:lnTo>
                  <a:lnTo>
                    <a:pt x="100368" y="89954"/>
                  </a:lnTo>
                  <a:lnTo>
                    <a:pt x="104648" y="98856"/>
                  </a:lnTo>
                  <a:lnTo>
                    <a:pt x="112306" y="105270"/>
                  </a:lnTo>
                  <a:lnTo>
                    <a:pt x="123825" y="108127"/>
                  </a:lnTo>
                  <a:lnTo>
                    <a:pt x="135318" y="105803"/>
                  </a:lnTo>
                  <a:lnTo>
                    <a:pt x="142976" y="99568"/>
                  </a:lnTo>
                  <a:lnTo>
                    <a:pt x="143433" y="98628"/>
                  </a:lnTo>
                  <a:lnTo>
                    <a:pt x="147243" y="90487"/>
                  </a:lnTo>
                  <a:lnTo>
                    <a:pt x="148564" y="79616"/>
                  </a:lnTo>
                  <a:close/>
                </a:path>
                <a:path w="447039" h="157479">
                  <a:moveTo>
                    <a:pt x="190500" y="95770"/>
                  </a:moveTo>
                  <a:lnTo>
                    <a:pt x="172389" y="95770"/>
                  </a:lnTo>
                  <a:lnTo>
                    <a:pt x="172389" y="52070"/>
                  </a:lnTo>
                  <a:lnTo>
                    <a:pt x="160947" y="52070"/>
                  </a:lnTo>
                  <a:lnTo>
                    <a:pt x="160947" y="105270"/>
                  </a:lnTo>
                  <a:lnTo>
                    <a:pt x="190500" y="105270"/>
                  </a:lnTo>
                  <a:lnTo>
                    <a:pt x="190500" y="95770"/>
                  </a:lnTo>
                  <a:close/>
                </a:path>
                <a:path w="447039" h="157479">
                  <a:moveTo>
                    <a:pt x="212394" y="52070"/>
                  </a:moveTo>
                  <a:lnTo>
                    <a:pt x="200964" y="52070"/>
                  </a:lnTo>
                  <a:lnTo>
                    <a:pt x="200964" y="105270"/>
                  </a:lnTo>
                  <a:lnTo>
                    <a:pt x="212394" y="105270"/>
                  </a:lnTo>
                  <a:lnTo>
                    <a:pt x="212394" y="52070"/>
                  </a:lnTo>
                  <a:close/>
                </a:path>
                <a:path w="447039" h="157479">
                  <a:moveTo>
                    <a:pt x="272389" y="72021"/>
                  </a:moveTo>
                  <a:lnTo>
                    <a:pt x="270700" y="63550"/>
                  </a:lnTo>
                  <a:lnTo>
                    <a:pt x="265963" y="56946"/>
                  </a:lnTo>
                  <a:lnTo>
                    <a:pt x="258737" y="52654"/>
                  </a:lnTo>
                  <a:lnTo>
                    <a:pt x="249542" y="51117"/>
                  </a:lnTo>
                  <a:lnTo>
                    <a:pt x="238036" y="53441"/>
                  </a:lnTo>
                  <a:lnTo>
                    <a:pt x="230365" y="59677"/>
                  </a:lnTo>
                  <a:lnTo>
                    <a:pt x="226098" y="68757"/>
                  </a:lnTo>
                  <a:lnTo>
                    <a:pt x="224764" y="79616"/>
                  </a:lnTo>
                  <a:lnTo>
                    <a:pt x="226225" y="90347"/>
                  </a:lnTo>
                  <a:lnTo>
                    <a:pt x="230720" y="99212"/>
                  </a:lnTo>
                  <a:lnTo>
                    <a:pt x="238442" y="105410"/>
                  </a:lnTo>
                  <a:lnTo>
                    <a:pt x="249542" y="108127"/>
                  </a:lnTo>
                  <a:lnTo>
                    <a:pt x="258330" y="106591"/>
                  </a:lnTo>
                  <a:lnTo>
                    <a:pt x="265607" y="102298"/>
                  </a:lnTo>
                  <a:lnTo>
                    <a:pt x="270560" y="95694"/>
                  </a:lnTo>
                  <a:lnTo>
                    <a:pt x="272389" y="87223"/>
                  </a:lnTo>
                  <a:lnTo>
                    <a:pt x="260972" y="87223"/>
                  </a:lnTo>
                  <a:lnTo>
                    <a:pt x="260972" y="94818"/>
                  </a:lnTo>
                  <a:lnTo>
                    <a:pt x="257162" y="98628"/>
                  </a:lnTo>
                  <a:lnTo>
                    <a:pt x="239064" y="98628"/>
                  </a:lnTo>
                  <a:lnTo>
                    <a:pt x="237147" y="90068"/>
                  </a:lnTo>
                  <a:lnTo>
                    <a:pt x="237147" y="69176"/>
                  </a:lnTo>
                  <a:lnTo>
                    <a:pt x="239064" y="60617"/>
                  </a:lnTo>
                  <a:lnTo>
                    <a:pt x="256197" y="60617"/>
                  </a:lnTo>
                  <a:lnTo>
                    <a:pt x="260972" y="64427"/>
                  </a:lnTo>
                  <a:lnTo>
                    <a:pt x="260972" y="72021"/>
                  </a:lnTo>
                  <a:lnTo>
                    <a:pt x="272389" y="72021"/>
                  </a:lnTo>
                  <a:close/>
                </a:path>
                <a:path w="447039" h="157479">
                  <a:moveTo>
                    <a:pt x="324789" y="52070"/>
                  </a:moveTo>
                  <a:lnTo>
                    <a:pt x="312394" y="52070"/>
                  </a:lnTo>
                  <a:lnTo>
                    <a:pt x="301917" y="72021"/>
                  </a:lnTo>
                  <a:lnTo>
                    <a:pt x="291439" y="52070"/>
                  </a:lnTo>
                  <a:lnTo>
                    <a:pt x="279069" y="52070"/>
                  </a:lnTo>
                  <a:lnTo>
                    <a:pt x="296214" y="82473"/>
                  </a:lnTo>
                  <a:lnTo>
                    <a:pt x="296214" y="105270"/>
                  </a:lnTo>
                  <a:lnTo>
                    <a:pt x="307644" y="105270"/>
                  </a:lnTo>
                  <a:lnTo>
                    <a:pt x="307644" y="82473"/>
                  </a:lnTo>
                  <a:lnTo>
                    <a:pt x="324789" y="52070"/>
                  </a:lnTo>
                  <a:close/>
                </a:path>
                <a:path w="447039" h="157479">
                  <a:moveTo>
                    <a:pt x="393369" y="84366"/>
                  </a:moveTo>
                  <a:lnTo>
                    <a:pt x="385749" y="84366"/>
                  </a:lnTo>
                  <a:lnTo>
                    <a:pt x="385749" y="56819"/>
                  </a:lnTo>
                  <a:lnTo>
                    <a:pt x="385749" y="52070"/>
                  </a:lnTo>
                  <a:lnTo>
                    <a:pt x="375272" y="52070"/>
                  </a:lnTo>
                  <a:lnTo>
                    <a:pt x="375272" y="56819"/>
                  </a:lnTo>
                  <a:lnTo>
                    <a:pt x="375272" y="85318"/>
                  </a:lnTo>
                  <a:lnTo>
                    <a:pt x="360972" y="85318"/>
                  </a:lnTo>
                  <a:lnTo>
                    <a:pt x="375272" y="56819"/>
                  </a:lnTo>
                  <a:lnTo>
                    <a:pt x="375272" y="52070"/>
                  </a:lnTo>
                  <a:lnTo>
                    <a:pt x="365747" y="52070"/>
                  </a:lnTo>
                  <a:lnTo>
                    <a:pt x="344792" y="93865"/>
                  </a:lnTo>
                  <a:lnTo>
                    <a:pt x="375272" y="93865"/>
                  </a:lnTo>
                  <a:lnTo>
                    <a:pt x="375272" y="105270"/>
                  </a:lnTo>
                  <a:lnTo>
                    <a:pt x="385749" y="105270"/>
                  </a:lnTo>
                  <a:lnTo>
                    <a:pt x="385749" y="93865"/>
                  </a:lnTo>
                  <a:lnTo>
                    <a:pt x="393369" y="93865"/>
                  </a:lnTo>
                  <a:lnTo>
                    <a:pt x="393369" y="85318"/>
                  </a:lnTo>
                  <a:lnTo>
                    <a:pt x="393369" y="84366"/>
                  </a:lnTo>
                  <a:close/>
                </a:path>
                <a:path w="447039" h="157479">
                  <a:moveTo>
                    <a:pt x="446697" y="0"/>
                  </a:moveTo>
                  <a:lnTo>
                    <a:pt x="434314" y="0"/>
                  </a:lnTo>
                  <a:lnTo>
                    <a:pt x="434314" y="11430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34314" y="1143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126"/>
                  </a:lnTo>
                  <a:lnTo>
                    <a:pt x="446697" y="11430"/>
                  </a:lnTo>
                  <a:lnTo>
                    <a:pt x="446697" y="11226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126339" y="3544693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25"/>
                  </a:lnTo>
                  <a:lnTo>
                    <a:pt x="30327" y="64189"/>
                  </a:lnTo>
                  <a:lnTo>
                    <a:pt x="64351" y="30251"/>
                  </a:lnTo>
                  <a:lnTo>
                    <a:pt x="107497" y="7993"/>
                  </a:lnTo>
                  <a:lnTo>
                    <a:pt x="157174" y="0"/>
                  </a:lnTo>
                  <a:lnTo>
                    <a:pt x="206849" y="7993"/>
                  </a:lnTo>
                  <a:lnTo>
                    <a:pt x="249988" y="30251"/>
                  </a:lnTo>
                  <a:lnTo>
                    <a:pt x="284006" y="64189"/>
                  </a:lnTo>
                  <a:lnTo>
                    <a:pt x="306313" y="10722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79640" y="3544693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25"/>
                  </a:lnTo>
                  <a:lnTo>
                    <a:pt x="30318" y="64189"/>
                  </a:lnTo>
                  <a:lnTo>
                    <a:pt x="64335" y="30251"/>
                  </a:lnTo>
                  <a:lnTo>
                    <a:pt x="107474" y="7993"/>
                  </a:lnTo>
                  <a:lnTo>
                    <a:pt x="157149" y="0"/>
                  </a:lnTo>
                  <a:lnTo>
                    <a:pt x="206826" y="7993"/>
                  </a:lnTo>
                  <a:lnTo>
                    <a:pt x="249972" y="30251"/>
                  </a:lnTo>
                  <a:lnTo>
                    <a:pt x="283997" y="64189"/>
                  </a:lnTo>
                  <a:lnTo>
                    <a:pt x="306310" y="10722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23540" y="3567493"/>
              <a:ext cx="226699" cy="237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169914" y="3575843"/>
              <a:ext cx="227199" cy="2377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1" name="object 51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52" name="object 52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1" name="object 61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62" name="object 62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4" name="object 7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72" name="object 72"/>
          <p:cNvSpPr txBox="1"/>
          <p:nvPr/>
        </p:nvSpPr>
        <p:spPr>
          <a:xfrm>
            <a:off x="634998" y="912620"/>
            <a:ext cx="6360795" cy="2825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269367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policies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newly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created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table or</a:t>
            </a:r>
            <a:r>
              <a:rPr dirty="0" sz="18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</a:t>
            </a: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This can be managed with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views</a:t>
            </a:r>
            <a:endParaRPr sz="1800">
              <a:latin typeface="Roboto"/>
              <a:cs typeface="Roboto"/>
            </a:endParaRPr>
          </a:p>
          <a:p>
            <a:pPr marL="326390" marR="278574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perms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ﬂavor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of table or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  created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5212064" y="2891944"/>
            <a:ext cx="388620" cy="351155"/>
            <a:chOff x="5212064" y="2891944"/>
            <a:chExt cx="388620" cy="351155"/>
          </a:xfrm>
        </p:grpSpPr>
        <p:sp>
          <p:nvSpPr>
            <p:cNvPr id="8" name="object 8"/>
            <p:cNvSpPr/>
            <p:nvPr/>
          </p:nvSpPr>
          <p:spPr>
            <a:xfrm>
              <a:off x="5336839" y="3000268"/>
              <a:ext cx="263849" cy="883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212064" y="2891944"/>
              <a:ext cx="128270" cy="351155"/>
            </a:xfrm>
            <a:custGeom>
              <a:avLst/>
              <a:gdLst/>
              <a:ahLst/>
              <a:cxnLst/>
              <a:rect l="l" t="t" r="r" b="b"/>
              <a:pathLst>
                <a:path w="128270" h="351155">
                  <a:moveTo>
                    <a:pt x="63824" y="350599"/>
                  </a:moveTo>
                  <a:lnTo>
                    <a:pt x="0" y="286949"/>
                  </a:lnTo>
                  <a:lnTo>
                    <a:pt x="6674" y="280299"/>
                  </a:lnTo>
                  <a:lnTo>
                    <a:pt x="59049" y="332549"/>
                  </a:lnTo>
                  <a:lnTo>
                    <a:pt x="59049" y="0"/>
                  </a:lnTo>
                  <a:lnTo>
                    <a:pt x="68574" y="0"/>
                  </a:lnTo>
                  <a:lnTo>
                    <a:pt x="68574" y="332549"/>
                  </a:lnTo>
                  <a:lnTo>
                    <a:pt x="120974" y="280299"/>
                  </a:lnTo>
                  <a:lnTo>
                    <a:pt x="127649" y="286949"/>
                  </a:lnTo>
                  <a:lnTo>
                    <a:pt x="63824" y="35059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5814038" y="1574800"/>
            <a:ext cx="1807210" cy="2283460"/>
            <a:chOff x="5814038" y="1574800"/>
            <a:chExt cx="1807210" cy="2283460"/>
          </a:xfrm>
        </p:grpSpPr>
        <p:sp>
          <p:nvSpPr>
            <p:cNvPr id="11" name="object 11"/>
            <p:cNvSpPr/>
            <p:nvPr/>
          </p:nvSpPr>
          <p:spPr>
            <a:xfrm>
              <a:off x="5971212" y="2090020"/>
              <a:ext cx="200024" cy="8836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817857" y="1914245"/>
              <a:ext cx="626110" cy="726440"/>
            </a:xfrm>
            <a:custGeom>
              <a:avLst/>
              <a:gdLst/>
              <a:ahLst/>
              <a:cxnLst/>
              <a:rect l="l" t="t" r="r" b="b"/>
              <a:pathLst>
                <a:path w="626110" h="726439">
                  <a:moveTo>
                    <a:pt x="430530" y="175780"/>
                  </a:moveTo>
                  <a:lnTo>
                    <a:pt x="401002" y="175780"/>
                  </a:lnTo>
                  <a:lnTo>
                    <a:pt x="399097" y="186232"/>
                  </a:lnTo>
                  <a:lnTo>
                    <a:pt x="419100" y="186232"/>
                  </a:lnTo>
                  <a:lnTo>
                    <a:pt x="419100" y="263194"/>
                  </a:lnTo>
                  <a:lnTo>
                    <a:pt x="430530" y="263194"/>
                  </a:lnTo>
                  <a:lnTo>
                    <a:pt x="430530" y="175780"/>
                  </a:lnTo>
                  <a:close/>
                </a:path>
                <a:path w="626110" h="726439">
                  <a:moveTo>
                    <a:pt x="623874" y="190030"/>
                  </a:moveTo>
                  <a:lnTo>
                    <a:pt x="534352" y="183375"/>
                  </a:lnTo>
                  <a:lnTo>
                    <a:pt x="533400" y="192887"/>
                  </a:lnTo>
                  <a:lnTo>
                    <a:pt x="607695" y="198589"/>
                  </a:lnTo>
                  <a:lnTo>
                    <a:pt x="16179" y="718299"/>
                  </a:lnTo>
                  <a:lnTo>
                    <a:pt x="21894" y="725906"/>
                  </a:lnTo>
                  <a:lnTo>
                    <a:pt x="613397" y="206184"/>
                  </a:lnTo>
                  <a:lnTo>
                    <a:pt x="607695" y="279349"/>
                  </a:lnTo>
                  <a:lnTo>
                    <a:pt x="617220" y="280301"/>
                  </a:lnTo>
                  <a:lnTo>
                    <a:pt x="623874" y="190030"/>
                  </a:lnTo>
                  <a:close/>
                </a:path>
                <a:path w="626110" h="726439">
                  <a:moveTo>
                    <a:pt x="625779" y="63665"/>
                  </a:moveTo>
                  <a:lnTo>
                    <a:pt x="561975" y="0"/>
                  </a:lnTo>
                  <a:lnTo>
                    <a:pt x="555294" y="6654"/>
                  </a:lnTo>
                  <a:lnTo>
                    <a:pt x="607695" y="58915"/>
                  </a:lnTo>
                  <a:lnTo>
                    <a:pt x="0" y="58915"/>
                  </a:lnTo>
                  <a:lnTo>
                    <a:pt x="0" y="68414"/>
                  </a:lnTo>
                  <a:lnTo>
                    <a:pt x="607695" y="68414"/>
                  </a:lnTo>
                  <a:lnTo>
                    <a:pt x="555294" y="119722"/>
                  </a:lnTo>
                  <a:lnTo>
                    <a:pt x="561975" y="127330"/>
                  </a:lnTo>
                  <a:lnTo>
                    <a:pt x="625779" y="63665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971212" y="3268193"/>
              <a:ext cx="200024" cy="883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14034" y="2085276"/>
              <a:ext cx="629920" cy="1410335"/>
            </a:xfrm>
            <a:custGeom>
              <a:avLst/>
              <a:gdLst/>
              <a:ahLst/>
              <a:cxnLst/>
              <a:rect l="l" t="t" r="r" b="b"/>
              <a:pathLst>
                <a:path w="629920" h="1410335">
                  <a:moveTo>
                    <a:pt x="453402" y="1207617"/>
                  </a:moveTo>
                  <a:lnTo>
                    <a:pt x="451739" y="1197051"/>
                  </a:lnTo>
                  <a:lnTo>
                    <a:pt x="447763" y="1190523"/>
                  </a:lnTo>
                  <a:lnTo>
                    <a:pt x="446608" y="1188618"/>
                  </a:lnTo>
                  <a:lnTo>
                    <a:pt x="437718" y="1183043"/>
                  </a:lnTo>
                  <a:lnTo>
                    <a:pt x="424827" y="1181023"/>
                  </a:lnTo>
                  <a:lnTo>
                    <a:pt x="411365" y="1183386"/>
                  </a:lnTo>
                  <a:lnTo>
                    <a:pt x="402209" y="1189926"/>
                  </a:lnTo>
                  <a:lnTo>
                    <a:pt x="396963" y="1199870"/>
                  </a:lnTo>
                  <a:lnTo>
                    <a:pt x="395300" y="1212392"/>
                  </a:lnTo>
                  <a:lnTo>
                    <a:pt x="406717" y="1212392"/>
                  </a:lnTo>
                  <a:lnTo>
                    <a:pt x="407543" y="1204163"/>
                  </a:lnTo>
                  <a:lnTo>
                    <a:pt x="410413" y="1197178"/>
                  </a:lnTo>
                  <a:lnTo>
                    <a:pt x="415963" y="1192339"/>
                  </a:lnTo>
                  <a:lnTo>
                    <a:pt x="424827" y="1190523"/>
                  </a:lnTo>
                  <a:lnTo>
                    <a:pt x="437197" y="1190523"/>
                  </a:lnTo>
                  <a:lnTo>
                    <a:pt x="441972" y="1198118"/>
                  </a:lnTo>
                  <a:lnTo>
                    <a:pt x="441972" y="1207617"/>
                  </a:lnTo>
                  <a:lnTo>
                    <a:pt x="393395" y="1269403"/>
                  </a:lnTo>
                  <a:lnTo>
                    <a:pt x="453402" y="1270342"/>
                  </a:lnTo>
                  <a:lnTo>
                    <a:pt x="453402" y="1259903"/>
                  </a:lnTo>
                  <a:lnTo>
                    <a:pt x="414350" y="1259903"/>
                  </a:lnTo>
                  <a:lnTo>
                    <a:pt x="420916" y="1252931"/>
                  </a:lnTo>
                  <a:lnTo>
                    <a:pt x="450303" y="1220470"/>
                  </a:lnTo>
                  <a:lnTo>
                    <a:pt x="452653" y="1214323"/>
                  </a:lnTo>
                  <a:lnTo>
                    <a:pt x="453402" y="1207617"/>
                  </a:lnTo>
                  <a:close/>
                </a:path>
                <a:path w="629920" h="1410335">
                  <a:moveTo>
                    <a:pt x="627697" y="1113574"/>
                  </a:moveTo>
                  <a:lnTo>
                    <a:pt x="618172" y="1110729"/>
                  </a:lnTo>
                  <a:lnTo>
                    <a:pt x="599122" y="1183868"/>
                  </a:lnTo>
                  <a:lnTo>
                    <a:pt x="8572" y="0"/>
                  </a:lnTo>
                  <a:lnTo>
                    <a:pt x="0" y="3797"/>
                  </a:lnTo>
                  <a:lnTo>
                    <a:pt x="591502" y="1190523"/>
                  </a:lnTo>
                  <a:lnTo>
                    <a:pt x="514350" y="1169619"/>
                  </a:lnTo>
                  <a:lnTo>
                    <a:pt x="511492" y="1179118"/>
                  </a:lnTo>
                  <a:lnTo>
                    <a:pt x="603897" y="1202867"/>
                  </a:lnTo>
                  <a:lnTo>
                    <a:pt x="627697" y="1113574"/>
                  </a:lnTo>
                  <a:close/>
                </a:path>
                <a:path w="629920" h="1410335">
                  <a:moveTo>
                    <a:pt x="629602" y="1346352"/>
                  </a:moveTo>
                  <a:lnTo>
                    <a:pt x="565797" y="1282700"/>
                  </a:lnTo>
                  <a:lnTo>
                    <a:pt x="559117" y="1289342"/>
                  </a:lnTo>
                  <a:lnTo>
                    <a:pt x="611517" y="1341602"/>
                  </a:lnTo>
                  <a:lnTo>
                    <a:pt x="3822" y="1341602"/>
                  </a:lnTo>
                  <a:lnTo>
                    <a:pt x="3822" y="1351102"/>
                  </a:lnTo>
                  <a:lnTo>
                    <a:pt x="611517" y="1351102"/>
                  </a:lnTo>
                  <a:lnTo>
                    <a:pt x="559117" y="1402422"/>
                  </a:lnTo>
                  <a:lnTo>
                    <a:pt x="565797" y="1410017"/>
                  </a:lnTo>
                  <a:lnTo>
                    <a:pt x="629602" y="134635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6758927" y="3059175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498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47498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38874" y="3059175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498"/>
                  </a:moveTo>
                  <a:lnTo>
                    <a:pt x="0" y="47498"/>
                  </a:lnTo>
                  <a:lnTo>
                    <a:pt x="0" y="92176"/>
                  </a:lnTo>
                  <a:lnTo>
                    <a:pt x="203860" y="92176"/>
                  </a:lnTo>
                  <a:lnTo>
                    <a:pt x="203860" y="47498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76"/>
                  </a:lnTo>
                  <a:lnTo>
                    <a:pt x="642950" y="92176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76"/>
                  </a:lnTo>
                  <a:lnTo>
                    <a:pt x="862977" y="92176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76"/>
                  </a:lnTo>
                  <a:lnTo>
                    <a:pt x="1082052" y="92176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6538874" y="3167494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98030" y="3167494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38874" y="3492449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5">
                  <a:moveTo>
                    <a:pt x="203860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23"/>
                  </a:lnTo>
                  <a:close/>
                </a:path>
                <a:path w="1082675" h="309245">
                  <a:moveTo>
                    <a:pt x="203860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60" y="200469"/>
                  </a:lnTo>
                  <a:lnTo>
                    <a:pt x="203860" y="108305"/>
                  </a:lnTo>
                  <a:close/>
                </a:path>
                <a:path w="1082675" h="309245">
                  <a:moveTo>
                    <a:pt x="203860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60" y="92151"/>
                  </a:lnTo>
                  <a:lnTo>
                    <a:pt x="203860" y="0"/>
                  </a:lnTo>
                  <a:close/>
                </a:path>
                <a:path w="1082675" h="309245">
                  <a:moveTo>
                    <a:pt x="423875" y="216623"/>
                  </a:moveTo>
                  <a:lnTo>
                    <a:pt x="220052" y="216623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23"/>
                  </a:lnTo>
                  <a:close/>
                </a:path>
                <a:path w="1082675" h="309245">
                  <a:moveTo>
                    <a:pt x="423875" y="108305"/>
                  </a:moveTo>
                  <a:lnTo>
                    <a:pt x="220052" y="108305"/>
                  </a:lnTo>
                  <a:lnTo>
                    <a:pt x="220052" y="200469"/>
                  </a:lnTo>
                  <a:lnTo>
                    <a:pt x="423875" y="200469"/>
                  </a:lnTo>
                  <a:lnTo>
                    <a:pt x="423875" y="108305"/>
                  </a:lnTo>
                  <a:close/>
                </a:path>
                <a:path w="1082675" h="309245">
                  <a:moveTo>
                    <a:pt x="423875" y="0"/>
                  </a:moveTo>
                  <a:lnTo>
                    <a:pt x="220052" y="0"/>
                  </a:lnTo>
                  <a:lnTo>
                    <a:pt x="220052" y="92151"/>
                  </a:lnTo>
                  <a:lnTo>
                    <a:pt x="423875" y="92151"/>
                  </a:lnTo>
                  <a:lnTo>
                    <a:pt x="423875" y="0"/>
                  </a:lnTo>
                  <a:close/>
                </a:path>
                <a:path w="1082675" h="309245">
                  <a:moveTo>
                    <a:pt x="642950" y="216623"/>
                  </a:moveTo>
                  <a:lnTo>
                    <a:pt x="439127" y="216623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23"/>
                  </a:lnTo>
                  <a:close/>
                </a:path>
                <a:path w="1082675" h="309245">
                  <a:moveTo>
                    <a:pt x="642950" y="108305"/>
                  </a:moveTo>
                  <a:lnTo>
                    <a:pt x="439127" y="108305"/>
                  </a:lnTo>
                  <a:lnTo>
                    <a:pt x="439127" y="200469"/>
                  </a:lnTo>
                  <a:lnTo>
                    <a:pt x="642950" y="200469"/>
                  </a:lnTo>
                  <a:lnTo>
                    <a:pt x="642950" y="108305"/>
                  </a:lnTo>
                  <a:close/>
                </a:path>
                <a:path w="1082675" h="309245">
                  <a:moveTo>
                    <a:pt x="642950" y="0"/>
                  </a:moveTo>
                  <a:lnTo>
                    <a:pt x="439127" y="0"/>
                  </a:lnTo>
                  <a:lnTo>
                    <a:pt x="439127" y="92151"/>
                  </a:lnTo>
                  <a:lnTo>
                    <a:pt x="642950" y="92151"/>
                  </a:lnTo>
                  <a:lnTo>
                    <a:pt x="642950" y="0"/>
                  </a:lnTo>
                  <a:close/>
                </a:path>
                <a:path w="1082675" h="309245">
                  <a:moveTo>
                    <a:pt x="1082052" y="216623"/>
                  </a:moveTo>
                  <a:lnTo>
                    <a:pt x="878230" y="216623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23"/>
                  </a:lnTo>
                  <a:close/>
                </a:path>
                <a:path w="1082675" h="309245">
                  <a:moveTo>
                    <a:pt x="1082052" y="108305"/>
                  </a:moveTo>
                  <a:lnTo>
                    <a:pt x="878230" y="108305"/>
                  </a:lnTo>
                  <a:lnTo>
                    <a:pt x="878230" y="200469"/>
                  </a:lnTo>
                  <a:lnTo>
                    <a:pt x="1082052" y="200469"/>
                  </a:lnTo>
                  <a:lnTo>
                    <a:pt x="1082052" y="108305"/>
                  </a:lnTo>
                  <a:close/>
                </a:path>
                <a:path w="1082675" h="309245">
                  <a:moveTo>
                    <a:pt x="1082052" y="0"/>
                  </a:moveTo>
                  <a:lnTo>
                    <a:pt x="878230" y="0"/>
                  </a:lnTo>
                  <a:lnTo>
                    <a:pt x="878230" y="92151"/>
                  </a:lnTo>
                  <a:lnTo>
                    <a:pt x="1082052" y="92151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198030" y="3492449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5">
                  <a:moveTo>
                    <a:pt x="203822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23"/>
                  </a:lnTo>
                  <a:close/>
                </a:path>
                <a:path w="203834" h="309245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4" h="309245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491261" y="2971743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4"/>
                  </a:moveTo>
                  <a:lnTo>
                    <a:pt x="0" y="134924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4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479832" y="29603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889"/>
                  </a:moveTo>
                  <a:lnTo>
                    <a:pt x="89547" y="53187"/>
                  </a:lnTo>
                  <a:lnTo>
                    <a:pt x="82867" y="53187"/>
                  </a:lnTo>
                  <a:lnTo>
                    <a:pt x="82867" y="63639"/>
                  </a:lnTo>
                  <a:lnTo>
                    <a:pt x="82867" y="73139"/>
                  </a:lnTo>
                  <a:lnTo>
                    <a:pt x="80022" y="75996"/>
                  </a:lnTo>
                  <a:lnTo>
                    <a:pt x="66675" y="75996"/>
                  </a:lnTo>
                  <a:lnTo>
                    <a:pt x="66675" y="60794"/>
                  </a:lnTo>
                  <a:lnTo>
                    <a:pt x="80022" y="60794"/>
                  </a:lnTo>
                  <a:lnTo>
                    <a:pt x="82867" y="63639"/>
                  </a:lnTo>
                  <a:lnTo>
                    <a:pt x="82867" y="53187"/>
                  </a:lnTo>
                  <a:lnTo>
                    <a:pt x="56197" y="53187"/>
                  </a:lnTo>
                  <a:lnTo>
                    <a:pt x="56197" y="106387"/>
                  </a:lnTo>
                  <a:lnTo>
                    <a:pt x="67627" y="106387"/>
                  </a:lnTo>
                  <a:lnTo>
                    <a:pt x="67627" y="84543"/>
                  </a:lnTo>
                  <a:lnTo>
                    <a:pt x="89547" y="84543"/>
                  </a:lnTo>
                  <a:lnTo>
                    <a:pt x="94297" y="77889"/>
                  </a:lnTo>
                  <a:lnTo>
                    <a:pt x="94297" y="75996"/>
                  </a:lnTo>
                  <a:lnTo>
                    <a:pt x="94297" y="60794"/>
                  </a:lnTo>
                  <a:lnTo>
                    <a:pt x="94297" y="58889"/>
                  </a:lnTo>
                  <a:close/>
                </a:path>
                <a:path w="447040" h="157480">
                  <a:moveTo>
                    <a:pt x="151447" y="79794"/>
                  </a:moveTo>
                  <a:lnTo>
                    <a:pt x="150126" y="68922"/>
                  </a:lnTo>
                  <a:lnTo>
                    <a:pt x="146304" y="60794"/>
                  </a:lnTo>
                  <a:lnTo>
                    <a:pt x="145859" y="59842"/>
                  </a:lnTo>
                  <a:lnTo>
                    <a:pt x="140017" y="55092"/>
                  </a:lnTo>
                  <a:lnTo>
                    <a:pt x="140017" y="70294"/>
                  </a:lnTo>
                  <a:lnTo>
                    <a:pt x="140017" y="89293"/>
                  </a:lnTo>
                  <a:lnTo>
                    <a:pt x="138125" y="97840"/>
                  </a:lnTo>
                  <a:lnTo>
                    <a:pt x="126695" y="98793"/>
                  </a:lnTo>
                  <a:lnTo>
                    <a:pt x="116217" y="98793"/>
                  </a:lnTo>
                  <a:lnTo>
                    <a:pt x="113347" y="89293"/>
                  </a:lnTo>
                  <a:lnTo>
                    <a:pt x="113436" y="68922"/>
                  </a:lnTo>
                  <a:lnTo>
                    <a:pt x="115252" y="60794"/>
                  </a:lnTo>
                  <a:lnTo>
                    <a:pt x="137172" y="60794"/>
                  </a:lnTo>
                  <a:lnTo>
                    <a:pt x="140017" y="70294"/>
                  </a:lnTo>
                  <a:lnTo>
                    <a:pt x="140017" y="55092"/>
                  </a:lnTo>
                  <a:lnTo>
                    <a:pt x="138201" y="53606"/>
                  </a:lnTo>
                  <a:lnTo>
                    <a:pt x="126695" y="51295"/>
                  </a:lnTo>
                  <a:lnTo>
                    <a:pt x="115189" y="53606"/>
                  </a:lnTo>
                  <a:lnTo>
                    <a:pt x="107518" y="59842"/>
                  </a:lnTo>
                  <a:lnTo>
                    <a:pt x="103251" y="68922"/>
                  </a:lnTo>
                  <a:lnTo>
                    <a:pt x="101917" y="79794"/>
                  </a:lnTo>
                  <a:lnTo>
                    <a:pt x="103251" y="90525"/>
                  </a:lnTo>
                  <a:lnTo>
                    <a:pt x="107518" y="99390"/>
                  </a:lnTo>
                  <a:lnTo>
                    <a:pt x="115189" y="105575"/>
                  </a:lnTo>
                  <a:lnTo>
                    <a:pt x="126695" y="108292"/>
                  </a:lnTo>
                  <a:lnTo>
                    <a:pt x="138201" y="105981"/>
                  </a:lnTo>
                  <a:lnTo>
                    <a:pt x="145859" y="99745"/>
                  </a:lnTo>
                  <a:lnTo>
                    <a:pt x="146304" y="98793"/>
                  </a:lnTo>
                  <a:lnTo>
                    <a:pt x="150126" y="90652"/>
                  </a:lnTo>
                  <a:lnTo>
                    <a:pt x="151447" y="79794"/>
                  </a:lnTo>
                  <a:close/>
                </a:path>
                <a:path w="447040" h="157480">
                  <a:moveTo>
                    <a:pt x="194322" y="96888"/>
                  </a:moveTo>
                  <a:lnTo>
                    <a:pt x="176225" y="96888"/>
                  </a:lnTo>
                  <a:lnTo>
                    <a:pt x="176225" y="53187"/>
                  </a:lnTo>
                  <a:lnTo>
                    <a:pt x="164795" y="53187"/>
                  </a:lnTo>
                  <a:lnTo>
                    <a:pt x="164795" y="106387"/>
                  </a:lnTo>
                  <a:lnTo>
                    <a:pt x="194322" y="106387"/>
                  </a:lnTo>
                  <a:lnTo>
                    <a:pt x="194322" y="96888"/>
                  </a:lnTo>
                  <a:close/>
                </a:path>
                <a:path w="447040" h="157480">
                  <a:moveTo>
                    <a:pt x="216217" y="53187"/>
                  </a:moveTo>
                  <a:lnTo>
                    <a:pt x="204800" y="53187"/>
                  </a:lnTo>
                  <a:lnTo>
                    <a:pt x="204800" y="106387"/>
                  </a:lnTo>
                  <a:lnTo>
                    <a:pt x="216217" y="106387"/>
                  </a:lnTo>
                  <a:lnTo>
                    <a:pt x="216217" y="53187"/>
                  </a:lnTo>
                  <a:close/>
                </a:path>
                <a:path w="447040" h="157480">
                  <a:moveTo>
                    <a:pt x="276225" y="72186"/>
                  </a:moveTo>
                  <a:lnTo>
                    <a:pt x="274523" y="63715"/>
                  </a:lnTo>
                  <a:lnTo>
                    <a:pt x="269798" y="57111"/>
                  </a:lnTo>
                  <a:lnTo>
                    <a:pt x="262559" y="52819"/>
                  </a:lnTo>
                  <a:lnTo>
                    <a:pt x="253377" y="51295"/>
                  </a:lnTo>
                  <a:lnTo>
                    <a:pt x="241871" y="53606"/>
                  </a:lnTo>
                  <a:lnTo>
                    <a:pt x="234200" y="59842"/>
                  </a:lnTo>
                  <a:lnTo>
                    <a:pt x="229920" y="68922"/>
                  </a:lnTo>
                  <a:lnTo>
                    <a:pt x="228600" y="79794"/>
                  </a:lnTo>
                  <a:lnTo>
                    <a:pt x="229920" y="90525"/>
                  </a:lnTo>
                  <a:lnTo>
                    <a:pt x="234200" y="99390"/>
                  </a:lnTo>
                  <a:lnTo>
                    <a:pt x="241871" y="105575"/>
                  </a:lnTo>
                  <a:lnTo>
                    <a:pt x="253377" y="108292"/>
                  </a:lnTo>
                  <a:lnTo>
                    <a:pt x="262166" y="106768"/>
                  </a:lnTo>
                  <a:lnTo>
                    <a:pt x="269443" y="102476"/>
                  </a:lnTo>
                  <a:lnTo>
                    <a:pt x="274396" y="95872"/>
                  </a:lnTo>
                  <a:lnTo>
                    <a:pt x="276225" y="87388"/>
                  </a:lnTo>
                  <a:lnTo>
                    <a:pt x="264795" y="87388"/>
                  </a:lnTo>
                  <a:lnTo>
                    <a:pt x="264795" y="94996"/>
                  </a:lnTo>
                  <a:lnTo>
                    <a:pt x="260997" y="98793"/>
                  </a:lnTo>
                  <a:lnTo>
                    <a:pt x="242900" y="98793"/>
                  </a:lnTo>
                  <a:lnTo>
                    <a:pt x="240995" y="90246"/>
                  </a:lnTo>
                  <a:lnTo>
                    <a:pt x="240995" y="69342"/>
                  </a:lnTo>
                  <a:lnTo>
                    <a:pt x="242900" y="60794"/>
                  </a:lnTo>
                  <a:lnTo>
                    <a:pt x="260045" y="60794"/>
                  </a:lnTo>
                  <a:lnTo>
                    <a:pt x="264795" y="64592"/>
                  </a:lnTo>
                  <a:lnTo>
                    <a:pt x="264795" y="72186"/>
                  </a:lnTo>
                  <a:lnTo>
                    <a:pt x="276225" y="72186"/>
                  </a:lnTo>
                  <a:close/>
                </a:path>
                <a:path w="447040" h="157480">
                  <a:moveTo>
                    <a:pt x="328625" y="53187"/>
                  </a:moveTo>
                  <a:lnTo>
                    <a:pt x="316242" y="53187"/>
                  </a:lnTo>
                  <a:lnTo>
                    <a:pt x="305752" y="73139"/>
                  </a:lnTo>
                  <a:lnTo>
                    <a:pt x="295275" y="53187"/>
                  </a:lnTo>
                  <a:lnTo>
                    <a:pt x="282892" y="53187"/>
                  </a:lnTo>
                  <a:lnTo>
                    <a:pt x="300050" y="83591"/>
                  </a:lnTo>
                  <a:lnTo>
                    <a:pt x="300050" y="106387"/>
                  </a:lnTo>
                  <a:lnTo>
                    <a:pt x="311467" y="106387"/>
                  </a:lnTo>
                  <a:lnTo>
                    <a:pt x="311467" y="83591"/>
                  </a:lnTo>
                  <a:lnTo>
                    <a:pt x="328625" y="53187"/>
                  </a:lnTo>
                  <a:close/>
                </a:path>
                <a:path w="447040" h="157480">
                  <a:moveTo>
                    <a:pt x="389572" y="88341"/>
                  </a:moveTo>
                  <a:lnTo>
                    <a:pt x="388467" y="81114"/>
                  </a:lnTo>
                  <a:lnTo>
                    <a:pt x="385051" y="75399"/>
                  </a:lnTo>
                  <a:lnTo>
                    <a:pt x="379133" y="71640"/>
                  </a:lnTo>
                  <a:lnTo>
                    <a:pt x="370522" y="70294"/>
                  </a:lnTo>
                  <a:lnTo>
                    <a:pt x="365772" y="70294"/>
                  </a:lnTo>
                  <a:lnTo>
                    <a:pt x="363842" y="71247"/>
                  </a:lnTo>
                  <a:lnTo>
                    <a:pt x="365772" y="61747"/>
                  </a:lnTo>
                  <a:lnTo>
                    <a:pt x="385775" y="61747"/>
                  </a:lnTo>
                  <a:lnTo>
                    <a:pt x="387667" y="52247"/>
                  </a:lnTo>
                  <a:lnTo>
                    <a:pt x="357200" y="52247"/>
                  </a:lnTo>
                  <a:lnTo>
                    <a:pt x="352425" y="78841"/>
                  </a:lnTo>
                  <a:lnTo>
                    <a:pt x="355295" y="77889"/>
                  </a:lnTo>
                  <a:lnTo>
                    <a:pt x="373367" y="77889"/>
                  </a:lnTo>
                  <a:lnTo>
                    <a:pt x="378142" y="81686"/>
                  </a:lnTo>
                  <a:lnTo>
                    <a:pt x="378142" y="94996"/>
                  </a:lnTo>
                  <a:lnTo>
                    <a:pt x="376250" y="98793"/>
                  </a:lnTo>
                  <a:lnTo>
                    <a:pt x="362902" y="98793"/>
                  </a:lnTo>
                  <a:lnTo>
                    <a:pt x="360997" y="94043"/>
                  </a:lnTo>
                  <a:lnTo>
                    <a:pt x="360997" y="87388"/>
                  </a:lnTo>
                  <a:lnTo>
                    <a:pt x="350520" y="87388"/>
                  </a:lnTo>
                  <a:lnTo>
                    <a:pt x="351624" y="95707"/>
                  </a:lnTo>
                  <a:lnTo>
                    <a:pt x="355053" y="101879"/>
                  </a:lnTo>
                  <a:lnTo>
                    <a:pt x="360972" y="105562"/>
                  </a:lnTo>
                  <a:lnTo>
                    <a:pt x="369570" y="106387"/>
                  </a:lnTo>
                  <a:lnTo>
                    <a:pt x="378726" y="105041"/>
                  </a:lnTo>
                  <a:lnTo>
                    <a:pt x="384937" y="101282"/>
                  </a:lnTo>
                  <a:lnTo>
                    <a:pt x="388454" y="95567"/>
                  </a:lnTo>
                  <a:lnTo>
                    <a:pt x="389572" y="88341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435292" y="0"/>
                  </a:lnTo>
                  <a:lnTo>
                    <a:pt x="435292" y="11430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35292" y="11430"/>
                  </a:lnTo>
                  <a:lnTo>
                    <a:pt x="435292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291"/>
                  </a:lnTo>
                  <a:lnTo>
                    <a:pt x="446722" y="14605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818936" y="3544692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25"/>
                  </a:lnTo>
                  <a:lnTo>
                    <a:pt x="30318" y="64189"/>
                  </a:lnTo>
                  <a:lnTo>
                    <a:pt x="64335" y="30251"/>
                  </a:lnTo>
                  <a:lnTo>
                    <a:pt x="107474" y="7993"/>
                  </a:lnTo>
                  <a:lnTo>
                    <a:pt x="157149" y="0"/>
                  </a:lnTo>
                  <a:lnTo>
                    <a:pt x="206826" y="7993"/>
                  </a:lnTo>
                  <a:lnTo>
                    <a:pt x="249972" y="30251"/>
                  </a:lnTo>
                  <a:lnTo>
                    <a:pt x="283997" y="64189"/>
                  </a:lnTo>
                  <a:lnTo>
                    <a:pt x="306310" y="10722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472211" y="3544692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25"/>
                  </a:lnTo>
                  <a:lnTo>
                    <a:pt x="30327" y="64189"/>
                  </a:lnTo>
                  <a:lnTo>
                    <a:pt x="64351" y="30251"/>
                  </a:lnTo>
                  <a:lnTo>
                    <a:pt x="107497" y="7993"/>
                  </a:lnTo>
                  <a:lnTo>
                    <a:pt x="157174" y="0"/>
                  </a:lnTo>
                  <a:lnTo>
                    <a:pt x="206849" y="7993"/>
                  </a:lnTo>
                  <a:lnTo>
                    <a:pt x="249988" y="30251"/>
                  </a:lnTo>
                  <a:lnTo>
                    <a:pt x="284006" y="64189"/>
                  </a:lnTo>
                  <a:lnTo>
                    <a:pt x="306313" y="10722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516136" y="3567492"/>
              <a:ext cx="226674" cy="237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862511" y="3575842"/>
              <a:ext cx="227174" cy="237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758927" y="1673859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2" y="0"/>
                  </a:moveTo>
                  <a:lnTo>
                    <a:pt x="0" y="0"/>
                  </a:ln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4751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538874" y="1782178"/>
              <a:ext cx="1082675" cy="309245"/>
            </a:xfrm>
            <a:custGeom>
              <a:avLst/>
              <a:gdLst/>
              <a:ahLst/>
              <a:cxnLst/>
              <a:rect l="l" t="t" r="r" b="b"/>
              <a:pathLst>
                <a:path w="1082675" h="30924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30924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30924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24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30924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30924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24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30924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30924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24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30924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30924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198030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538874" y="2107133"/>
              <a:ext cx="1082675" cy="309880"/>
            </a:xfrm>
            <a:custGeom>
              <a:avLst/>
              <a:gdLst/>
              <a:ahLst/>
              <a:cxnLst/>
              <a:rect l="l" t="t" r="r" b="b"/>
              <a:pathLst>
                <a:path w="1082675" h="309880">
                  <a:moveTo>
                    <a:pt x="203860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60" y="309740"/>
                  </a:lnTo>
                  <a:lnTo>
                    <a:pt x="203860" y="217576"/>
                  </a:lnTo>
                  <a:close/>
                </a:path>
                <a:path w="1082675" h="309880">
                  <a:moveTo>
                    <a:pt x="203860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60" y="201422"/>
                  </a:lnTo>
                  <a:lnTo>
                    <a:pt x="203860" y="109258"/>
                  </a:lnTo>
                  <a:close/>
                </a:path>
                <a:path w="1082675" h="30988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309880">
                  <a:moveTo>
                    <a:pt x="423875" y="217576"/>
                  </a:moveTo>
                  <a:lnTo>
                    <a:pt x="220052" y="217576"/>
                  </a:lnTo>
                  <a:lnTo>
                    <a:pt x="220052" y="309740"/>
                  </a:lnTo>
                  <a:lnTo>
                    <a:pt x="423875" y="309740"/>
                  </a:lnTo>
                  <a:lnTo>
                    <a:pt x="423875" y="217576"/>
                  </a:lnTo>
                  <a:close/>
                </a:path>
                <a:path w="1082675" h="309880">
                  <a:moveTo>
                    <a:pt x="423875" y="109258"/>
                  </a:moveTo>
                  <a:lnTo>
                    <a:pt x="220052" y="109258"/>
                  </a:lnTo>
                  <a:lnTo>
                    <a:pt x="220052" y="201422"/>
                  </a:lnTo>
                  <a:lnTo>
                    <a:pt x="423875" y="201422"/>
                  </a:lnTo>
                  <a:lnTo>
                    <a:pt x="423875" y="109258"/>
                  </a:lnTo>
                  <a:close/>
                </a:path>
                <a:path w="1082675" h="30988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309880">
                  <a:moveTo>
                    <a:pt x="642950" y="217576"/>
                  </a:moveTo>
                  <a:lnTo>
                    <a:pt x="439127" y="217576"/>
                  </a:lnTo>
                  <a:lnTo>
                    <a:pt x="439127" y="309740"/>
                  </a:lnTo>
                  <a:lnTo>
                    <a:pt x="642950" y="309740"/>
                  </a:lnTo>
                  <a:lnTo>
                    <a:pt x="642950" y="217576"/>
                  </a:lnTo>
                  <a:close/>
                </a:path>
                <a:path w="1082675" h="309880">
                  <a:moveTo>
                    <a:pt x="642950" y="109258"/>
                  </a:moveTo>
                  <a:lnTo>
                    <a:pt x="439127" y="109258"/>
                  </a:lnTo>
                  <a:lnTo>
                    <a:pt x="439127" y="201422"/>
                  </a:lnTo>
                  <a:lnTo>
                    <a:pt x="642950" y="201422"/>
                  </a:lnTo>
                  <a:lnTo>
                    <a:pt x="642950" y="109258"/>
                  </a:lnTo>
                  <a:close/>
                </a:path>
                <a:path w="1082675" h="30988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309880">
                  <a:moveTo>
                    <a:pt x="1082052" y="217576"/>
                  </a:moveTo>
                  <a:lnTo>
                    <a:pt x="878230" y="217576"/>
                  </a:lnTo>
                  <a:lnTo>
                    <a:pt x="878230" y="309740"/>
                  </a:lnTo>
                  <a:lnTo>
                    <a:pt x="1082052" y="309740"/>
                  </a:lnTo>
                  <a:lnTo>
                    <a:pt x="1082052" y="217576"/>
                  </a:lnTo>
                  <a:close/>
                </a:path>
                <a:path w="1082675" h="309880">
                  <a:moveTo>
                    <a:pt x="1082052" y="109258"/>
                  </a:moveTo>
                  <a:lnTo>
                    <a:pt x="878230" y="109258"/>
                  </a:lnTo>
                  <a:lnTo>
                    <a:pt x="878230" y="201422"/>
                  </a:lnTo>
                  <a:lnTo>
                    <a:pt x="1082052" y="201422"/>
                  </a:lnTo>
                  <a:lnTo>
                    <a:pt x="1082052" y="109258"/>
                  </a:lnTo>
                  <a:close/>
                </a:path>
                <a:path w="1082675" h="30988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198030" y="2107133"/>
              <a:ext cx="203835" cy="309880"/>
            </a:xfrm>
            <a:custGeom>
              <a:avLst/>
              <a:gdLst/>
              <a:ahLst/>
              <a:cxnLst/>
              <a:rect l="l" t="t" r="r" b="b"/>
              <a:pathLst>
                <a:path w="203834" h="309880">
                  <a:moveTo>
                    <a:pt x="203822" y="217576"/>
                  </a:moveTo>
                  <a:lnTo>
                    <a:pt x="0" y="217576"/>
                  </a:lnTo>
                  <a:lnTo>
                    <a:pt x="0" y="309740"/>
                  </a:lnTo>
                  <a:lnTo>
                    <a:pt x="203822" y="309740"/>
                  </a:lnTo>
                  <a:lnTo>
                    <a:pt x="203822" y="217576"/>
                  </a:lnTo>
                  <a:close/>
                </a:path>
                <a:path w="203834" h="309880">
                  <a:moveTo>
                    <a:pt x="203822" y="109258"/>
                  </a:moveTo>
                  <a:lnTo>
                    <a:pt x="0" y="109258"/>
                  </a:lnTo>
                  <a:lnTo>
                    <a:pt x="0" y="201422"/>
                  </a:lnTo>
                  <a:lnTo>
                    <a:pt x="203822" y="201422"/>
                  </a:lnTo>
                  <a:lnTo>
                    <a:pt x="203822" y="109258"/>
                  </a:lnTo>
                  <a:close/>
                </a:path>
                <a:path w="203834" h="30988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491261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74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34922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479832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40" h="157480">
                  <a:moveTo>
                    <a:pt x="94297" y="58191"/>
                  </a:moveTo>
                  <a:lnTo>
                    <a:pt x="89547" y="52489"/>
                  </a:lnTo>
                  <a:lnTo>
                    <a:pt x="82867" y="52489"/>
                  </a:lnTo>
                  <a:lnTo>
                    <a:pt x="82867" y="63893"/>
                  </a:lnTo>
                  <a:lnTo>
                    <a:pt x="82867" y="73393"/>
                  </a:lnTo>
                  <a:lnTo>
                    <a:pt x="80022" y="76250"/>
                  </a:lnTo>
                  <a:lnTo>
                    <a:pt x="66675" y="76250"/>
                  </a:lnTo>
                  <a:lnTo>
                    <a:pt x="66675" y="61048"/>
                  </a:lnTo>
                  <a:lnTo>
                    <a:pt x="80022" y="61048"/>
                  </a:lnTo>
                  <a:lnTo>
                    <a:pt x="82867" y="63893"/>
                  </a:lnTo>
                  <a:lnTo>
                    <a:pt x="82867" y="52489"/>
                  </a:lnTo>
                  <a:lnTo>
                    <a:pt x="56197" y="52489"/>
                  </a:lnTo>
                  <a:lnTo>
                    <a:pt x="56197" y="105702"/>
                  </a:lnTo>
                  <a:lnTo>
                    <a:pt x="67627" y="105702"/>
                  </a:lnTo>
                  <a:lnTo>
                    <a:pt x="67627" y="83845"/>
                  </a:lnTo>
                  <a:lnTo>
                    <a:pt x="89547" y="83845"/>
                  </a:lnTo>
                  <a:lnTo>
                    <a:pt x="94297" y="77190"/>
                  </a:lnTo>
                  <a:lnTo>
                    <a:pt x="94297" y="76250"/>
                  </a:lnTo>
                  <a:lnTo>
                    <a:pt x="94297" y="61048"/>
                  </a:lnTo>
                  <a:lnTo>
                    <a:pt x="94297" y="58191"/>
                  </a:lnTo>
                  <a:close/>
                </a:path>
                <a:path w="447040" h="157480">
                  <a:moveTo>
                    <a:pt x="151447" y="79095"/>
                  </a:moveTo>
                  <a:lnTo>
                    <a:pt x="150126" y="68224"/>
                  </a:lnTo>
                  <a:lnTo>
                    <a:pt x="146304" y="60096"/>
                  </a:lnTo>
                  <a:lnTo>
                    <a:pt x="145859" y="59143"/>
                  </a:lnTo>
                  <a:lnTo>
                    <a:pt x="140017" y="54394"/>
                  </a:lnTo>
                  <a:lnTo>
                    <a:pt x="140017" y="69596"/>
                  </a:lnTo>
                  <a:lnTo>
                    <a:pt x="140017" y="88595"/>
                  </a:lnTo>
                  <a:lnTo>
                    <a:pt x="138125" y="98094"/>
                  </a:lnTo>
                  <a:lnTo>
                    <a:pt x="116217" y="98094"/>
                  </a:lnTo>
                  <a:lnTo>
                    <a:pt x="113347" y="88595"/>
                  </a:lnTo>
                  <a:lnTo>
                    <a:pt x="113436" y="68224"/>
                  </a:lnTo>
                  <a:lnTo>
                    <a:pt x="115252" y="60096"/>
                  </a:lnTo>
                  <a:lnTo>
                    <a:pt x="137172" y="60096"/>
                  </a:lnTo>
                  <a:lnTo>
                    <a:pt x="140017" y="69596"/>
                  </a:lnTo>
                  <a:lnTo>
                    <a:pt x="140017" y="54394"/>
                  </a:lnTo>
                  <a:lnTo>
                    <a:pt x="138201" y="52908"/>
                  </a:lnTo>
                  <a:lnTo>
                    <a:pt x="126695" y="50596"/>
                  </a:lnTo>
                  <a:lnTo>
                    <a:pt x="115189" y="52908"/>
                  </a:lnTo>
                  <a:lnTo>
                    <a:pt x="107518" y="59143"/>
                  </a:lnTo>
                  <a:lnTo>
                    <a:pt x="103251" y="68224"/>
                  </a:lnTo>
                  <a:lnTo>
                    <a:pt x="101917" y="79095"/>
                  </a:lnTo>
                  <a:lnTo>
                    <a:pt x="103251" y="89966"/>
                  </a:lnTo>
                  <a:lnTo>
                    <a:pt x="107518" y="99047"/>
                  </a:lnTo>
                  <a:lnTo>
                    <a:pt x="115189" y="105283"/>
                  </a:lnTo>
                  <a:lnTo>
                    <a:pt x="126695" y="107594"/>
                  </a:lnTo>
                  <a:lnTo>
                    <a:pt x="138201" y="105283"/>
                  </a:lnTo>
                  <a:lnTo>
                    <a:pt x="145859" y="99047"/>
                  </a:lnTo>
                  <a:lnTo>
                    <a:pt x="146304" y="98094"/>
                  </a:lnTo>
                  <a:lnTo>
                    <a:pt x="150126" y="89966"/>
                  </a:lnTo>
                  <a:lnTo>
                    <a:pt x="151447" y="79095"/>
                  </a:lnTo>
                  <a:close/>
                </a:path>
                <a:path w="447040" h="157480">
                  <a:moveTo>
                    <a:pt x="194322" y="96202"/>
                  </a:moveTo>
                  <a:lnTo>
                    <a:pt x="176225" y="96202"/>
                  </a:lnTo>
                  <a:lnTo>
                    <a:pt x="176225" y="52489"/>
                  </a:lnTo>
                  <a:lnTo>
                    <a:pt x="164795" y="52489"/>
                  </a:lnTo>
                  <a:lnTo>
                    <a:pt x="164795" y="105702"/>
                  </a:lnTo>
                  <a:lnTo>
                    <a:pt x="194322" y="105702"/>
                  </a:lnTo>
                  <a:lnTo>
                    <a:pt x="194322" y="96202"/>
                  </a:lnTo>
                  <a:close/>
                </a:path>
                <a:path w="447040" h="157480">
                  <a:moveTo>
                    <a:pt x="216217" y="52489"/>
                  </a:moveTo>
                  <a:lnTo>
                    <a:pt x="204800" y="52489"/>
                  </a:lnTo>
                  <a:lnTo>
                    <a:pt x="204800" y="105702"/>
                  </a:lnTo>
                  <a:lnTo>
                    <a:pt x="216217" y="105702"/>
                  </a:lnTo>
                  <a:lnTo>
                    <a:pt x="216217" y="52489"/>
                  </a:lnTo>
                  <a:close/>
                </a:path>
                <a:path w="447040" h="157480">
                  <a:moveTo>
                    <a:pt x="276225" y="71501"/>
                  </a:moveTo>
                  <a:lnTo>
                    <a:pt x="274523" y="63017"/>
                  </a:lnTo>
                  <a:lnTo>
                    <a:pt x="269798" y="56413"/>
                  </a:lnTo>
                  <a:lnTo>
                    <a:pt x="262559" y="52120"/>
                  </a:lnTo>
                  <a:lnTo>
                    <a:pt x="253377" y="50596"/>
                  </a:lnTo>
                  <a:lnTo>
                    <a:pt x="241871" y="52908"/>
                  </a:lnTo>
                  <a:lnTo>
                    <a:pt x="234200" y="59143"/>
                  </a:lnTo>
                  <a:lnTo>
                    <a:pt x="229920" y="68224"/>
                  </a:lnTo>
                  <a:lnTo>
                    <a:pt x="228600" y="79095"/>
                  </a:lnTo>
                  <a:lnTo>
                    <a:pt x="229920" y="89966"/>
                  </a:lnTo>
                  <a:lnTo>
                    <a:pt x="234200" y="99047"/>
                  </a:lnTo>
                  <a:lnTo>
                    <a:pt x="241871" y="105283"/>
                  </a:lnTo>
                  <a:lnTo>
                    <a:pt x="253377" y="107594"/>
                  </a:lnTo>
                  <a:lnTo>
                    <a:pt x="262166" y="106070"/>
                  </a:lnTo>
                  <a:lnTo>
                    <a:pt x="269443" y="101777"/>
                  </a:lnTo>
                  <a:lnTo>
                    <a:pt x="274396" y="95173"/>
                  </a:lnTo>
                  <a:lnTo>
                    <a:pt x="276225" y="86702"/>
                  </a:lnTo>
                  <a:lnTo>
                    <a:pt x="264795" y="86702"/>
                  </a:lnTo>
                  <a:lnTo>
                    <a:pt x="264795" y="94297"/>
                  </a:lnTo>
                  <a:lnTo>
                    <a:pt x="260997" y="98094"/>
                  </a:lnTo>
                  <a:lnTo>
                    <a:pt x="242900" y="98094"/>
                  </a:lnTo>
                  <a:lnTo>
                    <a:pt x="240995" y="89547"/>
                  </a:lnTo>
                  <a:lnTo>
                    <a:pt x="240995" y="68643"/>
                  </a:lnTo>
                  <a:lnTo>
                    <a:pt x="242900" y="60096"/>
                  </a:lnTo>
                  <a:lnTo>
                    <a:pt x="260045" y="60096"/>
                  </a:lnTo>
                  <a:lnTo>
                    <a:pt x="264795" y="63893"/>
                  </a:lnTo>
                  <a:lnTo>
                    <a:pt x="264795" y="71501"/>
                  </a:lnTo>
                  <a:lnTo>
                    <a:pt x="276225" y="71501"/>
                  </a:lnTo>
                  <a:close/>
                </a:path>
                <a:path w="447040" h="157480">
                  <a:moveTo>
                    <a:pt x="328625" y="52489"/>
                  </a:moveTo>
                  <a:lnTo>
                    <a:pt x="316242" y="52489"/>
                  </a:lnTo>
                  <a:lnTo>
                    <a:pt x="305752" y="72440"/>
                  </a:lnTo>
                  <a:lnTo>
                    <a:pt x="295275" y="52489"/>
                  </a:lnTo>
                  <a:lnTo>
                    <a:pt x="282892" y="52489"/>
                  </a:lnTo>
                  <a:lnTo>
                    <a:pt x="300050" y="82892"/>
                  </a:lnTo>
                  <a:lnTo>
                    <a:pt x="300050" y="105702"/>
                  </a:lnTo>
                  <a:lnTo>
                    <a:pt x="311467" y="105702"/>
                  </a:lnTo>
                  <a:lnTo>
                    <a:pt x="311467" y="82892"/>
                  </a:lnTo>
                  <a:lnTo>
                    <a:pt x="328625" y="52489"/>
                  </a:lnTo>
                  <a:close/>
                </a:path>
                <a:path w="447040" h="157480">
                  <a:moveTo>
                    <a:pt x="390525" y="84797"/>
                  </a:moveTo>
                  <a:lnTo>
                    <a:pt x="387667" y="80048"/>
                  </a:lnTo>
                  <a:lnTo>
                    <a:pt x="378142" y="76250"/>
                  </a:lnTo>
                  <a:lnTo>
                    <a:pt x="384822" y="74345"/>
                  </a:lnTo>
                  <a:lnTo>
                    <a:pt x="387667" y="70548"/>
                  </a:lnTo>
                  <a:lnTo>
                    <a:pt x="387667" y="56299"/>
                  </a:lnTo>
                  <a:lnTo>
                    <a:pt x="381952" y="49644"/>
                  </a:lnTo>
                  <a:lnTo>
                    <a:pt x="369570" y="49644"/>
                  </a:lnTo>
                  <a:lnTo>
                    <a:pt x="360832" y="50711"/>
                  </a:lnTo>
                  <a:lnTo>
                    <a:pt x="354571" y="53924"/>
                  </a:lnTo>
                  <a:lnTo>
                    <a:pt x="350824" y="59258"/>
                  </a:lnTo>
                  <a:lnTo>
                    <a:pt x="349567" y="66751"/>
                  </a:lnTo>
                  <a:lnTo>
                    <a:pt x="360045" y="66751"/>
                  </a:lnTo>
                  <a:lnTo>
                    <a:pt x="360045" y="62001"/>
                  </a:lnTo>
                  <a:lnTo>
                    <a:pt x="361950" y="58191"/>
                  </a:lnTo>
                  <a:lnTo>
                    <a:pt x="375297" y="58191"/>
                  </a:lnTo>
                  <a:lnTo>
                    <a:pt x="377202" y="61048"/>
                  </a:lnTo>
                  <a:lnTo>
                    <a:pt x="377202" y="70548"/>
                  </a:lnTo>
                  <a:lnTo>
                    <a:pt x="374345" y="73393"/>
                  </a:lnTo>
                  <a:lnTo>
                    <a:pt x="365772" y="73393"/>
                  </a:lnTo>
                  <a:lnTo>
                    <a:pt x="365772" y="81000"/>
                  </a:lnTo>
                  <a:lnTo>
                    <a:pt x="374345" y="81000"/>
                  </a:lnTo>
                  <a:lnTo>
                    <a:pt x="378142" y="83845"/>
                  </a:lnTo>
                  <a:lnTo>
                    <a:pt x="378142" y="94297"/>
                  </a:lnTo>
                  <a:lnTo>
                    <a:pt x="376250" y="98094"/>
                  </a:lnTo>
                  <a:lnTo>
                    <a:pt x="361950" y="98094"/>
                  </a:lnTo>
                  <a:lnTo>
                    <a:pt x="360045" y="93345"/>
                  </a:lnTo>
                  <a:lnTo>
                    <a:pt x="360045" y="86702"/>
                  </a:lnTo>
                  <a:lnTo>
                    <a:pt x="349567" y="86702"/>
                  </a:lnTo>
                  <a:lnTo>
                    <a:pt x="350710" y="95580"/>
                  </a:lnTo>
                  <a:lnTo>
                    <a:pt x="354342" y="102133"/>
                  </a:lnTo>
                  <a:lnTo>
                    <a:pt x="360832" y="106210"/>
                  </a:lnTo>
                  <a:lnTo>
                    <a:pt x="370522" y="107594"/>
                  </a:lnTo>
                  <a:lnTo>
                    <a:pt x="379679" y="106413"/>
                  </a:lnTo>
                  <a:lnTo>
                    <a:pt x="385889" y="103085"/>
                  </a:lnTo>
                  <a:lnTo>
                    <a:pt x="389407" y="97980"/>
                  </a:lnTo>
                  <a:lnTo>
                    <a:pt x="390525" y="91452"/>
                  </a:lnTo>
                  <a:lnTo>
                    <a:pt x="390525" y="84797"/>
                  </a:lnTo>
                  <a:close/>
                </a:path>
                <a:path w="447040" h="157480">
                  <a:moveTo>
                    <a:pt x="446722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722" y="157480"/>
                  </a:lnTo>
                  <a:lnTo>
                    <a:pt x="446722" y="146558"/>
                  </a:lnTo>
                  <a:lnTo>
                    <a:pt x="446722" y="146050"/>
                  </a:lnTo>
                  <a:lnTo>
                    <a:pt x="446722" y="11633"/>
                  </a:lnTo>
                  <a:lnTo>
                    <a:pt x="435292" y="11633"/>
                  </a:lnTo>
                  <a:lnTo>
                    <a:pt x="435292" y="146050"/>
                  </a:lnTo>
                  <a:lnTo>
                    <a:pt x="11430" y="146050"/>
                  </a:lnTo>
                  <a:lnTo>
                    <a:pt x="11430" y="11430"/>
                  </a:lnTo>
                  <a:lnTo>
                    <a:pt x="446722" y="11430"/>
                  </a:lnTo>
                  <a:lnTo>
                    <a:pt x="44672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862511" y="2190533"/>
              <a:ext cx="227174" cy="2377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779640" y="3285490"/>
            <a:ext cx="929640" cy="572770"/>
            <a:chOff x="4779640" y="3285490"/>
            <a:chExt cx="929640" cy="572770"/>
          </a:xfrm>
        </p:grpSpPr>
        <p:sp>
          <p:nvSpPr>
            <p:cNvPr id="40" name="object 40"/>
            <p:cNvSpPr/>
            <p:nvPr/>
          </p:nvSpPr>
          <p:spPr>
            <a:xfrm>
              <a:off x="4846307" y="3384118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12"/>
                  </a:moveTo>
                  <a:lnTo>
                    <a:pt x="439102" y="12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12"/>
                  </a:lnTo>
                  <a:close/>
                </a:path>
                <a:path w="862964" h="92710">
                  <a:moveTo>
                    <a:pt x="862952" y="12"/>
                  </a:moveTo>
                  <a:lnTo>
                    <a:pt x="659130" y="12"/>
                  </a:lnTo>
                  <a:lnTo>
                    <a:pt x="659130" y="92176"/>
                  </a:lnTo>
                  <a:lnTo>
                    <a:pt x="862952" y="92176"/>
                  </a:lnTo>
                  <a:lnTo>
                    <a:pt x="862952" y="12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46307" y="3492449"/>
              <a:ext cx="643255" cy="200660"/>
            </a:xfrm>
            <a:custGeom>
              <a:avLst/>
              <a:gdLst/>
              <a:ahLst/>
              <a:cxnLst/>
              <a:rect l="l" t="t" r="r" b="b"/>
              <a:pathLst>
                <a:path w="643254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643254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  <a:path w="643254" h="200660">
                  <a:moveTo>
                    <a:pt x="422897" y="108305"/>
                  </a:moveTo>
                  <a:lnTo>
                    <a:pt x="219075" y="108305"/>
                  </a:lnTo>
                  <a:lnTo>
                    <a:pt x="219075" y="200469"/>
                  </a:lnTo>
                  <a:lnTo>
                    <a:pt x="422897" y="200469"/>
                  </a:lnTo>
                  <a:lnTo>
                    <a:pt x="422897" y="108305"/>
                  </a:lnTo>
                  <a:close/>
                </a:path>
                <a:path w="643254" h="200660">
                  <a:moveTo>
                    <a:pt x="422897" y="0"/>
                  </a:moveTo>
                  <a:lnTo>
                    <a:pt x="219075" y="0"/>
                  </a:lnTo>
                  <a:lnTo>
                    <a:pt x="219075" y="92151"/>
                  </a:lnTo>
                  <a:lnTo>
                    <a:pt x="422897" y="92151"/>
                  </a:lnTo>
                  <a:lnTo>
                    <a:pt x="422897" y="0"/>
                  </a:lnTo>
                  <a:close/>
                </a:path>
                <a:path w="643254" h="200660">
                  <a:moveTo>
                    <a:pt x="642924" y="108305"/>
                  </a:moveTo>
                  <a:lnTo>
                    <a:pt x="439102" y="108305"/>
                  </a:lnTo>
                  <a:lnTo>
                    <a:pt x="439102" y="200469"/>
                  </a:lnTo>
                  <a:lnTo>
                    <a:pt x="642924" y="200469"/>
                  </a:lnTo>
                  <a:lnTo>
                    <a:pt x="642924" y="108305"/>
                  </a:lnTo>
                  <a:close/>
                </a:path>
                <a:path w="643254" h="200660">
                  <a:moveTo>
                    <a:pt x="642924" y="0"/>
                  </a:moveTo>
                  <a:lnTo>
                    <a:pt x="439102" y="0"/>
                  </a:lnTo>
                  <a:lnTo>
                    <a:pt x="439102" y="92151"/>
                  </a:lnTo>
                  <a:lnTo>
                    <a:pt x="642924" y="92151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05437" y="3492449"/>
              <a:ext cx="203835" cy="200660"/>
            </a:xfrm>
            <a:custGeom>
              <a:avLst/>
              <a:gdLst/>
              <a:ahLst/>
              <a:cxnLst/>
              <a:rect l="l" t="t" r="r" b="b"/>
              <a:pathLst>
                <a:path w="203835" h="200660">
                  <a:moveTo>
                    <a:pt x="203822" y="108305"/>
                  </a:moveTo>
                  <a:lnTo>
                    <a:pt x="0" y="108305"/>
                  </a:lnTo>
                  <a:lnTo>
                    <a:pt x="0" y="200469"/>
                  </a:lnTo>
                  <a:lnTo>
                    <a:pt x="203822" y="200469"/>
                  </a:lnTo>
                  <a:lnTo>
                    <a:pt x="203822" y="108305"/>
                  </a:lnTo>
                  <a:close/>
                </a:path>
                <a:path w="203835" h="200660">
                  <a:moveTo>
                    <a:pt x="203822" y="0"/>
                  </a:moveTo>
                  <a:lnTo>
                    <a:pt x="0" y="0"/>
                  </a:lnTo>
                  <a:lnTo>
                    <a:pt x="0" y="92151"/>
                  </a:lnTo>
                  <a:lnTo>
                    <a:pt x="203822" y="92151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846307" y="3709073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76"/>
                  </a:lnTo>
                  <a:lnTo>
                    <a:pt x="422897" y="92176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76"/>
                  </a:lnTo>
                  <a:lnTo>
                    <a:pt x="642924" y="92176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5505438" y="3709067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5" h="92710">
                  <a:moveTo>
                    <a:pt x="203824" y="92174"/>
                  </a:moveTo>
                  <a:lnTo>
                    <a:pt x="0" y="9217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74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798690" y="3296718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4">
                  <a:moveTo>
                    <a:pt x="423849" y="134899"/>
                  </a:moveTo>
                  <a:lnTo>
                    <a:pt x="0" y="134899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899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87265" y="328550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79">
                  <a:moveTo>
                    <a:pt x="90474" y="57772"/>
                  </a:moveTo>
                  <a:lnTo>
                    <a:pt x="85725" y="52070"/>
                  </a:lnTo>
                  <a:lnTo>
                    <a:pt x="79997" y="52070"/>
                  </a:lnTo>
                  <a:lnTo>
                    <a:pt x="79997" y="63474"/>
                  </a:lnTo>
                  <a:lnTo>
                    <a:pt x="79997" y="72974"/>
                  </a:lnTo>
                  <a:lnTo>
                    <a:pt x="77139" y="75819"/>
                  </a:lnTo>
                  <a:lnTo>
                    <a:pt x="63792" y="75819"/>
                  </a:lnTo>
                  <a:lnTo>
                    <a:pt x="63792" y="60617"/>
                  </a:lnTo>
                  <a:lnTo>
                    <a:pt x="77139" y="60617"/>
                  </a:lnTo>
                  <a:lnTo>
                    <a:pt x="79997" y="63474"/>
                  </a:lnTo>
                  <a:lnTo>
                    <a:pt x="79997" y="52070"/>
                  </a:lnTo>
                  <a:lnTo>
                    <a:pt x="52374" y="52070"/>
                  </a:lnTo>
                  <a:lnTo>
                    <a:pt x="52374" y="105270"/>
                  </a:lnTo>
                  <a:lnTo>
                    <a:pt x="63792" y="105270"/>
                  </a:lnTo>
                  <a:lnTo>
                    <a:pt x="63792" y="83426"/>
                  </a:lnTo>
                  <a:lnTo>
                    <a:pt x="85725" y="83426"/>
                  </a:lnTo>
                  <a:lnTo>
                    <a:pt x="90474" y="76771"/>
                  </a:lnTo>
                  <a:lnTo>
                    <a:pt x="90474" y="75819"/>
                  </a:lnTo>
                  <a:lnTo>
                    <a:pt x="90474" y="60617"/>
                  </a:lnTo>
                  <a:lnTo>
                    <a:pt x="90474" y="57772"/>
                  </a:lnTo>
                  <a:close/>
                </a:path>
                <a:path w="447039" h="157479">
                  <a:moveTo>
                    <a:pt x="148564" y="79616"/>
                  </a:moveTo>
                  <a:lnTo>
                    <a:pt x="147243" y="68757"/>
                  </a:lnTo>
                  <a:lnTo>
                    <a:pt x="143433" y="60617"/>
                  </a:lnTo>
                  <a:lnTo>
                    <a:pt x="142976" y="59677"/>
                  </a:lnTo>
                  <a:lnTo>
                    <a:pt x="137147" y="54940"/>
                  </a:lnTo>
                  <a:lnTo>
                    <a:pt x="137147" y="70116"/>
                  </a:lnTo>
                  <a:lnTo>
                    <a:pt x="137147" y="89115"/>
                  </a:lnTo>
                  <a:lnTo>
                    <a:pt x="134289" y="97675"/>
                  </a:lnTo>
                  <a:lnTo>
                    <a:pt x="123825" y="98628"/>
                  </a:lnTo>
                  <a:lnTo>
                    <a:pt x="113347" y="98628"/>
                  </a:lnTo>
                  <a:lnTo>
                    <a:pt x="110464" y="89115"/>
                  </a:lnTo>
                  <a:lnTo>
                    <a:pt x="110566" y="68757"/>
                  </a:lnTo>
                  <a:lnTo>
                    <a:pt x="112369" y="60617"/>
                  </a:lnTo>
                  <a:lnTo>
                    <a:pt x="134289" y="60617"/>
                  </a:lnTo>
                  <a:lnTo>
                    <a:pt x="137147" y="70116"/>
                  </a:lnTo>
                  <a:lnTo>
                    <a:pt x="137147" y="54940"/>
                  </a:lnTo>
                  <a:lnTo>
                    <a:pt x="135318" y="53441"/>
                  </a:lnTo>
                  <a:lnTo>
                    <a:pt x="123825" y="51117"/>
                  </a:lnTo>
                  <a:lnTo>
                    <a:pt x="112306" y="53441"/>
                  </a:lnTo>
                  <a:lnTo>
                    <a:pt x="104648" y="59677"/>
                  </a:lnTo>
                  <a:lnTo>
                    <a:pt x="100368" y="68757"/>
                  </a:lnTo>
                  <a:lnTo>
                    <a:pt x="99047" y="79616"/>
                  </a:lnTo>
                  <a:lnTo>
                    <a:pt x="100368" y="89954"/>
                  </a:lnTo>
                  <a:lnTo>
                    <a:pt x="104648" y="98856"/>
                  </a:lnTo>
                  <a:lnTo>
                    <a:pt x="112306" y="105270"/>
                  </a:lnTo>
                  <a:lnTo>
                    <a:pt x="123825" y="108127"/>
                  </a:lnTo>
                  <a:lnTo>
                    <a:pt x="135318" y="105803"/>
                  </a:lnTo>
                  <a:lnTo>
                    <a:pt x="142976" y="99568"/>
                  </a:lnTo>
                  <a:lnTo>
                    <a:pt x="143433" y="98628"/>
                  </a:lnTo>
                  <a:lnTo>
                    <a:pt x="147243" y="90487"/>
                  </a:lnTo>
                  <a:lnTo>
                    <a:pt x="148564" y="79616"/>
                  </a:lnTo>
                  <a:close/>
                </a:path>
                <a:path w="447039" h="157479">
                  <a:moveTo>
                    <a:pt x="190500" y="95770"/>
                  </a:moveTo>
                  <a:lnTo>
                    <a:pt x="172389" y="95770"/>
                  </a:lnTo>
                  <a:lnTo>
                    <a:pt x="172389" y="52070"/>
                  </a:lnTo>
                  <a:lnTo>
                    <a:pt x="160947" y="52070"/>
                  </a:lnTo>
                  <a:lnTo>
                    <a:pt x="160947" y="105270"/>
                  </a:lnTo>
                  <a:lnTo>
                    <a:pt x="190500" y="105270"/>
                  </a:lnTo>
                  <a:lnTo>
                    <a:pt x="190500" y="95770"/>
                  </a:lnTo>
                  <a:close/>
                </a:path>
                <a:path w="447039" h="157479">
                  <a:moveTo>
                    <a:pt x="212394" y="52070"/>
                  </a:moveTo>
                  <a:lnTo>
                    <a:pt x="200964" y="52070"/>
                  </a:lnTo>
                  <a:lnTo>
                    <a:pt x="200964" y="105270"/>
                  </a:lnTo>
                  <a:lnTo>
                    <a:pt x="212394" y="105270"/>
                  </a:lnTo>
                  <a:lnTo>
                    <a:pt x="212394" y="52070"/>
                  </a:lnTo>
                  <a:close/>
                </a:path>
                <a:path w="447039" h="157479">
                  <a:moveTo>
                    <a:pt x="272389" y="72021"/>
                  </a:moveTo>
                  <a:lnTo>
                    <a:pt x="270700" y="63550"/>
                  </a:lnTo>
                  <a:lnTo>
                    <a:pt x="265963" y="56946"/>
                  </a:lnTo>
                  <a:lnTo>
                    <a:pt x="258737" y="52654"/>
                  </a:lnTo>
                  <a:lnTo>
                    <a:pt x="249542" y="51117"/>
                  </a:lnTo>
                  <a:lnTo>
                    <a:pt x="238036" y="53441"/>
                  </a:lnTo>
                  <a:lnTo>
                    <a:pt x="230365" y="59677"/>
                  </a:lnTo>
                  <a:lnTo>
                    <a:pt x="226098" y="68757"/>
                  </a:lnTo>
                  <a:lnTo>
                    <a:pt x="224764" y="79616"/>
                  </a:lnTo>
                  <a:lnTo>
                    <a:pt x="226225" y="90347"/>
                  </a:lnTo>
                  <a:lnTo>
                    <a:pt x="230720" y="99212"/>
                  </a:lnTo>
                  <a:lnTo>
                    <a:pt x="238442" y="105410"/>
                  </a:lnTo>
                  <a:lnTo>
                    <a:pt x="249542" y="108127"/>
                  </a:lnTo>
                  <a:lnTo>
                    <a:pt x="258330" y="106591"/>
                  </a:lnTo>
                  <a:lnTo>
                    <a:pt x="265607" y="102298"/>
                  </a:lnTo>
                  <a:lnTo>
                    <a:pt x="270560" y="95694"/>
                  </a:lnTo>
                  <a:lnTo>
                    <a:pt x="272389" y="87223"/>
                  </a:lnTo>
                  <a:lnTo>
                    <a:pt x="260972" y="87223"/>
                  </a:lnTo>
                  <a:lnTo>
                    <a:pt x="260972" y="94818"/>
                  </a:lnTo>
                  <a:lnTo>
                    <a:pt x="257162" y="98628"/>
                  </a:lnTo>
                  <a:lnTo>
                    <a:pt x="239064" y="98628"/>
                  </a:lnTo>
                  <a:lnTo>
                    <a:pt x="237147" y="90068"/>
                  </a:lnTo>
                  <a:lnTo>
                    <a:pt x="237147" y="69176"/>
                  </a:lnTo>
                  <a:lnTo>
                    <a:pt x="239064" y="60617"/>
                  </a:lnTo>
                  <a:lnTo>
                    <a:pt x="256197" y="60617"/>
                  </a:lnTo>
                  <a:lnTo>
                    <a:pt x="260972" y="64427"/>
                  </a:lnTo>
                  <a:lnTo>
                    <a:pt x="260972" y="72021"/>
                  </a:lnTo>
                  <a:lnTo>
                    <a:pt x="272389" y="72021"/>
                  </a:lnTo>
                  <a:close/>
                </a:path>
                <a:path w="447039" h="157479">
                  <a:moveTo>
                    <a:pt x="324789" y="52070"/>
                  </a:moveTo>
                  <a:lnTo>
                    <a:pt x="312394" y="52070"/>
                  </a:lnTo>
                  <a:lnTo>
                    <a:pt x="301917" y="72021"/>
                  </a:lnTo>
                  <a:lnTo>
                    <a:pt x="291439" y="52070"/>
                  </a:lnTo>
                  <a:lnTo>
                    <a:pt x="279069" y="52070"/>
                  </a:lnTo>
                  <a:lnTo>
                    <a:pt x="296214" y="82473"/>
                  </a:lnTo>
                  <a:lnTo>
                    <a:pt x="296214" y="105270"/>
                  </a:lnTo>
                  <a:lnTo>
                    <a:pt x="307644" y="105270"/>
                  </a:lnTo>
                  <a:lnTo>
                    <a:pt x="307644" y="82473"/>
                  </a:lnTo>
                  <a:lnTo>
                    <a:pt x="324789" y="52070"/>
                  </a:lnTo>
                  <a:close/>
                </a:path>
                <a:path w="447039" h="157479">
                  <a:moveTo>
                    <a:pt x="393369" y="84366"/>
                  </a:moveTo>
                  <a:lnTo>
                    <a:pt x="385749" y="84366"/>
                  </a:lnTo>
                  <a:lnTo>
                    <a:pt x="385749" y="56819"/>
                  </a:lnTo>
                  <a:lnTo>
                    <a:pt x="385749" y="52070"/>
                  </a:lnTo>
                  <a:lnTo>
                    <a:pt x="375272" y="52070"/>
                  </a:lnTo>
                  <a:lnTo>
                    <a:pt x="375272" y="56819"/>
                  </a:lnTo>
                  <a:lnTo>
                    <a:pt x="375272" y="85318"/>
                  </a:lnTo>
                  <a:lnTo>
                    <a:pt x="360972" y="85318"/>
                  </a:lnTo>
                  <a:lnTo>
                    <a:pt x="375272" y="56819"/>
                  </a:lnTo>
                  <a:lnTo>
                    <a:pt x="375272" y="52070"/>
                  </a:lnTo>
                  <a:lnTo>
                    <a:pt x="365747" y="52070"/>
                  </a:lnTo>
                  <a:lnTo>
                    <a:pt x="344792" y="93865"/>
                  </a:lnTo>
                  <a:lnTo>
                    <a:pt x="375272" y="93865"/>
                  </a:lnTo>
                  <a:lnTo>
                    <a:pt x="375272" y="105270"/>
                  </a:lnTo>
                  <a:lnTo>
                    <a:pt x="385749" y="105270"/>
                  </a:lnTo>
                  <a:lnTo>
                    <a:pt x="385749" y="93865"/>
                  </a:lnTo>
                  <a:lnTo>
                    <a:pt x="393369" y="93865"/>
                  </a:lnTo>
                  <a:lnTo>
                    <a:pt x="393369" y="85318"/>
                  </a:lnTo>
                  <a:lnTo>
                    <a:pt x="393369" y="84366"/>
                  </a:lnTo>
                  <a:close/>
                </a:path>
                <a:path w="447039" h="157479">
                  <a:moveTo>
                    <a:pt x="446697" y="0"/>
                  </a:moveTo>
                  <a:lnTo>
                    <a:pt x="434314" y="0"/>
                  </a:lnTo>
                  <a:lnTo>
                    <a:pt x="434314" y="11430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34314" y="1143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126"/>
                  </a:lnTo>
                  <a:lnTo>
                    <a:pt x="446697" y="11430"/>
                  </a:lnTo>
                  <a:lnTo>
                    <a:pt x="446697" y="11226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126339" y="3544693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25"/>
                  </a:lnTo>
                  <a:lnTo>
                    <a:pt x="30327" y="64189"/>
                  </a:lnTo>
                  <a:lnTo>
                    <a:pt x="64351" y="30251"/>
                  </a:lnTo>
                  <a:lnTo>
                    <a:pt x="107497" y="7993"/>
                  </a:lnTo>
                  <a:lnTo>
                    <a:pt x="157174" y="0"/>
                  </a:lnTo>
                  <a:lnTo>
                    <a:pt x="206849" y="7993"/>
                  </a:lnTo>
                  <a:lnTo>
                    <a:pt x="249988" y="30251"/>
                  </a:lnTo>
                  <a:lnTo>
                    <a:pt x="284006" y="64189"/>
                  </a:lnTo>
                  <a:lnTo>
                    <a:pt x="306313" y="10722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4779640" y="3544693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25"/>
                  </a:lnTo>
                  <a:lnTo>
                    <a:pt x="30318" y="64189"/>
                  </a:lnTo>
                  <a:lnTo>
                    <a:pt x="64335" y="30251"/>
                  </a:lnTo>
                  <a:lnTo>
                    <a:pt x="107474" y="7993"/>
                  </a:lnTo>
                  <a:lnTo>
                    <a:pt x="157149" y="0"/>
                  </a:lnTo>
                  <a:lnTo>
                    <a:pt x="206826" y="7993"/>
                  </a:lnTo>
                  <a:lnTo>
                    <a:pt x="249972" y="30251"/>
                  </a:lnTo>
                  <a:lnTo>
                    <a:pt x="283997" y="64189"/>
                  </a:lnTo>
                  <a:lnTo>
                    <a:pt x="306310" y="10722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4823540" y="3567493"/>
              <a:ext cx="226699" cy="237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169914" y="3575843"/>
              <a:ext cx="227199" cy="2377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/>
          <p:nvPr/>
        </p:nvSpPr>
        <p:spPr>
          <a:xfrm>
            <a:off x="7668552" y="2083371"/>
            <a:ext cx="123825" cy="28575"/>
          </a:xfrm>
          <a:custGeom>
            <a:avLst/>
            <a:gdLst/>
            <a:ahLst/>
            <a:cxnLst/>
            <a:rect l="l" t="t" r="r" b="b"/>
            <a:pathLst>
              <a:path w="123825" h="28575">
                <a:moveTo>
                  <a:pt x="28575" y="6388"/>
                </a:moveTo>
                <a:lnTo>
                  <a:pt x="22174" y="0"/>
                </a:lnTo>
                <a:lnTo>
                  <a:pt x="6400" y="0"/>
                </a:lnTo>
                <a:lnTo>
                  <a:pt x="0" y="6388"/>
                </a:lnTo>
                <a:lnTo>
                  <a:pt x="0" y="22123"/>
                </a:lnTo>
                <a:lnTo>
                  <a:pt x="6400" y="28511"/>
                </a:lnTo>
                <a:lnTo>
                  <a:pt x="22174" y="28511"/>
                </a:lnTo>
                <a:lnTo>
                  <a:pt x="28575" y="22123"/>
                </a:lnTo>
                <a:lnTo>
                  <a:pt x="28575" y="6388"/>
                </a:lnTo>
                <a:close/>
              </a:path>
              <a:path w="123825" h="28575">
                <a:moveTo>
                  <a:pt x="76200" y="6388"/>
                </a:moveTo>
                <a:lnTo>
                  <a:pt x="69799" y="0"/>
                </a:lnTo>
                <a:lnTo>
                  <a:pt x="54025" y="0"/>
                </a:lnTo>
                <a:lnTo>
                  <a:pt x="47625" y="6388"/>
                </a:lnTo>
                <a:lnTo>
                  <a:pt x="47625" y="22123"/>
                </a:lnTo>
                <a:lnTo>
                  <a:pt x="54025" y="28511"/>
                </a:lnTo>
                <a:lnTo>
                  <a:pt x="69799" y="28511"/>
                </a:lnTo>
                <a:lnTo>
                  <a:pt x="76200" y="22123"/>
                </a:lnTo>
                <a:lnTo>
                  <a:pt x="76200" y="6388"/>
                </a:lnTo>
                <a:close/>
              </a:path>
              <a:path w="123825" h="28575">
                <a:moveTo>
                  <a:pt x="123825" y="6388"/>
                </a:moveTo>
                <a:lnTo>
                  <a:pt x="117424" y="0"/>
                </a:lnTo>
                <a:lnTo>
                  <a:pt x="101650" y="0"/>
                </a:lnTo>
                <a:lnTo>
                  <a:pt x="95250" y="6388"/>
                </a:lnTo>
                <a:lnTo>
                  <a:pt x="95250" y="22123"/>
                </a:lnTo>
                <a:lnTo>
                  <a:pt x="101650" y="28511"/>
                </a:lnTo>
                <a:lnTo>
                  <a:pt x="117424" y="28511"/>
                </a:lnTo>
                <a:lnTo>
                  <a:pt x="123825" y="22123"/>
                </a:lnTo>
                <a:lnTo>
                  <a:pt x="123825" y="6388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668552" y="3470605"/>
            <a:ext cx="123825" cy="28575"/>
          </a:xfrm>
          <a:custGeom>
            <a:avLst/>
            <a:gdLst/>
            <a:ahLst/>
            <a:cxnLst/>
            <a:rect l="l" t="t" r="r" b="b"/>
            <a:pathLst>
              <a:path w="123825" h="28575">
                <a:moveTo>
                  <a:pt x="28575" y="6375"/>
                </a:moveTo>
                <a:lnTo>
                  <a:pt x="22174" y="0"/>
                </a:lnTo>
                <a:lnTo>
                  <a:pt x="6400" y="0"/>
                </a:lnTo>
                <a:lnTo>
                  <a:pt x="0" y="6375"/>
                </a:lnTo>
                <a:lnTo>
                  <a:pt x="0" y="22123"/>
                </a:lnTo>
                <a:lnTo>
                  <a:pt x="6400" y="28498"/>
                </a:lnTo>
                <a:lnTo>
                  <a:pt x="22174" y="28498"/>
                </a:lnTo>
                <a:lnTo>
                  <a:pt x="28575" y="22123"/>
                </a:lnTo>
                <a:lnTo>
                  <a:pt x="28575" y="6375"/>
                </a:lnTo>
                <a:close/>
              </a:path>
              <a:path w="123825" h="28575">
                <a:moveTo>
                  <a:pt x="76200" y="6375"/>
                </a:moveTo>
                <a:lnTo>
                  <a:pt x="69799" y="0"/>
                </a:lnTo>
                <a:lnTo>
                  <a:pt x="54025" y="0"/>
                </a:lnTo>
                <a:lnTo>
                  <a:pt x="47625" y="6375"/>
                </a:lnTo>
                <a:lnTo>
                  <a:pt x="47625" y="22123"/>
                </a:lnTo>
                <a:lnTo>
                  <a:pt x="54025" y="28498"/>
                </a:lnTo>
                <a:lnTo>
                  <a:pt x="69799" y="28498"/>
                </a:lnTo>
                <a:lnTo>
                  <a:pt x="76200" y="22123"/>
                </a:lnTo>
                <a:lnTo>
                  <a:pt x="76200" y="6375"/>
                </a:lnTo>
                <a:close/>
              </a:path>
              <a:path w="123825" h="28575">
                <a:moveTo>
                  <a:pt x="123825" y="6375"/>
                </a:moveTo>
                <a:lnTo>
                  <a:pt x="117424" y="0"/>
                </a:lnTo>
                <a:lnTo>
                  <a:pt x="101650" y="0"/>
                </a:lnTo>
                <a:lnTo>
                  <a:pt x="95250" y="6375"/>
                </a:lnTo>
                <a:lnTo>
                  <a:pt x="95250" y="22123"/>
                </a:lnTo>
                <a:lnTo>
                  <a:pt x="101650" y="28498"/>
                </a:lnTo>
                <a:lnTo>
                  <a:pt x="117424" y="28498"/>
                </a:lnTo>
                <a:lnTo>
                  <a:pt x="123825" y="22123"/>
                </a:lnTo>
                <a:lnTo>
                  <a:pt x="123825" y="6375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49427" y="3926649"/>
            <a:ext cx="28575" cy="123825"/>
          </a:xfrm>
          <a:custGeom>
            <a:avLst/>
            <a:gdLst/>
            <a:ahLst/>
            <a:cxnLst/>
            <a:rect l="l" t="t" r="r" b="b"/>
            <a:pathLst>
              <a:path w="28575" h="123825">
                <a:moveTo>
                  <a:pt x="28575" y="101396"/>
                </a:moveTo>
                <a:lnTo>
                  <a:pt x="22174" y="95021"/>
                </a:lnTo>
                <a:lnTo>
                  <a:pt x="6400" y="95021"/>
                </a:lnTo>
                <a:lnTo>
                  <a:pt x="0" y="101396"/>
                </a:lnTo>
                <a:lnTo>
                  <a:pt x="0" y="117144"/>
                </a:lnTo>
                <a:lnTo>
                  <a:pt x="6400" y="123520"/>
                </a:lnTo>
                <a:lnTo>
                  <a:pt x="22174" y="123520"/>
                </a:lnTo>
                <a:lnTo>
                  <a:pt x="28575" y="117144"/>
                </a:lnTo>
                <a:lnTo>
                  <a:pt x="28575" y="101396"/>
                </a:lnTo>
                <a:close/>
              </a:path>
              <a:path w="28575" h="123825">
                <a:moveTo>
                  <a:pt x="28575" y="53898"/>
                </a:moveTo>
                <a:lnTo>
                  <a:pt x="22174" y="47523"/>
                </a:lnTo>
                <a:lnTo>
                  <a:pt x="6400" y="47523"/>
                </a:lnTo>
                <a:lnTo>
                  <a:pt x="0" y="53898"/>
                </a:lnTo>
                <a:lnTo>
                  <a:pt x="0" y="69646"/>
                </a:lnTo>
                <a:lnTo>
                  <a:pt x="6400" y="76022"/>
                </a:lnTo>
                <a:lnTo>
                  <a:pt x="22174" y="76022"/>
                </a:lnTo>
                <a:lnTo>
                  <a:pt x="28575" y="69646"/>
                </a:lnTo>
                <a:lnTo>
                  <a:pt x="28575" y="53898"/>
                </a:lnTo>
                <a:close/>
              </a:path>
              <a:path w="28575" h="123825">
                <a:moveTo>
                  <a:pt x="28575" y="6400"/>
                </a:moveTo>
                <a:lnTo>
                  <a:pt x="22174" y="0"/>
                </a:lnTo>
                <a:lnTo>
                  <a:pt x="6400" y="0"/>
                </a:lnTo>
                <a:lnTo>
                  <a:pt x="0" y="6400"/>
                </a:lnTo>
                <a:lnTo>
                  <a:pt x="0" y="22123"/>
                </a:lnTo>
                <a:lnTo>
                  <a:pt x="6400" y="28524"/>
                </a:lnTo>
                <a:lnTo>
                  <a:pt x="22174" y="28524"/>
                </a:lnTo>
                <a:lnTo>
                  <a:pt x="28575" y="22123"/>
                </a:lnTo>
                <a:lnTo>
                  <a:pt x="28575" y="640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258727" y="3926649"/>
            <a:ext cx="28575" cy="123825"/>
          </a:xfrm>
          <a:custGeom>
            <a:avLst/>
            <a:gdLst/>
            <a:ahLst/>
            <a:cxnLst/>
            <a:rect l="l" t="t" r="r" b="b"/>
            <a:pathLst>
              <a:path w="28575" h="123825">
                <a:moveTo>
                  <a:pt x="28575" y="101396"/>
                </a:moveTo>
                <a:lnTo>
                  <a:pt x="22186" y="95021"/>
                </a:lnTo>
                <a:lnTo>
                  <a:pt x="6400" y="95021"/>
                </a:lnTo>
                <a:lnTo>
                  <a:pt x="0" y="101396"/>
                </a:lnTo>
                <a:lnTo>
                  <a:pt x="0" y="117144"/>
                </a:lnTo>
                <a:lnTo>
                  <a:pt x="6400" y="123520"/>
                </a:lnTo>
                <a:lnTo>
                  <a:pt x="22186" y="123520"/>
                </a:lnTo>
                <a:lnTo>
                  <a:pt x="28575" y="117144"/>
                </a:lnTo>
                <a:lnTo>
                  <a:pt x="28575" y="101396"/>
                </a:lnTo>
                <a:close/>
              </a:path>
              <a:path w="28575" h="123825">
                <a:moveTo>
                  <a:pt x="28575" y="53898"/>
                </a:moveTo>
                <a:lnTo>
                  <a:pt x="22186" y="47523"/>
                </a:lnTo>
                <a:lnTo>
                  <a:pt x="6400" y="47523"/>
                </a:lnTo>
                <a:lnTo>
                  <a:pt x="0" y="53898"/>
                </a:lnTo>
                <a:lnTo>
                  <a:pt x="0" y="69646"/>
                </a:lnTo>
                <a:lnTo>
                  <a:pt x="6400" y="76022"/>
                </a:lnTo>
                <a:lnTo>
                  <a:pt x="22186" y="76022"/>
                </a:lnTo>
                <a:lnTo>
                  <a:pt x="28575" y="69646"/>
                </a:lnTo>
                <a:lnTo>
                  <a:pt x="28575" y="53898"/>
                </a:lnTo>
                <a:close/>
              </a:path>
              <a:path w="28575" h="123825">
                <a:moveTo>
                  <a:pt x="28575" y="6400"/>
                </a:moveTo>
                <a:lnTo>
                  <a:pt x="22186" y="0"/>
                </a:lnTo>
                <a:lnTo>
                  <a:pt x="6400" y="0"/>
                </a:lnTo>
                <a:lnTo>
                  <a:pt x="0" y="6400"/>
                </a:lnTo>
                <a:lnTo>
                  <a:pt x="0" y="22123"/>
                </a:lnTo>
                <a:lnTo>
                  <a:pt x="6400" y="28524"/>
                </a:lnTo>
                <a:lnTo>
                  <a:pt x="22186" y="28524"/>
                </a:lnTo>
                <a:lnTo>
                  <a:pt x="28575" y="22123"/>
                </a:lnTo>
                <a:lnTo>
                  <a:pt x="28575" y="6400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5" name="object 55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56" name="object 56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5" name="object 65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66" name="object 66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56870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15" b="0">
                <a:latin typeface="Lato"/>
                <a:cs typeface="Lato"/>
              </a:rPr>
              <a:t>Can</a:t>
            </a:r>
            <a:r>
              <a:rPr dirty="0" sz="2200" spc="-160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Be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" b="0">
                <a:latin typeface="Lato"/>
                <a:cs typeface="Lato"/>
              </a:rPr>
              <a:t>Complex</a:t>
            </a:r>
            <a:endParaRPr sz="2200">
              <a:latin typeface="Lato"/>
              <a:cs typeface="Lato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76" name="object 76"/>
          <p:cNvSpPr txBox="1"/>
          <p:nvPr/>
        </p:nvSpPr>
        <p:spPr>
          <a:xfrm>
            <a:off x="634998" y="912620"/>
            <a:ext cx="6360795" cy="3705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0">
                <a:solidFill>
                  <a:srgbClr val="00A3AE"/>
                </a:solidFill>
                <a:latin typeface="Roboto"/>
                <a:cs typeface="Roboto"/>
              </a:rPr>
              <a:t>It’s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operational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tax that adds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complexity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slows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everything</a:t>
            </a:r>
            <a:r>
              <a:rPr dirty="0" sz="1600" spc="10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down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269367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policies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newly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created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table or</a:t>
            </a:r>
            <a:r>
              <a:rPr dirty="0" sz="18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</a:t>
            </a: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This can be managed with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views</a:t>
            </a:r>
            <a:endParaRPr sz="1800">
              <a:latin typeface="Roboto"/>
              <a:cs typeface="Roboto"/>
            </a:endParaRPr>
          </a:p>
          <a:p>
            <a:pPr marL="326390" marR="2785745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need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set perms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  every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new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ﬂavor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of table or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view  created</a:t>
            </a:r>
            <a:endParaRPr sz="1800">
              <a:latin typeface="Roboto"/>
              <a:cs typeface="Roboto"/>
            </a:endParaRPr>
          </a:p>
          <a:p>
            <a:pPr marL="326390" marR="274574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Each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interaction takes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time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and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the number of policies can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scale  exponentially!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6758936" y="1673856"/>
            <a:ext cx="422909" cy="92710"/>
            <a:chOff x="6758936" y="1673856"/>
            <a:chExt cx="422909" cy="92710"/>
          </a:xfrm>
        </p:grpSpPr>
        <p:sp>
          <p:nvSpPr>
            <p:cNvPr id="8" name="object 8"/>
            <p:cNvSpPr/>
            <p:nvPr/>
          </p:nvSpPr>
          <p:spPr>
            <a:xfrm>
              <a:off x="6758936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6978010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6538886" y="1673856"/>
            <a:ext cx="1082675" cy="743585"/>
            <a:chOff x="6538886" y="1673856"/>
            <a:chExt cx="1082675" cy="743585"/>
          </a:xfrm>
        </p:grpSpPr>
        <p:sp>
          <p:nvSpPr>
            <p:cNvPr id="11" name="object 11"/>
            <p:cNvSpPr/>
            <p:nvPr/>
          </p:nvSpPr>
          <p:spPr>
            <a:xfrm>
              <a:off x="6538886" y="1673856"/>
              <a:ext cx="204470" cy="92710"/>
            </a:xfrm>
            <a:custGeom>
              <a:avLst/>
              <a:gdLst/>
              <a:ahLst/>
              <a:cxnLst/>
              <a:rect l="l" t="t" r="r" b="b"/>
              <a:pathLst>
                <a:path w="204470" h="92710">
                  <a:moveTo>
                    <a:pt x="203849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49" y="0"/>
                  </a:lnTo>
                  <a:lnTo>
                    <a:pt x="203849" y="92164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58927" y="178217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20383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7198030" y="1673859"/>
              <a:ext cx="422909" cy="92710"/>
            </a:xfrm>
            <a:custGeom>
              <a:avLst/>
              <a:gdLst/>
              <a:ahLst/>
              <a:cxnLst/>
              <a:rect l="l" t="t" r="r" b="b"/>
              <a:pathLst>
                <a:path w="422909" h="9271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422909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782178"/>
              <a:ext cx="1082675" cy="635000"/>
            </a:xfrm>
            <a:custGeom>
              <a:avLst/>
              <a:gdLst/>
              <a:ahLst/>
              <a:cxnLst/>
              <a:rect l="l" t="t" r="r" b="b"/>
              <a:pathLst>
                <a:path w="1082675" h="635000">
                  <a:moveTo>
                    <a:pt x="203860" y="542531"/>
                  </a:moveTo>
                  <a:lnTo>
                    <a:pt x="0" y="542531"/>
                  </a:lnTo>
                  <a:lnTo>
                    <a:pt x="0" y="634695"/>
                  </a:lnTo>
                  <a:lnTo>
                    <a:pt x="203860" y="634695"/>
                  </a:lnTo>
                  <a:lnTo>
                    <a:pt x="203860" y="542531"/>
                  </a:lnTo>
                  <a:close/>
                </a:path>
                <a:path w="1082675" h="635000">
                  <a:moveTo>
                    <a:pt x="203860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203860" y="526376"/>
                  </a:lnTo>
                  <a:lnTo>
                    <a:pt x="203860" y="434213"/>
                  </a:lnTo>
                  <a:close/>
                </a:path>
                <a:path w="1082675" h="635000">
                  <a:moveTo>
                    <a:pt x="203860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203860" y="417118"/>
                  </a:lnTo>
                  <a:lnTo>
                    <a:pt x="203860" y="324954"/>
                  </a:lnTo>
                  <a:close/>
                </a:path>
                <a:path w="1082675" h="635000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635000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63500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635000">
                  <a:moveTo>
                    <a:pt x="423875" y="542531"/>
                  </a:moveTo>
                  <a:lnTo>
                    <a:pt x="220052" y="542531"/>
                  </a:lnTo>
                  <a:lnTo>
                    <a:pt x="220052" y="634695"/>
                  </a:lnTo>
                  <a:lnTo>
                    <a:pt x="423875" y="634695"/>
                  </a:lnTo>
                  <a:lnTo>
                    <a:pt x="423875" y="542531"/>
                  </a:lnTo>
                  <a:close/>
                </a:path>
                <a:path w="1082675" h="635000">
                  <a:moveTo>
                    <a:pt x="423875" y="434213"/>
                  </a:moveTo>
                  <a:lnTo>
                    <a:pt x="220052" y="434213"/>
                  </a:lnTo>
                  <a:lnTo>
                    <a:pt x="220052" y="526376"/>
                  </a:lnTo>
                  <a:lnTo>
                    <a:pt x="423875" y="526376"/>
                  </a:lnTo>
                  <a:lnTo>
                    <a:pt x="423875" y="434213"/>
                  </a:lnTo>
                  <a:close/>
                </a:path>
                <a:path w="1082675" h="635000">
                  <a:moveTo>
                    <a:pt x="423875" y="324954"/>
                  </a:moveTo>
                  <a:lnTo>
                    <a:pt x="220052" y="324954"/>
                  </a:lnTo>
                  <a:lnTo>
                    <a:pt x="220052" y="417118"/>
                  </a:lnTo>
                  <a:lnTo>
                    <a:pt x="423875" y="417118"/>
                  </a:lnTo>
                  <a:lnTo>
                    <a:pt x="423875" y="324954"/>
                  </a:lnTo>
                  <a:close/>
                </a:path>
                <a:path w="1082675" h="635000">
                  <a:moveTo>
                    <a:pt x="642950" y="542531"/>
                  </a:moveTo>
                  <a:lnTo>
                    <a:pt x="439127" y="542531"/>
                  </a:lnTo>
                  <a:lnTo>
                    <a:pt x="439127" y="634695"/>
                  </a:lnTo>
                  <a:lnTo>
                    <a:pt x="642950" y="634695"/>
                  </a:lnTo>
                  <a:lnTo>
                    <a:pt x="642950" y="542531"/>
                  </a:lnTo>
                  <a:close/>
                </a:path>
                <a:path w="1082675" h="635000">
                  <a:moveTo>
                    <a:pt x="642950" y="434213"/>
                  </a:moveTo>
                  <a:lnTo>
                    <a:pt x="439127" y="434213"/>
                  </a:lnTo>
                  <a:lnTo>
                    <a:pt x="439127" y="526376"/>
                  </a:lnTo>
                  <a:lnTo>
                    <a:pt x="642950" y="526376"/>
                  </a:lnTo>
                  <a:lnTo>
                    <a:pt x="642950" y="434213"/>
                  </a:lnTo>
                  <a:close/>
                </a:path>
                <a:path w="1082675" h="635000">
                  <a:moveTo>
                    <a:pt x="642950" y="324954"/>
                  </a:moveTo>
                  <a:lnTo>
                    <a:pt x="439127" y="324954"/>
                  </a:lnTo>
                  <a:lnTo>
                    <a:pt x="439127" y="417118"/>
                  </a:lnTo>
                  <a:lnTo>
                    <a:pt x="642950" y="417118"/>
                  </a:lnTo>
                  <a:lnTo>
                    <a:pt x="642950" y="324954"/>
                  </a:lnTo>
                  <a:close/>
                </a:path>
                <a:path w="1082675" h="635000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635000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63500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635000">
                  <a:moveTo>
                    <a:pt x="1082052" y="542531"/>
                  </a:moveTo>
                  <a:lnTo>
                    <a:pt x="878230" y="542531"/>
                  </a:lnTo>
                  <a:lnTo>
                    <a:pt x="878230" y="634695"/>
                  </a:lnTo>
                  <a:lnTo>
                    <a:pt x="1082052" y="634695"/>
                  </a:lnTo>
                  <a:lnTo>
                    <a:pt x="1082052" y="542531"/>
                  </a:lnTo>
                  <a:close/>
                </a:path>
                <a:path w="1082675" h="635000">
                  <a:moveTo>
                    <a:pt x="1082052" y="434213"/>
                  </a:moveTo>
                  <a:lnTo>
                    <a:pt x="878230" y="434213"/>
                  </a:lnTo>
                  <a:lnTo>
                    <a:pt x="878230" y="526376"/>
                  </a:lnTo>
                  <a:lnTo>
                    <a:pt x="1082052" y="526376"/>
                  </a:lnTo>
                  <a:lnTo>
                    <a:pt x="1082052" y="434213"/>
                  </a:lnTo>
                  <a:close/>
                </a:path>
                <a:path w="1082675" h="635000">
                  <a:moveTo>
                    <a:pt x="1082052" y="324954"/>
                  </a:moveTo>
                  <a:lnTo>
                    <a:pt x="878230" y="324954"/>
                  </a:lnTo>
                  <a:lnTo>
                    <a:pt x="878230" y="417118"/>
                  </a:lnTo>
                  <a:lnTo>
                    <a:pt x="1082052" y="417118"/>
                  </a:lnTo>
                  <a:lnTo>
                    <a:pt x="1082052" y="324954"/>
                  </a:lnTo>
                  <a:close/>
                </a:path>
                <a:path w="1082675" h="635000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635000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63500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8106" y="1782178"/>
              <a:ext cx="203835" cy="635000"/>
            </a:xfrm>
            <a:custGeom>
              <a:avLst/>
              <a:gdLst/>
              <a:ahLst/>
              <a:cxnLst/>
              <a:rect l="l" t="t" r="r" b="b"/>
              <a:pathLst>
                <a:path w="203834" h="635000">
                  <a:moveTo>
                    <a:pt x="203822" y="542531"/>
                  </a:moveTo>
                  <a:lnTo>
                    <a:pt x="0" y="542531"/>
                  </a:lnTo>
                  <a:lnTo>
                    <a:pt x="0" y="634695"/>
                  </a:lnTo>
                  <a:lnTo>
                    <a:pt x="203822" y="634695"/>
                  </a:lnTo>
                  <a:lnTo>
                    <a:pt x="203822" y="542531"/>
                  </a:lnTo>
                  <a:close/>
                </a:path>
                <a:path w="203834" h="635000">
                  <a:moveTo>
                    <a:pt x="203822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203822" y="526376"/>
                  </a:lnTo>
                  <a:lnTo>
                    <a:pt x="203822" y="434213"/>
                  </a:lnTo>
                  <a:close/>
                </a:path>
                <a:path w="203834" h="635000">
                  <a:moveTo>
                    <a:pt x="203822" y="324942"/>
                  </a:moveTo>
                  <a:lnTo>
                    <a:pt x="0" y="324942"/>
                  </a:lnTo>
                  <a:lnTo>
                    <a:pt x="0" y="417106"/>
                  </a:lnTo>
                  <a:lnTo>
                    <a:pt x="203822" y="417106"/>
                  </a:lnTo>
                  <a:lnTo>
                    <a:pt x="203822" y="324942"/>
                  </a:lnTo>
                  <a:close/>
                </a:path>
                <a:path w="203834" h="635000">
                  <a:moveTo>
                    <a:pt x="203822" y="216623"/>
                  </a:moveTo>
                  <a:lnTo>
                    <a:pt x="0" y="216623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23"/>
                  </a:lnTo>
                  <a:close/>
                </a:path>
                <a:path w="203834" h="635000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63500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5834038" y="2090020"/>
            <a:ext cx="607695" cy="550545"/>
            <a:chOff x="5834038" y="2090020"/>
            <a:chExt cx="607695" cy="550545"/>
          </a:xfrm>
        </p:grpSpPr>
        <p:sp>
          <p:nvSpPr>
            <p:cNvPr id="17" name="object 17"/>
            <p:cNvSpPr/>
            <p:nvPr/>
          </p:nvSpPr>
          <p:spPr>
            <a:xfrm>
              <a:off x="5971212" y="2090020"/>
              <a:ext cx="200024" cy="8836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216962" y="2090020"/>
              <a:ext cx="31750" cy="87630"/>
            </a:xfrm>
            <a:custGeom>
              <a:avLst/>
              <a:gdLst/>
              <a:ahLst/>
              <a:cxnLst/>
              <a:rect l="l" t="t" r="r" b="b"/>
              <a:pathLst>
                <a:path w="31750" h="87630">
                  <a:moveTo>
                    <a:pt x="31424" y="87412"/>
                  </a:moveTo>
                  <a:lnTo>
                    <a:pt x="19999" y="87412"/>
                  </a:lnTo>
                  <a:lnTo>
                    <a:pt x="19999" y="10449"/>
                  </a:lnTo>
                  <a:lnTo>
                    <a:pt x="0" y="10449"/>
                  </a:lnTo>
                  <a:lnTo>
                    <a:pt x="1899" y="0"/>
                  </a:lnTo>
                  <a:lnTo>
                    <a:pt x="31424" y="0"/>
                  </a:lnTo>
                  <a:lnTo>
                    <a:pt x="31424" y="8741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834038" y="2097620"/>
              <a:ext cx="607695" cy="542925"/>
            </a:xfrm>
            <a:custGeom>
              <a:avLst/>
              <a:gdLst/>
              <a:ahLst/>
              <a:cxnLst/>
              <a:rect l="l" t="t" r="r" b="b"/>
              <a:pathLst>
                <a:path w="607695" h="542925">
                  <a:moveTo>
                    <a:pt x="5724" y="542523"/>
                  </a:moveTo>
                  <a:lnTo>
                    <a:pt x="0" y="534923"/>
                  </a:lnTo>
                  <a:lnTo>
                    <a:pt x="591523" y="15202"/>
                  </a:lnTo>
                  <a:lnTo>
                    <a:pt x="517223" y="9502"/>
                  </a:lnTo>
                  <a:lnTo>
                    <a:pt x="518173" y="0"/>
                  </a:lnTo>
                  <a:lnTo>
                    <a:pt x="607698" y="6652"/>
                  </a:lnTo>
                  <a:lnTo>
                    <a:pt x="601048" y="96914"/>
                  </a:lnTo>
                  <a:lnTo>
                    <a:pt x="591523" y="95964"/>
                  </a:lnTo>
                  <a:lnTo>
                    <a:pt x="597223" y="22804"/>
                  </a:lnTo>
                  <a:lnTo>
                    <a:pt x="5724" y="54252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1" name="object 21"/>
          <p:cNvGrpSpPr/>
          <p:nvPr/>
        </p:nvGrpSpPr>
        <p:grpSpPr>
          <a:xfrm>
            <a:off x="4779640" y="2261870"/>
            <a:ext cx="929640" cy="574040"/>
            <a:chOff x="4779640" y="2261870"/>
            <a:chExt cx="929640" cy="574040"/>
          </a:xfrm>
        </p:grpSpPr>
        <p:sp>
          <p:nvSpPr>
            <p:cNvPr id="22" name="object 22"/>
            <p:cNvSpPr/>
            <p:nvPr/>
          </p:nvSpPr>
          <p:spPr>
            <a:xfrm>
              <a:off x="5505313" y="2361762"/>
              <a:ext cx="203949" cy="41708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23540" y="2545145"/>
              <a:ext cx="226699" cy="2378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169914" y="2553495"/>
              <a:ext cx="227199" cy="2377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1" name="object 31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32" name="object 32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212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 </a:t>
            </a:r>
            <a:r>
              <a:rPr dirty="0" sz="2200" spc="15" b="0">
                <a:latin typeface="Lato"/>
                <a:cs typeface="Lato"/>
              </a:rPr>
              <a:t>in </a:t>
            </a:r>
            <a:r>
              <a:rPr dirty="0" sz="2200" spc="10" b="0">
                <a:latin typeface="Lato"/>
                <a:cs typeface="Lato"/>
              </a:rPr>
              <a:t>Cloudera </a:t>
            </a:r>
            <a:r>
              <a:rPr dirty="0" sz="2200" spc="-35" b="0">
                <a:latin typeface="Lato"/>
                <a:cs typeface="Lato"/>
              </a:rPr>
              <a:t>SDX </a:t>
            </a:r>
            <a:r>
              <a:rPr dirty="0" sz="2200" spc="15" b="0">
                <a:latin typeface="Lato"/>
                <a:cs typeface="Lato"/>
              </a:rPr>
              <a:t>is</a:t>
            </a:r>
            <a:r>
              <a:rPr dirty="0" sz="2200" spc="-29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Simpliﬁed</a:t>
            </a:r>
            <a:endParaRPr sz="2200">
              <a:latin typeface="Lato"/>
              <a:cs typeface="Lato"/>
            </a:endParaRPr>
          </a:p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42" name="object 42"/>
          <p:cNvSpPr txBox="1"/>
          <p:nvPr/>
        </p:nvSpPr>
        <p:spPr>
          <a:xfrm>
            <a:off x="634998" y="912620"/>
            <a:ext cx="7255509" cy="100774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Elegant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Auto-propagating Attribute-Based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Access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Masking</a:t>
            </a:r>
            <a:r>
              <a:rPr dirty="0" sz="1600" spc="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Policies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5971213" y="2090020"/>
            <a:ext cx="200024" cy="883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216962" y="2090020"/>
            <a:ext cx="31750" cy="87630"/>
          </a:xfrm>
          <a:custGeom>
            <a:avLst/>
            <a:gdLst/>
            <a:ahLst/>
            <a:cxnLst/>
            <a:rect l="l" t="t" r="r" b="b"/>
            <a:pathLst>
              <a:path w="31750" h="87630">
                <a:moveTo>
                  <a:pt x="31424" y="87412"/>
                </a:moveTo>
                <a:lnTo>
                  <a:pt x="19999" y="87412"/>
                </a:lnTo>
                <a:lnTo>
                  <a:pt x="19999" y="10449"/>
                </a:lnTo>
                <a:lnTo>
                  <a:pt x="0" y="10449"/>
                </a:lnTo>
                <a:lnTo>
                  <a:pt x="1899" y="0"/>
                </a:lnTo>
                <a:lnTo>
                  <a:pt x="31424" y="0"/>
                </a:lnTo>
                <a:lnTo>
                  <a:pt x="31424" y="87412"/>
                </a:lnTo>
                <a:close/>
              </a:path>
            </a:pathLst>
          </a:custGeom>
          <a:solidFill>
            <a:srgbClr val="8C8C8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4779640" y="1673856"/>
            <a:ext cx="2841625" cy="1508125"/>
            <a:chOff x="4779640" y="1673856"/>
            <a:chExt cx="2841625" cy="1508125"/>
          </a:xfrm>
        </p:grpSpPr>
        <p:sp>
          <p:nvSpPr>
            <p:cNvPr id="11" name="object 11"/>
            <p:cNvSpPr/>
            <p:nvPr/>
          </p:nvSpPr>
          <p:spPr>
            <a:xfrm>
              <a:off x="5834038" y="2097620"/>
              <a:ext cx="607695" cy="542925"/>
            </a:xfrm>
            <a:custGeom>
              <a:avLst/>
              <a:gdLst/>
              <a:ahLst/>
              <a:cxnLst/>
              <a:rect l="l" t="t" r="r" b="b"/>
              <a:pathLst>
                <a:path w="607695" h="542925">
                  <a:moveTo>
                    <a:pt x="5724" y="542523"/>
                  </a:moveTo>
                  <a:lnTo>
                    <a:pt x="0" y="534923"/>
                  </a:lnTo>
                  <a:lnTo>
                    <a:pt x="591523" y="15202"/>
                  </a:lnTo>
                  <a:lnTo>
                    <a:pt x="517223" y="9502"/>
                  </a:lnTo>
                  <a:lnTo>
                    <a:pt x="518173" y="0"/>
                  </a:lnTo>
                  <a:lnTo>
                    <a:pt x="607698" y="6652"/>
                  </a:lnTo>
                  <a:lnTo>
                    <a:pt x="601048" y="96914"/>
                  </a:lnTo>
                  <a:lnTo>
                    <a:pt x="591523" y="95964"/>
                  </a:lnTo>
                  <a:lnTo>
                    <a:pt x="597223" y="22804"/>
                  </a:lnTo>
                  <a:lnTo>
                    <a:pt x="5724" y="54252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58936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782178"/>
              <a:ext cx="1082675" cy="635000"/>
            </a:xfrm>
            <a:custGeom>
              <a:avLst/>
              <a:gdLst/>
              <a:ahLst/>
              <a:cxnLst/>
              <a:rect l="l" t="t" r="r" b="b"/>
              <a:pathLst>
                <a:path w="1082675" h="635000">
                  <a:moveTo>
                    <a:pt x="203860" y="542531"/>
                  </a:moveTo>
                  <a:lnTo>
                    <a:pt x="0" y="542531"/>
                  </a:lnTo>
                  <a:lnTo>
                    <a:pt x="0" y="634695"/>
                  </a:lnTo>
                  <a:lnTo>
                    <a:pt x="203860" y="634695"/>
                  </a:lnTo>
                  <a:lnTo>
                    <a:pt x="203860" y="542531"/>
                  </a:lnTo>
                  <a:close/>
                </a:path>
                <a:path w="1082675" h="635000">
                  <a:moveTo>
                    <a:pt x="203860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203860" y="526376"/>
                  </a:lnTo>
                  <a:lnTo>
                    <a:pt x="203860" y="434213"/>
                  </a:lnTo>
                  <a:close/>
                </a:path>
                <a:path w="1082675" h="635000">
                  <a:moveTo>
                    <a:pt x="203860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203860" y="417118"/>
                  </a:lnTo>
                  <a:lnTo>
                    <a:pt x="203860" y="324954"/>
                  </a:lnTo>
                  <a:close/>
                </a:path>
                <a:path w="1082675" h="635000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635000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63500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635000">
                  <a:moveTo>
                    <a:pt x="423875" y="542531"/>
                  </a:moveTo>
                  <a:lnTo>
                    <a:pt x="220052" y="542531"/>
                  </a:lnTo>
                  <a:lnTo>
                    <a:pt x="220052" y="634695"/>
                  </a:lnTo>
                  <a:lnTo>
                    <a:pt x="423875" y="634695"/>
                  </a:lnTo>
                  <a:lnTo>
                    <a:pt x="423875" y="542531"/>
                  </a:lnTo>
                  <a:close/>
                </a:path>
                <a:path w="1082675" h="635000">
                  <a:moveTo>
                    <a:pt x="423875" y="434213"/>
                  </a:moveTo>
                  <a:lnTo>
                    <a:pt x="220052" y="434213"/>
                  </a:lnTo>
                  <a:lnTo>
                    <a:pt x="220052" y="526376"/>
                  </a:lnTo>
                  <a:lnTo>
                    <a:pt x="423875" y="526376"/>
                  </a:lnTo>
                  <a:lnTo>
                    <a:pt x="423875" y="434213"/>
                  </a:lnTo>
                  <a:close/>
                </a:path>
                <a:path w="1082675" h="635000">
                  <a:moveTo>
                    <a:pt x="423875" y="324954"/>
                  </a:moveTo>
                  <a:lnTo>
                    <a:pt x="220052" y="324954"/>
                  </a:lnTo>
                  <a:lnTo>
                    <a:pt x="220052" y="417118"/>
                  </a:lnTo>
                  <a:lnTo>
                    <a:pt x="423875" y="417118"/>
                  </a:lnTo>
                  <a:lnTo>
                    <a:pt x="423875" y="324954"/>
                  </a:lnTo>
                  <a:close/>
                </a:path>
                <a:path w="1082675" h="635000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635000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635000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635000">
                  <a:moveTo>
                    <a:pt x="642950" y="542531"/>
                  </a:moveTo>
                  <a:lnTo>
                    <a:pt x="439127" y="542531"/>
                  </a:lnTo>
                  <a:lnTo>
                    <a:pt x="439127" y="634695"/>
                  </a:lnTo>
                  <a:lnTo>
                    <a:pt x="642950" y="634695"/>
                  </a:lnTo>
                  <a:lnTo>
                    <a:pt x="642950" y="542531"/>
                  </a:lnTo>
                  <a:close/>
                </a:path>
                <a:path w="1082675" h="635000">
                  <a:moveTo>
                    <a:pt x="642950" y="434213"/>
                  </a:moveTo>
                  <a:lnTo>
                    <a:pt x="439127" y="434213"/>
                  </a:lnTo>
                  <a:lnTo>
                    <a:pt x="439127" y="526376"/>
                  </a:lnTo>
                  <a:lnTo>
                    <a:pt x="642950" y="526376"/>
                  </a:lnTo>
                  <a:lnTo>
                    <a:pt x="642950" y="434213"/>
                  </a:lnTo>
                  <a:close/>
                </a:path>
                <a:path w="1082675" h="635000">
                  <a:moveTo>
                    <a:pt x="642950" y="324954"/>
                  </a:moveTo>
                  <a:lnTo>
                    <a:pt x="439127" y="324954"/>
                  </a:lnTo>
                  <a:lnTo>
                    <a:pt x="439127" y="417118"/>
                  </a:lnTo>
                  <a:lnTo>
                    <a:pt x="642950" y="417118"/>
                  </a:lnTo>
                  <a:lnTo>
                    <a:pt x="642950" y="324954"/>
                  </a:lnTo>
                  <a:close/>
                </a:path>
                <a:path w="1082675" h="635000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635000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63500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635000">
                  <a:moveTo>
                    <a:pt x="1082052" y="542531"/>
                  </a:moveTo>
                  <a:lnTo>
                    <a:pt x="878230" y="542531"/>
                  </a:lnTo>
                  <a:lnTo>
                    <a:pt x="878230" y="634695"/>
                  </a:lnTo>
                  <a:lnTo>
                    <a:pt x="1082052" y="634695"/>
                  </a:lnTo>
                  <a:lnTo>
                    <a:pt x="1082052" y="542531"/>
                  </a:lnTo>
                  <a:close/>
                </a:path>
                <a:path w="1082675" h="635000">
                  <a:moveTo>
                    <a:pt x="1082052" y="434213"/>
                  </a:moveTo>
                  <a:lnTo>
                    <a:pt x="878230" y="434213"/>
                  </a:lnTo>
                  <a:lnTo>
                    <a:pt x="878230" y="526376"/>
                  </a:lnTo>
                  <a:lnTo>
                    <a:pt x="1082052" y="526376"/>
                  </a:lnTo>
                  <a:lnTo>
                    <a:pt x="1082052" y="434213"/>
                  </a:lnTo>
                  <a:close/>
                </a:path>
                <a:path w="1082675" h="635000">
                  <a:moveTo>
                    <a:pt x="1082052" y="324954"/>
                  </a:moveTo>
                  <a:lnTo>
                    <a:pt x="878230" y="324954"/>
                  </a:lnTo>
                  <a:lnTo>
                    <a:pt x="878230" y="417118"/>
                  </a:lnTo>
                  <a:lnTo>
                    <a:pt x="1082052" y="417118"/>
                  </a:lnTo>
                  <a:lnTo>
                    <a:pt x="1082052" y="324954"/>
                  </a:lnTo>
                  <a:close/>
                </a:path>
                <a:path w="1082675" h="635000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635000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63500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8106" y="1782178"/>
              <a:ext cx="203835" cy="635000"/>
            </a:xfrm>
            <a:custGeom>
              <a:avLst/>
              <a:gdLst/>
              <a:ahLst/>
              <a:cxnLst/>
              <a:rect l="l" t="t" r="r" b="b"/>
              <a:pathLst>
                <a:path w="203834" h="635000">
                  <a:moveTo>
                    <a:pt x="203822" y="542531"/>
                  </a:moveTo>
                  <a:lnTo>
                    <a:pt x="0" y="542531"/>
                  </a:lnTo>
                  <a:lnTo>
                    <a:pt x="0" y="634695"/>
                  </a:lnTo>
                  <a:lnTo>
                    <a:pt x="203822" y="634695"/>
                  </a:lnTo>
                  <a:lnTo>
                    <a:pt x="203822" y="542531"/>
                  </a:lnTo>
                  <a:close/>
                </a:path>
                <a:path w="203834" h="635000">
                  <a:moveTo>
                    <a:pt x="203822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203822" y="526376"/>
                  </a:lnTo>
                  <a:lnTo>
                    <a:pt x="203822" y="434213"/>
                  </a:lnTo>
                  <a:close/>
                </a:path>
                <a:path w="203834" h="635000">
                  <a:moveTo>
                    <a:pt x="203822" y="324942"/>
                  </a:moveTo>
                  <a:lnTo>
                    <a:pt x="0" y="324942"/>
                  </a:lnTo>
                  <a:lnTo>
                    <a:pt x="0" y="417106"/>
                  </a:lnTo>
                  <a:lnTo>
                    <a:pt x="203822" y="417106"/>
                  </a:lnTo>
                  <a:lnTo>
                    <a:pt x="203822" y="324942"/>
                  </a:lnTo>
                  <a:close/>
                </a:path>
                <a:path w="203834" h="635000">
                  <a:moveTo>
                    <a:pt x="203822" y="216623"/>
                  </a:moveTo>
                  <a:lnTo>
                    <a:pt x="0" y="216623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23"/>
                  </a:lnTo>
                  <a:close/>
                </a:path>
                <a:path w="203834" h="635000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203834" h="635000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198035" y="2434922"/>
              <a:ext cx="203835" cy="123825"/>
            </a:xfrm>
            <a:custGeom>
              <a:avLst/>
              <a:gdLst/>
              <a:ahLst/>
              <a:cxnLst/>
              <a:rect l="l" t="t" r="r" b="b"/>
              <a:pathLst>
                <a:path w="203834" h="123825">
                  <a:moveTo>
                    <a:pt x="203824" y="123522"/>
                  </a:moveTo>
                  <a:lnTo>
                    <a:pt x="0" y="123522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123522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224674" y="2468181"/>
              <a:ext cx="151130" cy="57150"/>
            </a:xfrm>
            <a:custGeom>
              <a:avLst/>
              <a:gdLst/>
              <a:ahLst/>
              <a:cxnLst/>
              <a:rect l="l" t="t" r="r" b="b"/>
              <a:pathLst>
                <a:path w="151129" h="57150">
                  <a:moveTo>
                    <a:pt x="39077" y="1905"/>
                  </a:moveTo>
                  <a:lnTo>
                    <a:pt x="0" y="1905"/>
                  </a:lnTo>
                  <a:lnTo>
                    <a:pt x="0" y="11404"/>
                  </a:lnTo>
                  <a:lnTo>
                    <a:pt x="14300" y="11404"/>
                  </a:lnTo>
                  <a:lnTo>
                    <a:pt x="14300" y="56070"/>
                  </a:lnTo>
                  <a:lnTo>
                    <a:pt x="24777" y="56070"/>
                  </a:lnTo>
                  <a:lnTo>
                    <a:pt x="24777" y="11404"/>
                  </a:lnTo>
                  <a:lnTo>
                    <a:pt x="39077" y="11404"/>
                  </a:lnTo>
                  <a:lnTo>
                    <a:pt x="39077" y="1905"/>
                  </a:lnTo>
                  <a:close/>
                </a:path>
                <a:path w="151129" h="57150">
                  <a:moveTo>
                    <a:pt x="95250" y="56070"/>
                  </a:moveTo>
                  <a:lnTo>
                    <a:pt x="91592" y="44665"/>
                  </a:lnTo>
                  <a:lnTo>
                    <a:pt x="88836" y="36118"/>
                  </a:lnTo>
                  <a:lnTo>
                    <a:pt x="80581" y="10452"/>
                  </a:lnTo>
                  <a:lnTo>
                    <a:pt x="78130" y="2857"/>
                  </a:lnTo>
                  <a:lnTo>
                    <a:pt x="78130" y="36118"/>
                  </a:lnTo>
                  <a:lnTo>
                    <a:pt x="62877" y="36118"/>
                  </a:lnTo>
                  <a:lnTo>
                    <a:pt x="70510" y="10452"/>
                  </a:lnTo>
                  <a:lnTo>
                    <a:pt x="78130" y="36118"/>
                  </a:lnTo>
                  <a:lnTo>
                    <a:pt x="78130" y="2857"/>
                  </a:lnTo>
                  <a:lnTo>
                    <a:pt x="60985" y="2857"/>
                  </a:lnTo>
                  <a:lnTo>
                    <a:pt x="43827" y="56070"/>
                  </a:lnTo>
                  <a:lnTo>
                    <a:pt x="55257" y="56070"/>
                  </a:lnTo>
                  <a:lnTo>
                    <a:pt x="59080" y="44665"/>
                  </a:lnTo>
                  <a:lnTo>
                    <a:pt x="80035" y="44665"/>
                  </a:lnTo>
                  <a:lnTo>
                    <a:pt x="83832" y="56070"/>
                  </a:lnTo>
                  <a:lnTo>
                    <a:pt x="95250" y="56070"/>
                  </a:lnTo>
                  <a:close/>
                </a:path>
                <a:path w="151129" h="57150">
                  <a:moveTo>
                    <a:pt x="150507" y="19951"/>
                  </a:moveTo>
                  <a:lnTo>
                    <a:pt x="148412" y="11633"/>
                  </a:lnTo>
                  <a:lnTo>
                    <a:pt x="143725" y="5346"/>
                  </a:lnTo>
                  <a:lnTo>
                    <a:pt x="136715" y="1384"/>
                  </a:lnTo>
                  <a:lnTo>
                    <a:pt x="127660" y="0"/>
                  </a:lnTo>
                  <a:lnTo>
                    <a:pt x="116547" y="2324"/>
                  </a:lnTo>
                  <a:lnTo>
                    <a:pt x="108839" y="8559"/>
                  </a:lnTo>
                  <a:lnTo>
                    <a:pt x="104343" y="17640"/>
                  </a:lnTo>
                  <a:lnTo>
                    <a:pt x="102882" y="28511"/>
                  </a:lnTo>
                  <a:lnTo>
                    <a:pt x="104203" y="39382"/>
                  </a:lnTo>
                  <a:lnTo>
                    <a:pt x="108483" y="48463"/>
                  </a:lnTo>
                  <a:lnTo>
                    <a:pt x="116141" y="54698"/>
                  </a:lnTo>
                  <a:lnTo>
                    <a:pt x="127660" y="57023"/>
                  </a:lnTo>
                  <a:lnTo>
                    <a:pt x="138455" y="54864"/>
                  </a:lnTo>
                  <a:lnTo>
                    <a:pt x="145516" y="49060"/>
                  </a:lnTo>
                  <a:lnTo>
                    <a:pt x="149352" y="40576"/>
                  </a:lnTo>
                  <a:lnTo>
                    <a:pt x="150507" y="30403"/>
                  </a:lnTo>
                  <a:lnTo>
                    <a:pt x="150507" y="26606"/>
                  </a:lnTo>
                  <a:lnTo>
                    <a:pt x="127660" y="26606"/>
                  </a:lnTo>
                  <a:lnTo>
                    <a:pt x="127660" y="35166"/>
                  </a:lnTo>
                  <a:lnTo>
                    <a:pt x="140030" y="35166"/>
                  </a:lnTo>
                  <a:lnTo>
                    <a:pt x="139077" y="41821"/>
                  </a:lnTo>
                  <a:lnTo>
                    <a:pt x="136232" y="47523"/>
                  </a:lnTo>
                  <a:lnTo>
                    <a:pt x="117182" y="47523"/>
                  </a:lnTo>
                  <a:lnTo>
                    <a:pt x="114300" y="38963"/>
                  </a:lnTo>
                  <a:lnTo>
                    <a:pt x="114300" y="18059"/>
                  </a:lnTo>
                  <a:lnTo>
                    <a:pt x="117182" y="9499"/>
                  </a:lnTo>
                  <a:lnTo>
                    <a:pt x="134327" y="9499"/>
                  </a:lnTo>
                  <a:lnTo>
                    <a:pt x="138125" y="13309"/>
                  </a:lnTo>
                  <a:lnTo>
                    <a:pt x="139077" y="19951"/>
                  </a:lnTo>
                  <a:lnTo>
                    <a:pt x="150507" y="19951"/>
                  </a:lnTo>
                  <a:close/>
                </a:path>
              </a:pathLst>
            </a:custGeom>
            <a:solidFill>
              <a:srgbClr val="2D3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18936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472211" y="2159380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16136" y="2182183"/>
              <a:ext cx="226674" cy="2379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6862511" y="2190533"/>
              <a:ext cx="227174" cy="2377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270407" y="2637307"/>
              <a:ext cx="34925" cy="403860"/>
            </a:xfrm>
            <a:custGeom>
              <a:avLst/>
              <a:gdLst/>
              <a:ahLst/>
              <a:cxnLst/>
              <a:rect l="l" t="t" r="r" b="b"/>
              <a:pathLst>
                <a:path w="34925" h="403860">
                  <a:moveTo>
                    <a:pt x="33350" y="381012"/>
                  </a:moveTo>
                  <a:lnTo>
                    <a:pt x="23825" y="378167"/>
                  </a:lnTo>
                  <a:lnTo>
                    <a:pt x="21082" y="385102"/>
                  </a:lnTo>
                  <a:lnTo>
                    <a:pt x="16205" y="390156"/>
                  </a:lnTo>
                  <a:lnTo>
                    <a:pt x="9893" y="393268"/>
                  </a:lnTo>
                  <a:lnTo>
                    <a:pt x="2870" y="394322"/>
                  </a:lnTo>
                  <a:lnTo>
                    <a:pt x="0" y="394322"/>
                  </a:lnTo>
                  <a:lnTo>
                    <a:pt x="0" y="403821"/>
                  </a:lnTo>
                  <a:lnTo>
                    <a:pt x="2870" y="403821"/>
                  </a:lnTo>
                  <a:lnTo>
                    <a:pt x="13246" y="402120"/>
                  </a:lnTo>
                  <a:lnTo>
                    <a:pt x="22390" y="397408"/>
                  </a:lnTo>
                  <a:lnTo>
                    <a:pt x="29375" y="390194"/>
                  </a:lnTo>
                  <a:lnTo>
                    <a:pt x="33350" y="381012"/>
                  </a:lnTo>
                  <a:close/>
                </a:path>
                <a:path w="34925" h="403860">
                  <a:moveTo>
                    <a:pt x="34302" y="304038"/>
                  </a:moveTo>
                  <a:lnTo>
                    <a:pt x="24777" y="304038"/>
                  </a:lnTo>
                  <a:lnTo>
                    <a:pt x="24777" y="342061"/>
                  </a:lnTo>
                  <a:lnTo>
                    <a:pt x="34302" y="342061"/>
                  </a:lnTo>
                  <a:lnTo>
                    <a:pt x="34302" y="304038"/>
                  </a:lnTo>
                  <a:close/>
                </a:path>
                <a:path w="34925" h="403860">
                  <a:moveTo>
                    <a:pt x="34302" y="228041"/>
                  </a:moveTo>
                  <a:lnTo>
                    <a:pt x="24777" y="228041"/>
                  </a:lnTo>
                  <a:lnTo>
                    <a:pt x="24777" y="266039"/>
                  </a:lnTo>
                  <a:lnTo>
                    <a:pt x="34302" y="266039"/>
                  </a:lnTo>
                  <a:lnTo>
                    <a:pt x="34302" y="228041"/>
                  </a:lnTo>
                  <a:close/>
                </a:path>
                <a:path w="34925" h="403860">
                  <a:moveTo>
                    <a:pt x="34302" y="152019"/>
                  </a:moveTo>
                  <a:lnTo>
                    <a:pt x="24777" y="152019"/>
                  </a:lnTo>
                  <a:lnTo>
                    <a:pt x="24777" y="190042"/>
                  </a:lnTo>
                  <a:lnTo>
                    <a:pt x="34302" y="190042"/>
                  </a:lnTo>
                  <a:lnTo>
                    <a:pt x="34302" y="152019"/>
                  </a:lnTo>
                  <a:close/>
                </a:path>
                <a:path w="34925" h="403860">
                  <a:moveTo>
                    <a:pt x="34302" y="76022"/>
                  </a:moveTo>
                  <a:lnTo>
                    <a:pt x="24777" y="76022"/>
                  </a:lnTo>
                  <a:lnTo>
                    <a:pt x="24777" y="114020"/>
                  </a:lnTo>
                  <a:lnTo>
                    <a:pt x="34302" y="114020"/>
                  </a:lnTo>
                  <a:lnTo>
                    <a:pt x="34302" y="76022"/>
                  </a:lnTo>
                  <a:close/>
                </a:path>
                <a:path w="34925" h="403860">
                  <a:moveTo>
                    <a:pt x="34302" y="0"/>
                  </a:moveTo>
                  <a:lnTo>
                    <a:pt x="24777" y="0"/>
                  </a:lnTo>
                  <a:lnTo>
                    <a:pt x="24777" y="38023"/>
                  </a:lnTo>
                  <a:lnTo>
                    <a:pt x="34302" y="38023"/>
                  </a:lnTo>
                  <a:lnTo>
                    <a:pt x="34302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05438" y="2361762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5" h="92710">
                  <a:moveTo>
                    <a:pt x="203824" y="92162"/>
                  </a:moveTo>
                  <a:lnTo>
                    <a:pt x="0" y="92162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2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505310" y="2470048"/>
              <a:ext cx="203835" cy="309245"/>
            </a:xfrm>
            <a:custGeom>
              <a:avLst/>
              <a:gdLst/>
              <a:ahLst/>
              <a:cxnLst/>
              <a:rect l="l" t="t" r="r" b="b"/>
              <a:pathLst>
                <a:path w="203835" h="309244">
                  <a:moveTo>
                    <a:pt x="203822" y="216623"/>
                  </a:moveTo>
                  <a:lnTo>
                    <a:pt x="0" y="216623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23"/>
                  </a:lnTo>
                  <a:close/>
                </a:path>
                <a:path w="203835" h="309244">
                  <a:moveTo>
                    <a:pt x="203822" y="108331"/>
                  </a:moveTo>
                  <a:lnTo>
                    <a:pt x="0" y="108331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31"/>
                  </a:lnTo>
                  <a:close/>
                </a:path>
                <a:path w="203835" h="309244">
                  <a:moveTo>
                    <a:pt x="203822" y="0"/>
                  </a:moveTo>
                  <a:lnTo>
                    <a:pt x="0" y="0"/>
                  </a:lnTo>
                  <a:lnTo>
                    <a:pt x="0" y="92176"/>
                  </a:lnTo>
                  <a:lnTo>
                    <a:pt x="203822" y="92176"/>
                  </a:lnTo>
                  <a:lnTo>
                    <a:pt x="203822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505438" y="2797869"/>
              <a:ext cx="203835" cy="123825"/>
            </a:xfrm>
            <a:custGeom>
              <a:avLst/>
              <a:gdLst/>
              <a:ahLst/>
              <a:cxnLst/>
              <a:rect l="l" t="t" r="r" b="b"/>
              <a:pathLst>
                <a:path w="203835" h="123825">
                  <a:moveTo>
                    <a:pt x="203824" y="123524"/>
                  </a:moveTo>
                  <a:lnTo>
                    <a:pt x="0" y="12352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123524"/>
                  </a:lnTo>
                  <a:close/>
                </a:path>
              </a:pathLst>
            </a:custGeom>
            <a:solidFill>
              <a:srgbClr val="E1E1E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31155" y="2831147"/>
              <a:ext cx="151765" cy="57150"/>
            </a:xfrm>
            <a:custGeom>
              <a:avLst/>
              <a:gdLst/>
              <a:ahLst/>
              <a:cxnLst/>
              <a:rect l="l" t="t" r="r" b="b"/>
              <a:pathLst>
                <a:path w="151764" h="57150">
                  <a:moveTo>
                    <a:pt x="39052" y="952"/>
                  </a:moveTo>
                  <a:lnTo>
                    <a:pt x="0" y="952"/>
                  </a:lnTo>
                  <a:lnTo>
                    <a:pt x="0" y="10452"/>
                  </a:lnTo>
                  <a:lnTo>
                    <a:pt x="13322" y="10452"/>
                  </a:lnTo>
                  <a:lnTo>
                    <a:pt x="13322" y="55105"/>
                  </a:lnTo>
                  <a:lnTo>
                    <a:pt x="24752" y="55105"/>
                  </a:lnTo>
                  <a:lnTo>
                    <a:pt x="24752" y="10452"/>
                  </a:lnTo>
                  <a:lnTo>
                    <a:pt x="39052" y="10452"/>
                  </a:lnTo>
                  <a:lnTo>
                    <a:pt x="39052" y="952"/>
                  </a:lnTo>
                  <a:close/>
                </a:path>
                <a:path w="151764" h="57150">
                  <a:moveTo>
                    <a:pt x="96202" y="55105"/>
                  </a:moveTo>
                  <a:lnTo>
                    <a:pt x="92532" y="43700"/>
                  </a:lnTo>
                  <a:lnTo>
                    <a:pt x="89776" y="35153"/>
                  </a:lnTo>
                  <a:lnTo>
                    <a:pt x="81508" y="9499"/>
                  </a:lnTo>
                  <a:lnTo>
                    <a:pt x="79057" y="1905"/>
                  </a:lnTo>
                  <a:lnTo>
                    <a:pt x="78105" y="1905"/>
                  </a:lnTo>
                  <a:lnTo>
                    <a:pt x="78105" y="35153"/>
                  </a:lnTo>
                  <a:lnTo>
                    <a:pt x="62852" y="35153"/>
                  </a:lnTo>
                  <a:lnTo>
                    <a:pt x="70472" y="9499"/>
                  </a:lnTo>
                  <a:lnTo>
                    <a:pt x="78105" y="35153"/>
                  </a:lnTo>
                  <a:lnTo>
                    <a:pt x="78105" y="1905"/>
                  </a:lnTo>
                  <a:lnTo>
                    <a:pt x="61899" y="1905"/>
                  </a:lnTo>
                  <a:lnTo>
                    <a:pt x="44754" y="55105"/>
                  </a:lnTo>
                  <a:lnTo>
                    <a:pt x="56197" y="55105"/>
                  </a:lnTo>
                  <a:lnTo>
                    <a:pt x="60007" y="43700"/>
                  </a:lnTo>
                  <a:lnTo>
                    <a:pt x="80949" y="43700"/>
                  </a:lnTo>
                  <a:lnTo>
                    <a:pt x="84772" y="55105"/>
                  </a:lnTo>
                  <a:lnTo>
                    <a:pt x="96202" y="55105"/>
                  </a:lnTo>
                  <a:close/>
                </a:path>
                <a:path w="151764" h="57150">
                  <a:moveTo>
                    <a:pt x="151447" y="19951"/>
                  </a:moveTo>
                  <a:lnTo>
                    <a:pt x="149339" y="11620"/>
                  </a:lnTo>
                  <a:lnTo>
                    <a:pt x="144653" y="5346"/>
                  </a:lnTo>
                  <a:lnTo>
                    <a:pt x="137642" y="1384"/>
                  </a:lnTo>
                  <a:lnTo>
                    <a:pt x="128574" y="0"/>
                  </a:lnTo>
                  <a:lnTo>
                    <a:pt x="117475" y="2324"/>
                  </a:lnTo>
                  <a:lnTo>
                    <a:pt x="109766" y="8547"/>
                  </a:lnTo>
                  <a:lnTo>
                    <a:pt x="105283" y="17640"/>
                  </a:lnTo>
                  <a:lnTo>
                    <a:pt x="103822" y="28498"/>
                  </a:lnTo>
                  <a:lnTo>
                    <a:pt x="105143" y="39370"/>
                  </a:lnTo>
                  <a:lnTo>
                    <a:pt x="109410" y="48450"/>
                  </a:lnTo>
                  <a:lnTo>
                    <a:pt x="117068" y="54686"/>
                  </a:lnTo>
                  <a:lnTo>
                    <a:pt x="128574" y="56997"/>
                  </a:lnTo>
                  <a:lnTo>
                    <a:pt x="139382" y="54851"/>
                  </a:lnTo>
                  <a:lnTo>
                    <a:pt x="146443" y="49047"/>
                  </a:lnTo>
                  <a:lnTo>
                    <a:pt x="150291" y="40576"/>
                  </a:lnTo>
                  <a:lnTo>
                    <a:pt x="151447" y="30403"/>
                  </a:lnTo>
                  <a:lnTo>
                    <a:pt x="151447" y="26606"/>
                  </a:lnTo>
                  <a:lnTo>
                    <a:pt x="128574" y="26606"/>
                  </a:lnTo>
                  <a:lnTo>
                    <a:pt x="128574" y="35153"/>
                  </a:lnTo>
                  <a:lnTo>
                    <a:pt x="140957" y="35153"/>
                  </a:lnTo>
                  <a:lnTo>
                    <a:pt x="140004" y="41808"/>
                  </a:lnTo>
                  <a:lnTo>
                    <a:pt x="137147" y="47498"/>
                  </a:lnTo>
                  <a:lnTo>
                    <a:pt x="118097" y="47498"/>
                  </a:lnTo>
                  <a:lnTo>
                    <a:pt x="115252" y="38950"/>
                  </a:lnTo>
                  <a:lnTo>
                    <a:pt x="115252" y="18059"/>
                  </a:lnTo>
                  <a:lnTo>
                    <a:pt x="118097" y="9499"/>
                  </a:lnTo>
                  <a:lnTo>
                    <a:pt x="135255" y="9499"/>
                  </a:lnTo>
                  <a:lnTo>
                    <a:pt x="139052" y="13296"/>
                  </a:lnTo>
                  <a:lnTo>
                    <a:pt x="140004" y="19951"/>
                  </a:lnTo>
                  <a:lnTo>
                    <a:pt x="151447" y="19951"/>
                  </a:lnTo>
                  <a:close/>
                </a:path>
              </a:pathLst>
            </a:custGeom>
            <a:solidFill>
              <a:srgbClr val="2D3B4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4823540" y="2545144"/>
              <a:ext cx="226699" cy="2378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5169914" y="2553494"/>
              <a:ext cx="227199" cy="23774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77789" y="2573644"/>
              <a:ext cx="211449" cy="2109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599735" y="2938500"/>
              <a:ext cx="184150" cy="102870"/>
            </a:xfrm>
            <a:custGeom>
              <a:avLst/>
              <a:gdLst/>
              <a:ahLst/>
              <a:cxnLst/>
              <a:rect l="l" t="t" r="r" b="b"/>
              <a:pathLst>
                <a:path w="184150" h="102869">
                  <a:moveTo>
                    <a:pt x="9525" y="0"/>
                  </a:moveTo>
                  <a:lnTo>
                    <a:pt x="0" y="0"/>
                  </a:lnTo>
                  <a:lnTo>
                    <a:pt x="0" y="38023"/>
                  </a:lnTo>
                  <a:lnTo>
                    <a:pt x="9525" y="38023"/>
                  </a:lnTo>
                  <a:lnTo>
                    <a:pt x="9525" y="0"/>
                  </a:lnTo>
                  <a:close/>
                </a:path>
                <a:path w="184150" h="102869">
                  <a:moveTo>
                    <a:pt x="31419" y="93129"/>
                  </a:moveTo>
                  <a:lnTo>
                    <a:pt x="23317" y="91782"/>
                  </a:lnTo>
                  <a:lnTo>
                    <a:pt x="16548" y="88138"/>
                  </a:lnTo>
                  <a:lnTo>
                    <a:pt x="11734" y="82702"/>
                  </a:lnTo>
                  <a:lnTo>
                    <a:pt x="9525" y="76022"/>
                  </a:lnTo>
                  <a:lnTo>
                    <a:pt x="0" y="76974"/>
                  </a:lnTo>
                  <a:lnTo>
                    <a:pt x="3429" y="87388"/>
                  </a:lnTo>
                  <a:lnTo>
                    <a:pt x="10350" y="95504"/>
                  </a:lnTo>
                  <a:lnTo>
                    <a:pt x="19939" y="100749"/>
                  </a:lnTo>
                  <a:lnTo>
                    <a:pt x="31419" y="102628"/>
                  </a:lnTo>
                  <a:lnTo>
                    <a:pt x="31419" y="93129"/>
                  </a:lnTo>
                  <a:close/>
                </a:path>
                <a:path w="184150" h="102869">
                  <a:moveTo>
                    <a:pt x="107619" y="93129"/>
                  </a:moveTo>
                  <a:lnTo>
                    <a:pt x="69519" y="93129"/>
                  </a:lnTo>
                  <a:lnTo>
                    <a:pt x="69519" y="102628"/>
                  </a:lnTo>
                  <a:lnTo>
                    <a:pt x="107619" y="102628"/>
                  </a:lnTo>
                  <a:lnTo>
                    <a:pt x="107619" y="93129"/>
                  </a:lnTo>
                  <a:close/>
                </a:path>
                <a:path w="184150" h="102869">
                  <a:moveTo>
                    <a:pt x="183819" y="93129"/>
                  </a:moveTo>
                  <a:lnTo>
                    <a:pt x="145719" y="93129"/>
                  </a:lnTo>
                  <a:lnTo>
                    <a:pt x="145719" y="102628"/>
                  </a:lnTo>
                  <a:lnTo>
                    <a:pt x="183819" y="102628"/>
                  </a:lnTo>
                  <a:lnTo>
                    <a:pt x="183819" y="93129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033113" y="3067718"/>
              <a:ext cx="944898" cy="1140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821654" y="2575547"/>
              <a:ext cx="1542415" cy="466090"/>
            </a:xfrm>
            <a:custGeom>
              <a:avLst/>
              <a:gdLst/>
              <a:ahLst/>
              <a:cxnLst/>
              <a:rect l="l" t="t" r="r" b="b"/>
              <a:pathLst>
                <a:path w="1542415" h="466089">
                  <a:moveTo>
                    <a:pt x="38100" y="456082"/>
                  </a:moveTo>
                  <a:lnTo>
                    <a:pt x="0" y="456082"/>
                  </a:lnTo>
                  <a:lnTo>
                    <a:pt x="0" y="465582"/>
                  </a:lnTo>
                  <a:lnTo>
                    <a:pt x="38100" y="465582"/>
                  </a:lnTo>
                  <a:lnTo>
                    <a:pt x="38100" y="456082"/>
                  </a:lnTo>
                  <a:close/>
                </a:path>
                <a:path w="1542415" h="466089">
                  <a:moveTo>
                    <a:pt x="114300" y="456082"/>
                  </a:moveTo>
                  <a:lnTo>
                    <a:pt x="76200" y="456082"/>
                  </a:lnTo>
                  <a:lnTo>
                    <a:pt x="76200" y="465582"/>
                  </a:lnTo>
                  <a:lnTo>
                    <a:pt x="114300" y="465582"/>
                  </a:lnTo>
                  <a:lnTo>
                    <a:pt x="114300" y="456082"/>
                  </a:lnTo>
                  <a:close/>
                </a:path>
                <a:path w="1542415" h="466089">
                  <a:moveTo>
                    <a:pt x="190500" y="456082"/>
                  </a:moveTo>
                  <a:lnTo>
                    <a:pt x="152400" y="456082"/>
                  </a:lnTo>
                  <a:lnTo>
                    <a:pt x="152400" y="465582"/>
                  </a:lnTo>
                  <a:lnTo>
                    <a:pt x="190500" y="465582"/>
                  </a:lnTo>
                  <a:lnTo>
                    <a:pt x="190500" y="456082"/>
                  </a:lnTo>
                  <a:close/>
                </a:path>
                <a:path w="1542415" h="466089">
                  <a:moveTo>
                    <a:pt x="266700" y="456082"/>
                  </a:moveTo>
                  <a:lnTo>
                    <a:pt x="228600" y="456082"/>
                  </a:lnTo>
                  <a:lnTo>
                    <a:pt x="228600" y="465582"/>
                  </a:lnTo>
                  <a:lnTo>
                    <a:pt x="266700" y="465582"/>
                  </a:lnTo>
                  <a:lnTo>
                    <a:pt x="266700" y="456082"/>
                  </a:lnTo>
                  <a:close/>
                </a:path>
                <a:path w="1542415" h="466089">
                  <a:moveTo>
                    <a:pt x="342900" y="456082"/>
                  </a:moveTo>
                  <a:lnTo>
                    <a:pt x="304800" y="456082"/>
                  </a:lnTo>
                  <a:lnTo>
                    <a:pt x="304800" y="465582"/>
                  </a:lnTo>
                  <a:lnTo>
                    <a:pt x="342900" y="465582"/>
                  </a:lnTo>
                  <a:lnTo>
                    <a:pt x="342900" y="456082"/>
                  </a:lnTo>
                  <a:close/>
                </a:path>
                <a:path w="1542415" h="466089">
                  <a:moveTo>
                    <a:pt x="419100" y="456082"/>
                  </a:moveTo>
                  <a:lnTo>
                    <a:pt x="381000" y="456082"/>
                  </a:lnTo>
                  <a:lnTo>
                    <a:pt x="381000" y="465582"/>
                  </a:lnTo>
                  <a:lnTo>
                    <a:pt x="419100" y="465582"/>
                  </a:lnTo>
                  <a:lnTo>
                    <a:pt x="419100" y="456082"/>
                  </a:lnTo>
                  <a:close/>
                </a:path>
                <a:path w="1542415" h="466089">
                  <a:moveTo>
                    <a:pt x="495300" y="456082"/>
                  </a:moveTo>
                  <a:lnTo>
                    <a:pt x="457200" y="456082"/>
                  </a:lnTo>
                  <a:lnTo>
                    <a:pt x="457200" y="465582"/>
                  </a:lnTo>
                  <a:lnTo>
                    <a:pt x="495300" y="465582"/>
                  </a:lnTo>
                  <a:lnTo>
                    <a:pt x="495300" y="456082"/>
                  </a:lnTo>
                  <a:close/>
                </a:path>
                <a:path w="1542415" h="466089">
                  <a:moveTo>
                    <a:pt x="571500" y="456082"/>
                  </a:moveTo>
                  <a:lnTo>
                    <a:pt x="533400" y="456082"/>
                  </a:lnTo>
                  <a:lnTo>
                    <a:pt x="533400" y="465582"/>
                  </a:lnTo>
                  <a:lnTo>
                    <a:pt x="571500" y="465582"/>
                  </a:lnTo>
                  <a:lnTo>
                    <a:pt x="571500" y="456082"/>
                  </a:lnTo>
                  <a:close/>
                </a:path>
                <a:path w="1542415" h="466089">
                  <a:moveTo>
                    <a:pt x="647700" y="456082"/>
                  </a:moveTo>
                  <a:lnTo>
                    <a:pt x="609600" y="456082"/>
                  </a:lnTo>
                  <a:lnTo>
                    <a:pt x="609600" y="465582"/>
                  </a:lnTo>
                  <a:lnTo>
                    <a:pt x="647700" y="465582"/>
                  </a:lnTo>
                  <a:lnTo>
                    <a:pt x="647700" y="456082"/>
                  </a:lnTo>
                  <a:close/>
                </a:path>
                <a:path w="1542415" h="466089">
                  <a:moveTo>
                    <a:pt x="723900" y="456082"/>
                  </a:moveTo>
                  <a:lnTo>
                    <a:pt x="685800" y="456082"/>
                  </a:lnTo>
                  <a:lnTo>
                    <a:pt x="685800" y="465582"/>
                  </a:lnTo>
                  <a:lnTo>
                    <a:pt x="723900" y="465582"/>
                  </a:lnTo>
                  <a:lnTo>
                    <a:pt x="723900" y="456082"/>
                  </a:lnTo>
                  <a:close/>
                </a:path>
                <a:path w="1542415" h="466089">
                  <a:moveTo>
                    <a:pt x="800100" y="456082"/>
                  </a:moveTo>
                  <a:lnTo>
                    <a:pt x="762000" y="456082"/>
                  </a:lnTo>
                  <a:lnTo>
                    <a:pt x="762000" y="465582"/>
                  </a:lnTo>
                  <a:lnTo>
                    <a:pt x="800100" y="465582"/>
                  </a:lnTo>
                  <a:lnTo>
                    <a:pt x="800100" y="456082"/>
                  </a:lnTo>
                  <a:close/>
                </a:path>
                <a:path w="1542415" h="466089">
                  <a:moveTo>
                    <a:pt x="876300" y="456082"/>
                  </a:moveTo>
                  <a:lnTo>
                    <a:pt x="838200" y="456082"/>
                  </a:lnTo>
                  <a:lnTo>
                    <a:pt x="838200" y="465582"/>
                  </a:lnTo>
                  <a:lnTo>
                    <a:pt x="876300" y="465582"/>
                  </a:lnTo>
                  <a:lnTo>
                    <a:pt x="876300" y="456082"/>
                  </a:lnTo>
                  <a:close/>
                </a:path>
                <a:path w="1542415" h="466089">
                  <a:moveTo>
                    <a:pt x="952500" y="456082"/>
                  </a:moveTo>
                  <a:lnTo>
                    <a:pt x="914400" y="456082"/>
                  </a:lnTo>
                  <a:lnTo>
                    <a:pt x="914400" y="465582"/>
                  </a:lnTo>
                  <a:lnTo>
                    <a:pt x="952500" y="465582"/>
                  </a:lnTo>
                  <a:lnTo>
                    <a:pt x="952500" y="456082"/>
                  </a:lnTo>
                  <a:close/>
                </a:path>
                <a:path w="1542415" h="466089">
                  <a:moveTo>
                    <a:pt x="1028700" y="456082"/>
                  </a:moveTo>
                  <a:lnTo>
                    <a:pt x="990600" y="456082"/>
                  </a:lnTo>
                  <a:lnTo>
                    <a:pt x="990600" y="465582"/>
                  </a:lnTo>
                  <a:lnTo>
                    <a:pt x="1028700" y="465582"/>
                  </a:lnTo>
                  <a:lnTo>
                    <a:pt x="1028700" y="456082"/>
                  </a:lnTo>
                  <a:close/>
                </a:path>
                <a:path w="1542415" h="466089">
                  <a:moveTo>
                    <a:pt x="1104900" y="456082"/>
                  </a:moveTo>
                  <a:lnTo>
                    <a:pt x="1066800" y="456082"/>
                  </a:lnTo>
                  <a:lnTo>
                    <a:pt x="1066800" y="465582"/>
                  </a:lnTo>
                  <a:lnTo>
                    <a:pt x="1104900" y="465582"/>
                  </a:lnTo>
                  <a:lnTo>
                    <a:pt x="1104900" y="456082"/>
                  </a:lnTo>
                  <a:close/>
                </a:path>
                <a:path w="1542415" h="466089">
                  <a:moveTo>
                    <a:pt x="1181100" y="456082"/>
                  </a:moveTo>
                  <a:lnTo>
                    <a:pt x="1143000" y="456082"/>
                  </a:lnTo>
                  <a:lnTo>
                    <a:pt x="1143000" y="465582"/>
                  </a:lnTo>
                  <a:lnTo>
                    <a:pt x="1181100" y="465582"/>
                  </a:lnTo>
                  <a:lnTo>
                    <a:pt x="1181100" y="456082"/>
                  </a:lnTo>
                  <a:close/>
                </a:path>
                <a:path w="1542415" h="466089">
                  <a:moveTo>
                    <a:pt x="1257300" y="456082"/>
                  </a:moveTo>
                  <a:lnTo>
                    <a:pt x="1219200" y="456082"/>
                  </a:lnTo>
                  <a:lnTo>
                    <a:pt x="1219200" y="465582"/>
                  </a:lnTo>
                  <a:lnTo>
                    <a:pt x="1257300" y="465582"/>
                  </a:lnTo>
                  <a:lnTo>
                    <a:pt x="1257300" y="456082"/>
                  </a:lnTo>
                  <a:close/>
                </a:path>
                <a:path w="1542415" h="466089">
                  <a:moveTo>
                    <a:pt x="1333500" y="456082"/>
                  </a:moveTo>
                  <a:lnTo>
                    <a:pt x="1295400" y="456082"/>
                  </a:lnTo>
                  <a:lnTo>
                    <a:pt x="1295400" y="465582"/>
                  </a:lnTo>
                  <a:lnTo>
                    <a:pt x="1333500" y="465582"/>
                  </a:lnTo>
                  <a:lnTo>
                    <a:pt x="1333500" y="456082"/>
                  </a:lnTo>
                  <a:close/>
                </a:path>
                <a:path w="1542415" h="466089">
                  <a:moveTo>
                    <a:pt x="1409700" y="456082"/>
                  </a:moveTo>
                  <a:lnTo>
                    <a:pt x="1371600" y="456082"/>
                  </a:lnTo>
                  <a:lnTo>
                    <a:pt x="1371600" y="465582"/>
                  </a:lnTo>
                  <a:lnTo>
                    <a:pt x="1409700" y="465582"/>
                  </a:lnTo>
                  <a:lnTo>
                    <a:pt x="1409700" y="456082"/>
                  </a:lnTo>
                  <a:close/>
                </a:path>
                <a:path w="1542415" h="466089">
                  <a:moveTo>
                    <a:pt x="1542097" y="63652"/>
                  </a:moveTo>
                  <a:lnTo>
                    <a:pt x="1478280" y="0"/>
                  </a:lnTo>
                  <a:lnTo>
                    <a:pt x="1414475" y="63652"/>
                  </a:lnTo>
                  <a:lnTo>
                    <a:pt x="1421130" y="70307"/>
                  </a:lnTo>
                  <a:lnTo>
                    <a:pt x="1478280" y="13309"/>
                  </a:lnTo>
                  <a:lnTo>
                    <a:pt x="1535430" y="70307"/>
                  </a:lnTo>
                  <a:lnTo>
                    <a:pt x="1542097" y="63652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9" name="object 39"/>
          <p:cNvGrpSpPr/>
          <p:nvPr/>
        </p:nvGrpSpPr>
        <p:grpSpPr>
          <a:xfrm>
            <a:off x="4779640" y="1574800"/>
            <a:ext cx="929640" cy="573405"/>
            <a:chOff x="4779640" y="1574800"/>
            <a:chExt cx="929640" cy="573405"/>
          </a:xfrm>
        </p:grpSpPr>
        <p:sp>
          <p:nvSpPr>
            <p:cNvPr id="40" name="object 40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9" name="object 49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212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 </a:t>
            </a:r>
            <a:r>
              <a:rPr dirty="0" sz="2200" spc="15" b="0">
                <a:latin typeface="Lato"/>
                <a:cs typeface="Lato"/>
              </a:rPr>
              <a:t>in </a:t>
            </a:r>
            <a:r>
              <a:rPr dirty="0" sz="2200" spc="10" b="0">
                <a:latin typeface="Lato"/>
                <a:cs typeface="Lato"/>
              </a:rPr>
              <a:t>Cloudera </a:t>
            </a:r>
            <a:r>
              <a:rPr dirty="0" sz="2200" spc="-35" b="0">
                <a:latin typeface="Lato"/>
                <a:cs typeface="Lato"/>
              </a:rPr>
              <a:t>SDX </a:t>
            </a:r>
            <a:r>
              <a:rPr dirty="0" sz="2200" spc="15" b="0">
                <a:latin typeface="Lato"/>
                <a:cs typeface="Lato"/>
              </a:rPr>
              <a:t>is</a:t>
            </a:r>
            <a:r>
              <a:rPr dirty="0" sz="2200" spc="-29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Simpliﬁed</a:t>
            </a:r>
            <a:endParaRPr sz="2200">
              <a:latin typeface="Lato"/>
              <a:cs typeface="Lato"/>
            </a:endParaRPr>
          </a:p>
        </p:txBody>
      </p:sp>
      <p:sp>
        <p:nvSpPr>
          <p:cNvPr id="51" name="object 5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50" name="object 50"/>
          <p:cNvSpPr txBox="1"/>
          <p:nvPr/>
        </p:nvSpPr>
        <p:spPr>
          <a:xfrm>
            <a:off x="634998" y="912620"/>
            <a:ext cx="7255509" cy="18878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Elegant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Auto-propagating Attribute-Based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Access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Masking</a:t>
            </a:r>
            <a:r>
              <a:rPr dirty="0" sz="1600" spc="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Policies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380111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apply </a:t>
            </a:r>
            <a:r>
              <a:rPr dirty="0" sz="1800" spc="-45" b="1">
                <a:solidFill>
                  <a:srgbClr val="7E7E7E"/>
                </a:solidFill>
                <a:latin typeface="Roboto"/>
                <a:cs typeface="Roboto"/>
              </a:rPr>
              <a:t>Tags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columns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and that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propagate through  lineage.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033113" y="3067718"/>
            <a:ext cx="944898" cy="114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71213" y="2090020"/>
            <a:ext cx="200024" cy="883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4779640" y="1574800"/>
            <a:ext cx="3046095" cy="1466850"/>
            <a:chOff x="4779640" y="1574800"/>
            <a:chExt cx="3046095" cy="1466850"/>
          </a:xfrm>
        </p:grpSpPr>
        <p:sp>
          <p:nvSpPr>
            <p:cNvPr id="10" name="object 10"/>
            <p:cNvSpPr/>
            <p:nvPr/>
          </p:nvSpPr>
          <p:spPr>
            <a:xfrm>
              <a:off x="6216962" y="2090020"/>
              <a:ext cx="31750" cy="87630"/>
            </a:xfrm>
            <a:custGeom>
              <a:avLst/>
              <a:gdLst/>
              <a:ahLst/>
              <a:cxnLst/>
              <a:rect l="l" t="t" r="r" b="b"/>
              <a:pathLst>
                <a:path w="31750" h="87630">
                  <a:moveTo>
                    <a:pt x="31424" y="87412"/>
                  </a:moveTo>
                  <a:lnTo>
                    <a:pt x="19999" y="87412"/>
                  </a:lnTo>
                  <a:lnTo>
                    <a:pt x="19999" y="10449"/>
                  </a:lnTo>
                  <a:lnTo>
                    <a:pt x="0" y="10449"/>
                  </a:lnTo>
                  <a:lnTo>
                    <a:pt x="1899" y="0"/>
                  </a:lnTo>
                  <a:lnTo>
                    <a:pt x="31424" y="0"/>
                  </a:lnTo>
                  <a:lnTo>
                    <a:pt x="31424" y="8741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834038" y="2097620"/>
              <a:ext cx="607695" cy="542925"/>
            </a:xfrm>
            <a:custGeom>
              <a:avLst/>
              <a:gdLst/>
              <a:ahLst/>
              <a:cxnLst/>
              <a:rect l="l" t="t" r="r" b="b"/>
              <a:pathLst>
                <a:path w="607695" h="542925">
                  <a:moveTo>
                    <a:pt x="5724" y="542523"/>
                  </a:moveTo>
                  <a:lnTo>
                    <a:pt x="0" y="534923"/>
                  </a:lnTo>
                  <a:lnTo>
                    <a:pt x="591523" y="15202"/>
                  </a:lnTo>
                  <a:lnTo>
                    <a:pt x="517223" y="9502"/>
                  </a:lnTo>
                  <a:lnTo>
                    <a:pt x="518173" y="0"/>
                  </a:lnTo>
                  <a:lnTo>
                    <a:pt x="607698" y="6652"/>
                  </a:lnTo>
                  <a:lnTo>
                    <a:pt x="601048" y="96914"/>
                  </a:lnTo>
                  <a:lnTo>
                    <a:pt x="591523" y="95964"/>
                  </a:lnTo>
                  <a:lnTo>
                    <a:pt x="597223" y="22804"/>
                  </a:lnTo>
                  <a:lnTo>
                    <a:pt x="5724" y="54252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6758936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538874" y="1782178"/>
              <a:ext cx="1082675" cy="526415"/>
            </a:xfrm>
            <a:custGeom>
              <a:avLst/>
              <a:gdLst/>
              <a:ahLst/>
              <a:cxnLst/>
              <a:rect l="l" t="t" r="r" b="b"/>
              <a:pathLst>
                <a:path w="1082675" h="52641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52641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52641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52641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52641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52641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52641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52641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52641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526414">
                  <a:moveTo>
                    <a:pt x="1082052" y="434213"/>
                  </a:moveTo>
                  <a:lnTo>
                    <a:pt x="878230" y="434213"/>
                  </a:lnTo>
                  <a:lnTo>
                    <a:pt x="878230" y="526376"/>
                  </a:lnTo>
                  <a:lnTo>
                    <a:pt x="1082052" y="526376"/>
                  </a:lnTo>
                  <a:lnTo>
                    <a:pt x="1082052" y="434213"/>
                  </a:lnTo>
                  <a:close/>
                </a:path>
                <a:path w="1082675" h="526414">
                  <a:moveTo>
                    <a:pt x="1082052" y="324954"/>
                  </a:moveTo>
                  <a:lnTo>
                    <a:pt x="878230" y="324954"/>
                  </a:lnTo>
                  <a:lnTo>
                    <a:pt x="878230" y="417118"/>
                  </a:lnTo>
                  <a:lnTo>
                    <a:pt x="1082052" y="417118"/>
                  </a:lnTo>
                  <a:lnTo>
                    <a:pt x="1082052" y="324954"/>
                  </a:lnTo>
                  <a:close/>
                </a:path>
                <a:path w="1082675" h="52641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52641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52641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98030" y="1782178"/>
              <a:ext cx="93345" cy="526415"/>
            </a:xfrm>
            <a:custGeom>
              <a:avLst/>
              <a:gdLst/>
              <a:ahLst/>
              <a:cxnLst/>
              <a:rect l="l" t="t" r="r" b="b"/>
              <a:pathLst>
                <a:path w="93345" h="526414">
                  <a:moveTo>
                    <a:pt x="93319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93319" y="526376"/>
                  </a:lnTo>
                  <a:lnTo>
                    <a:pt x="93319" y="434213"/>
                  </a:lnTo>
                  <a:close/>
                </a:path>
                <a:path w="93345" h="526414">
                  <a:moveTo>
                    <a:pt x="93319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93319" y="417118"/>
                  </a:lnTo>
                  <a:lnTo>
                    <a:pt x="93319" y="324954"/>
                  </a:lnTo>
                  <a:close/>
                </a:path>
                <a:path w="93345" h="526414">
                  <a:moveTo>
                    <a:pt x="93319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93319" y="308800"/>
                  </a:lnTo>
                  <a:lnTo>
                    <a:pt x="93319" y="216636"/>
                  </a:lnTo>
                  <a:close/>
                </a:path>
                <a:path w="93345" h="526414">
                  <a:moveTo>
                    <a:pt x="93319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93319" y="200482"/>
                  </a:lnTo>
                  <a:lnTo>
                    <a:pt x="93319" y="108318"/>
                  </a:lnTo>
                  <a:close/>
                </a:path>
                <a:path w="93345" h="526414">
                  <a:moveTo>
                    <a:pt x="93319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93319" y="92163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7307554" y="1782178"/>
              <a:ext cx="93345" cy="526415"/>
            </a:xfrm>
            <a:custGeom>
              <a:avLst/>
              <a:gdLst/>
              <a:ahLst/>
              <a:cxnLst/>
              <a:rect l="l" t="t" r="r" b="b"/>
              <a:pathLst>
                <a:path w="93345" h="526414">
                  <a:moveTo>
                    <a:pt x="93345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93345" y="526376"/>
                  </a:lnTo>
                  <a:lnTo>
                    <a:pt x="93345" y="434213"/>
                  </a:lnTo>
                  <a:close/>
                </a:path>
                <a:path w="93345" h="526414">
                  <a:moveTo>
                    <a:pt x="93345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93345" y="417118"/>
                  </a:lnTo>
                  <a:lnTo>
                    <a:pt x="93345" y="324954"/>
                  </a:lnTo>
                  <a:close/>
                </a:path>
                <a:path w="93345" h="526414">
                  <a:moveTo>
                    <a:pt x="93345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93345" y="308800"/>
                  </a:lnTo>
                  <a:lnTo>
                    <a:pt x="93345" y="216636"/>
                  </a:lnTo>
                  <a:close/>
                </a:path>
                <a:path w="93345" h="526414">
                  <a:moveTo>
                    <a:pt x="93345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93345" y="200482"/>
                  </a:lnTo>
                  <a:lnTo>
                    <a:pt x="93345" y="108318"/>
                  </a:lnTo>
                  <a:close/>
                </a:path>
                <a:path w="93345" h="526414">
                  <a:moveTo>
                    <a:pt x="93345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93345" y="92163"/>
                  </a:lnTo>
                  <a:lnTo>
                    <a:pt x="93345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05438" y="2361762"/>
              <a:ext cx="203824" cy="41710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599735" y="2713329"/>
              <a:ext cx="1704975" cy="328295"/>
            </a:xfrm>
            <a:custGeom>
              <a:avLst/>
              <a:gdLst/>
              <a:ahLst/>
              <a:cxnLst/>
              <a:rect l="l" t="t" r="r" b="b"/>
              <a:pathLst>
                <a:path w="1704975" h="328294">
                  <a:moveTo>
                    <a:pt x="9525" y="225171"/>
                  </a:moveTo>
                  <a:lnTo>
                    <a:pt x="0" y="225171"/>
                  </a:lnTo>
                  <a:lnTo>
                    <a:pt x="0" y="263194"/>
                  </a:lnTo>
                  <a:lnTo>
                    <a:pt x="9525" y="263194"/>
                  </a:lnTo>
                  <a:lnTo>
                    <a:pt x="9525" y="225171"/>
                  </a:lnTo>
                  <a:close/>
                </a:path>
                <a:path w="1704975" h="328294">
                  <a:moveTo>
                    <a:pt x="31419" y="318300"/>
                  </a:moveTo>
                  <a:lnTo>
                    <a:pt x="23317" y="316953"/>
                  </a:lnTo>
                  <a:lnTo>
                    <a:pt x="16548" y="313309"/>
                  </a:lnTo>
                  <a:lnTo>
                    <a:pt x="11734" y="307873"/>
                  </a:lnTo>
                  <a:lnTo>
                    <a:pt x="9525" y="301193"/>
                  </a:lnTo>
                  <a:lnTo>
                    <a:pt x="0" y="302145"/>
                  </a:lnTo>
                  <a:lnTo>
                    <a:pt x="3429" y="312559"/>
                  </a:lnTo>
                  <a:lnTo>
                    <a:pt x="10350" y="320675"/>
                  </a:lnTo>
                  <a:lnTo>
                    <a:pt x="19939" y="325920"/>
                  </a:lnTo>
                  <a:lnTo>
                    <a:pt x="31419" y="327799"/>
                  </a:lnTo>
                  <a:lnTo>
                    <a:pt x="31419" y="318300"/>
                  </a:lnTo>
                  <a:close/>
                </a:path>
                <a:path w="1704975" h="328294">
                  <a:moveTo>
                    <a:pt x="107619" y="318300"/>
                  </a:moveTo>
                  <a:lnTo>
                    <a:pt x="69519" y="318300"/>
                  </a:lnTo>
                  <a:lnTo>
                    <a:pt x="69519" y="327799"/>
                  </a:lnTo>
                  <a:lnTo>
                    <a:pt x="107619" y="327799"/>
                  </a:lnTo>
                  <a:lnTo>
                    <a:pt x="107619" y="318300"/>
                  </a:lnTo>
                  <a:close/>
                </a:path>
                <a:path w="1704975" h="328294">
                  <a:moveTo>
                    <a:pt x="183819" y="318300"/>
                  </a:moveTo>
                  <a:lnTo>
                    <a:pt x="145719" y="318300"/>
                  </a:lnTo>
                  <a:lnTo>
                    <a:pt x="145719" y="327799"/>
                  </a:lnTo>
                  <a:lnTo>
                    <a:pt x="183819" y="327799"/>
                  </a:lnTo>
                  <a:lnTo>
                    <a:pt x="183819" y="318300"/>
                  </a:lnTo>
                  <a:close/>
                </a:path>
                <a:path w="1704975" h="328294">
                  <a:moveTo>
                    <a:pt x="260019" y="318300"/>
                  </a:moveTo>
                  <a:lnTo>
                    <a:pt x="221919" y="318300"/>
                  </a:lnTo>
                  <a:lnTo>
                    <a:pt x="221919" y="327799"/>
                  </a:lnTo>
                  <a:lnTo>
                    <a:pt x="260019" y="327799"/>
                  </a:lnTo>
                  <a:lnTo>
                    <a:pt x="260019" y="318300"/>
                  </a:lnTo>
                  <a:close/>
                </a:path>
                <a:path w="1704975" h="328294">
                  <a:moveTo>
                    <a:pt x="336219" y="318300"/>
                  </a:moveTo>
                  <a:lnTo>
                    <a:pt x="298119" y="318300"/>
                  </a:lnTo>
                  <a:lnTo>
                    <a:pt x="298119" y="327799"/>
                  </a:lnTo>
                  <a:lnTo>
                    <a:pt x="336219" y="327799"/>
                  </a:lnTo>
                  <a:lnTo>
                    <a:pt x="336219" y="318300"/>
                  </a:lnTo>
                  <a:close/>
                </a:path>
                <a:path w="1704975" h="328294">
                  <a:moveTo>
                    <a:pt x="412419" y="318300"/>
                  </a:moveTo>
                  <a:lnTo>
                    <a:pt x="374319" y="318300"/>
                  </a:lnTo>
                  <a:lnTo>
                    <a:pt x="374319" y="327799"/>
                  </a:lnTo>
                  <a:lnTo>
                    <a:pt x="412419" y="327799"/>
                  </a:lnTo>
                  <a:lnTo>
                    <a:pt x="412419" y="318300"/>
                  </a:lnTo>
                  <a:close/>
                </a:path>
                <a:path w="1704975" h="328294">
                  <a:moveTo>
                    <a:pt x="488619" y="318300"/>
                  </a:moveTo>
                  <a:lnTo>
                    <a:pt x="450519" y="318300"/>
                  </a:lnTo>
                  <a:lnTo>
                    <a:pt x="450519" y="327799"/>
                  </a:lnTo>
                  <a:lnTo>
                    <a:pt x="488619" y="327799"/>
                  </a:lnTo>
                  <a:lnTo>
                    <a:pt x="488619" y="318300"/>
                  </a:lnTo>
                  <a:close/>
                </a:path>
                <a:path w="1704975" h="328294">
                  <a:moveTo>
                    <a:pt x="564819" y="318300"/>
                  </a:moveTo>
                  <a:lnTo>
                    <a:pt x="526719" y="318300"/>
                  </a:lnTo>
                  <a:lnTo>
                    <a:pt x="526719" y="327799"/>
                  </a:lnTo>
                  <a:lnTo>
                    <a:pt x="564819" y="327799"/>
                  </a:lnTo>
                  <a:lnTo>
                    <a:pt x="564819" y="318300"/>
                  </a:lnTo>
                  <a:close/>
                </a:path>
                <a:path w="1704975" h="328294">
                  <a:moveTo>
                    <a:pt x="641019" y="318300"/>
                  </a:moveTo>
                  <a:lnTo>
                    <a:pt x="602919" y="318300"/>
                  </a:lnTo>
                  <a:lnTo>
                    <a:pt x="602919" y="327799"/>
                  </a:lnTo>
                  <a:lnTo>
                    <a:pt x="641019" y="327799"/>
                  </a:lnTo>
                  <a:lnTo>
                    <a:pt x="641019" y="318300"/>
                  </a:lnTo>
                  <a:close/>
                </a:path>
                <a:path w="1704975" h="328294">
                  <a:moveTo>
                    <a:pt x="717219" y="318300"/>
                  </a:moveTo>
                  <a:lnTo>
                    <a:pt x="679119" y="318300"/>
                  </a:lnTo>
                  <a:lnTo>
                    <a:pt x="679119" y="327799"/>
                  </a:lnTo>
                  <a:lnTo>
                    <a:pt x="717219" y="327799"/>
                  </a:lnTo>
                  <a:lnTo>
                    <a:pt x="717219" y="318300"/>
                  </a:lnTo>
                  <a:close/>
                </a:path>
                <a:path w="1704975" h="328294">
                  <a:moveTo>
                    <a:pt x="793419" y="318300"/>
                  </a:moveTo>
                  <a:lnTo>
                    <a:pt x="755319" y="318300"/>
                  </a:lnTo>
                  <a:lnTo>
                    <a:pt x="755319" y="327799"/>
                  </a:lnTo>
                  <a:lnTo>
                    <a:pt x="793419" y="327799"/>
                  </a:lnTo>
                  <a:lnTo>
                    <a:pt x="793419" y="318300"/>
                  </a:lnTo>
                  <a:close/>
                </a:path>
                <a:path w="1704975" h="328294">
                  <a:moveTo>
                    <a:pt x="869619" y="318300"/>
                  </a:moveTo>
                  <a:lnTo>
                    <a:pt x="831519" y="318300"/>
                  </a:lnTo>
                  <a:lnTo>
                    <a:pt x="831519" y="327799"/>
                  </a:lnTo>
                  <a:lnTo>
                    <a:pt x="869619" y="327799"/>
                  </a:lnTo>
                  <a:lnTo>
                    <a:pt x="869619" y="318300"/>
                  </a:lnTo>
                  <a:close/>
                </a:path>
                <a:path w="1704975" h="328294">
                  <a:moveTo>
                    <a:pt x="945819" y="318300"/>
                  </a:moveTo>
                  <a:lnTo>
                    <a:pt x="907719" y="318300"/>
                  </a:lnTo>
                  <a:lnTo>
                    <a:pt x="907719" y="327799"/>
                  </a:lnTo>
                  <a:lnTo>
                    <a:pt x="945819" y="327799"/>
                  </a:lnTo>
                  <a:lnTo>
                    <a:pt x="945819" y="318300"/>
                  </a:lnTo>
                  <a:close/>
                </a:path>
                <a:path w="1704975" h="328294">
                  <a:moveTo>
                    <a:pt x="1022019" y="318300"/>
                  </a:moveTo>
                  <a:lnTo>
                    <a:pt x="983919" y="318300"/>
                  </a:lnTo>
                  <a:lnTo>
                    <a:pt x="983919" y="327799"/>
                  </a:lnTo>
                  <a:lnTo>
                    <a:pt x="1022019" y="327799"/>
                  </a:lnTo>
                  <a:lnTo>
                    <a:pt x="1022019" y="318300"/>
                  </a:lnTo>
                  <a:close/>
                </a:path>
                <a:path w="1704975" h="328294">
                  <a:moveTo>
                    <a:pt x="1098219" y="318300"/>
                  </a:moveTo>
                  <a:lnTo>
                    <a:pt x="1060119" y="318300"/>
                  </a:lnTo>
                  <a:lnTo>
                    <a:pt x="1060119" y="327799"/>
                  </a:lnTo>
                  <a:lnTo>
                    <a:pt x="1098219" y="327799"/>
                  </a:lnTo>
                  <a:lnTo>
                    <a:pt x="1098219" y="318300"/>
                  </a:lnTo>
                  <a:close/>
                </a:path>
                <a:path w="1704975" h="328294">
                  <a:moveTo>
                    <a:pt x="1174419" y="318300"/>
                  </a:moveTo>
                  <a:lnTo>
                    <a:pt x="1136319" y="318300"/>
                  </a:lnTo>
                  <a:lnTo>
                    <a:pt x="1136319" y="327799"/>
                  </a:lnTo>
                  <a:lnTo>
                    <a:pt x="1174419" y="327799"/>
                  </a:lnTo>
                  <a:lnTo>
                    <a:pt x="1174419" y="318300"/>
                  </a:lnTo>
                  <a:close/>
                </a:path>
                <a:path w="1704975" h="328294">
                  <a:moveTo>
                    <a:pt x="1250619" y="318300"/>
                  </a:moveTo>
                  <a:lnTo>
                    <a:pt x="1212519" y="318300"/>
                  </a:lnTo>
                  <a:lnTo>
                    <a:pt x="1212519" y="327799"/>
                  </a:lnTo>
                  <a:lnTo>
                    <a:pt x="1250619" y="327799"/>
                  </a:lnTo>
                  <a:lnTo>
                    <a:pt x="1250619" y="318300"/>
                  </a:lnTo>
                  <a:close/>
                </a:path>
                <a:path w="1704975" h="328294">
                  <a:moveTo>
                    <a:pt x="1326819" y="318300"/>
                  </a:moveTo>
                  <a:lnTo>
                    <a:pt x="1288719" y="318300"/>
                  </a:lnTo>
                  <a:lnTo>
                    <a:pt x="1288719" y="327799"/>
                  </a:lnTo>
                  <a:lnTo>
                    <a:pt x="1326819" y="327799"/>
                  </a:lnTo>
                  <a:lnTo>
                    <a:pt x="1326819" y="318300"/>
                  </a:lnTo>
                  <a:close/>
                </a:path>
                <a:path w="1704975" h="328294">
                  <a:moveTo>
                    <a:pt x="1403019" y="318300"/>
                  </a:moveTo>
                  <a:lnTo>
                    <a:pt x="1364919" y="318300"/>
                  </a:lnTo>
                  <a:lnTo>
                    <a:pt x="1364919" y="327799"/>
                  </a:lnTo>
                  <a:lnTo>
                    <a:pt x="1403019" y="327799"/>
                  </a:lnTo>
                  <a:lnTo>
                    <a:pt x="1403019" y="318300"/>
                  </a:lnTo>
                  <a:close/>
                </a:path>
                <a:path w="1704975" h="328294">
                  <a:moveTo>
                    <a:pt x="1479219" y="318300"/>
                  </a:moveTo>
                  <a:lnTo>
                    <a:pt x="1441119" y="318300"/>
                  </a:lnTo>
                  <a:lnTo>
                    <a:pt x="1441119" y="327799"/>
                  </a:lnTo>
                  <a:lnTo>
                    <a:pt x="1479219" y="327799"/>
                  </a:lnTo>
                  <a:lnTo>
                    <a:pt x="1479219" y="318300"/>
                  </a:lnTo>
                  <a:close/>
                </a:path>
                <a:path w="1704975" h="328294">
                  <a:moveTo>
                    <a:pt x="1555419" y="318300"/>
                  </a:moveTo>
                  <a:lnTo>
                    <a:pt x="1517319" y="318300"/>
                  </a:lnTo>
                  <a:lnTo>
                    <a:pt x="1517319" y="327799"/>
                  </a:lnTo>
                  <a:lnTo>
                    <a:pt x="1555419" y="327799"/>
                  </a:lnTo>
                  <a:lnTo>
                    <a:pt x="1555419" y="318300"/>
                  </a:lnTo>
                  <a:close/>
                </a:path>
                <a:path w="1704975" h="328294">
                  <a:moveTo>
                    <a:pt x="1631619" y="318300"/>
                  </a:moveTo>
                  <a:lnTo>
                    <a:pt x="1593519" y="318300"/>
                  </a:lnTo>
                  <a:lnTo>
                    <a:pt x="1593519" y="327799"/>
                  </a:lnTo>
                  <a:lnTo>
                    <a:pt x="1631619" y="327799"/>
                  </a:lnTo>
                  <a:lnTo>
                    <a:pt x="1631619" y="318300"/>
                  </a:lnTo>
                  <a:close/>
                </a:path>
                <a:path w="1704975" h="328294">
                  <a:moveTo>
                    <a:pt x="1704022" y="304990"/>
                  </a:moveTo>
                  <a:lnTo>
                    <a:pt x="1694497" y="302145"/>
                  </a:lnTo>
                  <a:lnTo>
                    <a:pt x="1691754" y="309079"/>
                  </a:lnTo>
                  <a:lnTo>
                    <a:pt x="1686877" y="314134"/>
                  </a:lnTo>
                  <a:lnTo>
                    <a:pt x="1680565" y="317246"/>
                  </a:lnTo>
                  <a:lnTo>
                    <a:pt x="1673542" y="318300"/>
                  </a:lnTo>
                  <a:lnTo>
                    <a:pt x="1670672" y="318300"/>
                  </a:lnTo>
                  <a:lnTo>
                    <a:pt x="1670672" y="327799"/>
                  </a:lnTo>
                  <a:lnTo>
                    <a:pt x="1673542" y="327799"/>
                  </a:lnTo>
                  <a:lnTo>
                    <a:pt x="1683918" y="326097"/>
                  </a:lnTo>
                  <a:lnTo>
                    <a:pt x="1693062" y="321386"/>
                  </a:lnTo>
                  <a:lnTo>
                    <a:pt x="1700047" y="314172"/>
                  </a:lnTo>
                  <a:lnTo>
                    <a:pt x="1704022" y="304990"/>
                  </a:lnTo>
                  <a:close/>
                </a:path>
                <a:path w="1704975" h="328294">
                  <a:moveTo>
                    <a:pt x="1704975" y="228015"/>
                  </a:moveTo>
                  <a:lnTo>
                    <a:pt x="1695450" y="228015"/>
                  </a:lnTo>
                  <a:lnTo>
                    <a:pt x="1695450" y="266039"/>
                  </a:lnTo>
                  <a:lnTo>
                    <a:pt x="1704975" y="266039"/>
                  </a:lnTo>
                  <a:lnTo>
                    <a:pt x="1704975" y="228015"/>
                  </a:lnTo>
                  <a:close/>
                </a:path>
                <a:path w="1704975" h="328294">
                  <a:moveTo>
                    <a:pt x="1704975" y="152019"/>
                  </a:moveTo>
                  <a:lnTo>
                    <a:pt x="1695450" y="152019"/>
                  </a:lnTo>
                  <a:lnTo>
                    <a:pt x="1695450" y="190017"/>
                  </a:lnTo>
                  <a:lnTo>
                    <a:pt x="1704975" y="190017"/>
                  </a:lnTo>
                  <a:lnTo>
                    <a:pt x="1704975" y="152019"/>
                  </a:lnTo>
                  <a:close/>
                </a:path>
                <a:path w="1704975" h="328294">
                  <a:moveTo>
                    <a:pt x="1704975" y="75996"/>
                  </a:moveTo>
                  <a:lnTo>
                    <a:pt x="1695450" y="75996"/>
                  </a:lnTo>
                  <a:lnTo>
                    <a:pt x="1695450" y="114020"/>
                  </a:lnTo>
                  <a:lnTo>
                    <a:pt x="1704975" y="114020"/>
                  </a:lnTo>
                  <a:lnTo>
                    <a:pt x="1704975" y="75996"/>
                  </a:lnTo>
                  <a:close/>
                </a:path>
                <a:path w="1704975" h="328294">
                  <a:moveTo>
                    <a:pt x="1704975" y="0"/>
                  </a:moveTo>
                  <a:lnTo>
                    <a:pt x="1695450" y="0"/>
                  </a:lnTo>
                  <a:lnTo>
                    <a:pt x="1695450" y="37998"/>
                  </a:lnTo>
                  <a:lnTo>
                    <a:pt x="1704975" y="37998"/>
                  </a:lnTo>
                  <a:lnTo>
                    <a:pt x="17049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753087" y="2831147"/>
              <a:ext cx="335280" cy="59055"/>
            </a:xfrm>
            <a:custGeom>
              <a:avLst/>
              <a:gdLst/>
              <a:ahLst/>
              <a:cxnLst/>
              <a:rect l="l" t="t" r="r" b="b"/>
              <a:pathLst>
                <a:path w="335279" h="59055">
                  <a:moveTo>
                    <a:pt x="38100" y="9499"/>
                  </a:moveTo>
                  <a:lnTo>
                    <a:pt x="33350" y="3797"/>
                  </a:lnTo>
                  <a:lnTo>
                    <a:pt x="27622" y="3797"/>
                  </a:lnTo>
                  <a:lnTo>
                    <a:pt x="27622" y="14249"/>
                  </a:lnTo>
                  <a:lnTo>
                    <a:pt x="27622" y="23749"/>
                  </a:lnTo>
                  <a:lnTo>
                    <a:pt x="24765" y="26606"/>
                  </a:lnTo>
                  <a:lnTo>
                    <a:pt x="11417" y="26606"/>
                  </a:lnTo>
                  <a:lnTo>
                    <a:pt x="11417" y="11404"/>
                  </a:lnTo>
                  <a:lnTo>
                    <a:pt x="24765" y="11404"/>
                  </a:lnTo>
                  <a:lnTo>
                    <a:pt x="27622" y="14249"/>
                  </a:lnTo>
                  <a:lnTo>
                    <a:pt x="27622" y="3797"/>
                  </a:lnTo>
                  <a:lnTo>
                    <a:pt x="0" y="3797"/>
                  </a:lnTo>
                  <a:lnTo>
                    <a:pt x="0" y="56997"/>
                  </a:lnTo>
                  <a:lnTo>
                    <a:pt x="11417" y="56997"/>
                  </a:lnTo>
                  <a:lnTo>
                    <a:pt x="11417" y="35153"/>
                  </a:lnTo>
                  <a:lnTo>
                    <a:pt x="33350" y="35153"/>
                  </a:lnTo>
                  <a:lnTo>
                    <a:pt x="38100" y="28498"/>
                  </a:lnTo>
                  <a:lnTo>
                    <a:pt x="38100" y="26606"/>
                  </a:lnTo>
                  <a:lnTo>
                    <a:pt x="38100" y="11404"/>
                  </a:lnTo>
                  <a:lnTo>
                    <a:pt x="38100" y="9499"/>
                  </a:lnTo>
                  <a:close/>
                </a:path>
                <a:path w="335279" h="59055">
                  <a:moveTo>
                    <a:pt x="96189" y="30403"/>
                  </a:moveTo>
                  <a:lnTo>
                    <a:pt x="94869" y="19532"/>
                  </a:lnTo>
                  <a:lnTo>
                    <a:pt x="91046" y="11404"/>
                  </a:lnTo>
                  <a:lnTo>
                    <a:pt x="90589" y="10452"/>
                  </a:lnTo>
                  <a:lnTo>
                    <a:pt x="84772" y="5727"/>
                  </a:lnTo>
                  <a:lnTo>
                    <a:pt x="84772" y="20904"/>
                  </a:lnTo>
                  <a:lnTo>
                    <a:pt x="84772" y="39903"/>
                  </a:lnTo>
                  <a:lnTo>
                    <a:pt x="82867" y="48450"/>
                  </a:lnTo>
                  <a:lnTo>
                    <a:pt x="71424" y="49403"/>
                  </a:lnTo>
                  <a:lnTo>
                    <a:pt x="60947" y="49403"/>
                  </a:lnTo>
                  <a:lnTo>
                    <a:pt x="58089" y="39903"/>
                  </a:lnTo>
                  <a:lnTo>
                    <a:pt x="58191" y="19532"/>
                  </a:lnTo>
                  <a:lnTo>
                    <a:pt x="59994" y="11404"/>
                  </a:lnTo>
                  <a:lnTo>
                    <a:pt x="81915" y="11404"/>
                  </a:lnTo>
                  <a:lnTo>
                    <a:pt x="84772" y="20904"/>
                  </a:lnTo>
                  <a:lnTo>
                    <a:pt x="84772" y="5727"/>
                  </a:lnTo>
                  <a:lnTo>
                    <a:pt x="82931" y="4216"/>
                  </a:lnTo>
                  <a:lnTo>
                    <a:pt x="71424" y="1905"/>
                  </a:lnTo>
                  <a:lnTo>
                    <a:pt x="59931" y="4216"/>
                  </a:lnTo>
                  <a:lnTo>
                    <a:pt x="52260" y="10452"/>
                  </a:lnTo>
                  <a:lnTo>
                    <a:pt x="47993" y="19532"/>
                  </a:lnTo>
                  <a:lnTo>
                    <a:pt x="46672" y="30403"/>
                  </a:lnTo>
                  <a:lnTo>
                    <a:pt x="47993" y="41135"/>
                  </a:lnTo>
                  <a:lnTo>
                    <a:pt x="52260" y="49999"/>
                  </a:lnTo>
                  <a:lnTo>
                    <a:pt x="59931" y="56184"/>
                  </a:lnTo>
                  <a:lnTo>
                    <a:pt x="71424" y="58902"/>
                  </a:lnTo>
                  <a:lnTo>
                    <a:pt x="82931" y="56591"/>
                  </a:lnTo>
                  <a:lnTo>
                    <a:pt x="90589" y="50355"/>
                  </a:lnTo>
                  <a:lnTo>
                    <a:pt x="91046" y="49403"/>
                  </a:lnTo>
                  <a:lnTo>
                    <a:pt x="94869" y="41275"/>
                  </a:lnTo>
                  <a:lnTo>
                    <a:pt x="96189" y="30403"/>
                  </a:lnTo>
                  <a:close/>
                </a:path>
                <a:path w="335279" h="59055">
                  <a:moveTo>
                    <a:pt x="139065" y="47498"/>
                  </a:moveTo>
                  <a:lnTo>
                    <a:pt x="120967" y="47498"/>
                  </a:lnTo>
                  <a:lnTo>
                    <a:pt x="120967" y="3797"/>
                  </a:lnTo>
                  <a:lnTo>
                    <a:pt x="109524" y="3797"/>
                  </a:lnTo>
                  <a:lnTo>
                    <a:pt x="109524" y="56997"/>
                  </a:lnTo>
                  <a:lnTo>
                    <a:pt x="139065" y="56997"/>
                  </a:lnTo>
                  <a:lnTo>
                    <a:pt x="139065" y="47498"/>
                  </a:lnTo>
                  <a:close/>
                </a:path>
                <a:path w="335279" h="59055">
                  <a:moveTo>
                    <a:pt x="160972" y="3797"/>
                  </a:moveTo>
                  <a:lnTo>
                    <a:pt x="149542" y="3797"/>
                  </a:lnTo>
                  <a:lnTo>
                    <a:pt x="149542" y="56997"/>
                  </a:lnTo>
                  <a:lnTo>
                    <a:pt x="160972" y="56997"/>
                  </a:lnTo>
                  <a:lnTo>
                    <a:pt x="160972" y="3797"/>
                  </a:lnTo>
                  <a:close/>
                </a:path>
                <a:path w="335279" h="59055">
                  <a:moveTo>
                    <a:pt x="220967" y="22809"/>
                  </a:moveTo>
                  <a:lnTo>
                    <a:pt x="219278" y="14325"/>
                  </a:lnTo>
                  <a:lnTo>
                    <a:pt x="214541" y="7721"/>
                  </a:lnTo>
                  <a:lnTo>
                    <a:pt x="207314" y="3429"/>
                  </a:lnTo>
                  <a:lnTo>
                    <a:pt x="198120" y="1905"/>
                  </a:lnTo>
                  <a:lnTo>
                    <a:pt x="186613" y="4216"/>
                  </a:lnTo>
                  <a:lnTo>
                    <a:pt x="178943" y="10452"/>
                  </a:lnTo>
                  <a:lnTo>
                    <a:pt x="174675" y="19532"/>
                  </a:lnTo>
                  <a:lnTo>
                    <a:pt x="173342" y="30403"/>
                  </a:lnTo>
                  <a:lnTo>
                    <a:pt x="174675" y="41135"/>
                  </a:lnTo>
                  <a:lnTo>
                    <a:pt x="178943" y="49999"/>
                  </a:lnTo>
                  <a:lnTo>
                    <a:pt x="186613" y="56184"/>
                  </a:lnTo>
                  <a:lnTo>
                    <a:pt x="198120" y="58902"/>
                  </a:lnTo>
                  <a:lnTo>
                    <a:pt x="206908" y="57378"/>
                  </a:lnTo>
                  <a:lnTo>
                    <a:pt x="214185" y="53086"/>
                  </a:lnTo>
                  <a:lnTo>
                    <a:pt x="219138" y="46482"/>
                  </a:lnTo>
                  <a:lnTo>
                    <a:pt x="220967" y="37998"/>
                  </a:lnTo>
                  <a:lnTo>
                    <a:pt x="209550" y="37998"/>
                  </a:lnTo>
                  <a:lnTo>
                    <a:pt x="209550" y="45605"/>
                  </a:lnTo>
                  <a:lnTo>
                    <a:pt x="205740" y="49403"/>
                  </a:lnTo>
                  <a:lnTo>
                    <a:pt x="187642" y="49403"/>
                  </a:lnTo>
                  <a:lnTo>
                    <a:pt x="185724" y="40855"/>
                  </a:lnTo>
                  <a:lnTo>
                    <a:pt x="185724" y="19951"/>
                  </a:lnTo>
                  <a:lnTo>
                    <a:pt x="187642" y="11404"/>
                  </a:lnTo>
                  <a:lnTo>
                    <a:pt x="204774" y="11404"/>
                  </a:lnTo>
                  <a:lnTo>
                    <a:pt x="209550" y="15201"/>
                  </a:lnTo>
                  <a:lnTo>
                    <a:pt x="209550" y="22809"/>
                  </a:lnTo>
                  <a:lnTo>
                    <a:pt x="220967" y="22809"/>
                  </a:lnTo>
                  <a:close/>
                </a:path>
                <a:path w="335279" h="59055">
                  <a:moveTo>
                    <a:pt x="273367" y="3797"/>
                  </a:moveTo>
                  <a:lnTo>
                    <a:pt x="260972" y="3797"/>
                  </a:lnTo>
                  <a:lnTo>
                    <a:pt x="250494" y="23749"/>
                  </a:lnTo>
                  <a:lnTo>
                    <a:pt x="240017" y="3797"/>
                  </a:lnTo>
                  <a:lnTo>
                    <a:pt x="227647" y="3797"/>
                  </a:lnTo>
                  <a:lnTo>
                    <a:pt x="244792" y="34201"/>
                  </a:lnTo>
                  <a:lnTo>
                    <a:pt x="244792" y="56997"/>
                  </a:lnTo>
                  <a:lnTo>
                    <a:pt x="256222" y="56997"/>
                  </a:lnTo>
                  <a:lnTo>
                    <a:pt x="256222" y="34201"/>
                  </a:lnTo>
                  <a:lnTo>
                    <a:pt x="273367" y="3797"/>
                  </a:lnTo>
                  <a:close/>
                </a:path>
                <a:path w="335279" h="59055">
                  <a:moveTo>
                    <a:pt x="335267" y="35153"/>
                  </a:moveTo>
                  <a:lnTo>
                    <a:pt x="332422" y="30403"/>
                  </a:lnTo>
                  <a:lnTo>
                    <a:pt x="323850" y="26606"/>
                  </a:lnTo>
                  <a:lnTo>
                    <a:pt x="330517" y="24701"/>
                  </a:lnTo>
                  <a:lnTo>
                    <a:pt x="333375" y="20904"/>
                  </a:lnTo>
                  <a:lnTo>
                    <a:pt x="333375" y="6654"/>
                  </a:lnTo>
                  <a:lnTo>
                    <a:pt x="327647" y="0"/>
                  </a:lnTo>
                  <a:lnTo>
                    <a:pt x="315264" y="0"/>
                  </a:lnTo>
                  <a:lnTo>
                    <a:pt x="306527" y="1066"/>
                  </a:lnTo>
                  <a:lnTo>
                    <a:pt x="300266" y="4279"/>
                  </a:lnTo>
                  <a:lnTo>
                    <a:pt x="296519" y="9626"/>
                  </a:lnTo>
                  <a:lnTo>
                    <a:pt x="295275" y="17106"/>
                  </a:lnTo>
                  <a:lnTo>
                    <a:pt x="304800" y="17106"/>
                  </a:lnTo>
                  <a:lnTo>
                    <a:pt x="304800" y="12357"/>
                  </a:lnTo>
                  <a:lnTo>
                    <a:pt x="306692" y="8547"/>
                  </a:lnTo>
                  <a:lnTo>
                    <a:pt x="320040" y="8547"/>
                  </a:lnTo>
                  <a:lnTo>
                    <a:pt x="321945" y="11404"/>
                  </a:lnTo>
                  <a:lnTo>
                    <a:pt x="321945" y="20904"/>
                  </a:lnTo>
                  <a:lnTo>
                    <a:pt x="319074" y="23749"/>
                  </a:lnTo>
                  <a:lnTo>
                    <a:pt x="310515" y="23749"/>
                  </a:lnTo>
                  <a:lnTo>
                    <a:pt x="310515" y="31356"/>
                  </a:lnTo>
                  <a:lnTo>
                    <a:pt x="319074" y="31356"/>
                  </a:lnTo>
                  <a:lnTo>
                    <a:pt x="322897" y="34201"/>
                  </a:lnTo>
                  <a:lnTo>
                    <a:pt x="322897" y="44653"/>
                  </a:lnTo>
                  <a:lnTo>
                    <a:pt x="320992" y="48450"/>
                  </a:lnTo>
                  <a:lnTo>
                    <a:pt x="306692" y="48450"/>
                  </a:lnTo>
                  <a:lnTo>
                    <a:pt x="304800" y="43700"/>
                  </a:lnTo>
                  <a:lnTo>
                    <a:pt x="304800" y="37058"/>
                  </a:lnTo>
                  <a:lnTo>
                    <a:pt x="294322" y="37058"/>
                  </a:lnTo>
                  <a:lnTo>
                    <a:pt x="295452" y="45935"/>
                  </a:lnTo>
                  <a:lnTo>
                    <a:pt x="299072" y="52489"/>
                  </a:lnTo>
                  <a:lnTo>
                    <a:pt x="305562" y="56553"/>
                  </a:lnTo>
                  <a:lnTo>
                    <a:pt x="315264" y="57950"/>
                  </a:lnTo>
                  <a:lnTo>
                    <a:pt x="324421" y="56769"/>
                  </a:lnTo>
                  <a:lnTo>
                    <a:pt x="330631" y="53441"/>
                  </a:lnTo>
                  <a:lnTo>
                    <a:pt x="334149" y="48336"/>
                  </a:lnTo>
                  <a:lnTo>
                    <a:pt x="335267" y="41808"/>
                  </a:lnTo>
                  <a:lnTo>
                    <a:pt x="335267" y="35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709263" y="2797869"/>
              <a:ext cx="424180" cy="123825"/>
            </a:xfrm>
            <a:custGeom>
              <a:avLst/>
              <a:gdLst/>
              <a:ahLst/>
              <a:cxnLst/>
              <a:rect l="l" t="t" r="r" b="b"/>
              <a:pathLst>
                <a:path w="424179" h="123825">
                  <a:moveTo>
                    <a:pt x="423874" y="123524"/>
                  </a:moveTo>
                  <a:lnTo>
                    <a:pt x="0" y="123524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23524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5753087" y="2829255"/>
              <a:ext cx="335280" cy="59055"/>
            </a:xfrm>
            <a:custGeom>
              <a:avLst/>
              <a:gdLst/>
              <a:ahLst/>
              <a:cxnLst/>
              <a:rect l="l" t="t" r="r" b="b"/>
              <a:pathLst>
                <a:path w="335279" h="59055">
                  <a:moveTo>
                    <a:pt x="38100" y="9499"/>
                  </a:moveTo>
                  <a:lnTo>
                    <a:pt x="33350" y="3797"/>
                  </a:lnTo>
                  <a:lnTo>
                    <a:pt x="27622" y="3797"/>
                  </a:lnTo>
                  <a:lnTo>
                    <a:pt x="27622" y="14249"/>
                  </a:lnTo>
                  <a:lnTo>
                    <a:pt x="27622" y="23749"/>
                  </a:lnTo>
                  <a:lnTo>
                    <a:pt x="24765" y="26593"/>
                  </a:lnTo>
                  <a:lnTo>
                    <a:pt x="11417" y="26593"/>
                  </a:lnTo>
                  <a:lnTo>
                    <a:pt x="11417" y="11391"/>
                  </a:lnTo>
                  <a:lnTo>
                    <a:pt x="24765" y="11391"/>
                  </a:lnTo>
                  <a:lnTo>
                    <a:pt x="27622" y="14249"/>
                  </a:lnTo>
                  <a:lnTo>
                    <a:pt x="27622" y="3797"/>
                  </a:lnTo>
                  <a:lnTo>
                    <a:pt x="0" y="3797"/>
                  </a:lnTo>
                  <a:lnTo>
                    <a:pt x="0" y="56997"/>
                  </a:lnTo>
                  <a:lnTo>
                    <a:pt x="11417" y="56997"/>
                  </a:lnTo>
                  <a:lnTo>
                    <a:pt x="11417" y="35140"/>
                  </a:lnTo>
                  <a:lnTo>
                    <a:pt x="33350" y="35140"/>
                  </a:lnTo>
                  <a:lnTo>
                    <a:pt x="38100" y="28498"/>
                  </a:lnTo>
                  <a:lnTo>
                    <a:pt x="38100" y="26593"/>
                  </a:lnTo>
                  <a:lnTo>
                    <a:pt x="38100" y="11391"/>
                  </a:lnTo>
                  <a:lnTo>
                    <a:pt x="38100" y="9499"/>
                  </a:lnTo>
                  <a:close/>
                </a:path>
                <a:path w="335279" h="59055">
                  <a:moveTo>
                    <a:pt x="96189" y="30391"/>
                  </a:moveTo>
                  <a:lnTo>
                    <a:pt x="94869" y="19532"/>
                  </a:lnTo>
                  <a:lnTo>
                    <a:pt x="91046" y="11391"/>
                  </a:lnTo>
                  <a:lnTo>
                    <a:pt x="90589" y="10439"/>
                  </a:lnTo>
                  <a:lnTo>
                    <a:pt x="84772" y="5715"/>
                  </a:lnTo>
                  <a:lnTo>
                    <a:pt x="84772" y="20891"/>
                  </a:lnTo>
                  <a:lnTo>
                    <a:pt x="84772" y="39890"/>
                  </a:lnTo>
                  <a:lnTo>
                    <a:pt x="81915" y="49390"/>
                  </a:lnTo>
                  <a:lnTo>
                    <a:pt x="60947" y="49390"/>
                  </a:lnTo>
                  <a:lnTo>
                    <a:pt x="58089" y="39890"/>
                  </a:lnTo>
                  <a:lnTo>
                    <a:pt x="58191" y="19532"/>
                  </a:lnTo>
                  <a:lnTo>
                    <a:pt x="59994" y="11391"/>
                  </a:lnTo>
                  <a:lnTo>
                    <a:pt x="81915" y="11391"/>
                  </a:lnTo>
                  <a:lnTo>
                    <a:pt x="84772" y="20891"/>
                  </a:lnTo>
                  <a:lnTo>
                    <a:pt x="84772" y="5715"/>
                  </a:lnTo>
                  <a:lnTo>
                    <a:pt x="82931" y="4216"/>
                  </a:lnTo>
                  <a:lnTo>
                    <a:pt x="71424" y="1892"/>
                  </a:lnTo>
                  <a:lnTo>
                    <a:pt x="59931" y="4216"/>
                  </a:lnTo>
                  <a:lnTo>
                    <a:pt x="52260" y="10439"/>
                  </a:lnTo>
                  <a:lnTo>
                    <a:pt x="47993" y="19532"/>
                  </a:lnTo>
                  <a:lnTo>
                    <a:pt x="46672" y="30391"/>
                  </a:lnTo>
                  <a:lnTo>
                    <a:pt x="47993" y="41262"/>
                  </a:lnTo>
                  <a:lnTo>
                    <a:pt x="52260" y="50342"/>
                  </a:lnTo>
                  <a:lnTo>
                    <a:pt x="59931" y="56578"/>
                  </a:lnTo>
                  <a:lnTo>
                    <a:pt x="71424" y="58889"/>
                  </a:lnTo>
                  <a:lnTo>
                    <a:pt x="82931" y="56578"/>
                  </a:lnTo>
                  <a:lnTo>
                    <a:pt x="90589" y="50342"/>
                  </a:lnTo>
                  <a:lnTo>
                    <a:pt x="91046" y="49390"/>
                  </a:lnTo>
                  <a:lnTo>
                    <a:pt x="94869" y="41262"/>
                  </a:lnTo>
                  <a:lnTo>
                    <a:pt x="96189" y="30391"/>
                  </a:lnTo>
                  <a:close/>
                </a:path>
                <a:path w="335279" h="59055">
                  <a:moveTo>
                    <a:pt x="138099" y="47498"/>
                  </a:moveTo>
                  <a:lnTo>
                    <a:pt x="120015" y="47498"/>
                  </a:lnTo>
                  <a:lnTo>
                    <a:pt x="120015" y="3797"/>
                  </a:lnTo>
                  <a:lnTo>
                    <a:pt x="108572" y="3797"/>
                  </a:lnTo>
                  <a:lnTo>
                    <a:pt x="108572" y="56997"/>
                  </a:lnTo>
                  <a:lnTo>
                    <a:pt x="138099" y="56997"/>
                  </a:lnTo>
                  <a:lnTo>
                    <a:pt x="138099" y="47498"/>
                  </a:lnTo>
                  <a:close/>
                </a:path>
                <a:path w="335279" h="59055">
                  <a:moveTo>
                    <a:pt x="160020" y="3797"/>
                  </a:moveTo>
                  <a:lnTo>
                    <a:pt x="148590" y="3797"/>
                  </a:lnTo>
                  <a:lnTo>
                    <a:pt x="148590" y="56997"/>
                  </a:lnTo>
                  <a:lnTo>
                    <a:pt x="160020" y="56997"/>
                  </a:lnTo>
                  <a:lnTo>
                    <a:pt x="160020" y="3797"/>
                  </a:lnTo>
                  <a:close/>
                </a:path>
                <a:path w="335279" h="59055">
                  <a:moveTo>
                    <a:pt x="220014" y="22796"/>
                  </a:moveTo>
                  <a:lnTo>
                    <a:pt x="218325" y="14325"/>
                  </a:lnTo>
                  <a:lnTo>
                    <a:pt x="213588" y="7708"/>
                  </a:lnTo>
                  <a:lnTo>
                    <a:pt x="206362" y="3429"/>
                  </a:lnTo>
                  <a:lnTo>
                    <a:pt x="197167" y="1892"/>
                  </a:lnTo>
                  <a:lnTo>
                    <a:pt x="185661" y="4216"/>
                  </a:lnTo>
                  <a:lnTo>
                    <a:pt x="177990" y="10439"/>
                  </a:lnTo>
                  <a:lnTo>
                    <a:pt x="173723" y="19532"/>
                  </a:lnTo>
                  <a:lnTo>
                    <a:pt x="172389" y="30391"/>
                  </a:lnTo>
                  <a:lnTo>
                    <a:pt x="173850" y="41262"/>
                  </a:lnTo>
                  <a:lnTo>
                    <a:pt x="178346" y="50342"/>
                  </a:lnTo>
                  <a:lnTo>
                    <a:pt x="186067" y="56578"/>
                  </a:lnTo>
                  <a:lnTo>
                    <a:pt x="197167" y="58889"/>
                  </a:lnTo>
                  <a:lnTo>
                    <a:pt x="205955" y="57365"/>
                  </a:lnTo>
                  <a:lnTo>
                    <a:pt x="213233" y="53073"/>
                  </a:lnTo>
                  <a:lnTo>
                    <a:pt x="218186" y="46469"/>
                  </a:lnTo>
                  <a:lnTo>
                    <a:pt x="220014" y="37998"/>
                  </a:lnTo>
                  <a:lnTo>
                    <a:pt x="208597" y="37998"/>
                  </a:lnTo>
                  <a:lnTo>
                    <a:pt x="208597" y="45593"/>
                  </a:lnTo>
                  <a:lnTo>
                    <a:pt x="204774" y="49390"/>
                  </a:lnTo>
                  <a:lnTo>
                    <a:pt x="186690" y="49390"/>
                  </a:lnTo>
                  <a:lnTo>
                    <a:pt x="184772" y="40843"/>
                  </a:lnTo>
                  <a:lnTo>
                    <a:pt x="184772" y="19951"/>
                  </a:lnTo>
                  <a:lnTo>
                    <a:pt x="186690" y="11391"/>
                  </a:lnTo>
                  <a:lnTo>
                    <a:pt x="203822" y="11391"/>
                  </a:lnTo>
                  <a:lnTo>
                    <a:pt x="208597" y="15189"/>
                  </a:lnTo>
                  <a:lnTo>
                    <a:pt x="208597" y="22796"/>
                  </a:lnTo>
                  <a:lnTo>
                    <a:pt x="220014" y="22796"/>
                  </a:lnTo>
                  <a:close/>
                </a:path>
                <a:path w="335279" h="59055">
                  <a:moveTo>
                    <a:pt x="272415" y="3797"/>
                  </a:moveTo>
                  <a:lnTo>
                    <a:pt x="260019" y="3797"/>
                  </a:lnTo>
                  <a:lnTo>
                    <a:pt x="249542" y="23749"/>
                  </a:lnTo>
                  <a:lnTo>
                    <a:pt x="239064" y="3797"/>
                  </a:lnTo>
                  <a:lnTo>
                    <a:pt x="226695" y="3797"/>
                  </a:lnTo>
                  <a:lnTo>
                    <a:pt x="243840" y="34201"/>
                  </a:lnTo>
                  <a:lnTo>
                    <a:pt x="243840" y="56997"/>
                  </a:lnTo>
                  <a:lnTo>
                    <a:pt x="255270" y="56997"/>
                  </a:lnTo>
                  <a:lnTo>
                    <a:pt x="255270" y="34201"/>
                  </a:lnTo>
                  <a:lnTo>
                    <a:pt x="272415" y="3797"/>
                  </a:lnTo>
                  <a:close/>
                </a:path>
                <a:path w="335279" h="59055">
                  <a:moveTo>
                    <a:pt x="335267" y="35140"/>
                  </a:moveTo>
                  <a:lnTo>
                    <a:pt x="331470" y="30391"/>
                  </a:lnTo>
                  <a:lnTo>
                    <a:pt x="323850" y="26593"/>
                  </a:lnTo>
                  <a:lnTo>
                    <a:pt x="330517" y="24701"/>
                  </a:lnTo>
                  <a:lnTo>
                    <a:pt x="333375" y="20891"/>
                  </a:lnTo>
                  <a:lnTo>
                    <a:pt x="333375" y="6642"/>
                  </a:lnTo>
                  <a:lnTo>
                    <a:pt x="327647" y="0"/>
                  </a:lnTo>
                  <a:lnTo>
                    <a:pt x="315264" y="0"/>
                  </a:lnTo>
                  <a:lnTo>
                    <a:pt x="306527" y="1066"/>
                  </a:lnTo>
                  <a:lnTo>
                    <a:pt x="300266" y="4267"/>
                  </a:lnTo>
                  <a:lnTo>
                    <a:pt x="296519" y="9613"/>
                  </a:lnTo>
                  <a:lnTo>
                    <a:pt x="295275" y="17094"/>
                  </a:lnTo>
                  <a:lnTo>
                    <a:pt x="304800" y="17094"/>
                  </a:lnTo>
                  <a:lnTo>
                    <a:pt x="304800" y="12344"/>
                  </a:lnTo>
                  <a:lnTo>
                    <a:pt x="306692" y="8547"/>
                  </a:lnTo>
                  <a:lnTo>
                    <a:pt x="320040" y="8547"/>
                  </a:lnTo>
                  <a:lnTo>
                    <a:pt x="321945" y="11391"/>
                  </a:lnTo>
                  <a:lnTo>
                    <a:pt x="321945" y="20891"/>
                  </a:lnTo>
                  <a:lnTo>
                    <a:pt x="319074" y="23749"/>
                  </a:lnTo>
                  <a:lnTo>
                    <a:pt x="310515" y="23749"/>
                  </a:lnTo>
                  <a:lnTo>
                    <a:pt x="310515" y="31343"/>
                  </a:lnTo>
                  <a:lnTo>
                    <a:pt x="319074" y="31343"/>
                  </a:lnTo>
                  <a:lnTo>
                    <a:pt x="322897" y="34201"/>
                  </a:lnTo>
                  <a:lnTo>
                    <a:pt x="322897" y="44640"/>
                  </a:lnTo>
                  <a:lnTo>
                    <a:pt x="320992" y="48450"/>
                  </a:lnTo>
                  <a:lnTo>
                    <a:pt x="306692" y="48450"/>
                  </a:lnTo>
                  <a:lnTo>
                    <a:pt x="304800" y="43700"/>
                  </a:lnTo>
                  <a:lnTo>
                    <a:pt x="304800" y="37045"/>
                  </a:lnTo>
                  <a:lnTo>
                    <a:pt x="294322" y="37045"/>
                  </a:lnTo>
                  <a:lnTo>
                    <a:pt x="295452" y="45923"/>
                  </a:lnTo>
                  <a:lnTo>
                    <a:pt x="299072" y="52489"/>
                  </a:lnTo>
                  <a:lnTo>
                    <a:pt x="305562" y="56553"/>
                  </a:lnTo>
                  <a:lnTo>
                    <a:pt x="315264" y="57950"/>
                  </a:lnTo>
                  <a:lnTo>
                    <a:pt x="324421" y="56756"/>
                  </a:lnTo>
                  <a:lnTo>
                    <a:pt x="330631" y="53428"/>
                  </a:lnTo>
                  <a:lnTo>
                    <a:pt x="334149" y="48323"/>
                  </a:lnTo>
                  <a:lnTo>
                    <a:pt x="335267" y="41795"/>
                  </a:lnTo>
                  <a:lnTo>
                    <a:pt x="335267" y="35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505438" y="2797869"/>
              <a:ext cx="203824" cy="1235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72211" y="2107123"/>
              <a:ext cx="1353522" cy="5681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23540" y="2545144"/>
              <a:ext cx="226699" cy="237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69914" y="2553494"/>
              <a:ext cx="227199" cy="2377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212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 </a:t>
            </a:r>
            <a:r>
              <a:rPr dirty="0" sz="2200" spc="15" b="0">
                <a:latin typeface="Lato"/>
                <a:cs typeface="Lato"/>
              </a:rPr>
              <a:t>in </a:t>
            </a:r>
            <a:r>
              <a:rPr dirty="0" sz="2200" spc="10" b="0">
                <a:latin typeface="Lato"/>
                <a:cs typeface="Lato"/>
              </a:rPr>
              <a:t>Cloudera </a:t>
            </a:r>
            <a:r>
              <a:rPr dirty="0" sz="2200" spc="-35" b="0">
                <a:latin typeface="Lato"/>
                <a:cs typeface="Lato"/>
              </a:rPr>
              <a:t>SDX </a:t>
            </a:r>
            <a:r>
              <a:rPr dirty="0" sz="2200" spc="15" b="0">
                <a:latin typeface="Lato"/>
                <a:cs typeface="Lato"/>
              </a:rPr>
              <a:t>is</a:t>
            </a:r>
            <a:r>
              <a:rPr dirty="0" sz="2200" spc="-29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Simpliﬁed</a:t>
            </a:r>
            <a:endParaRPr sz="2200">
              <a:latin typeface="Lato"/>
              <a:cs typeface="Lato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43" name="object 43"/>
          <p:cNvSpPr txBox="1"/>
          <p:nvPr/>
        </p:nvSpPr>
        <p:spPr>
          <a:xfrm>
            <a:off x="634998" y="912620"/>
            <a:ext cx="7255509" cy="2767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Elegant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Auto-propagating Attribute-Based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Access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Masking</a:t>
            </a:r>
            <a:r>
              <a:rPr dirty="0" sz="1600" spc="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Policies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380111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apply </a:t>
            </a:r>
            <a:r>
              <a:rPr dirty="0" sz="1800" spc="-45" b="1">
                <a:solidFill>
                  <a:srgbClr val="7E7E7E"/>
                </a:solidFill>
                <a:latin typeface="Roboto"/>
                <a:cs typeface="Roboto"/>
              </a:rPr>
              <a:t>Tags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columns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and that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propagate through  lineage.</a:t>
            </a:r>
            <a:endParaRPr sz="1800">
              <a:latin typeface="Roboto"/>
              <a:cs typeface="Roboto"/>
            </a:endParaRPr>
          </a:p>
          <a:p>
            <a:pPr marL="326390" marR="3907154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apply </a:t>
            </a:r>
            <a:r>
              <a:rPr dirty="0" sz="1800" spc="-10" b="1">
                <a:solidFill>
                  <a:srgbClr val="7E7E7E"/>
                </a:solidFill>
                <a:latin typeface="Roboto"/>
                <a:cs typeface="Roboto"/>
              </a:rPr>
              <a:t>Policies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tags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that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propagate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their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effects  through lineage.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6513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INDUSTRY </a:t>
            </a:r>
            <a:r>
              <a:rPr dirty="0" sz="2200" spc="-40" b="0">
                <a:solidFill>
                  <a:srgbClr val="FFFFFF"/>
                </a:solidFill>
                <a:latin typeface="Lato"/>
                <a:cs typeface="Lato"/>
              </a:rPr>
              <a:t>ANALYST</a:t>
            </a:r>
            <a:r>
              <a:rPr dirty="0" sz="2200" spc="-31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RECOGNITION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52324" y="1871204"/>
            <a:ext cx="3162935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000" spc="-10" b="0" i="1">
                <a:solidFill>
                  <a:srgbClr val="FFFFFF"/>
                </a:solidFill>
                <a:latin typeface="Roboto Light"/>
                <a:cs typeface="Roboto Light"/>
              </a:rPr>
              <a:t>“...To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realize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the full potency of hybrid cloud,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organizations 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really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need a holistic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approach to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the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entire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data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lifecycle.  Before </a:t>
            </a:r>
            <a:r>
              <a:rPr dirty="0" sz="1000" spc="-40" b="0" i="1">
                <a:solidFill>
                  <a:srgbClr val="FFFFFF"/>
                </a:solidFill>
                <a:latin typeface="Roboto Light"/>
                <a:cs typeface="Roboto Light"/>
              </a:rPr>
              <a:t>CDP,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they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had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to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assemble the pieces</a:t>
            </a:r>
            <a:r>
              <a:rPr dirty="0" sz="1000" spc="2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themselves</a:t>
            </a:r>
            <a:endParaRPr sz="1000">
              <a:latin typeface="Roboto Light"/>
              <a:cs typeface="Roboto Light"/>
            </a:endParaRPr>
          </a:p>
          <a:p>
            <a:pPr marL="12700" marR="219710">
              <a:lnSpc>
                <a:spcPct val="114999"/>
              </a:lnSpc>
            </a:pP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— a </a:t>
            </a:r>
            <a:r>
              <a:rPr dirty="0" sz="1000" spc="-10" b="0" i="1">
                <a:solidFill>
                  <a:srgbClr val="FFFFFF"/>
                </a:solidFill>
                <a:latin typeface="Roboto Light"/>
                <a:cs typeface="Roboto Light"/>
              </a:rPr>
              <a:t>costly,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time-consuming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undertaking with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potential 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gotchas lurking at every</a:t>
            </a:r>
            <a:r>
              <a:rPr dirty="0" sz="1000" spc="-3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15" b="0" i="1">
                <a:solidFill>
                  <a:srgbClr val="FFFFFF"/>
                </a:solidFill>
                <a:latin typeface="Roboto Light"/>
                <a:cs typeface="Roboto Light"/>
              </a:rPr>
              <a:t>turn…”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86066" y="1914253"/>
            <a:ext cx="1079247" cy="7223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452324" y="3176869"/>
            <a:ext cx="3164840" cy="90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“...CDP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is an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enterprise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data platform built on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open-source 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software...that offers key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data analytics and artiﬁcial 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intelligence functionality.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CDP can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leverage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all data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types, 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including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structured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and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unstructured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data,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relational data 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and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streaming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data </a:t>
            </a:r>
            <a:r>
              <a:rPr dirty="0" sz="1000" spc="-5" b="0" i="1">
                <a:solidFill>
                  <a:srgbClr val="FFFFFF"/>
                </a:solidFill>
                <a:latin typeface="Roboto Light"/>
                <a:cs typeface="Roboto Light"/>
              </a:rPr>
              <a:t>from </a:t>
            </a:r>
            <a:r>
              <a:rPr dirty="0" sz="1000" b="0" i="1">
                <a:solidFill>
                  <a:srgbClr val="FFFFFF"/>
                </a:solidFill>
                <a:latin typeface="Roboto Light"/>
                <a:cs typeface="Roboto Light"/>
              </a:rPr>
              <a:t>any point in the data</a:t>
            </a:r>
            <a:r>
              <a:rPr dirty="0" sz="1000" spc="-4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000" spc="-10" b="0" i="1">
                <a:solidFill>
                  <a:srgbClr val="FFFFFF"/>
                </a:solidFill>
                <a:latin typeface="Roboto Light"/>
                <a:cs typeface="Roboto Light"/>
              </a:rPr>
              <a:t>lifecycle.…”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923" y="1156643"/>
            <a:ext cx="7417434" cy="6750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  <a:tabLst>
                <a:tab pos="4374515" algn="l"/>
              </a:tabLst>
            </a:pPr>
            <a:r>
              <a:rPr dirty="0" sz="1800" spc="-10">
                <a:solidFill>
                  <a:srgbClr val="00A3AE"/>
                </a:solidFill>
                <a:latin typeface="Roboto"/>
                <a:cs typeface="Roboto"/>
              </a:rPr>
              <a:t>Enterprise</a:t>
            </a:r>
            <a:r>
              <a:rPr dirty="0" sz="1800" spc="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00A3AE"/>
                </a:solidFill>
                <a:latin typeface="Roboto"/>
                <a:cs typeface="Roboto"/>
              </a:rPr>
              <a:t>Data</a:t>
            </a:r>
            <a:r>
              <a:rPr dirty="0" sz="1800" spc="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800" spc="-5">
                <a:solidFill>
                  <a:srgbClr val="00A3AE"/>
                </a:solidFill>
                <a:latin typeface="Roboto"/>
                <a:cs typeface="Roboto"/>
              </a:rPr>
              <a:t>Cloud	</a:t>
            </a:r>
            <a:r>
              <a:rPr dirty="0" sz="1800" spc="-10">
                <a:solidFill>
                  <a:srgbClr val="FF8300"/>
                </a:solidFill>
                <a:latin typeface="Roboto"/>
                <a:cs typeface="Roboto"/>
              </a:rPr>
              <a:t>Cloudera </a:t>
            </a:r>
            <a:r>
              <a:rPr dirty="0" sz="1800" spc="-5">
                <a:solidFill>
                  <a:srgbClr val="FF8300"/>
                </a:solidFill>
                <a:latin typeface="Roboto"/>
                <a:cs typeface="Roboto"/>
              </a:rPr>
              <a:t>Data Platform</a:t>
            </a:r>
            <a:r>
              <a:rPr dirty="0" sz="1800" spc="-6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FF8300"/>
                </a:solidFill>
                <a:latin typeface="Roboto"/>
                <a:cs typeface="Roboto"/>
              </a:rPr>
              <a:t>(CDP)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163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Enterprise Data</a:t>
            </a:r>
            <a:r>
              <a:rPr dirty="0" sz="1100" spc="-15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Platform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923" y="2583879"/>
            <a:ext cx="145097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Cloud Data</a:t>
            </a:r>
            <a:r>
              <a:rPr dirty="0" sz="1100" spc="-5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spc="-5" b="0" i="1">
                <a:solidFill>
                  <a:srgbClr val="FFFFFF"/>
                </a:solidFill>
                <a:latin typeface="Roboto Light"/>
                <a:cs typeface="Roboto Light"/>
              </a:rPr>
              <a:t>Ecosystems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5523" y="2877469"/>
            <a:ext cx="1046187" cy="2422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35523" y="3725967"/>
            <a:ext cx="1350759" cy="5785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34191" y="3433198"/>
            <a:ext cx="1182997" cy="378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35523" y="1905981"/>
            <a:ext cx="1183002" cy="3781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60922" y="3529576"/>
            <a:ext cx="197103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Enterprise Intelligence</a:t>
            </a:r>
            <a:r>
              <a:rPr dirty="0" sz="1100" spc="-75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Platforms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8651573" y="4848893"/>
            <a:ext cx="1193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4</a:t>
            </a:fld>
            <a:endParaRPr sz="6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2944" y="1984062"/>
            <a:ext cx="84581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January</a:t>
            </a:r>
            <a:r>
              <a:rPr dirty="0" sz="1100" spc="-5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spc="-5" b="0" i="1">
                <a:solidFill>
                  <a:srgbClr val="FFFFFF"/>
                </a:solidFill>
                <a:latin typeface="Roboto Light"/>
                <a:cs typeface="Roboto Light"/>
              </a:rPr>
              <a:t>2021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2944" y="2887631"/>
            <a:ext cx="84581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January</a:t>
            </a:r>
            <a:r>
              <a:rPr dirty="0" sz="1100" spc="-5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spc="-5" b="0" i="1">
                <a:solidFill>
                  <a:srgbClr val="FFFFFF"/>
                </a:solidFill>
                <a:latin typeface="Roboto Light"/>
                <a:cs typeface="Roboto Light"/>
              </a:rPr>
              <a:t>2020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72666" y="3904270"/>
            <a:ext cx="9766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0" i="1">
                <a:solidFill>
                  <a:srgbClr val="FFFFFF"/>
                </a:solidFill>
                <a:latin typeface="Roboto Light"/>
                <a:cs typeface="Roboto Light"/>
              </a:rPr>
              <a:t>December</a:t>
            </a:r>
            <a:r>
              <a:rPr dirty="0" sz="1100" spc="-55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100" spc="-5" b="0" i="1">
                <a:solidFill>
                  <a:srgbClr val="FFFFFF"/>
                </a:solidFill>
                <a:latin typeface="Roboto Light"/>
                <a:cs typeface="Roboto Light"/>
              </a:rPr>
              <a:t>2019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53806" y="2639511"/>
            <a:ext cx="74358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0">
                <a:solidFill>
                  <a:srgbClr val="FFFFFF"/>
                </a:solidFill>
                <a:latin typeface="Roboto Light"/>
                <a:cs typeface="Roboto Light"/>
              </a:rPr>
              <a:t>January 18,</a:t>
            </a:r>
            <a:r>
              <a:rPr dirty="0" sz="750" spc="-5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750" spc="-10" b="0">
                <a:solidFill>
                  <a:srgbClr val="FFFFFF"/>
                </a:solidFill>
                <a:latin typeface="Roboto Light"/>
                <a:cs typeface="Roboto Light"/>
              </a:rPr>
              <a:t>2021</a:t>
            </a:r>
            <a:endParaRPr sz="750">
              <a:latin typeface="Roboto Light"/>
              <a:cs typeface="Robo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3658" y="3874920"/>
            <a:ext cx="74358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0">
                <a:solidFill>
                  <a:srgbClr val="FFFFFF"/>
                </a:solidFill>
                <a:latin typeface="Roboto Light"/>
                <a:cs typeface="Roboto Light"/>
              </a:rPr>
              <a:t>January 22,</a:t>
            </a:r>
            <a:r>
              <a:rPr dirty="0" sz="750" spc="-5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750" spc="-10" b="0">
                <a:solidFill>
                  <a:srgbClr val="FFFFFF"/>
                </a:solidFill>
                <a:latin typeface="Roboto Light"/>
                <a:cs typeface="Roboto Light"/>
              </a:rPr>
              <a:t>2021</a:t>
            </a:r>
            <a:endParaRPr sz="750">
              <a:latin typeface="Roboto Light"/>
              <a:cs typeface="Roboto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4779640" y="1574800"/>
            <a:ext cx="3046095" cy="1607185"/>
            <a:chOff x="4779640" y="1574800"/>
            <a:chExt cx="3046095" cy="1607185"/>
          </a:xfrm>
        </p:grpSpPr>
        <p:sp>
          <p:nvSpPr>
            <p:cNvPr id="8" name="object 8"/>
            <p:cNvSpPr/>
            <p:nvPr/>
          </p:nvSpPr>
          <p:spPr>
            <a:xfrm>
              <a:off x="6033113" y="3067718"/>
              <a:ext cx="944898" cy="1140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5599735" y="2713329"/>
              <a:ext cx="1704975" cy="328295"/>
            </a:xfrm>
            <a:custGeom>
              <a:avLst/>
              <a:gdLst/>
              <a:ahLst/>
              <a:cxnLst/>
              <a:rect l="l" t="t" r="r" b="b"/>
              <a:pathLst>
                <a:path w="1704975" h="328294">
                  <a:moveTo>
                    <a:pt x="9525" y="225171"/>
                  </a:moveTo>
                  <a:lnTo>
                    <a:pt x="0" y="225171"/>
                  </a:lnTo>
                  <a:lnTo>
                    <a:pt x="0" y="263194"/>
                  </a:lnTo>
                  <a:lnTo>
                    <a:pt x="9525" y="263194"/>
                  </a:lnTo>
                  <a:lnTo>
                    <a:pt x="9525" y="225171"/>
                  </a:lnTo>
                  <a:close/>
                </a:path>
                <a:path w="1704975" h="328294">
                  <a:moveTo>
                    <a:pt x="31419" y="318300"/>
                  </a:moveTo>
                  <a:lnTo>
                    <a:pt x="23317" y="316953"/>
                  </a:lnTo>
                  <a:lnTo>
                    <a:pt x="16548" y="313309"/>
                  </a:lnTo>
                  <a:lnTo>
                    <a:pt x="11734" y="307873"/>
                  </a:lnTo>
                  <a:lnTo>
                    <a:pt x="9525" y="301193"/>
                  </a:lnTo>
                  <a:lnTo>
                    <a:pt x="0" y="302145"/>
                  </a:lnTo>
                  <a:lnTo>
                    <a:pt x="3429" y="312559"/>
                  </a:lnTo>
                  <a:lnTo>
                    <a:pt x="10350" y="320675"/>
                  </a:lnTo>
                  <a:lnTo>
                    <a:pt x="19939" y="325920"/>
                  </a:lnTo>
                  <a:lnTo>
                    <a:pt x="31419" y="327799"/>
                  </a:lnTo>
                  <a:lnTo>
                    <a:pt x="31419" y="318300"/>
                  </a:lnTo>
                  <a:close/>
                </a:path>
                <a:path w="1704975" h="328294">
                  <a:moveTo>
                    <a:pt x="107619" y="318300"/>
                  </a:moveTo>
                  <a:lnTo>
                    <a:pt x="69519" y="318300"/>
                  </a:lnTo>
                  <a:lnTo>
                    <a:pt x="69519" y="327799"/>
                  </a:lnTo>
                  <a:lnTo>
                    <a:pt x="107619" y="327799"/>
                  </a:lnTo>
                  <a:lnTo>
                    <a:pt x="107619" y="318300"/>
                  </a:lnTo>
                  <a:close/>
                </a:path>
                <a:path w="1704975" h="328294">
                  <a:moveTo>
                    <a:pt x="183819" y="318300"/>
                  </a:moveTo>
                  <a:lnTo>
                    <a:pt x="145719" y="318300"/>
                  </a:lnTo>
                  <a:lnTo>
                    <a:pt x="145719" y="327799"/>
                  </a:lnTo>
                  <a:lnTo>
                    <a:pt x="183819" y="327799"/>
                  </a:lnTo>
                  <a:lnTo>
                    <a:pt x="183819" y="318300"/>
                  </a:lnTo>
                  <a:close/>
                </a:path>
                <a:path w="1704975" h="328294">
                  <a:moveTo>
                    <a:pt x="260019" y="318300"/>
                  </a:moveTo>
                  <a:lnTo>
                    <a:pt x="221919" y="318300"/>
                  </a:lnTo>
                  <a:lnTo>
                    <a:pt x="221919" y="327799"/>
                  </a:lnTo>
                  <a:lnTo>
                    <a:pt x="260019" y="327799"/>
                  </a:lnTo>
                  <a:lnTo>
                    <a:pt x="260019" y="318300"/>
                  </a:lnTo>
                  <a:close/>
                </a:path>
                <a:path w="1704975" h="328294">
                  <a:moveTo>
                    <a:pt x="336219" y="318300"/>
                  </a:moveTo>
                  <a:lnTo>
                    <a:pt x="298119" y="318300"/>
                  </a:lnTo>
                  <a:lnTo>
                    <a:pt x="298119" y="327799"/>
                  </a:lnTo>
                  <a:lnTo>
                    <a:pt x="336219" y="327799"/>
                  </a:lnTo>
                  <a:lnTo>
                    <a:pt x="336219" y="318300"/>
                  </a:lnTo>
                  <a:close/>
                </a:path>
                <a:path w="1704975" h="328294">
                  <a:moveTo>
                    <a:pt x="412419" y="318300"/>
                  </a:moveTo>
                  <a:lnTo>
                    <a:pt x="374319" y="318300"/>
                  </a:lnTo>
                  <a:lnTo>
                    <a:pt x="374319" y="327799"/>
                  </a:lnTo>
                  <a:lnTo>
                    <a:pt x="412419" y="327799"/>
                  </a:lnTo>
                  <a:lnTo>
                    <a:pt x="412419" y="318300"/>
                  </a:lnTo>
                  <a:close/>
                </a:path>
                <a:path w="1704975" h="328294">
                  <a:moveTo>
                    <a:pt x="488619" y="318300"/>
                  </a:moveTo>
                  <a:lnTo>
                    <a:pt x="450519" y="318300"/>
                  </a:lnTo>
                  <a:lnTo>
                    <a:pt x="450519" y="327799"/>
                  </a:lnTo>
                  <a:lnTo>
                    <a:pt x="488619" y="327799"/>
                  </a:lnTo>
                  <a:lnTo>
                    <a:pt x="488619" y="318300"/>
                  </a:lnTo>
                  <a:close/>
                </a:path>
                <a:path w="1704975" h="328294">
                  <a:moveTo>
                    <a:pt x="564819" y="318300"/>
                  </a:moveTo>
                  <a:lnTo>
                    <a:pt x="526719" y="318300"/>
                  </a:lnTo>
                  <a:lnTo>
                    <a:pt x="526719" y="327799"/>
                  </a:lnTo>
                  <a:lnTo>
                    <a:pt x="564819" y="327799"/>
                  </a:lnTo>
                  <a:lnTo>
                    <a:pt x="564819" y="318300"/>
                  </a:lnTo>
                  <a:close/>
                </a:path>
                <a:path w="1704975" h="328294">
                  <a:moveTo>
                    <a:pt x="641019" y="318300"/>
                  </a:moveTo>
                  <a:lnTo>
                    <a:pt x="602919" y="318300"/>
                  </a:lnTo>
                  <a:lnTo>
                    <a:pt x="602919" y="327799"/>
                  </a:lnTo>
                  <a:lnTo>
                    <a:pt x="641019" y="327799"/>
                  </a:lnTo>
                  <a:lnTo>
                    <a:pt x="641019" y="318300"/>
                  </a:lnTo>
                  <a:close/>
                </a:path>
                <a:path w="1704975" h="328294">
                  <a:moveTo>
                    <a:pt x="717219" y="318300"/>
                  </a:moveTo>
                  <a:lnTo>
                    <a:pt x="679119" y="318300"/>
                  </a:lnTo>
                  <a:lnTo>
                    <a:pt x="679119" y="327799"/>
                  </a:lnTo>
                  <a:lnTo>
                    <a:pt x="717219" y="327799"/>
                  </a:lnTo>
                  <a:lnTo>
                    <a:pt x="717219" y="318300"/>
                  </a:lnTo>
                  <a:close/>
                </a:path>
                <a:path w="1704975" h="328294">
                  <a:moveTo>
                    <a:pt x="793419" y="318300"/>
                  </a:moveTo>
                  <a:lnTo>
                    <a:pt x="755319" y="318300"/>
                  </a:lnTo>
                  <a:lnTo>
                    <a:pt x="755319" y="327799"/>
                  </a:lnTo>
                  <a:lnTo>
                    <a:pt x="793419" y="327799"/>
                  </a:lnTo>
                  <a:lnTo>
                    <a:pt x="793419" y="318300"/>
                  </a:lnTo>
                  <a:close/>
                </a:path>
                <a:path w="1704975" h="328294">
                  <a:moveTo>
                    <a:pt x="869619" y="318300"/>
                  </a:moveTo>
                  <a:lnTo>
                    <a:pt x="831519" y="318300"/>
                  </a:lnTo>
                  <a:lnTo>
                    <a:pt x="831519" y="327799"/>
                  </a:lnTo>
                  <a:lnTo>
                    <a:pt x="869619" y="327799"/>
                  </a:lnTo>
                  <a:lnTo>
                    <a:pt x="869619" y="318300"/>
                  </a:lnTo>
                  <a:close/>
                </a:path>
                <a:path w="1704975" h="328294">
                  <a:moveTo>
                    <a:pt x="945819" y="318300"/>
                  </a:moveTo>
                  <a:lnTo>
                    <a:pt x="907719" y="318300"/>
                  </a:lnTo>
                  <a:lnTo>
                    <a:pt x="907719" y="327799"/>
                  </a:lnTo>
                  <a:lnTo>
                    <a:pt x="945819" y="327799"/>
                  </a:lnTo>
                  <a:lnTo>
                    <a:pt x="945819" y="318300"/>
                  </a:lnTo>
                  <a:close/>
                </a:path>
                <a:path w="1704975" h="328294">
                  <a:moveTo>
                    <a:pt x="1022019" y="318300"/>
                  </a:moveTo>
                  <a:lnTo>
                    <a:pt x="983919" y="318300"/>
                  </a:lnTo>
                  <a:lnTo>
                    <a:pt x="983919" y="327799"/>
                  </a:lnTo>
                  <a:lnTo>
                    <a:pt x="1022019" y="327799"/>
                  </a:lnTo>
                  <a:lnTo>
                    <a:pt x="1022019" y="318300"/>
                  </a:lnTo>
                  <a:close/>
                </a:path>
                <a:path w="1704975" h="328294">
                  <a:moveTo>
                    <a:pt x="1098219" y="318300"/>
                  </a:moveTo>
                  <a:lnTo>
                    <a:pt x="1060119" y="318300"/>
                  </a:lnTo>
                  <a:lnTo>
                    <a:pt x="1060119" y="327799"/>
                  </a:lnTo>
                  <a:lnTo>
                    <a:pt x="1098219" y="327799"/>
                  </a:lnTo>
                  <a:lnTo>
                    <a:pt x="1098219" y="318300"/>
                  </a:lnTo>
                  <a:close/>
                </a:path>
                <a:path w="1704975" h="328294">
                  <a:moveTo>
                    <a:pt x="1174419" y="318300"/>
                  </a:moveTo>
                  <a:lnTo>
                    <a:pt x="1136319" y="318300"/>
                  </a:lnTo>
                  <a:lnTo>
                    <a:pt x="1136319" y="327799"/>
                  </a:lnTo>
                  <a:lnTo>
                    <a:pt x="1174419" y="327799"/>
                  </a:lnTo>
                  <a:lnTo>
                    <a:pt x="1174419" y="318300"/>
                  </a:lnTo>
                  <a:close/>
                </a:path>
                <a:path w="1704975" h="328294">
                  <a:moveTo>
                    <a:pt x="1250619" y="318300"/>
                  </a:moveTo>
                  <a:lnTo>
                    <a:pt x="1212519" y="318300"/>
                  </a:lnTo>
                  <a:lnTo>
                    <a:pt x="1212519" y="327799"/>
                  </a:lnTo>
                  <a:lnTo>
                    <a:pt x="1250619" y="327799"/>
                  </a:lnTo>
                  <a:lnTo>
                    <a:pt x="1250619" y="318300"/>
                  </a:lnTo>
                  <a:close/>
                </a:path>
                <a:path w="1704975" h="328294">
                  <a:moveTo>
                    <a:pt x="1326819" y="318300"/>
                  </a:moveTo>
                  <a:lnTo>
                    <a:pt x="1288719" y="318300"/>
                  </a:lnTo>
                  <a:lnTo>
                    <a:pt x="1288719" y="327799"/>
                  </a:lnTo>
                  <a:lnTo>
                    <a:pt x="1326819" y="327799"/>
                  </a:lnTo>
                  <a:lnTo>
                    <a:pt x="1326819" y="318300"/>
                  </a:lnTo>
                  <a:close/>
                </a:path>
                <a:path w="1704975" h="328294">
                  <a:moveTo>
                    <a:pt x="1403019" y="318300"/>
                  </a:moveTo>
                  <a:lnTo>
                    <a:pt x="1364919" y="318300"/>
                  </a:lnTo>
                  <a:lnTo>
                    <a:pt x="1364919" y="327799"/>
                  </a:lnTo>
                  <a:lnTo>
                    <a:pt x="1403019" y="327799"/>
                  </a:lnTo>
                  <a:lnTo>
                    <a:pt x="1403019" y="318300"/>
                  </a:lnTo>
                  <a:close/>
                </a:path>
                <a:path w="1704975" h="328294">
                  <a:moveTo>
                    <a:pt x="1479219" y="318300"/>
                  </a:moveTo>
                  <a:lnTo>
                    <a:pt x="1441119" y="318300"/>
                  </a:lnTo>
                  <a:lnTo>
                    <a:pt x="1441119" y="327799"/>
                  </a:lnTo>
                  <a:lnTo>
                    <a:pt x="1479219" y="327799"/>
                  </a:lnTo>
                  <a:lnTo>
                    <a:pt x="1479219" y="318300"/>
                  </a:lnTo>
                  <a:close/>
                </a:path>
                <a:path w="1704975" h="328294">
                  <a:moveTo>
                    <a:pt x="1555419" y="318300"/>
                  </a:moveTo>
                  <a:lnTo>
                    <a:pt x="1517319" y="318300"/>
                  </a:lnTo>
                  <a:lnTo>
                    <a:pt x="1517319" y="327799"/>
                  </a:lnTo>
                  <a:lnTo>
                    <a:pt x="1555419" y="327799"/>
                  </a:lnTo>
                  <a:lnTo>
                    <a:pt x="1555419" y="318300"/>
                  </a:lnTo>
                  <a:close/>
                </a:path>
                <a:path w="1704975" h="328294">
                  <a:moveTo>
                    <a:pt x="1631619" y="318300"/>
                  </a:moveTo>
                  <a:lnTo>
                    <a:pt x="1593519" y="318300"/>
                  </a:lnTo>
                  <a:lnTo>
                    <a:pt x="1593519" y="327799"/>
                  </a:lnTo>
                  <a:lnTo>
                    <a:pt x="1631619" y="327799"/>
                  </a:lnTo>
                  <a:lnTo>
                    <a:pt x="1631619" y="318300"/>
                  </a:lnTo>
                  <a:close/>
                </a:path>
                <a:path w="1704975" h="328294">
                  <a:moveTo>
                    <a:pt x="1704022" y="304990"/>
                  </a:moveTo>
                  <a:lnTo>
                    <a:pt x="1694497" y="302145"/>
                  </a:lnTo>
                  <a:lnTo>
                    <a:pt x="1691754" y="309079"/>
                  </a:lnTo>
                  <a:lnTo>
                    <a:pt x="1686877" y="314134"/>
                  </a:lnTo>
                  <a:lnTo>
                    <a:pt x="1680565" y="317246"/>
                  </a:lnTo>
                  <a:lnTo>
                    <a:pt x="1673542" y="318300"/>
                  </a:lnTo>
                  <a:lnTo>
                    <a:pt x="1670672" y="318300"/>
                  </a:lnTo>
                  <a:lnTo>
                    <a:pt x="1670672" y="327799"/>
                  </a:lnTo>
                  <a:lnTo>
                    <a:pt x="1673542" y="327799"/>
                  </a:lnTo>
                  <a:lnTo>
                    <a:pt x="1683918" y="326097"/>
                  </a:lnTo>
                  <a:lnTo>
                    <a:pt x="1693062" y="321386"/>
                  </a:lnTo>
                  <a:lnTo>
                    <a:pt x="1700047" y="314172"/>
                  </a:lnTo>
                  <a:lnTo>
                    <a:pt x="1704022" y="304990"/>
                  </a:lnTo>
                  <a:close/>
                </a:path>
                <a:path w="1704975" h="328294">
                  <a:moveTo>
                    <a:pt x="1704975" y="228015"/>
                  </a:moveTo>
                  <a:lnTo>
                    <a:pt x="1695450" y="228015"/>
                  </a:lnTo>
                  <a:lnTo>
                    <a:pt x="1695450" y="266039"/>
                  </a:lnTo>
                  <a:lnTo>
                    <a:pt x="1704975" y="266039"/>
                  </a:lnTo>
                  <a:lnTo>
                    <a:pt x="1704975" y="228015"/>
                  </a:lnTo>
                  <a:close/>
                </a:path>
                <a:path w="1704975" h="328294">
                  <a:moveTo>
                    <a:pt x="1704975" y="152019"/>
                  </a:moveTo>
                  <a:lnTo>
                    <a:pt x="1695450" y="152019"/>
                  </a:lnTo>
                  <a:lnTo>
                    <a:pt x="1695450" y="190017"/>
                  </a:lnTo>
                  <a:lnTo>
                    <a:pt x="1704975" y="190017"/>
                  </a:lnTo>
                  <a:lnTo>
                    <a:pt x="1704975" y="152019"/>
                  </a:lnTo>
                  <a:close/>
                </a:path>
                <a:path w="1704975" h="328294">
                  <a:moveTo>
                    <a:pt x="1704975" y="75996"/>
                  </a:moveTo>
                  <a:lnTo>
                    <a:pt x="1695450" y="75996"/>
                  </a:lnTo>
                  <a:lnTo>
                    <a:pt x="1695450" y="114020"/>
                  </a:lnTo>
                  <a:lnTo>
                    <a:pt x="1704975" y="114020"/>
                  </a:lnTo>
                  <a:lnTo>
                    <a:pt x="1704975" y="75996"/>
                  </a:lnTo>
                  <a:close/>
                </a:path>
                <a:path w="1704975" h="328294">
                  <a:moveTo>
                    <a:pt x="1704975" y="0"/>
                  </a:moveTo>
                  <a:lnTo>
                    <a:pt x="1695450" y="0"/>
                  </a:lnTo>
                  <a:lnTo>
                    <a:pt x="1695450" y="37998"/>
                  </a:lnTo>
                  <a:lnTo>
                    <a:pt x="1704975" y="37998"/>
                  </a:lnTo>
                  <a:lnTo>
                    <a:pt x="1704975" y="0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753087" y="2831147"/>
              <a:ext cx="335280" cy="59055"/>
            </a:xfrm>
            <a:custGeom>
              <a:avLst/>
              <a:gdLst/>
              <a:ahLst/>
              <a:cxnLst/>
              <a:rect l="l" t="t" r="r" b="b"/>
              <a:pathLst>
                <a:path w="335279" h="59055">
                  <a:moveTo>
                    <a:pt x="38100" y="9499"/>
                  </a:moveTo>
                  <a:lnTo>
                    <a:pt x="33350" y="3797"/>
                  </a:lnTo>
                  <a:lnTo>
                    <a:pt x="27622" y="3797"/>
                  </a:lnTo>
                  <a:lnTo>
                    <a:pt x="27622" y="14249"/>
                  </a:lnTo>
                  <a:lnTo>
                    <a:pt x="27622" y="23749"/>
                  </a:lnTo>
                  <a:lnTo>
                    <a:pt x="24765" y="26606"/>
                  </a:lnTo>
                  <a:lnTo>
                    <a:pt x="11417" y="26606"/>
                  </a:lnTo>
                  <a:lnTo>
                    <a:pt x="11417" y="11404"/>
                  </a:lnTo>
                  <a:lnTo>
                    <a:pt x="24765" y="11404"/>
                  </a:lnTo>
                  <a:lnTo>
                    <a:pt x="27622" y="14249"/>
                  </a:lnTo>
                  <a:lnTo>
                    <a:pt x="27622" y="3797"/>
                  </a:lnTo>
                  <a:lnTo>
                    <a:pt x="0" y="3797"/>
                  </a:lnTo>
                  <a:lnTo>
                    <a:pt x="0" y="56997"/>
                  </a:lnTo>
                  <a:lnTo>
                    <a:pt x="11417" y="56997"/>
                  </a:lnTo>
                  <a:lnTo>
                    <a:pt x="11417" y="35153"/>
                  </a:lnTo>
                  <a:lnTo>
                    <a:pt x="33350" y="35153"/>
                  </a:lnTo>
                  <a:lnTo>
                    <a:pt x="38100" y="28498"/>
                  </a:lnTo>
                  <a:lnTo>
                    <a:pt x="38100" y="26606"/>
                  </a:lnTo>
                  <a:lnTo>
                    <a:pt x="38100" y="11404"/>
                  </a:lnTo>
                  <a:lnTo>
                    <a:pt x="38100" y="9499"/>
                  </a:lnTo>
                  <a:close/>
                </a:path>
                <a:path w="335279" h="59055">
                  <a:moveTo>
                    <a:pt x="96189" y="30403"/>
                  </a:moveTo>
                  <a:lnTo>
                    <a:pt x="94869" y="19532"/>
                  </a:lnTo>
                  <a:lnTo>
                    <a:pt x="91046" y="11404"/>
                  </a:lnTo>
                  <a:lnTo>
                    <a:pt x="90589" y="10452"/>
                  </a:lnTo>
                  <a:lnTo>
                    <a:pt x="84772" y="5727"/>
                  </a:lnTo>
                  <a:lnTo>
                    <a:pt x="84772" y="20904"/>
                  </a:lnTo>
                  <a:lnTo>
                    <a:pt x="84772" y="39903"/>
                  </a:lnTo>
                  <a:lnTo>
                    <a:pt x="82867" y="48450"/>
                  </a:lnTo>
                  <a:lnTo>
                    <a:pt x="71424" y="49403"/>
                  </a:lnTo>
                  <a:lnTo>
                    <a:pt x="60947" y="49403"/>
                  </a:lnTo>
                  <a:lnTo>
                    <a:pt x="58089" y="39903"/>
                  </a:lnTo>
                  <a:lnTo>
                    <a:pt x="58191" y="19532"/>
                  </a:lnTo>
                  <a:lnTo>
                    <a:pt x="59994" y="11404"/>
                  </a:lnTo>
                  <a:lnTo>
                    <a:pt x="81915" y="11404"/>
                  </a:lnTo>
                  <a:lnTo>
                    <a:pt x="84772" y="20904"/>
                  </a:lnTo>
                  <a:lnTo>
                    <a:pt x="84772" y="5727"/>
                  </a:lnTo>
                  <a:lnTo>
                    <a:pt x="82931" y="4216"/>
                  </a:lnTo>
                  <a:lnTo>
                    <a:pt x="71424" y="1905"/>
                  </a:lnTo>
                  <a:lnTo>
                    <a:pt x="59931" y="4216"/>
                  </a:lnTo>
                  <a:lnTo>
                    <a:pt x="52260" y="10452"/>
                  </a:lnTo>
                  <a:lnTo>
                    <a:pt x="47993" y="19532"/>
                  </a:lnTo>
                  <a:lnTo>
                    <a:pt x="46672" y="30403"/>
                  </a:lnTo>
                  <a:lnTo>
                    <a:pt x="47993" y="41135"/>
                  </a:lnTo>
                  <a:lnTo>
                    <a:pt x="52260" y="49999"/>
                  </a:lnTo>
                  <a:lnTo>
                    <a:pt x="59931" y="56184"/>
                  </a:lnTo>
                  <a:lnTo>
                    <a:pt x="71424" y="58902"/>
                  </a:lnTo>
                  <a:lnTo>
                    <a:pt x="82931" y="56591"/>
                  </a:lnTo>
                  <a:lnTo>
                    <a:pt x="90589" y="50355"/>
                  </a:lnTo>
                  <a:lnTo>
                    <a:pt x="91046" y="49403"/>
                  </a:lnTo>
                  <a:lnTo>
                    <a:pt x="94869" y="41275"/>
                  </a:lnTo>
                  <a:lnTo>
                    <a:pt x="96189" y="30403"/>
                  </a:lnTo>
                  <a:close/>
                </a:path>
                <a:path w="335279" h="59055">
                  <a:moveTo>
                    <a:pt x="139065" y="47498"/>
                  </a:moveTo>
                  <a:lnTo>
                    <a:pt x="120967" y="47498"/>
                  </a:lnTo>
                  <a:lnTo>
                    <a:pt x="120967" y="3797"/>
                  </a:lnTo>
                  <a:lnTo>
                    <a:pt x="109524" y="3797"/>
                  </a:lnTo>
                  <a:lnTo>
                    <a:pt x="109524" y="56997"/>
                  </a:lnTo>
                  <a:lnTo>
                    <a:pt x="139065" y="56997"/>
                  </a:lnTo>
                  <a:lnTo>
                    <a:pt x="139065" y="47498"/>
                  </a:lnTo>
                  <a:close/>
                </a:path>
                <a:path w="335279" h="59055">
                  <a:moveTo>
                    <a:pt x="160972" y="3797"/>
                  </a:moveTo>
                  <a:lnTo>
                    <a:pt x="149542" y="3797"/>
                  </a:lnTo>
                  <a:lnTo>
                    <a:pt x="149542" y="56997"/>
                  </a:lnTo>
                  <a:lnTo>
                    <a:pt x="160972" y="56997"/>
                  </a:lnTo>
                  <a:lnTo>
                    <a:pt x="160972" y="3797"/>
                  </a:lnTo>
                  <a:close/>
                </a:path>
                <a:path w="335279" h="59055">
                  <a:moveTo>
                    <a:pt x="220967" y="22809"/>
                  </a:moveTo>
                  <a:lnTo>
                    <a:pt x="219278" y="14325"/>
                  </a:lnTo>
                  <a:lnTo>
                    <a:pt x="214541" y="7721"/>
                  </a:lnTo>
                  <a:lnTo>
                    <a:pt x="207314" y="3429"/>
                  </a:lnTo>
                  <a:lnTo>
                    <a:pt x="198120" y="1905"/>
                  </a:lnTo>
                  <a:lnTo>
                    <a:pt x="186613" y="4216"/>
                  </a:lnTo>
                  <a:lnTo>
                    <a:pt x="178943" y="10452"/>
                  </a:lnTo>
                  <a:lnTo>
                    <a:pt x="174675" y="19532"/>
                  </a:lnTo>
                  <a:lnTo>
                    <a:pt x="173342" y="30403"/>
                  </a:lnTo>
                  <a:lnTo>
                    <a:pt x="174675" y="41135"/>
                  </a:lnTo>
                  <a:lnTo>
                    <a:pt x="178943" y="49999"/>
                  </a:lnTo>
                  <a:lnTo>
                    <a:pt x="186613" y="56184"/>
                  </a:lnTo>
                  <a:lnTo>
                    <a:pt x="198120" y="58902"/>
                  </a:lnTo>
                  <a:lnTo>
                    <a:pt x="206908" y="57378"/>
                  </a:lnTo>
                  <a:lnTo>
                    <a:pt x="214185" y="53086"/>
                  </a:lnTo>
                  <a:lnTo>
                    <a:pt x="219138" y="46482"/>
                  </a:lnTo>
                  <a:lnTo>
                    <a:pt x="220967" y="37998"/>
                  </a:lnTo>
                  <a:lnTo>
                    <a:pt x="209550" y="37998"/>
                  </a:lnTo>
                  <a:lnTo>
                    <a:pt x="209550" y="45605"/>
                  </a:lnTo>
                  <a:lnTo>
                    <a:pt x="205740" y="49403"/>
                  </a:lnTo>
                  <a:lnTo>
                    <a:pt x="187642" y="49403"/>
                  </a:lnTo>
                  <a:lnTo>
                    <a:pt x="185724" y="40855"/>
                  </a:lnTo>
                  <a:lnTo>
                    <a:pt x="185724" y="19951"/>
                  </a:lnTo>
                  <a:lnTo>
                    <a:pt x="187642" y="11404"/>
                  </a:lnTo>
                  <a:lnTo>
                    <a:pt x="204774" y="11404"/>
                  </a:lnTo>
                  <a:lnTo>
                    <a:pt x="209550" y="15201"/>
                  </a:lnTo>
                  <a:lnTo>
                    <a:pt x="209550" y="22809"/>
                  </a:lnTo>
                  <a:lnTo>
                    <a:pt x="220967" y="22809"/>
                  </a:lnTo>
                  <a:close/>
                </a:path>
                <a:path w="335279" h="59055">
                  <a:moveTo>
                    <a:pt x="273367" y="3797"/>
                  </a:moveTo>
                  <a:lnTo>
                    <a:pt x="260972" y="3797"/>
                  </a:lnTo>
                  <a:lnTo>
                    <a:pt x="250494" y="23749"/>
                  </a:lnTo>
                  <a:lnTo>
                    <a:pt x="240017" y="3797"/>
                  </a:lnTo>
                  <a:lnTo>
                    <a:pt x="227647" y="3797"/>
                  </a:lnTo>
                  <a:lnTo>
                    <a:pt x="244792" y="34201"/>
                  </a:lnTo>
                  <a:lnTo>
                    <a:pt x="244792" y="56997"/>
                  </a:lnTo>
                  <a:lnTo>
                    <a:pt x="256222" y="56997"/>
                  </a:lnTo>
                  <a:lnTo>
                    <a:pt x="256222" y="34201"/>
                  </a:lnTo>
                  <a:lnTo>
                    <a:pt x="273367" y="3797"/>
                  </a:lnTo>
                  <a:close/>
                </a:path>
                <a:path w="335279" h="59055">
                  <a:moveTo>
                    <a:pt x="335267" y="35153"/>
                  </a:moveTo>
                  <a:lnTo>
                    <a:pt x="332422" y="30403"/>
                  </a:lnTo>
                  <a:lnTo>
                    <a:pt x="323850" y="26606"/>
                  </a:lnTo>
                  <a:lnTo>
                    <a:pt x="330517" y="24701"/>
                  </a:lnTo>
                  <a:lnTo>
                    <a:pt x="333375" y="20904"/>
                  </a:lnTo>
                  <a:lnTo>
                    <a:pt x="333375" y="6654"/>
                  </a:lnTo>
                  <a:lnTo>
                    <a:pt x="327647" y="0"/>
                  </a:lnTo>
                  <a:lnTo>
                    <a:pt x="315264" y="0"/>
                  </a:lnTo>
                  <a:lnTo>
                    <a:pt x="306527" y="1066"/>
                  </a:lnTo>
                  <a:lnTo>
                    <a:pt x="300266" y="4279"/>
                  </a:lnTo>
                  <a:lnTo>
                    <a:pt x="296519" y="9626"/>
                  </a:lnTo>
                  <a:lnTo>
                    <a:pt x="295275" y="17106"/>
                  </a:lnTo>
                  <a:lnTo>
                    <a:pt x="304800" y="17106"/>
                  </a:lnTo>
                  <a:lnTo>
                    <a:pt x="304800" y="12357"/>
                  </a:lnTo>
                  <a:lnTo>
                    <a:pt x="306692" y="8547"/>
                  </a:lnTo>
                  <a:lnTo>
                    <a:pt x="320040" y="8547"/>
                  </a:lnTo>
                  <a:lnTo>
                    <a:pt x="321945" y="11404"/>
                  </a:lnTo>
                  <a:lnTo>
                    <a:pt x="321945" y="20904"/>
                  </a:lnTo>
                  <a:lnTo>
                    <a:pt x="319074" y="23749"/>
                  </a:lnTo>
                  <a:lnTo>
                    <a:pt x="310515" y="23749"/>
                  </a:lnTo>
                  <a:lnTo>
                    <a:pt x="310515" y="31356"/>
                  </a:lnTo>
                  <a:lnTo>
                    <a:pt x="319074" y="31356"/>
                  </a:lnTo>
                  <a:lnTo>
                    <a:pt x="322897" y="34201"/>
                  </a:lnTo>
                  <a:lnTo>
                    <a:pt x="322897" y="44653"/>
                  </a:lnTo>
                  <a:lnTo>
                    <a:pt x="320992" y="48450"/>
                  </a:lnTo>
                  <a:lnTo>
                    <a:pt x="306692" y="48450"/>
                  </a:lnTo>
                  <a:lnTo>
                    <a:pt x="304800" y="43700"/>
                  </a:lnTo>
                  <a:lnTo>
                    <a:pt x="304800" y="37058"/>
                  </a:lnTo>
                  <a:lnTo>
                    <a:pt x="294322" y="37058"/>
                  </a:lnTo>
                  <a:lnTo>
                    <a:pt x="295452" y="45935"/>
                  </a:lnTo>
                  <a:lnTo>
                    <a:pt x="299072" y="52489"/>
                  </a:lnTo>
                  <a:lnTo>
                    <a:pt x="305562" y="56553"/>
                  </a:lnTo>
                  <a:lnTo>
                    <a:pt x="315264" y="57950"/>
                  </a:lnTo>
                  <a:lnTo>
                    <a:pt x="324421" y="56769"/>
                  </a:lnTo>
                  <a:lnTo>
                    <a:pt x="330631" y="53441"/>
                  </a:lnTo>
                  <a:lnTo>
                    <a:pt x="334149" y="48336"/>
                  </a:lnTo>
                  <a:lnTo>
                    <a:pt x="335267" y="41808"/>
                  </a:lnTo>
                  <a:lnTo>
                    <a:pt x="335267" y="351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05438" y="2361762"/>
              <a:ext cx="203824" cy="41710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5709263" y="2797869"/>
              <a:ext cx="424180" cy="123825"/>
            </a:xfrm>
            <a:custGeom>
              <a:avLst/>
              <a:gdLst/>
              <a:ahLst/>
              <a:cxnLst/>
              <a:rect l="l" t="t" r="r" b="b"/>
              <a:pathLst>
                <a:path w="424179" h="123825">
                  <a:moveTo>
                    <a:pt x="423874" y="123524"/>
                  </a:moveTo>
                  <a:lnTo>
                    <a:pt x="0" y="123524"/>
                  </a:lnTo>
                  <a:lnTo>
                    <a:pt x="0" y="0"/>
                  </a:lnTo>
                  <a:lnTo>
                    <a:pt x="423874" y="0"/>
                  </a:lnTo>
                  <a:lnTo>
                    <a:pt x="423874" y="123524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5753087" y="2829255"/>
              <a:ext cx="335280" cy="59055"/>
            </a:xfrm>
            <a:custGeom>
              <a:avLst/>
              <a:gdLst/>
              <a:ahLst/>
              <a:cxnLst/>
              <a:rect l="l" t="t" r="r" b="b"/>
              <a:pathLst>
                <a:path w="335279" h="59055">
                  <a:moveTo>
                    <a:pt x="38100" y="9499"/>
                  </a:moveTo>
                  <a:lnTo>
                    <a:pt x="33350" y="3797"/>
                  </a:lnTo>
                  <a:lnTo>
                    <a:pt x="27622" y="3797"/>
                  </a:lnTo>
                  <a:lnTo>
                    <a:pt x="27622" y="14249"/>
                  </a:lnTo>
                  <a:lnTo>
                    <a:pt x="27622" y="23749"/>
                  </a:lnTo>
                  <a:lnTo>
                    <a:pt x="24765" y="26593"/>
                  </a:lnTo>
                  <a:lnTo>
                    <a:pt x="11417" y="26593"/>
                  </a:lnTo>
                  <a:lnTo>
                    <a:pt x="11417" y="11391"/>
                  </a:lnTo>
                  <a:lnTo>
                    <a:pt x="24765" y="11391"/>
                  </a:lnTo>
                  <a:lnTo>
                    <a:pt x="27622" y="14249"/>
                  </a:lnTo>
                  <a:lnTo>
                    <a:pt x="27622" y="3797"/>
                  </a:lnTo>
                  <a:lnTo>
                    <a:pt x="0" y="3797"/>
                  </a:lnTo>
                  <a:lnTo>
                    <a:pt x="0" y="56997"/>
                  </a:lnTo>
                  <a:lnTo>
                    <a:pt x="11417" y="56997"/>
                  </a:lnTo>
                  <a:lnTo>
                    <a:pt x="11417" y="35140"/>
                  </a:lnTo>
                  <a:lnTo>
                    <a:pt x="33350" y="35140"/>
                  </a:lnTo>
                  <a:lnTo>
                    <a:pt x="38100" y="28498"/>
                  </a:lnTo>
                  <a:lnTo>
                    <a:pt x="38100" y="26593"/>
                  </a:lnTo>
                  <a:lnTo>
                    <a:pt x="38100" y="11391"/>
                  </a:lnTo>
                  <a:lnTo>
                    <a:pt x="38100" y="9499"/>
                  </a:lnTo>
                  <a:close/>
                </a:path>
                <a:path w="335279" h="59055">
                  <a:moveTo>
                    <a:pt x="96189" y="30391"/>
                  </a:moveTo>
                  <a:lnTo>
                    <a:pt x="94869" y="19532"/>
                  </a:lnTo>
                  <a:lnTo>
                    <a:pt x="91046" y="11391"/>
                  </a:lnTo>
                  <a:lnTo>
                    <a:pt x="90589" y="10439"/>
                  </a:lnTo>
                  <a:lnTo>
                    <a:pt x="84772" y="5715"/>
                  </a:lnTo>
                  <a:lnTo>
                    <a:pt x="84772" y="20891"/>
                  </a:lnTo>
                  <a:lnTo>
                    <a:pt x="84772" y="39890"/>
                  </a:lnTo>
                  <a:lnTo>
                    <a:pt x="81915" y="49390"/>
                  </a:lnTo>
                  <a:lnTo>
                    <a:pt x="60947" y="49390"/>
                  </a:lnTo>
                  <a:lnTo>
                    <a:pt x="58089" y="39890"/>
                  </a:lnTo>
                  <a:lnTo>
                    <a:pt x="58191" y="19532"/>
                  </a:lnTo>
                  <a:lnTo>
                    <a:pt x="59994" y="11391"/>
                  </a:lnTo>
                  <a:lnTo>
                    <a:pt x="81915" y="11391"/>
                  </a:lnTo>
                  <a:lnTo>
                    <a:pt x="84772" y="20891"/>
                  </a:lnTo>
                  <a:lnTo>
                    <a:pt x="84772" y="5715"/>
                  </a:lnTo>
                  <a:lnTo>
                    <a:pt x="82931" y="4216"/>
                  </a:lnTo>
                  <a:lnTo>
                    <a:pt x="71424" y="1892"/>
                  </a:lnTo>
                  <a:lnTo>
                    <a:pt x="59931" y="4216"/>
                  </a:lnTo>
                  <a:lnTo>
                    <a:pt x="52260" y="10439"/>
                  </a:lnTo>
                  <a:lnTo>
                    <a:pt x="47993" y="19532"/>
                  </a:lnTo>
                  <a:lnTo>
                    <a:pt x="46672" y="30391"/>
                  </a:lnTo>
                  <a:lnTo>
                    <a:pt x="47993" y="41262"/>
                  </a:lnTo>
                  <a:lnTo>
                    <a:pt x="52260" y="50342"/>
                  </a:lnTo>
                  <a:lnTo>
                    <a:pt x="59931" y="56578"/>
                  </a:lnTo>
                  <a:lnTo>
                    <a:pt x="71424" y="58889"/>
                  </a:lnTo>
                  <a:lnTo>
                    <a:pt x="82931" y="56578"/>
                  </a:lnTo>
                  <a:lnTo>
                    <a:pt x="90589" y="50342"/>
                  </a:lnTo>
                  <a:lnTo>
                    <a:pt x="91046" y="49390"/>
                  </a:lnTo>
                  <a:lnTo>
                    <a:pt x="94869" y="41262"/>
                  </a:lnTo>
                  <a:lnTo>
                    <a:pt x="96189" y="30391"/>
                  </a:lnTo>
                  <a:close/>
                </a:path>
                <a:path w="335279" h="59055">
                  <a:moveTo>
                    <a:pt x="138099" y="47498"/>
                  </a:moveTo>
                  <a:lnTo>
                    <a:pt x="120015" y="47498"/>
                  </a:lnTo>
                  <a:lnTo>
                    <a:pt x="120015" y="3797"/>
                  </a:lnTo>
                  <a:lnTo>
                    <a:pt x="108572" y="3797"/>
                  </a:lnTo>
                  <a:lnTo>
                    <a:pt x="108572" y="56997"/>
                  </a:lnTo>
                  <a:lnTo>
                    <a:pt x="138099" y="56997"/>
                  </a:lnTo>
                  <a:lnTo>
                    <a:pt x="138099" y="47498"/>
                  </a:lnTo>
                  <a:close/>
                </a:path>
                <a:path w="335279" h="59055">
                  <a:moveTo>
                    <a:pt x="160020" y="3797"/>
                  </a:moveTo>
                  <a:lnTo>
                    <a:pt x="148590" y="3797"/>
                  </a:lnTo>
                  <a:lnTo>
                    <a:pt x="148590" y="56997"/>
                  </a:lnTo>
                  <a:lnTo>
                    <a:pt x="160020" y="56997"/>
                  </a:lnTo>
                  <a:lnTo>
                    <a:pt x="160020" y="3797"/>
                  </a:lnTo>
                  <a:close/>
                </a:path>
                <a:path w="335279" h="59055">
                  <a:moveTo>
                    <a:pt x="220014" y="22796"/>
                  </a:moveTo>
                  <a:lnTo>
                    <a:pt x="218325" y="14325"/>
                  </a:lnTo>
                  <a:lnTo>
                    <a:pt x="213588" y="7708"/>
                  </a:lnTo>
                  <a:lnTo>
                    <a:pt x="206362" y="3429"/>
                  </a:lnTo>
                  <a:lnTo>
                    <a:pt x="197167" y="1892"/>
                  </a:lnTo>
                  <a:lnTo>
                    <a:pt x="185661" y="4216"/>
                  </a:lnTo>
                  <a:lnTo>
                    <a:pt x="177990" y="10439"/>
                  </a:lnTo>
                  <a:lnTo>
                    <a:pt x="173723" y="19532"/>
                  </a:lnTo>
                  <a:lnTo>
                    <a:pt x="172389" y="30391"/>
                  </a:lnTo>
                  <a:lnTo>
                    <a:pt x="173850" y="41262"/>
                  </a:lnTo>
                  <a:lnTo>
                    <a:pt x="178346" y="50342"/>
                  </a:lnTo>
                  <a:lnTo>
                    <a:pt x="186067" y="56578"/>
                  </a:lnTo>
                  <a:lnTo>
                    <a:pt x="197167" y="58889"/>
                  </a:lnTo>
                  <a:lnTo>
                    <a:pt x="205955" y="57365"/>
                  </a:lnTo>
                  <a:lnTo>
                    <a:pt x="213233" y="53073"/>
                  </a:lnTo>
                  <a:lnTo>
                    <a:pt x="218186" y="46469"/>
                  </a:lnTo>
                  <a:lnTo>
                    <a:pt x="220014" y="37998"/>
                  </a:lnTo>
                  <a:lnTo>
                    <a:pt x="208597" y="37998"/>
                  </a:lnTo>
                  <a:lnTo>
                    <a:pt x="208597" y="45593"/>
                  </a:lnTo>
                  <a:lnTo>
                    <a:pt x="204774" y="49390"/>
                  </a:lnTo>
                  <a:lnTo>
                    <a:pt x="186690" y="49390"/>
                  </a:lnTo>
                  <a:lnTo>
                    <a:pt x="184772" y="40843"/>
                  </a:lnTo>
                  <a:lnTo>
                    <a:pt x="184772" y="19951"/>
                  </a:lnTo>
                  <a:lnTo>
                    <a:pt x="186690" y="11391"/>
                  </a:lnTo>
                  <a:lnTo>
                    <a:pt x="203822" y="11391"/>
                  </a:lnTo>
                  <a:lnTo>
                    <a:pt x="208597" y="15189"/>
                  </a:lnTo>
                  <a:lnTo>
                    <a:pt x="208597" y="22796"/>
                  </a:lnTo>
                  <a:lnTo>
                    <a:pt x="220014" y="22796"/>
                  </a:lnTo>
                  <a:close/>
                </a:path>
                <a:path w="335279" h="59055">
                  <a:moveTo>
                    <a:pt x="272415" y="3797"/>
                  </a:moveTo>
                  <a:lnTo>
                    <a:pt x="260019" y="3797"/>
                  </a:lnTo>
                  <a:lnTo>
                    <a:pt x="249542" y="23749"/>
                  </a:lnTo>
                  <a:lnTo>
                    <a:pt x="239064" y="3797"/>
                  </a:lnTo>
                  <a:lnTo>
                    <a:pt x="226695" y="3797"/>
                  </a:lnTo>
                  <a:lnTo>
                    <a:pt x="243840" y="34201"/>
                  </a:lnTo>
                  <a:lnTo>
                    <a:pt x="243840" y="56997"/>
                  </a:lnTo>
                  <a:lnTo>
                    <a:pt x="255270" y="56997"/>
                  </a:lnTo>
                  <a:lnTo>
                    <a:pt x="255270" y="34201"/>
                  </a:lnTo>
                  <a:lnTo>
                    <a:pt x="272415" y="3797"/>
                  </a:lnTo>
                  <a:close/>
                </a:path>
                <a:path w="335279" h="59055">
                  <a:moveTo>
                    <a:pt x="335267" y="35140"/>
                  </a:moveTo>
                  <a:lnTo>
                    <a:pt x="331470" y="30391"/>
                  </a:lnTo>
                  <a:lnTo>
                    <a:pt x="323850" y="26593"/>
                  </a:lnTo>
                  <a:lnTo>
                    <a:pt x="330517" y="24701"/>
                  </a:lnTo>
                  <a:lnTo>
                    <a:pt x="333375" y="20891"/>
                  </a:lnTo>
                  <a:lnTo>
                    <a:pt x="333375" y="6642"/>
                  </a:lnTo>
                  <a:lnTo>
                    <a:pt x="327647" y="0"/>
                  </a:lnTo>
                  <a:lnTo>
                    <a:pt x="315264" y="0"/>
                  </a:lnTo>
                  <a:lnTo>
                    <a:pt x="306527" y="1066"/>
                  </a:lnTo>
                  <a:lnTo>
                    <a:pt x="300266" y="4267"/>
                  </a:lnTo>
                  <a:lnTo>
                    <a:pt x="296519" y="9613"/>
                  </a:lnTo>
                  <a:lnTo>
                    <a:pt x="295275" y="17094"/>
                  </a:lnTo>
                  <a:lnTo>
                    <a:pt x="304800" y="17094"/>
                  </a:lnTo>
                  <a:lnTo>
                    <a:pt x="304800" y="12344"/>
                  </a:lnTo>
                  <a:lnTo>
                    <a:pt x="306692" y="8547"/>
                  </a:lnTo>
                  <a:lnTo>
                    <a:pt x="320040" y="8547"/>
                  </a:lnTo>
                  <a:lnTo>
                    <a:pt x="321945" y="11391"/>
                  </a:lnTo>
                  <a:lnTo>
                    <a:pt x="321945" y="20891"/>
                  </a:lnTo>
                  <a:lnTo>
                    <a:pt x="319074" y="23749"/>
                  </a:lnTo>
                  <a:lnTo>
                    <a:pt x="310515" y="23749"/>
                  </a:lnTo>
                  <a:lnTo>
                    <a:pt x="310515" y="31343"/>
                  </a:lnTo>
                  <a:lnTo>
                    <a:pt x="319074" y="31343"/>
                  </a:lnTo>
                  <a:lnTo>
                    <a:pt x="322897" y="34201"/>
                  </a:lnTo>
                  <a:lnTo>
                    <a:pt x="322897" y="44640"/>
                  </a:lnTo>
                  <a:lnTo>
                    <a:pt x="320992" y="48450"/>
                  </a:lnTo>
                  <a:lnTo>
                    <a:pt x="306692" y="48450"/>
                  </a:lnTo>
                  <a:lnTo>
                    <a:pt x="304800" y="43700"/>
                  </a:lnTo>
                  <a:lnTo>
                    <a:pt x="304800" y="37045"/>
                  </a:lnTo>
                  <a:lnTo>
                    <a:pt x="294322" y="37045"/>
                  </a:lnTo>
                  <a:lnTo>
                    <a:pt x="295452" y="45923"/>
                  </a:lnTo>
                  <a:lnTo>
                    <a:pt x="299072" y="52489"/>
                  </a:lnTo>
                  <a:lnTo>
                    <a:pt x="305562" y="56553"/>
                  </a:lnTo>
                  <a:lnTo>
                    <a:pt x="315264" y="57950"/>
                  </a:lnTo>
                  <a:lnTo>
                    <a:pt x="324421" y="56756"/>
                  </a:lnTo>
                  <a:lnTo>
                    <a:pt x="330631" y="53428"/>
                  </a:lnTo>
                  <a:lnTo>
                    <a:pt x="334149" y="48323"/>
                  </a:lnTo>
                  <a:lnTo>
                    <a:pt x="335267" y="41795"/>
                  </a:lnTo>
                  <a:lnTo>
                    <a:pt x="335267" y="351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505438" y="2797869"/>
              <a:ext cx="203824" cy="1235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71213" y="2090020"/>
              <a:ext cx="200024" cy="8836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216962" y="2090020"/>
              <a:ext cx="31750" cy="87630"/>
            </a:xfrm>
            <a:custGeom>
              <a:avLst/>
              <a:gdLst/>
              <a:ahLst/>
              <a:cxnLst/>
              <a:rect l="l" t="t" r="r" b="b"/>
              <a:pathLst>
                <a:path w="31750" h="87630">
                  <a:moveTo>
                    <a:pt x="31424" y="87412"/>
                  </a:moveTo>
                  <a:lnTo>
                    <a:pt x="19999" y="87412"/>
                  </a:lnTo>
                  <a:lnTo>
                    <a:pt x="19999" y="10449"/>
                  </a:lnTo>
                  <a:lnTo>
                    <a:pt x="0" y="10449"/>
                  </a:lnTo>
                  <a:lnTo>
                    <a:pt x="1899" y="0"/>
                  </a:lnTo>
                  <a:lnTo>
                    <a:pt x="31424" y="0"/>
                  </a:lnTo>
                  <a:lnTo>
                    <a:pt x="31424" y="87412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834038" y="2097620"/>
              <a:ext cx="607695" cy="542925"/>
            </a:xfrm>
            <a:custGeom>
              <a:avLst/>
              <a:gdLst/>
              <a:ahLst/>
              <a:cxnLst/>
              <a:rect l="l" t="t" r="r" b="b"/>
              <a:pathLst>
                <a:path w="607695" h="542925">
                  <a:moveTo>
                    <a:pt x="5724" y="542523"/>
                  </a:moveTo>
                  <a:lnTo>
                    <a:pt x="0" y="534923"/>
                  </a:lnTo>
                  <a:lnTo>
                    <a:pt x="591523" y="15202"/>
                  </a:lnTo>
                  <a:lnTo>
                    <a:pt x="517223" y="9502"/>
                  </a:lnTo>
                  <a:lnTo>
                    <a:pt x="518173" y="0"/>
                  </a:lnTo>
                  <a:lnTo>
                    <a:pt x="607698" y="6652"/>
                  </a:lnTo>
                  <a:lnTo>
                    <a:pt x="601048" y="96914"/>
                  </a:lnTo>
                  <a:lnTo>
                    <a:pt x="591523" y="95964"/>
                  </a:lnTo>
                  <a:lnTo>
                    <a:pt x="597223" y="22804"/>
                  </a:lnTo>
                  <a:lnTo>
                    <a:pt x="5724" y="542523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758936" y="1673856"/>
              <a:ext cx="203835" cy="92710"/>
            </a:xfrm>
            <a:custGeom>
              <a:avLst/>
              <a:gdLst/>
              <a:ahLst/>
              <a:cxnLst/>
              <a:rect l="l" t="t" r="r" b="b"/>
              <a:pathLst>
                <a:path w="203834" h="92710">
                  <a:moveTo>
                    <a:pt x="203824" y="92164"/>
                  </a:moveTo>
                  <a:lnTo>
                    <a:pt x="0" y="92164"/>
                  </a:lnTo>
                  <a:lnTo>
                    <a:pt x="0" y="0"/>
                  </a:lnTo>
                  <a:lnTo>
                    <a:pt x="203824" y="0"/>
                  </a:lnTo>
                  <a:lnTo>
                    <a:pt x="203824" y="92164"/>
                  </a:lnTo>
                  <a:close/>
                </a:path>
              </a:pathLst>
            </a:custGeom>
            <a:solidFill>
              <a:srgbClr val="B6DD7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38874" y="1673859"/>
              <a:ext cx="1082675" cy="92710"/>
            </a:xfrm>
            <a:custGeom>
              <a:avLst/>
              <a:gdLst/>
              <a:ahLst/>
              <a:cxnLst/>
              <a:rect l="l" t="t" r="r" b="b"/>
              <a:pathLst>
                <a:path w="1082675" h="92710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92710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92710">
                  <a:moveTo>
                    <a:pt x="862977" y="0"/>
                  </a:moveTo>
                  <a:lnTo>
                    <a:pt x="659155" y="0"/>
                  </a:lnTo>
                  <a:lnTo>
                    <a:pt x="659155" y="92163"/>
                  </a:lnTo>
                  <a:lnTo>
                    <a:pt x="862977" y="92163"/>
                  </a:lnTo>
                  <a:lnTo>
                    <a:pt x="862977" y="0"/>
                  </a:lnTo>
                  <a:close/>
                </a:path>
                <a:path w="1082675" h="92710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B1DB7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38874" y="1782178"/>
              <a:ext cx="1082675" cy="526415"/>
            </a:xfrm>
            <a:custGeom>
              <a:avLst/>
              <a:gdLst/>
              <a:ahLst/>
              <a:cxnLst/>
              <a:rect l="l" t="t" r="r" b="b"/>
              <a:pathLst>
                <a:path w="1082675" h="526414">
                  <a:moveTo>
                    <a:pt x="203860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60" y="308800"/>
                  </a:lnTo>
                  <a:lnTo>
                    <a:pt x="203860" y="216636"/>
                  </a:lnTo>
                  <a:close/>
                </a:path>
                <a:path w="1082675" h="526414">
                  <a:moveTo>
                    <a:pt x="203860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60" y="200482"/>
                  </a:lnTo>
                  <a:lnTo>
                    <a:pt x="203860" y="108318"/>
                  </a:lnTo>
                  <a:close/>
                </a:path>
                <a:path w="1082675" h="526414">
                  <a:moveTo>
                    <a:pt x="203860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60" y="92163"/>
                  </a:lnTo>
                  <a:lnTo>
                    <a:pt x="203860" y="0"/>
                  </a:lnTo>
                  <a:close/>
                </a:path>
                <a:path w="1082675" h="526414">
                  <a:moveTo>
                    <a:pt x="423875" y="216636"/>
                  </a:moveTo>
                  <a:lnTo>
                    <a:pt x="220052" y="216636"/>
                  </a:lnTo>
                  <a:lnTo>
                    <a:pt x="220052" y="308800"/>
                  </a:lnTo>
                  <a:lnTo>
                    <a:pt x="423875" y="308800"/>
                  </a:lnTo>
                  <a:lnTo>
                    <a:pt x="423875" y="216636"/>
                  </a:lnTo>
                  <a:close/>
                </a:path>
                <a:path w="1082675" h="526414">
                  <a:moveTo>
                    <a:pt x="423875" y="108318"/>
                  </a:moveTo>
                  <a:lnTo>
                    <a:pt x="220052" y="108318"/>
                  </a:lnTo>
                  <a:lnTo>
                    <a:pt x="220052" y="200482"/>
                  </a:lnTo>
                  <a:lnTo>
                    <a:pt x="423875" y="200482"/>
                  </a:lnTo>
                  <a:lnTo>
                    <a:pt x="423875" y="108318"/>
                  </a:lnTo>
                  <a:close/>
                </a:path>
                <a:path w="1082675" h="526414">
                  <a:moveTo>
                    <a:pt x="423875" y="0"/>
                  </a:moveTo>
                  <a:lnTo>
                    <a:pt x="220052" y="0"/>
                  </a:lnTo>
                  <a:lnTo>
                    <a:pt x="220052" y="92163"/>
                  </a:lnTo>
                  <a:lnTo>
                    <a:pt x="423875" y="92163"/>
                  </a:lnTo>
                  <a:lnTo>
                    <a:pt x="423875" y="0"/>
                  </a:lnTo>
                  <a:close/>
                </a:path>
                <a:path w="1082675" h="526414">
                  <a:moveTo>
                    <a:pt x="642950" y="216636"/>
                  </a:moveTo>
                  <a:lnTo>
                    <a:pt x="439127" y="216636"/>
                  </a:lnTo>
                  <a:lnTo>
                    <a:pt x="439127" y="308800"/>
                  </a:lnTo>
                  <a:lnTo>
                    <a:pt x="642950" y="308800"/>
                  </a:lnTo>
                  <a:lnTo>
                    <a:pt x="642950" y="216636"/>
                  </a:lnTo>
                  <a:close/>
                </a:path>
                <a:path w="1082675" h="526414">
                  <a:moveTo>
                    <a:pt x="642950" y="108318"/>
                  </a:moveTo>
                  <a:lnTo>
                    <a:pt x="439127" y="108318"/>
                  </a:lnTo>
                  <a:lnTo>
                    <a:pt x="439127" y="200482"/>
                  </a:lnTo>
                  <a:lnTo>
                    <a:pt x="642950" y="200482"/>
                  </a:lnTo>
                  <a:lnTo>
                    <a:pt x="642950" y="108318"/>
                  </a:lnTo>
                  <a:close/>
                </a:path>
                <a:path w="1082675" h="526414">
                  <a:moveTo>
                    <a:pt x="642950" y="0"/>
                  </a:moveTo>
                  <a:lnTo>
                    <a:pt x="439127" y="0"/>
                  </a:lnTo>
                  <a:lnTo>
                    <a:pt x="439127" y="92163"/>
                  </a:lnTo>
                  <a:lnTo>
                    <a:pt x="642950" y="92163"/>
                  </a:lnTo>
                  <a:lnTo>
                    <a:pt x="642950" y="0"/>
                  </a:lnTo>
                  <a:close/>
                </a:path>
                <a:path w="1082675" h="526414">
                  <a:moveTo>
                    <a:pt x="1082052" y="434213"/>
                  </a:moveTo>
                  <a:lnTo>
                    <a:pt x="878230" y="434213"/>
                  </a:lnTo>
                  <a:lnTo>
                    <a:pt x="878230" y="526376"/>
                  </a:lnTo>
                  <a:lnTo>
                    <a:pt x="1082052" y="526376"/>
                  </a:lnTo>
                  <a:lnTo>
                    <a:pt x="1082052" y="434213"/>
                  </a:lnTo>
                  <a:close/>
                </a:path>
                <a:path w="1082675" h="526414">
                  <a:moveTo>
                    <a:pt x="1082052" y="324954"/>
                  </a:moveTo>
                  <a:lnTo>
                    <a:pt x="878230" y="324954"/>
                  </a:lnTo>
                  <a:lnTo>
                    <a:pt x="878230" y="417118"/>
                  </a:lnTo>
                  <a:lnTo>
                    <a:pt x="1082052" y="417118"/>
                  </a:lnTo>
                  <a:lnTo>
                    <a:pt x="1082052" y="324954"/>
                  </a:lnTo>
                  <a:close/>
                </a:path>
                <a:path w="1082675" h="526414">
                  <a:moveTo>
                    <a:pt x="1082052" y="216636"/>
                  </a:moveTo>
                  <a:lnTo>
                    <a:pt x="878230" y="216636"/>
                  </a:lnTo>
                  <a:lnTo>
                    <a:pt x="878230" y="308800"/>
                  </a:lnTo>
                  <a:lnTo>
                    <a:pt x="1082052" y="308800"/>
                  </a:lnTo>
                  <a:lnTo>
                    <a:pt x="1082052" y="216636"/>
                  </a:lnTo>
                  <a:close/>
                </a:path>
                <a:path w="1082675" h="526414">
                  <a:moveTo>
                    <a:pt x="1082052" y="108318"/>
                  </a:moveTo>
                  <a:lnTo>
                    <a:pt x="878230" y="108318"/>
                  </a:lnTo>
                  <a:lnTo>
                    <a:pt x="878230" y="200482"/>
                  </a:lnTo>
                  <a:lnTo>
                    <a:pt x="1082052" y="200482"/>
                  </a:lnTo>
                  <a:lnTo>
                    <a:pt x="1082052" y="108318"/>
                  </a:lnTo>
                  <a:close/>
                </a:path>
                <a:path w="1082675" h="526414">
                  <a:moveTo>
                    <a:pt x="1082052" y="0"/>
                  </a:moveTo>
                  <a:lnTo>
                    <a:pt x="878230" y="0"/>
                  </a:lnTo>
                  <a:lnTo>
                    <a:pt x="878230" y="92163"/>
                  </a:lnTo>
                  <a:lnTo>
                    <a:pt x="1082052" y="92163"/>
                  </a:lnTo>
                  <a:lnTo>
                    <a:pt x="1082052" y="0"/>
                  </a:lnTo>
                  <a:close/>
                </a:path>
              </a:pathLst>
            </a:custGeom>
            <a:solidFill>
              <a:srgbClr val="D1E9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198030" y="1782178"/>
              <a:ext cx="93345" cy="526415"/>
            </a:xfrm>
            <a:custGeom>
              <a:avLst/>
              <a:gdLst/>
              <a:ahLst/>
              <a:cxnLst/>
              <a:rect l="l" t="t" r="r" b="b"/>
              <a:pathLst>
                <a:path w="93345" h="526414">
                  <a:moveTo>
                    <a:pt x="93319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93319" y="526376"/>
                  </a:lnTo>
                  <a:lnTo>
                    <a:pt x="93319" y="434213"/>
                  </a:lnTo>
                  <a:close/>
                </a:path>
                <a:path w="93345" h="526414">
                  <a:moveTo>
                    <a:pt x="93319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93319" y="417118"/>
                  </a:lnTo>
                  <a:lnTo>
                    <a:pt x="93319" y="324954"/>
                  </a:lnTo>
                  <a:close/>
                </a:path>
                <a:path w="93345" h="526414">
                  <a:moveTo>
                    <a:pt x="93319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93319" y="308800"/>
                  </a:lnTo>
                  <a:lnTo>
                    <a:pt x="93319" y="216636"/>
                  </a:lnTo>
                  <a:close/>
                </a:path>
                <a:path w="93345" h="526414">
                  <a:moveTo>
                    <a:pt x="93319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93319" y="200482"/>
                  </a:lnTo>
                  <a:lnTo>
                    <a:pt x="93319" y="108318"/>
                  </a:lnTo>
                  <a:close/>
                </a:path>
                <a:path w="93345" h="526414">
                  <a:moveTo>
                    <a:pt x="93319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93319" y="92163"/>
                  </a:lnTo>
                  <a:lnTo>
                    <a:pt x="93319" y="0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307554" y="1782178"/>
              <a:ext cx="93345" cy="526415"/>
            </a:xfrm>
            <a:custGeom>
              <a:avLst/>
              <a:gdLst/>
              <a:ahLst/>
              <a:cxnLst/>
              <a:rect l="l" t="t" r="r" b="b"/>
              <a:pathLst>
                <a:path w="93345" h="526414">
                  <a:moveTo>
                    <a:pt x="93345" y="434213"/>
                  </a:moveTo>
                  <a:lnTo>
                    <a:pt x="0" y="434213"/>
                  </a:lnTo>
                  <a:lnTo>
                    <a:pt x="0" y="526376"/>
                  </a:lnTo>
                  <a:lnTo>
                    <a:pt x="93345" y="526376"/>
                  </a:lnTo>
                  <a:lnTo>
                    <a:pt x="93345" y="434213"/>
                  </a:lnTo>
                  <a:close/>
                </a:path>
                <a:path w="93345" h="526414">
                  <a:moveTo>
                    <a:pt x="93345" y="324954"/>
                  </a:moveTo>
                  <a:lnTo>
                    <a:pt x="0" y="324954"/>
                  </a:lnTo>
                  <a:lnTo>
                    <a:pt x="0" y="417118"/>
                  </a:lnTo>
                  <a:lnTo>
                    <a:pt x="93345" y="417118"/>
                  </a:lnTo>
                  <a:lnTo>
                    <a:pt x="93345" y="324954"/>
                  </a:lnTo>
                  <a:close/>
                </a:path>
                <a:path w="93345" h="526414">
                  <a:moveTo>
                    <a:pt x="93345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93345" y="308800"/>
                  </a:lnTo>
                  <a:lnTo>
                    <a:pt x="93345" y="216636"/>
                  </a:lnTo>
                  <a:close/>
                </a:path>
                <a:path w="93345" h="526414">
                  <a:moveTo>
                    <a:pt x="93345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93345" y="200482"/>
                  </a:lnTo>
                  <a:lnTo>
                    <a:pt x="93345" y="108318"/>
                  </a:lnTo>
                  <a:close/>
                </a:path>
                <a:path w="93345" h="526414">
                  <a:moveTo>
                    <a:pt x="93345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93345" y="92163"/>
                  </a:lnTo>
                  <a:lnTo>
                    <a:pt x="93345" y="0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472211" y="2107123"/>
              <a:ext cx="1353522" cy="5681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846307" y="1673859"/>
              <a:ext cx="862965" cy="92710"/>
            </a:xfrm>
            <a:custGeom>
              <a:avLst/>
              <a:gdLst/>
              <a:ahLst/>
              <a:cxnLst/>
              <a:rect l="l" t="t" r="r" b="b"/>
              <a:pathLst>
                <a:path w="86296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86296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86296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92710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DB7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846307" y="1782178"/>
              <a:ext cx="862965" cy="309245"/>
            </a:xfrm>
            <a:custGeom>
              <a:avLst/>
              <a:gdLst/>
              <a:ahLst/>
              <a:cxnLst/>
              <a:rect l="l" t="t" r="r" b="b"/>
              <a:pathLst>
                <a:path w="86296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800"/>
                  </a:lnTo>
                  <a:lnTo>
                    <a:pt x="203822" y="308800"/>
                  </a:lnTo>
                  <a:lnTo>
                    <a:pt x="203822" y="216636"/>
                  </a:lnTo>
                  <a:close/>
                </a:path>
                <a:path w="86296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82"/>
                  </a:lnTo>
                  <a:lnTo>
                    <a:pt x="203822" y="200482"/>
                  </a:lnTo>
                  <a:lnTo>
                    <a:pt x="203822" y="108318"/>
                  </a:lnTo>
                  <a:close/>
                </a:path>
                <a:path w="86296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86296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800"/>
                  </a:lnTo>
                  <a:lnTo>
                    <a:pt x="422897" y="308800"/>
                  </a:lnTo>
                  <a:lnTo>
                    <a:pt x="422897" y="216636"/>
                  </a:lnTo>
                  <a:close/>
                </a:path>
                <a:path w="86296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82"/>
                  </a:lnTo>
                  <a:lnTo>
                    <a:pt x="422897" y="200482"/>
                  </a:lnTo>
                  <a:lnTo>
                    <a:pt x="422897" y="108318"/>
                  </a:lnTo>
                  <a:close/>
                </a:path>
                <a:path w="86296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86296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800"/>
                  </a:lnTo>
                  <a:lnTo>
                    <a:pt x="642924" y="308800"/>
                  </a:lnTo>
                  <a:lnTo>
                    <a:pt x="642924" y="216636"/>
                  </a:lnTo>
                  <a:close/>
                </a:path>
                <a:path w="86296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82"/>
                  </a:lnTo>
                  <a:lnTo>
                    <a:pt x="642924" y="200482"/>
                  </a:lnTo>
                  <a:lnTo>
                    <a:pt x="642924" y="108318"/>
                  </a:lnTo>
                  <a:close/>
                </a:path>
                <a:path w="86296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  <a:path w="862964" h="309244">
                  <a:moveTo>
                    <a:pt x="862952" y="216636"/>
                  </a:moveTo>
                  <a:lnTo>
                    <a:pt x="659130" y="216636"/>
                  </a:lnTo>
                  <a:lnTo>
                    <a:pt x="659130" y="308800"/>
                  </a:lnTo>
                  <a:lnTo>
                    <a:pt x="862952" y="308800"/>
                  </a:lnTo>
                  <a:lnTo>
                    <a:pt x="862952" y="216636"/>
                  </a:lnTo>
                  <a:close/>
                </a:path>
                <a:path w="862964" h="309244">
                  <a:moveTo>
                    <a:pt x="862952" y="108318"/>
                  </a:moveTo>
                  <a:lnTo>
                    <a:pt x="659130" y="108318"/>
                  </a:lnTo>
                  <a:lnTo>
                    <a:pt x="659130" y="200482"/>
                  </a:lnTo>
                  <a:lnTo>
                    <a:pt x="862952" y="200482"/>
                  </a:lnTo>
                  <a:lnTo>
                    <a:pt x="862952" y="108318"/>
                  </a:lnTo>
                  <a:close/>
                </a:path>
                <a:path w="862964" h="309244">
                  <a:moveTo>
                    <a:pt x="862952" y="0"/>
                  </a:moveTo>
                  <a:lnTo>
                    <a:pt x="659130" y="0"/>
                  </a:lnTo>
                  <a:lnTo>
                    <a:pt x="659130" y="92163"/>
                  </a:lnTo>
                  <a:lnTo>
                    <a:pt x="862952" y="92163"/>
                  </a:lnTo>
                  <a:lnTo>
                    <a:pt x="862952" y="0"/>
                  </a:lnTo>
                  <a:close/>
                </a:path>
              </a:pathLst>
            </a:custGeom>
            <a:solidFill>
              <a:srgbClr val="FFE9B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798690" y="1586441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FFD66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787265" y="157481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446697" y="0"/>
                  </a:moveTo>
                  <a:lnTo>
                    <a:pt x="0" y="0"/>
                  </a:lnTo>
                  <a:lnTo>
                    <a:pt x="0" y="11430"/>
                  </a:lnTo>
                  <a:lnTo>
                    <a:pt x="0" y="14605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6558"/>
                  </a:lnTo>
                  <a:lnTo>
                    <a:pt x="446697" y="146050"/>
                  </a:lnTo>
                  <a:lnTo>
                    <a:pt x="446697" y="11633"/>
                  </a:lnTo>
                  <a:lnTo>
                    <a:pt x="434314" y="11633"/>
                  </a:lnTo>
                  <a:lnTo>
                    <a:pt x="434314" y="146050"/>
                  </a:lnTo>
                  <a:lnTo>
                    <a:pt x="10464" y="146050"/>
                  </a:lnTo>
                  <a:lnTo>
                    <a:pt x="10464" y="11430"/>
                  </a:lnTo>
                  <a:lnTo>
                    <a:pt x="446697" y="11430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52962" y="1625409"/>
              <a:ext cx="314325" cy="57150"/>
            </a:xfrm>
            <a:custGeom>
              <a:avLst/>
              <a:gdLst/>
              <a:ahLst/>
              <a:cxnLst/>
              <a:rect l="l" t="t" r="r" b="b"/>
              <a:pathLst>
                <a:path w="314325" h="57150">
                  <a:moveTo>
                    <a:pt x="38100" y="7594"/>
                  </a:moveTo>
                  <a:lnTo>
                    <a:pt x="33350" y="1892"/>
                  </a:lnTo>
                  <a:lnTo>
                    <a:pt x="27622" y="1892"/>
                  </a:lnTo>
                  <a:lnTo>
                    <a:pt x="27622" y="13296"/>
                  </a:lnTo>
                  <a:lnTo>
                    <a:pt x="27622" y="22796"/>
                  </a:lnTo>
                  <a:lnTo>
                    <a:pt x="24777" y="25654"/>
                  </a:lnTo>
                  <a:lnTo>
                    <a:pt x="11442" y="25654"/>
                  </a:lnTo>
                  <a:lnTo>
                    <a:pt x="11442" y="10452"/>
                  </a:lnTo>
                  <a:lnTo>
                    <a:pt x="24777" y="10452"/>
                  </a:lnTo>
                  <a:lnTo>
                    <a:pt x="27622" y="13296"/>
                  </a:lnTo>
                  <a:lnTo>
                    <a:pt x="27622" y="1892"/>
                  </a:lnTo>
                  <a:lnTo>
                    <a:pt x="0" y="1892"/>
                  </a:lnTo>
                  <a:lnTo>
                    <a:pt x="0" y="55105"/>
                  </a:lnTo>
                  <a:lnTo>
                    <a:pt x="11442" y="55105"/>
                  </a:lnTo>
                  <a:lnTo>
                    <a:pt x="11442" y="33248"/>
                  </a:lnTo>
                  <a:lnTo>
                    <a:pt x="33350" y="33248"/>
                  </a:lnTo>
                  <a:lnTo>
                    <a:pt x="38100" y="26593"/>
                  </a:lnTo>
                  <a:lnTo>
                    <a:pt x="38100" y="25654"/>
                  </a:lnTo>
                  <a:lnTo>
                    <a:pt x="38100" y="10452"/>
                  </a:lnTo>
                  <a:lnTo>
                    <a:pt x="38100" y="7594"/>
                  </a:lnTo>
                  <a:close/>
                </a:path>
                <a:path w="314325" h="57150">
                  <a:moveTo>
                    <a:pt x="96227" y="28498"/>
                  </a:moveTo>
                  <a:lnTo>
                    <a:pt x="94894" y="17627"/>
                  </a:lnTo>
                  <a:lnTo>
                    <a:pt x="91071" y="9499"/>
                  </a:lnTo>
                  <a:lnTo>
                    <a:pt x="90627" y="8547"/>
                  </a:lnTo>
                  <a:lnTo>
                    <a:pt x="84772" y="3797"/>
                  </a:lnTo>
                  <a:lnTo>
                    <a:pt x="84772" y="18999"/>
                  </a:lnTo>
                  <a:lnTo>
                    <a:pt x="84772" y="37998"/>
                  </a:lnTo>
                  <a:lnTo>
                    <a:pt x="81927" y="47498"/>
                  </a:lnTo>
                  <a:lnTo>
                    <a:pt x="60972" y="47498"/>
                  </a:lnTo>
                  <a:lnTo>
                    <a:pt x="58127" y="37998"/>
                  </a:lnTo>
                  <a:lnTo>
                    <a:pt x="58216" y="17627"/>
                  </a:lnTo>
                  <a:lnTo>
                    <a:pt x="60020" y="9499"/>
                  </a:lnTo>
                  <a:lnTo>
                    <a:pt x="81927" y="9499"/>
                  </a:lnTo>
                  <a:lnTo>
                    <a:pt x="84772" y="18999"/>
                  </a:lnTo>
                  <a:lnTo>
                    <a:pt x="84772" y="3797"/>
                  </a:lnTo>
                  <a:lnTo>
                    <a:pt x="82956" y="2311"/>
                  </a:lnTo>
                  <a:lnTo>
                    <a:pt x="71450" y="0"/>
                  </a:lnTo>
                  <a:lnTo>
                    <a:pt x="59944" y="2311"/>
                  </a:lnTo>
                  <a:lnTo>
                    <a:pt x="52273" y="8547"/>
                  </a:lnTo>
                  <a:lnTo>
                    <a:pt x="47993" y="17627"/>
                  </a:lnTo>
                  <a:lnTo>
                    <a:pt x="46672" y="28498"/>
                  </a:lnTo>
                  <a:lnTo>
                    <a:pt x="47993" y="39370"/>
                  </a:lnTo>
                  <a:lnTo>
                    <a:pt x="52273" y="48450"/>
                  </a:lnTo>
                  <a:lnTo>
                    <a:pt x="59944" y="54686"/>
                  </a:lnTo>
                  <a:lnTo>
                    <a:pt x="71450" y="56997"/>
                  </a:lnTo>
                  <a:lnTo>
                    <a:pt x="82956" y="54686"/>
                  </a:lnTo>
                  <a:lnTo>
                    <a:pt x="90627" y="48450"/>
                  </a:lnTo>
                  <a:lnTo>
                    <a:pt x="91071" y="47498"/>
                  </a:lnTo>
                  <a:lnTo>
                    <a:pt x="94894" y="39370"/>
                  </a:lnTo>
                  <a:lnTo>
                    <a:pt x="96227" y="28498"/>
                  </a:lnTo>
                  <a:close/>
                </a:path>
                <a:path w="314325" h="57150">
                  <a:moveTo>
                    <a:pt x="138125" y="45605"/>
                  </a:moveTo>
                  <a:lnTo>
                    <a:pt x="120027" y="45605"/>
                  </a:lnTo>
                  <a:lnTo>
                    <a:pt x="120027" y="1892"/>
                  </a:lnTo>
                  <a:lnTo>
                    <a:pt x="108597" y="1892"/>
                  </a:lnTo>
                  <a:lnTo>
                    <a:pt x="108597" y="55105"/>
                  </a:lnTo>
                  <a:lnTo>
                    <a:pt x="138125" y="55105"/>
                  </a:lnTo>
                  <a:lnTo>
                    <a:pt x="138125" y="45605"/>
                  </a:lnTo>
                  <a:close/>
                </a:path>
                <a:path w="314325" h="57150">
                  <a:moveTo>
                    <a:pt x="160020" y="1892"/>
                  </a:moveTo>
                  <a:lnTo>
                    <a:pt x="148602" y="1892"/>
                  </a:lnTo>
                  <a:lnTo>
                    <a:pt x="148602" y="55105"/>
                  </a:lnTo>
                  <a:lnTo>
                    <a:pt x="160020" y="55105"/>
                  </a:lnTo>
                  <a:lnTo>
                    <a:pt x="160020" y="1892"/>
                  </a:lnTo>
                  <a:close/>
                </a:path>
                <a:path w="314325" h="57150">
                  <a:moveTo>
                    <a:pt x="220040" y="20904"/>
                  </a:moveTo>
                  <a:lnTo>
                    <a:pt x="218351" y="12420"/>
                  </a:lnTo>
                  <a:lnTo>
                    <a:pt x="213614" y="5816"/>
                  </a:lnTo>
                  <a:lnTo>
                    <a:pt x="206375" y="1524"/>
                  </a:lnTo>
                  <a:lnTo>
                    <a:pt x="197167" y="0"/>
                  </a:lnTo>
                  <a:lnTo>
                    <a:pt x="185674" y="2311"/>
                  </a:lnTo>
                  <a:lnTo>
                    <a:pt x="178003" y="8547"/>
                  </a:lnTo>
                  <a:lnTo>
                    <a:pt x="173748" y="17627"/>
                  </a:lnTo>
                  <a:lnTo>
                    <a:pt x="172415" y="28498"/>
                  </a:lnTo>
                  <a:lnTo>
                    <a:pt x="173875" y="39370"/>
                  </a:lnTo>
                  <a:lnTo>
                    <a:pt x="178371" y="48450"/>
                  </a:lnTo>
                  <a:lnTo>
                    <a:pt x="186067" y="54686"/>
                  </a:lnTo>
                  <a:lnTo>
                    <a:pt x="197167" y="56997"/>
                  </a:lnTo>
                  <a:lnTo>
                    <a:pt x="205968" y="55473"/>
                  </a:lnTo>
                  <a:lnTo>
                    <a:pt x="213245" y="51181"/>
                  </a:lnTo>
                  <a:lnTo>
                    <a:pt x="218211" y="44577"/>
                  </a:lnTo>
                  <a:lnTo>
                    <a:pt x="220040" y="36106"/>
                  </a:lnTo>
                  <a:lnTo>
                    <a:pt x="208597" y="36106"/>
                  </a:lnTo>
                  <a:lnTo>
                    <a:pt x="208597" y="43700"/>
                  </a:lnTo>
                  <a:lnTo>
                    <a:pt x="204800" y="47498"/>
                  </a:lnTo>
                  <a:lnTo>
                    <a:pt x="186702" y="47498"/>
                  </a:lnTo>
                  <a:lnTo>
                    <a:pt x="184797" y="38950"/>
                  </a:lnTo>
                  <a:lnTo>
                    <a:pt x="184797" y="18046"/>
                  </a:lnTo>
                  <a:lnTo>
                    <a:pt x="186702" y="9499"/>
                  </a:lnTo>
                  <a:lnTo>
                    <a:pt x="203847" y="9499"/>
                  </a:lnTo>
                  <a:lnTo>
                    <a:pt x="208597" y="13296"/>
                  </a:lnTo>
                  <a:lnTo>
                    <a:pt x="208597" y="20904"/>
                  </a:lnTo>
                  <a:lnTo>
                    <a:pt x="220040" y="20904"/>
                  </a:lnTo>
                  <a:close/>
                </a:path>
                <a:path w="314325" h="57150">
                  <a:moveTo>
                    <a:pt x="272415" y="1892"/>
                  </a:moveTo>
                  <a:lnTo>
                    <a:pt x="260045" y="1892"/>
                  </a:lnTo>
                  <a:lnTo>
                    <a:pt x="249567" y="21844"/>
                  </a:lnTo>
                  <a:lnTo>
                    <a:pt x="239090" y="1892"/>
                  </a:lnTo>
                  <a:lnTo>
                    <a:pt x="226695" y="1892"/>
                  </a:lnTo>
                  <a:lnTo>
                    <a:pt x="243852" y="32296"/>
                  </a:lnTo>
                  <a:lnTo>
                    <a:pt x="243852" y="55105"/>
                  </a:lnTo>
                  <a:lnTo>
                    <a:pt x="255270" y="55105"/>
                  </a:lnTo>
                  <a:lnTo>
                    <a:pt x="255270" y="32296"/>
                  </a:lnTo>
                  <a:lnTo>
                    <a:pt x="272415" y="1892"/>
                  </a:lnTo>
                  <a:close/>
                </a:path>
                <a:path w="314325" h="57150">
                  <a:moveTo>
                    <a:pt x="314325" y="2844"/>
                  </a:moveTo>
                  <a:lnTo>
                    <a:pt x="297192" y="2844"/>
                  </a:lnTo>
                  <a:lnTo>
                    <a:pt x="295275" y="12344"/>
                  </a:lnTo>
                  <a:lnTo>
                    <a:pt x="303847" y="12344"/>
                  </a:lnTo>
                  <a:lnTo>
                    <a:pt x="303847" y="56057"/>
                  </a:lnTo>
                  <a:lnTo>
                    <a:pt x="314325" y="56057"/>
                  </a:lnTo>
                  <a:lnTo>
                    <a:pt x="314325" y="284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846307" y="2361768"/>
              <a:ext cx="643255" cy="92710"/>
            </a:xfrm>
            <a:custGeom>
              <a:avLst/>
              <a:gdLst/>
              <a:ahLst/>
              <a:cxnLst/>
              <a:rect l="l" t="t" r="r" b="b"/>
              <a:pathLst>
                <a:path w="643254" h="92710">
                  <a:moveTo>
                    <a:pt x="203822" y="47510"/>
                  </a:moveTo>
                  <a:lnTo>
                    <a:pt x="0" y="4751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47510"/>
                  </a:lnTo>
                  <a:close/>
                </a:path>
                <a:path w="643254" h="92710">
                  <a:moveTo>
                    <a:pt x="422897" y="0"/>
                  </a:moveTo>
                  <a:lnTo>
                    <a:pt x="219075" y="0"/>
                  </a:lnTo>
                  <a:lnTo>
                    <a:pt x="219075" y="4751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47510"/>
                  </a:lnTo>
                  <a:lnTo>
                    <a:pt x="422897" y="0"/>
                  </a:lnTo>
                  <a:close/>
                </a:path>
                <a:path w="643254" h="92710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269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846307" y="2470086"/>
              <a:ext cx="643255" cy="309245"/>
            </a:xfrm>
            <a:custGeom>
              <a:avLst/>
              <a:gdLst/>
              <a:ahLst/>
              <a:cxnLst/>
              <a:rect l="l" t="t" r="r" b="b"/>
              <a:pathLst>
                <a:path w="643254" h="309244">
                  <a:moveTo>
                    <a:pt x="203822" y="216636"/>
                  </a:moveTo>
                  <a:lnTo>
                    <a:pt x="0" y="216636"/>
                  </a:lnTo>
                  <a:lnTo>
                    <a:pt x="0" y="308787"/>
                  </a:lnTo>
                  <a:lnTo>
                    <a:pt x="203822" y="308787"/>
                  </a:lnTo>
                  <a:lnTo>
                    <a:pt x="203822" y="216636"/>
                  </a:lnTo>
                  <a:close/>
                </a:path>
                <a:path w="643254" h="309244">
                  <a:moveTo>
                    <a:pt x="203822" y="108318"/>
                  </a:moveTo>
                  <a:lnTo>
                    <a:pt x="0" y="108318"/>
                  </a:lnTo>
                  <a:lnTo>
                    <a:pt x="0" y="200494"/>
                  </a:lnTo>
                  <a:lnTo>
                    <a:pt x="203822" y="200494"/>
                  </a:lnTo>
                  <a:lnTo>
                    <a:pt x="203822" y="108318"/>
                  </a:lnTo>
                  <a:close/>
                </a:path>
                <a:path w="643254" h="309244">
                  <a:moveTo>
                    <a:pt x="203822" y="0"/>
                  </a:moveTo>
                  <a:lnTo>
                    <a:pt x="0" y="0"/>
                  </a:lnTo>
                  <a:lnTo>
                    <a:pt x="0" y="92163"/>
                  </a:lnTo>
                  <a:lnTo>
                    <a:pt x="203822" y="92163"/>
                  </a:lnTo>
                  <a:lnTo>
                    <a:pt x="203822" y="0"/>
                  </a:lnTo>
                  <a:close/>
                </a:path>
                <a:path w="643254" h="309244">
                  <a:moveTo>
                    <a:pt x="422897" y="216636"/>
                  </a:moveTo>
                  <a:lnTo>
                    <a:pt x="219075" y="216636"/>
                  </a:lnTo>
                  <a:lnTo>
                    <a:pt x="219075" y="308787"/>
                  </a:lnTo>
                  <a:lnTo>
                    <a:pt x="422897" y="308787"/>
                  </a:lnTo>
                  <a:lnTo>
                    <a:pt x="422897" y="216636"/>
                  </a:lnTo>
                  <a:close/>
                </a:path>
                <a:path w="643254" h="309244">
                  <a:moveTo>
                    <a:pt x="422897" y="108318"/>
                  </a:moveTo>
                  <a:lnTo>
                    <a:pt x="219075" y="108318"/>
                  </a:lnTo>
                  <a:lnTo>
                    <a:pt x="219075" y="200494"/>
                  </a:lnTo>
                  <a:lnTo>
                    <a:pt x="422897" y="200494"/>
                  </a:lnTo>
                  <a:lnTo>
                    <a:pt x="422897" y="108318"/>
                  </a:lnTo>
                  <a:close/>
                </a:path>
                <a:path w="643254" h="309244">
                  <a:moveTo>
                    <a:pt x="422897" y="0"/>
                  </a:moveTo>
                  <a:lnTo>
                    <a:pt x="219075" y="0"/>
                  </a:lnTo>
                  <a:lnTo>
                    <a:pt x="219075" y="92163"/>
                  </a:lnTo>
                  <a:lnTo>
                    <a:pt x="422897" y="92163"/>
                  </a:lnTo>
                  <a:lnTo>
                    <a:pt x="422897" y="0"/>
                  </a:lnTo>
                  <a:close/>
                </a:path>
                <a:path w="643254" h="309244">
                  <a:moveTo>
                    <a:pt x="642924" y="216636"/>
                  </a:moveTo>
                  <a:lnTo>
                    <a:pt x="439102" y="216636"/>
                  </a:lnTo>
                  <a:lnTo>
                    <a:pt x="439102" y="308787"/>
                  </a:lnTo>
                  <a:lnTo>
                    <a:pt x="642924" y="308787"/>
                  </a:lnTo>
                  <a:lnTo>
                    <a:pt x="642924" y="216636"/>
                  </a:lnTo>
                  <a:close/>
                </a:path>
                <a:path w="643254" h="309244">
                  <a:moveTo>
                    <a:pt x="642924" y="108318"/>
                  </a:moveTo>
                  <a:lnTo>
                    <a:pt x="439102" y="108318"/>
                  </a:lnTo>
                  <a:lnTo>
                    <a:pt x="439102" y="200494"/>
                  </a:lnTo>
                  <a:lnTo>
                    <a:pt x="642924" y="200494"/>
                  </a:lnTo>
                  <a:lnTo>
                    <a:pt x="642924" y="108318"/>
                  </a:lnTo>
                  <a:close/>
                </a:path>
                <a:path w="643254" h="309244">
                  <a:moveTo>
                    <a:pt x="642924" y="0"/>
                  </a:moveTo>
                  <a:lnTo>
                    <a:pt x="439102" y="0"/>
                  </a:lnTo>
                  <a:lnTo>
                    <a:pt x="439102" y="92163"/>
                  </a:lnTo>
                  <a:lnTo>
                    <a:pt x="642924" y="92163"/>
                  </a:lnTo>
                  <a:lnTo>
                    <a:pt x="642924" y="0"/>
                  </a:lnTo>
                  <a:close/>
                </a:path>
              </a:pathLst>
            </a:custGeom>
            <a:solidFill>
              <a:srgbClr val="7EC4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798690" y="2274347"/>
              <a:ext cx="424180" cy="135255"/>
            </a:xfrm>
            <a:custGeom>
              <a:avLst/>
              <a:gdLst/>
              <a:ahLst/>
              <a:cxnLst/>
              <a:rect l="l" t="t" r="r" b="b"/>
              <a:pathLst>
                <a:path w="424179" h="135255">
                  <a:moveTo>
                    <a:pt x="423849" y="134922"/>
                  </a:moveTo>
                  <a:lnTo>
                    <a:pt x="0" y="134922"/>
                  </a:lnTo>
                  <a:lnTo>
                    <a:pt x="0" y="0"/>
                  </a:lnTo>
                  <a:lnTo>
                    <a:pt x="423849" y="0"/>
                  </a:lnTo>
                  <a:lnTo>
                    <a:pt x="423849" y="134922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787265" y="2261882"/>
              <a:ext cx="447040" cy="157480"/>
            </a:xfrm>
            <a:custGeom>
              <a:avLst/>
              <a:gdLst/>
              <a:ahLst/>
              <a:cxnLst/>
              <a:rect l="l" t="t" r="r" b="b"/>
              <a:pathLst>
                <a:path w="447039" h="157480">
                  <a:moveTo>
                    <a:pt x="94272" y="59029"/>
                  </a:moveTo>
                  <a:lnTo>
                    <a:pt x="89522" y="53327"/>
                  </a:lnTo>
                  <a:lnTo>
                    <a:pt x="82842" y="53327"/>
                  </a:lnTo>
                  <a:lnTo>
                    <a:pt x="82842" y="63779"/>
                  </a:lnTo>
                  <a:lnTo>
                    <a:pt x="82842" y="73279"/>
                  </a:lnTo>
                  <a:lnTo>
                    <a:pt x="79997" y="76136"/>
                  </a:lnTo>
                  <a:lnTo>
                    <a:pt x="66675" y="76136"/>
                  </a:lnTo>
                  <a:lnTo>
                    <a:pt x="66675" y="60934"/>
                  </a:lnTo>
                  <a:lnTo>
                    <a:pt x="79997" y="60934"/>
                  </a:lnTo>
                  <a:lnTo>
                    <a:pt x="82842" y="63779"/>
                  </a:lnTo>
                  <a:lnTo>
                    <a:pt x="82842" y="53327"/>
                  </a:lnTo>
                  <a:lnTo>
                    <a:pt x="56172" y="53327"/>
                  </a:lnTo>
                  <a:lnTo>
                    <a:pt x="56172" y="106540"/>
                  </a:lnTo>
                  <a:lnTo>
                    <a:pt x="67614" y="106540"/>
                  </a:lnTo>
                  <a:lnTo>
                    <a:pt x="67614" y="84683"/>
                  </a:lnTo>
                  <a:lnTo>
                    <a:pt x="89522" y="84683"/>
                  </a:lnTo>
                  <a:lnTo>
                    <a:pt x="94272" y="78028"/>
                  </a:lnTo>
                  <a:lnTo>
                    <a:pt x="94272" y="76136"/>
                  </a:lnTo>
                  <a:lnTo>
                    <a:pt x="94272" y="60934"/>
                  </a:lnTo>
                  <a:lnTo>
                    <a:pt x="94272" y="59029"/>
                  </a:lnTo>
                  <a:close/>
                </a:path>
                <a:path w="447039" h="157480">
                  <a:moveTo>
                    <a:pt x="151422" y="79933"/>
                  </a:moveTo>
                  <a:lnTo>
                    <a:pt x="150101" y="69062"/>
                  </a:lnTo>
                  <a:lnTo>
                    <a:pt x="146278" y="60934"/>
                  </a:lnTo>
                  <a:lnTo>
                    <a:pt x="145834" y="59982"/>
                  </a:lnTo>
                  <a:lnTo>
                    <a:pt x="139992" y="55232"/>
                  </a:lnTo>
                  <a:lnTo>
                    <a:pt x="139992" y="70434"/>
                  </a:lnTo>
                  <a:lnTo>
                    <a:pt x="139992" y="89433"/>
                  </a:lnTo>
                  <a:lnTo>
                    <a:pt x="138099" y="98933"/>
                  </a:lnTo>
                  <a:lnTo>
                    <a:pt x="116192" y="98933"/>
                  </a:lnTo>
                  <a:lnTo>
                    <a:pt x="113322" y="89433"/>
                  </a:lnTo>
                  <a:lnTo>
                    <a:pt x="113411" y="69062"/>
                  </a:lnTo>
                  <a:lnTo>
                    <a:pt x="115239" y="60934"/>
                  </a:lnTo>
                  <a:lnTo>
                    <a:pt x="137147" y="60934"/>
                  </a:lnTo>
                  <a:lnTo>
                    <a:pt x="139992" y="70434"/>
                  </a:lnTo>
                  <a:lnTo>
                    <a:pt x="139992" y="55232"/>
                  </a:lnTo>
                  <a:lnTo>
                    <a:pt x="138176" y="53746"/>
                  </a:lnTo>
                  <a:lnTo>
                    <a:pt x="126669" y="51435"/>
                  </a:lnTo>
                  <a:lnTo>
                    <a:pt x="115163" y="53746"/>
                  </a:lnTo>
                  <a:lnTo>
                    <a:pt x="107492" y="59982"/>
                  </a:lnTo>
                  <a:lnTo>
                    <a:pt x="103225" y="69062"/>
                  </a:lnTo>
                  <a:lnTo>
                    <a:pt x="101892" y="79933"/>
                  </a:lnTo>
                  <a:lnTo>
                    <a:pt x="103225" y="90805"/>
                  </a:lnTo>
                  <a:lnTo>
                    <a:pt x="107492" y="99885"/>
                  </a:lnTo>
                  <a:lnTo>
                    <a:pt x="115163" y="106121"/>
                  </a:lnTo>
                  <a:lnTo>
                    <a:pt x="126669" y="108432"/>
                  </a:lnTo>
                  <a:lnTo>
                    <a:pt x="138176" y="106121"/>
                  </a:lnTo>
                  <a:lnTo>
                    <a:pt x="145834" y="99885"/>
                  </a:lnTo>
                  <a:lnTo>
                    <a:pt x="146278" y="98933"/>
                  </a:lnTo>
                  <a:lnTo>
                    <a:pt x="150101" y="90805"/>
                  </a:lnTo>
                  <a:lnTo>
                    <a:pt x="151422" y="79933"/>
                  </a:lnTo>
                  <a:close/>
                </a:path>
                <a:path w="447039" h="157480">
                  <a:moveTo>
                    <a:pt x="194297" y="97040"/>
                  </a:moveTo>
                  <a:lnTo>
                    <a:pt x="176199" y="97040"/>
                  </a:lnTo>
                  <a:lnTo>
                    <a:pt x="176199" y="53327"/>
                  </a:lnTo>
                  <a:lnTo>
                    <a:pt x="164769" y="53327"/>
                  </a:lnTo>
                  <a:lnTo>
                    <a:pt x="164769" y="106540"/>
                  </a:lnTo>
                  <a:lnTo>
                    <a:pt x="194297" y="106540"/>
                  </a:lnTo>
                  <a:lnTo>
                    <a:pt x="194297" y="97040"/>
                  </a:lnTo>
                  <a:close/>
                </a:path>
                <a:path w="447039" h="157480">
                  <a:moveTo>
                    <a:pt x="216192" y="53327"/>
                  </a:moveTo>
                  <a:lnTo>
                    <a:pt x="204774" y="53327"/>
                  </a:lnTo>
                  <a:lnTo>
                    <a:pt x="204774" y="106540"/>
                  </a:lnTo>
                  <a:lnTo>
                    <a:pt x="216192" y="106540"/>
                  </a:lnTo>
                  <a:lnTo>
                    <a:pt x="216192" y="53327"/>
                  </a:lnTo>
                  <a:close/>
                </a:path>
                <a:path w="447039" h="157480">
                  <a:moveTo>
                    <a:pt x="276212" y="72326"/>
                  </a:moveTo>
                  <a:lnTo>
                    <a:pt x="274523" y="63855"/>
                  </a:lnTo>
                  <a:lnTo>
                    <a:pt x="269786" y="57251"/>
                  </a:lnTo>
                  <a:lnTo>
                    <a:pt x="262547" y="52959"/>
                  </a:lnTo>
                  <a:lnTo>
                    <a:pt x="253339" y="51435"/>
                  </a:lnTo>
                  <a:lnTo>
                    <a:pt x="241846" y="53746"/>
                  </a:lnTo>
                  <a:lnTo>
                    <a:pt x="234175" y="59982"/>
                  </a:lnTo>
                  <a:lnTo>
                    <a:pt x="229920" y="69062"/>
                  </a:lnTo>
                  <a:lnTo>
                    <a:pt x="228600" y="79933"/>
                  </a:lnTo>
                  <a:lnTo>
                    <a:pt x="229920" y="90805"/>
                  </a:lnTo>
                  <a:lnTo>
                    <a:pt x="234175" y="99885"/>
                  </a:lnTo>
                  <a:lnTo>
                    <a:pt x="241846" y="106121"/>
                  </a:lnTo>
                  <a:lnTo>
                    <a:pt x="253339" y="108432"/>
                  </a:lnTo>
                  <a:lnTo>
                    <a:pt x="262140" y="106908"/>
                  </a:lnTo>
                  <a:lnTo>
                    <a:pt x="269417" y="102616"/>
                  </a:lnTo>
                  <a:lnTo>
                    <a:pt x="274383" y="96012"/>
                  </a:lnTo>
                  <a:lnTo>
                    <a:pt x="276212" y="87528"/>
                  </a:lnTo>
                  <a:lnTo>
                    <a:pt x="264769" y="87528"/>
                  </a:lnTo>
                  <a:lnTo>
                    <a:pt x="264769" y="95135"/>
                  </a:lnTo>
                  <a:lnTo>
                    <a:pt x="260972" y="98933"/>
                  </a:lnTo>
                  <a:lnTo>
                    <a:pt x="242874" y="98933"/>
                  </a:lnTo>
                  <a:lnTo>
                    <a:pt x="240969" y="90385"/>
                  </a:lnTo>
                  <a:lnTo>
                    <a:pt x="240969" y="69481"/>
                  </a:lnTo>
                  <a:lnTo>
                    <a:pt x="242874" y="60934"/>
                  </a:lnTo>
                  <a:lnTo>
                    <a:pt x="260019" y="60934"/>
                  </a:lnTo>
                  <a:lnTo>
                    <a:pt x="264769" y="64731"/>
                  </a:lnTo>
                  <a:lnTo>
                    <a:pt x="264769" y="72326"/>
                  </a:lnTo>
                  <a:lnTo>
                    <a:pt x="276212" y="72326"/>
                  </a:lnTo>
                  <a:close/>
                </a:path>
                <a:path w="447039" h="157480">
                  <a:moveTo>
                    <a:pt x="328599" y="53327"/>
                  </a:moveTo>
                  <a:lnTo>
                    <a:pt x="316217" y="53327"/>
                  </a:lnTo>
                  <a:lnTo>
                    <a:pt x="305739" y="73279"/>
                  </a:lnTo>
                  <a:lnTo>
                    <a:pt x="295262" y="53327"/>
                  </a:lnTo>
                  <a:lnTo>
                    <a:pt x="282867" y="53327"/>
                  </a:lnTo>
                  <a:lnTo>
                    <a:pt x="300024" y="83731"/>
                  </a:lnTo>
                  <a:lnTo>
                    <a:pt x="300024" y="106540"/>
                  </a:lnTo>
                  <a:lnTo>
                    <a:pt x="311442" y="106540"/>
                  </a:lnTo>
                  <a:lnTo>
                    <a:pt x="311442" y="83731"/>
                  </a:lnTo>
                  <a:lnTo>
                    <a:pt x="328599" y="53327"/>
                  </a:lnTo>
                  <a:close/>
                </a:path>
                <a:path w="447039" h="157480">
                  <a:moveTo>
                    <a:pt x="390512" y="97028"/>
                  </a:moveTo>
                  <a:lnTo>
                    <a:pt x="369544" y="97028"/>
                  </a:lnTo>
                  <a:lnTo>
                    <a:pt x="379069" y="87528"/>
                  </a:lnTo>
                  <a:lnTo>
                    <a:pt x="382892" y="82778"/>
                  </a:lnTo>
                  <a:lnTo>
                    <a:pt x="387642" y="78028"/>
                  </a:lnTo>
                  <a:lnTo>
                    <a:pt x="389547" y="74231"/>
                  </a:lnTo>
                  <a:lnTo>
                    <a:pt x="389547" y="68529"/>
                  </a:lnTo>
                  <a:lnTo>
                    <a:pt x="370497" y="51435"/>
                  </a:lnTo>
                  <a:lnTo>
                    <a:pt x="361899" y="52946"/>
                  </a:lnTo>
                  <a:lnTo>
                    <a:pt x="355968" y="57124"/>
                  </a:lnTo>
                  <a:lnTo>
                    <a:pt x="352552" y="63449"/>
                  </a:lnTo>
                  <a:lnTo>
                    <a:pt x="351447" y="71386"/>
                  </a:lnTo>
                  <a:lnTo>
                    <a:pt x="361937" y="71386"/>
                  </a:lnTo>
                  <a:lnTo>
                    <a:pt x="361937" y="65684"/>
                  </a:lnTo>
                  <a:lnTo>
                    <a:pt x="363842" y="60934"/>
                  </a:lnTo>
                  <a:lnTo>
                    <a:pt x="376224" y="60934"/>
                  </a:lnTo>
                  <a:lnTo>
                    <a:pt x="378117" y="64731"/>
                  </a:lnTo>
                  <a:lnTo>
                    <a:pt x="378117" y="72326"/>
                  </a:lnTo>
                  <a:lnTo>
                    <a:pt x="376224" y="75184"/>
                  </a:lnTo>
                  <a:lnTo>
                    <a:pt x="371462" y="80886"/>
                  </a:lnTo>
                  <a:lnTo>
                    <a:pt x="349542" y="106540"/>
                  </a:lnTo>
                  <a:lnTo>
                    <a:pt x="390512" y="106540"/>
                  </a:lnTo>
                  <a:lnTo>
                    <a:pt x="390512" y="97028"/>
                  </a:lnTo>
                  <a:close/>
                </a:path>
                <a:path w="447039" h="157480">
                  <a:moveTo>
                    <a:pt x="446697" y="0"/>
                  </a:moveTo>
                  <a:lnTo>
                    <a:pt x="434314" y="0"/>
                  </a:lnTo>
                  <a:lnTo>
                    <a:pt x="434314" y="12700"/>
                  </a:lnTo>
                  <a:lnTo>
                    <a:pt x="434314" y="147320"/>
                  </a:lnTo>
                  <a:lnTo>
                    <a:pt x="10464" y="147320"/>
                  </a:lnTo>
                  <a:lnTo>
                    <a:pt x="10464" y="12700"/>
                  </a:lnTo>
                  <a:lnTo>
                    <a:pt x="434314" y="12700"/>
                  </a:lnTo>
                  <a:lnTo>
                    <a:pt x="434314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147320"/>
                  </a:lnTo>
                  <a:lnTo>
                    <a:pt x="0" y="157480"/>
                  </a:lnTo>
                  <a:lnTo>
                    <a:pt x="446697" y="157480"/>
                  </a:lnTo>
                  <a:lnTo>
                    <a:pt x="446697" y="147396"/>
                  </a:lnTo>
                  <a:lnTo>
                    <a:pt x="446697" y="12700"/>
                  </a:lnTo>
                  <a:lnTo>
                    <a:pt x="446697" y="12471"/>
                  </a:lnTo>
                  <a:lnTo>
                    <a:pt x="44669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126339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6"/>
                  </a:lnTo>
                  <a:lnTo>
                    <a:pt x="64351" y="283301"/>
                  </a:lnTo>
                  <a:lnTo>
                    <a:pt x="30327" y="249364"/>
                  </a:lnTo>
                  <a:lnTo>
                    <a:pt x="8013" y="206327"/>
                  </a:lnTo>
                  <a:lnTo>
                    <a:pt x="0" y="156774"/>
                  </a:lnTo>
                  <a:lnTo>
                    <a:pt x="8013" y="107221"/>
                  </a:lnTo>
                  <a:lnTo>
                    <a:pt x="30327" y="64185"/>
                  </a:lnTo>
                  <a:lnTo>
                    <a:pt x="64351" y="30248"/>
                  </a:lnTo>
                  <a:lnTo>
                    <a:pt x="107497" y="7992"/>
                  </a:lnTo>
                  <a:lnTo>
                    <a:pt x="157174" y="0"/>
                  </a:lnTo>
                  <a:lnTo>
                    <a:pt x="206849" y="7992"/>
                  </a:lnTo>
                  <a:lnTo>
                    <a:pt x="249988" y="30248"/>
                  </a:lnTo>
                  <a:lnTo>
                    <a:pt x="284006" y="64185"/>
                  </a:lnTo>
                  <a:lnTo>
                    <a:pt x="306313" y="107221"/>
                  </a:lnTo>
                  <a:lnTo>
                    <a:pt x="314324" y="156774"/>
                  </a:lnTo>
                  <a:lnTo>
                    <a:pt x="306313" y="206327"/>
                  </a:lnTo>
                  <a:lnTo>
                    <a:pt x="284006" y="249364"/>
                  </a:lnTo>
                  <a:lnTo>
                    <a:pt x="249988" y="283301"/>
                  </a:lnTo>
                  <a:lnTo>
                    <a:pt x="206849" y="305556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779640" y="1834431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6"/>
                  </a:lnTo>
                  <a:lnTo>
                    <a:pt x="64335" y="283301"/>
                  </a:lnTo>
                  <a:lnTo>
                    <a:pt x="30318" y="249364"/>
                  </a:lnTo>
                  <a:lnTo>
                    <a:pt x="8010" y="206327"/>
                  </a:lnTo>
                  <a:lnTo>
                    <a:pt x="0" y="156774"/>
                  </a:lnTo>
                  <a:lnTo>
                    <a:pt x="8010" y="107221"/>
                  </a:lnTo>
                  <a:lnTo>
                    <a:pt x="30318" y="64185"/>
                  </a:lnTo>
                  <a:lnTo>
                    <a:pt x="64335" y="30248"/>
                  </a:lnTo>
                  <a:lnTo>
                    <a:pt x="107474" y="7992"/>
                  </a:lnTo>
                  <a:lnTo>
                    <a:pt x="157149" y="0"/>
                  </a:lnTo>
                  <a:lnTo>
                    <a:pt x="206826" y="7992"/>
                  </a:lnTo>
                  <a:lnTo>
                    <a:pt x="249972" y="30248"/>
                  </a:lnTo>
                  <a:lnTo>
                    <a:pt x="283997" y="64185"/>
                  </a:lnTo>
                  <a:lnTo>
                    <a:pt x="306310" y="107221"/>
                  </a:lnTo>
                  <a:lnTo>
                    <a:pt x="314324" y="156774"/>
                  </a:lnTo>
                  <a:lnTo>
                    <a:pt x="306310" y="206327"/>
                  </a:lnTo>
                  <a:lnTo>
                    <a:pt x="283997" y="249364"/>
                  </a:lnTo>
                  <a:lnTo>
                    <a:pt x="249972" y="283301"/>
                  </a:lnTo>
                  <a:lnTo>
                    <a:pt x="206826" y="305556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823540" y="1857233"/>
              <a:ext cx="226699" cy="23790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69914" y="1865583"/>
              <a:ext cx="227199" cy="23774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126339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74" y="313549"/>
                  </a:moveTo>
                  <a:lnTo>
                    <a:pt x="107497" y="305555"/>
                  </a:lnTo>
                  <a:lnTo>
                    <a:pt x="64351" y="283298"/>
                  </a:lnTo>
                  <a:lnTo>
                    <a:pt x="30327" y="249359"/>
                  </a:lnTo>
                  <a:lnTo>
                    <a:pt x="8013" y="206323"/>
                  </a:lnTo>
                  <a:lnTo>
                    <a:pt x="0" y="156774"/>
                  </a:lnTo>
                  <a:lnTo>
                    <a:pt x="8013" y="107215"/>
                  </a:lnTo>
                  <a:lnTo>
                    <a:pt x="30327" y="64178"/>
                  </a:lnTo>
                  <a:lnTo>
                    <a:pt x="64351" y="30243"/>
                  </a:lnTo>
                  <a:lnTo>
                    <a:pt x="107497" y="7990"/>
                  </a:lnTo>
                  <a:lnTo>
                    <a:pt x="157174" y="0"/>
                  </a:lnTo>
                  <a:lnTo>
                    <a:pt x="206849" y="7990"/>
                  </a:lnTo>
                  <a:lnTo>
                    <a:pt x="249988" y="30243"/>
                  </a:lnTo>
                  <a:lnTo>
                    <a:pt x="284006" y="64178"/>
                  </a:lnTo>
                  <a:lnTo>
                    <a:pt x="306313" y="107215"/>
                  </a:lnTo>
                  <a:lnTo>
                    <a:pt x="314324" y="156774"/>
                  </a:lnTo>
                  <a:lnTo>
                    <a:pt x="306313" y="206323"/>
                  </a:lnTo>
                  <a:lnTo>
                    <a:pt x="284006" y="249359"/>
                  </a:lnTo>
                  <a:lnTo>
                    <a:pt x="249988" y="283298"/>
                  </a:lnTo>
                  <a:lnTo>
                    <a:pt x="206849" y="305555"/>
                  </a:lnTo>
                  <a:lnTo>
                    <a:pt x="157174" y="313549"/>
                  </a:lnTo>
                  <a:close/>
                </a:path>
              </a:pathLst>
            </a:custGeom>
            <a:solidFill>
              <a:srgbClr val="8C8C8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4779640" y="2522344"/>
              <a:ext cx="314325" cy="313690"/>
            </a:xfrm>
            <a:custGeom>
              <a:avLst/>
              <a:gdLst/>
              <a:ahLst/>
              <a:cxnLst/>
              <a:rect l="l" t="t" r="r" b="b"/>
              <a:pathLst>
                <a:path w="314325" h="313689">
                  <a:moveTo>
                    <a:pt x="157149" y="313549"/>
                  </a:moveTo>
                  <a:lnTo>
                    <a:pt x="107474" y="305555"/>
                  </a:lnTo>
                  <a:lnTo>
                    <a:pt x="64335" y="283298"/>
                  </a:lnTo>
                  <a:lnTo>
                    <a:pt x="30318" y="249359"/>
                  </a:lnTo>
                  <a:lnTo>
                    <a:pt x="8010" y="206323"/>
                  </a:lnTo>
                  <a:lnTo>
                    <a:pt x="0" y="156774"/>
                  </a:lnTo>
                  <a:lnTo>
                    <a:pt x="8010" y="107215"/>
                  </a:lnTo>
                  <a:lnTo>
                    <a:pt x="30318" y="64178"/>
                  </a:lnTo>
                  <a:lnTo>
                    <a:pt x="64335" y="30243"/>
                  </a:lnTo>
                  <a:lnTo>
                    <a:pt x="107474" y="7990"/>
                  </a:lnTo>
                  <a:lnTo>
                    <a:pt x="157149" y="0"/>
                  </a:lnTo>
                  <a:lnTo>
                    <a:pt x="206826" y="7990"/>
                  </a:lnTo>
                  <a:lnTo>
                    <a:pt x="249972" y="30243"/>
                  </a:lnTo>
                  <a:lnTo>
                    <a:pt x="283997" y="64178"/>
                  </a:lnTo>
                  <a:lnTo>
                    <a:pt x="306310" y="107215"/>
                  </a:lnTo>
                  <a:lnTo>
                    <a:pt x="314324" y="156774"/>
                  </a:lnTo>
                  <a:lnTo>
                    <a:pt x="306310" y="206323"/>
                  </a:lnTo>
                  <a:lnTo>
                    <a:pt x="283997" y="249359"/>
                  </a:lnTo>
                  <a:lnTo>
                    <a:pt x="249972" y="283298"/>
                  </a:lnTo>
                  <a:lnTo>
                    <a:pt x="206826" y="305555"/>
                  </a:lnTo>
                  <a:lnTo>
                    <a:pt x="157149" y="313549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4823540" y="2545144"/>
              <a:ext cx="226699" cy="23789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169914" y="2553494"/>
              <a:ext cx="227199" cy="2377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/>
          <p:nvPr/>
        </p:nvSpPr>
        <p:spPr>
          <a:xfrm>
            <a:off x="5817863" y="1914243"/>
            <a:ext cx="626110" cy="127635"/>
          </a:xfrm>
          <a:custGeom>
            <a:avLst/>
            <a:gdLst/>
            <a:ahLst/>
            <a:cxnLst/>
            <a:rect l="l" t="t" r="r" b="b"/>
            <a:pathLst>
              <a:path w="626110" h="127635">
                <a:moveTo>
                  <a:pt x="561973" y="127319"/>
                </a:moveTo>
                <a:lnTo>
                  <a:pt x="555298" y="119717"/>
                </a:lnTo>
                <a:lnTo>
                  <a:pt x="607698" y="68409"/>
                </a:lnTo>
                <a:lnTo>
                  <a:pt x="0" y="68409"/>
                </a:lnTo>
                <a:lnTo>
                  <a:pt x="0" y="58907"/>
                </a:lnTo>
                <a:lnTo>
                  <a:pt x="607698" y="58907"/>
                </a:lnTo>
                <a:lnTo>
                  <a:pt x="555298" y="6649"/>
                </a:lnTo>
                <a:lnTo>
                  <a:pt x="561973" y="0"/>
                </a:lnTo>
                <a:lnTo>
                  <a:pt x="625773" y="63659"/>
                </a:lnTo>
                <a:lnTo>
                  <a:pt x="561973" y="127319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212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latin typeface="Lato"/>
                <a:cs typeface="Lato"/>
              </a:rPr>
              <a:t>Governance </a:t>
            </a:r>
            <a:r>
              <a:rPr dirty="0" sz="2200" spc="15" b="0">
                <a:latin typeface="Lato"/>
                <a:cs typeface="Lato"/>
              </a:rPr>
              <a:t>in </a:t>
            </a:r>
            <a:r>
              <a:rPr dirty="0" sz="2200" spc="10" b="0">
                <a:latin typeface="Lato"/>
                <a:cs typeface="Lato"/>
              </a:rPr>
              <a:t>Cloudera </a:t>
            </a:r>
            <a:r>
              <a:rPr dirty="0" sz="2200" spc="-35" b="0">
                <a:latin typeface="Lato"/>
                <a:cs typeface="Lato"/>
              </a:rPr>
              <a:t>SDX </a:t>
            </a:r>
            <a:r>
              <a:rPr dirty="0" sz="2200" spc="15" b="0">
                <a:latin typeface="Lato"/>
                <a:cs typeface="Lato"/>
              </a:rPr>
              <a:t>is</a:t>
            </a:r>
            <a:r>
              <a:rPr dirty="0" sz="2200" spc="-290" b="0">
                <a:latin typeface="Lato"/>
                <a:cs typeface="Lato"/>
              </a:rPr>
              <a:t> </a:t>
            </a:r>
            <a:r>
              <a:rPr dirty="0" sz="2200" spc="5" b="0">
                <a:latin typeface="Lato"/>
                <a:cs typeface="Lato"/>
              </a:rPr>
              <a:t>Simpliﬁed</a:t>
            </a:r>
            <a:endParaRPr sz="2200">
              <a:latin typeface="Lato"/>
              <a:cs typeface="Lato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  <p:sp>
        <p:nvSpPr>
          <p:cNvPr id="43" name="object 43"/>
          <p:cNvSpPr txBox="1"/>
          <p:nvPr/>
        </p:nvSpPr>
        <p:spPr>
          <a:xfrm>
            <a:off x="634998" y="912620"/>
            <a:ext cx="7255509" cy="3648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Elegant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Auto-propagating Attribute-Based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Access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Masking</a:t>
            </a:r>
            <a:r>
              <a:rPr dirty="0" sz="1600" spc="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Policies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800">
              <a:latin typeface="Roboto"/>
              <a:cs typeface="Roboto"/>
            </a:endParaRPr>
          </a:p>
          <a:p>
            <a:pPr marL="327025" indent="-290195">
              <a:lnSpc>
                <a:spcPct val="100000"/>
              </a:lnSpc>
              <a:spcBef>
                <a:spcPts val="1275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Sensitive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data can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 propagate!</a:t>
            </a:r>
            <a:endParaRPr sz="1800">
              <a:latin typeface="Roboto"/>
              <a:cs typeface="Roboto"/>
            </a:endParaRPr>
          </a:p>
          <a:p>
            <a:pPr marL="326390" marR="380111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apply </a:t>
            </a:r>
            <a:r>
              <a:rPr dirty="0" sz="1800" spc="-45" b="1">
                <a:solidFill>
                  <a:srgbClr val="7E7E7E"/>
                </a:solidFill>
                <a:latin typeface="Roboto"/>
                <a:cs typeface="Roboto"/>
              </a:rPr>
              <a:t>Tags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columns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and that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propagate through  lineage.</a:t>
            </a:r>
            <a:endParaRPr sz="1800">
              <a:latin typeface="Roboto"/>
              <a:cs typeface="Roboto"/>
            </a:endParaRPr>
          </a:p>
          <a:p>
            <a:pPr marL="326390" marR="3907154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Admins apply </a:t>
            </a:r>
            <a:r>
              <a:rPr dirty="0" sz="1800" spc="-10" b="1">
                <a:solidFill>
                  <a:srgbClr val="7E7E7E"/>
                </a:solidFill>
                <a:latin typeface="Roboto"/>
                <a:cs typeface="Roboto"/>
              </a:rPr>
              <a:t>Policies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tags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that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propagate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their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effects  through lineage.</a:t>
            </a:r>
            <a:endParaRPr sz="1800">
              <a:latin typeface="Roboto"/>
              <a:cs typeface="Roboto"/>
            </a:endParaRPr>
          </a:p>
          <a:p>
            <a:pPr marL="326390" marR="3778250" indent="-290195">
              <a:lnSpc>
                <a:spcPct val="100000"/>
              </a:lnSpc>
              <a:spcBef>
                <a:spcPts val="450"/>
              </a:spcBef>
              <a:buClr>
                <a:srgbClr val="BFBFBF"/>
              </a:buClr>
              <a:buSzPct val="77777"/>
              <a:buChar char="•"/>
              <a:tabLst>
                <a:tab pos="326390" algn="l"/>
                <a:tab pos="327025" algn="l"/>
              </a:tabLst>
            </a:pP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Just deﬁne one tag and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one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policy and it gets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automatically 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applied </a:t>
            </a:r>
            <a:r>
              <a:rPr dirty="0" sz="1800" spc="-15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800" spc="-5">
                <a:solidFill>
                  <a:srgbClr val="7E7E7E"/>
                </a:solidFill>
                <a:latin typeface="Roboto"/>
                <a:cs typeface="Roboto"/>
              </a:rPr>
              <a:t>all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derived</a:t>
            </a:r>
            <a:r>
              <a:rPr dirty="0" sz="1800" spc="-20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7E7E7E"/>
                </a:solidFill>
                <a:latin typeface="Roboto"/>
                <a:cs typeface="Roboto"/>
              </a:rPr>
              <a:t>tables!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802379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Governance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mandatory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78991" y="1474752"/>
            <a:ext cx="4544695" cy="2167890"/>
            <a:chOff x="4378991" y="1474752"/>
            <a:chExt cx="4544695" cy="2167890"/>
          </a:xfrm>
        </p:grpSpPr>
        <p:sp>
          <p:nvSpPr>
            <p:cNvPr id="5" name="object 5"/>
            <p:cNvSpPr/>
            <p:nvPr/>
          </p:nvSpPr>
          <p:spPr>
            <a:xfrm>
              <a:off x="4473541" y="1474752"/>
              <a:ext cx="4430441" cy="21677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398041" y="1636866"/>
              <a:ext cx="4506595" cy="307975"/>
            </a:xfrm>
            <a:custGeom>
              <a:avLst/>
              <a:gdLst/>
              <a:ahLst/>
              <a:cxnLst/>
              <a:rect l="l" t="t" r="r" b="b"/>
              <a:pathLst>
                <a:path w="4506595" h="307975">
                  <a:moveTo>
                    <a:pt x="0" y="0"/>
                  </a:moveTo>
                  <a:lnTo>
                    <a:pt x="4505990" y="0"/>
                  </a:lnTo>
                  <a:lnTo>
                    <a:pt x="4505990" y="307799"/>
                  </a:lnTo>
                  <a:lnTo>
                    <a:pt x="0" y="3077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5327817" y="3776588"/>
            <a:ext cx="2757170" cy="137160"/>
          </a:xfrm>
          <a:prstGeom prst="rect">
            <a:avLst/>
          </a:prstGeom>
          <a:solidFill>
            <a:srgbClr val="FFF2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045"/>
              </a:lnSpc>
            </a:pPr>
            <a:r>
              <a:rPr dirty="0" sz="900" spc="-10">
                <a:solidFill>
                  <a:srgbClr val="2F5767"/>
                </a:solidFill>
                <a:latin typeface="Roboto"/>
                <a:cs typeface="Roboto"/>
              </a:rPr>
              <a:t>Source </a:t>
            </a:r>
            <a:r>
              <a:rPr dirty="0" sz="900">
                <a:solidFill>
                  <a:srgbClr val="2F5767"/>
                </a:solidFill>
                <a:latin typeface="Roboto"/>
                <a:cs typeface="Roboto"/>
              </a:rPr>
              <a:t>: </a:t>
            </a:r>
            <a:r>
              <a:rPr dirty="0" u="sng" sz="900" spc="-5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Verdana"/>
                <a:cs typeface="Verdana"/>
                <a:hlinkClick r:id="rId3"/>
              </a:rPr>
              <a:t>GDPR Enforcement Tracker</a:t>
            </a:r>
            <a:r>
              <a:rPr dirty="0" sz="900" spc="-5">
                <a:solidFill>
                  <a:srgbClr val="2F5767"/>
                </a:solidFill>
                <a:latin typeface="Verdana"/>
                <a:cs typeface="Verdana"/>
              </a:rPr>
              <a:t> 2018</a:t>
            </a:r>
            <a:r>
              <a:rPr dirty="0" sz="900" spc="-30">
                <a:solidFill>
                  <a:srgbClr val="2F5767"/>
                </a:solidFill>
                <a:latin typeface="Verdana"/>
                <a:cs typeface="Verdana"/>
              </a:rPr>
              <a:t> </a:t>
            </a:r>
            <a:r>
              <a:rPr dirty="0" sz="900" spc="-5">
                <a:solidFill>
                  <a:srgbClr val="2F5767"/>
                </a:solidFill>
                <a:latin typeface="Verdana"/>
                <a:cs typeface="Verdana"/>
              </a:rPr>
              <a:t>-2020</a:t>
            </a:r>
            <a:endParaRPr sz="9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099" y="1917666"/>
            <a:ext cx="3532942" cy="199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244676" y="3969545"/>
            <a:ext cx="1811655" cy="198120"/>
          </a:xfrm>
          <a:prstGeom prst="rect">
            <a:avLst/>
          </a:prstGeom>
          <a:solidFill>
            <a:srgbClr val="FFF2CC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10"/>
              </a:lnSpc>
            </a:pPr>
            <a:r>
              <a:rPr dirty="0" sz="900" spc="-10">
                <a:solidFill>
                  <a:srgbClr val="2F5767"/>
                </a:solidFill>
                <a:latin typeface="Roboto"/>
                <a:cs typeface="Roboto"/>
              </a:rPr>
              <a:t>Source </a:t>
            </a:r>
            <a:r>
              <a:rPr dirty="0" sz="1300" spc="-15">
                <a:solidFill>
                  <a:srgbClr val="2F5767"/>
                </a:solidFill>
                <a:latin typeface="Roboto"/>
                <a:cs typeface="Roboto"/>
              </a:rPr>
              <a:t>:</a:t>
            </a:r>
            <a:r>
              <a:rPr dirty="0" u="sng" sz="900" spc="-15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Arial"/>
                <a:cs typeface="Arial"/>
                <a:hlinkClick r:id="rId5"/>
              </a:rPr>
              <a:t>HIPAA </a:t>
            </a:r>
            <a:r>
              <a:rPr dirty="0" u="sng" sz="900" spc="-5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Arial"/>
                <a:cs typeface="Arial"/>
                <a:hlinkClick r:id="rId5"/>
              </a:rPr>
              <a:t>Fines Listed by</a:t>
            </a:r>
            <a:r>
              <a:rPr dirty="0" u="sng" sz="900" spc="-105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900" spc="-25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Arial"/>
                <a:cs typeface="Arial"/>
                <a:hlinkClick r:id="rId5"/>
              </a:rPr>
              <a:t>Year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1096597"/>
            <a:ext cx="6905625" cy="4046854"/>
            <a:chOff x="0" y="1096597"/>
            <a:chExt cx="6905625" cy="4046854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5461" cy="5027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361949" y="1096597"/>
              <a:ext cx="2052595" cy="35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9087" y="1134706"/>
              <a:ext cx="1938655" cy="3394075"/>
            </a:xfrm>
            <a:custGeom>
              <a:avLst/>
              <a:gdLst/>
              <a:ahLst/>
              <a:cxnLst/>
              <a:rect l="l" t="t" r="r" b="b"/>
              <a:pathLst>
                <a:path w="1938655" h="3394075">
                  <a:moveTo>
                    <a:pt x="1938299" y="2847086"/>
                  </a:moveTo>
                  <a:lnTo>
                    <a:pt x="0" y="2847086"/>
                  </a:lnTo>
                  <a:lnTo>
                    <a:pt x="0" y="3393592"/>
                  </a:lnTo>
                  <a:lnTo>
                    <a:pt x="1938299" y="3393592"/>
                  </a:lnTo>
                  <a:lnTo>
                    <a:pt x="1938299" y="2847086"/>
                  </a:lnTo>
                  <a:close/>
                </a:path>
                <a:path w="1938655" h="3394075">
                  <a:moveTo>
                    <a:pt x="1938299" y="0"/>
                  </a:moveTo>
                  <a:lnTo>
                    <a:pt x="0" y="0"/>
                  </a:lnTo>
                  <a:lnTo>
                    <a:pt x="0" y="2403386"/>
                  </a:lnTo>
                  <a:lnTo>
                    <a:pt x="1938299" y="2403386"/>
                  </a:lnTo>
                  <a:lnTo>
                    <a:pt x="19382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473074" y="1821642"/>
            <a:ext cx="1435100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Search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User-driven </a:t>
            </a:r>
            <a:r>
              <a:rPr dirty="0" sz="1100" spc="-20">
                <a:solidFill>
                  <a:srgbClr val="2F5767"/>
                </a:solidFill>
                <a:latin typeface="Roboto"/>
                <a:cs typeface="Roboto"/>
              </a:rPr>
              <a:t>Text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based  search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3074" y="2808688"/>
            <a:ext cx="12998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Faceted search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Business</a:t>
            </a:r>
            <a:r>
              <a:rPr dirty="0" sz="1100" spc="-2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Glossary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729511" y="1096597"/>
            <a:ext cx="2052955" cy="3508375"/>
            <a:chOff x="6729511" y="1096597"/>
            <a:chExt cx="2052955" cy="3508375"/>
          </a:xfrm>
        </p:grpSpPr>
        <p:sp>
          <p:nvSpPr>
            <p:cNvPr id="12" name="object 12"/>
            <p:cNvSpPr/>
            <p:nvPr/>
          </p:nvSpPr>
          <p:spPr>
            <a:xfrm>
              <a:off x="6729511" y="1096597"/>
              <a:ext cx="2052595" cy="35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786651" y="1134706"/>
              <a:ext cx="1938655" cy="3394075"/>
            </a:xfrm>
            <a:custGeom>
              <a:avLst/>
              <a:gdLst/>
              <a:ahLst/>
              <a:cxnLst/>
              <a:rect l="l" t="t" r="r" b="b"/>
              <a:pathLst>
                <a:path w="1938654" h="3394075">
                  <a:moveTo>
                    <a:pt x="1938299" y="2847086"/>
                  </a:moveTo>
                  <a:lnTo>
                    <a:pt x="0" y="2847086"/>
                  </a:lnTo>
                  <a:lnTo>
                    <a:pt x="0" y="3393592"/>
                  </a:lnTo>
                  <a:lnTo>
                    <a:pt x="1938299" y="3393592"/>
                  </a:lnTo>
                  <a:lnTo>
                    <a:pt x="1938299" y="2847086"/>
                  </a:lnTo>
                  <a:close/>
                </a:path>
                <a:path w="1938654" h="3394075">
                  <a:moveTo>
                    <a:pt x="1938299" y="0"/>
                  </a:moveTo>
                  <a:lnTo>
                    <a:pt x="0" y="0"/>
                  </a:lnTo>
                  <a:lnTo>
                    <a:pt x="0" y="2403386"/>
                  </a:lnTo>
                  <a:lnTo>
                    <a:pt x="1938299" y="2403386"/>
                  </a:lnTo>
                  <a:lnTo>
                    <a:pt x="19382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840638" y="1821642"/>
            <a:ext cx="1828800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Crowdsource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Use wisdom of the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crowds to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better understand</a:t>
            </a:r>
            <a:r>
              <a:rPr dirty="0" sz="1100" spc="-2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data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40638" y="2808688"/>
            <a:ext cx="1299845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</a:t>
            </a:r>
            <a:r>
              <a:rPr dirty="0" sz="1100" spc="-40" b="1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Concepts:</a:t>
            </a:r>
            <a:endParaRPr sz="1100">
              <a:latin typeface="Roboto"/>
              <a:cs typeface="Roboto"/>
            </a:endParaRPr>
          </a:p>
          <a:p>
            <a:pPr marL="12700" marR="534035">
              <a:lnSpc>
                <a:spcPct val="100000"/>
              </a:lnSpc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Curation  Collections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User</a:t>
            </a:r>
            <a:r>
              <a:rPr dirty="0" sz="1100" spc="-7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ratings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621665" y="1096597"/>
            <a:ext cx="2052955" cy="3508375"/>
            <a:chOff x="4621665" y="1096597"/>
            <a:chExt cx="2052955" cy="3508375"/>
          </a:xfrm>
        </p:grpSpPr>
        <p:sp>
          <p:nvSpPr>
            <p:cNvPr id="17" name="object 17"/>
            <p:cNvSpPr/>
            <p:nvPr/>
          </p:nvSpPr>
          <p:spPr>
            <a:xfrm>
              <a:off x="4621665" y="1096597"/>
              <a:ext cx="2052595" cy="35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678807" y="1134706"/>
              <a:ext cx="1938655" cy="3394075"/>
            </a:xfrm>
            <a:custGeom>
              <a:avLst/>
              <a:gdLst/>
              <a:ahLst/>
              <a:cxnLst/>
              <a:rect l="l" t="t" r="r" b="b"/>
              <a:pathLst>
                <a:path w="1938654" h="3394075">
                  <a:moveTo>
                    <a:pt x="1938299" y="2847086"/>
                  </a:moveTo>
                  <a:lnTo>
                    <a:pt x="0" y="2847086"/>
                  </a:lnTo>
                  <a:lnTo>
                    <a:pt x="0" y="3393592"/>
                  </a:lnTo>
                  <a:lnTo>
                    <a:pt x="1938299" y="3393592"/>
                  </a:lnTo>
                  <a:lnTo>
                    <a:pt x="1938299" y="2847086"/>
                  </a:lnTo>
                  <a:close/>
                </a:path>
                <a:path w="1938654" h="3394075">
                  <a:moveTo>
                    <a:pt x="1938299" y="0"/>
                  </a:moveTo>
                  <a:lnTo>
                    <a:pt x="0" y="0"/>
                  </a:lnTo>
                  <a:lnTo>
                    <a:pt x="0" y="2403386"/>
                  </a:lnTo>
                  <a:lnTo>
                    <a:pt x="1938299" y="2403386"/>
                  </a:lnTo>
                  <a:lnTo>
                    <a:pt x="1938299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732788" y="1821642"/>
            <a:ext cx="1626235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Discover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Automated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insights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about  your data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32788" y="2808688"/>
            <a:ext cx="129984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</a:t>
            </a:r>
            <a:r>
              <a:rPr dirty="0" sz="1100" spc="-40" b="1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Concepts:</a:t>
            </a: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Proﬁlers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83957" y="1096597"/>
            <a:ext cx="2052955" cy="3508375"/>
            <a:chOff x="2483957" y="1096597"/>
            <a:chExt cx="2052955" cy="3508375"/>
          </a:xfrm>
        </p:grpSpPr>
        <p:sp>
          <p:nvSpPr>
            <p:cNvPr id="22" name="object 22"/>
            <p:cNvSpPr/>
            <p:nvPr/>
          </p:nvSpPr>
          <p:spPr>
            <a:xfrm>
              <a:off x="2483957" y="1096597"/>
              <a:ext cx="2052595" cy="35078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2541092" y="1134706"/>
              <a:ext cx="1938655" cy="3394075"/>
            </a:xfrm>
            <a:custGeom>
              <a:avLst/>
              <a:gdLst/>
              <a:ahLst/>
              <a:cxnLst/>
              <a:rect l="l" t="t" r="r" b="b"/>
              <a:pathLst>
                <a:path w="1938654" h="3394075">
                  <a:moveTo>
                    <a:pt x="1938286" y="2847086"/>
                  </a:moveTo>
                  <a:lnTo>
                    <a:pt x="0" y="2847086"/>
                  </a:lnTo>
                  <a:lnTo>
                    <a:pt x="0" y="3393592"/>
                  </a:lnTo>
                  <a:lnTo>
                    <a:pt x="1938286" y="3393592"/>
                  </a:lnTo>
                  <a:lnTo>
                    <a:pt x="1938286" y="2847086"/>
                  </a:lnTo>
                  <a:close/>
                </a:path>
                <a:path w="1938654" h="3394075">
                  <a:moveTo>
                    <a:pt x="1938286" y="0"/>
                  </a:moveTo>
                  <a:lnTo>
                    <a:pt x="0" y="0"/>
                  </a:lnTo>
                  <a:lnTo>
                    <a:pt x="0" y="2403386"/>
                  </a:lnTo>
                  <a:lnTo>
                    <a:pt x="1938286" y="2403386"/>
                  </a:lnTo>
                  <a:lnTo>
                    <a:pt x="193828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2595077" y="1821642"/>
            <a:ext cx="1685925" cy="6775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Navigate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Browse to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ﬁnd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related data  sets.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95077" y="2808688"/>
            <a:ext cx="129984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Navigation links  Breadcrumbs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406399" y="493954"/>
            <a:ext cx="34918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latin typeface="Lato"/>
                <a:cs typeface="Lato"/>
              </a:rPr>
              <a:t>UNDERSTAND </a:t>
            </a:r>
            <a:r>
              <a:rPr dirty="0" sz="2200" spc="-15" b="0">
                <a:latin typeface="Lato"/>
                <a:cs typeface="Lato"/>
              </a:rPr>
              <a:t>YOUR</a:t>
            </a:r>
            <a:r>
              <a:rPr dirty="0" sz="2200" spc="-290" b="0">
                <a:latin typeface="Lato"/>
                <a:cs typeface="Lato"/>
              </a:rPr>
              <a:t> </a:t>
            </a:r>
            <a:r>
              <a:rPr dirty="0" sz="2200" spc="-90" b="0">
                <a:latin typeface="Lato"/>
                <a:cs typeface="Lato"/>
              </a:rPr>
              <a:t>DATA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57186" y="3939042"/>
            <a:ext cx="8429625" cy="702310"/>
            <a:chOff x="357186" y="3939042"/>
            <a:chExt cx="8429625" cy="702310"/>
          </a:xfrm>
        </p:grpSpPr>
        <p:sp>
          <p:nvSpPr>
            <p:cNvPr id="28" name="object 28"/>
            <p:cNvSpPr/>
            <p:nvPr/>
          </p:nvSpPr>
          <p:spPr>
            <a:xfrm>
              <a:off x="357186" y="3939042"/>
              <a:ext cx="8429608" cy="70222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419099" y="3981916"/>
              <a:ext cx="8305800" cy="578485"/>
            </a:xfrm>
            <a:custGeom>
              <a:avLst/>
              <a:gdLst/>
              <a:ahLst/>
              <a:cxnLst/>
              <a:rect l="l" t="t" r="r" b="b"/>
              <a:pathLst>
                <a:path w="8305800" h="578485">
                  <a:moveTo>
                    <a:pt x="8305783" y="578398"/>
                  </a:moveTo>
                  <a:lnTo>
                    <a:pt x="0" y="578398"/>
                  </a:lnTo>
                  <a:lnTo>
                    <a:pt x="0" y="0"/>
                  </a:lnTo>
                  <a:lnTo>
                    <a:pt x="8305783" y="0"/>
                  </a:lnTo>
                  <a:lnTo>
                    <a:pt x="8305783" y="578398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19099" y="3981916"/>
              <a:ext cx="8305800" cy="578485"/>
            </a:xfrm>
            <a:custGeom>
              <a:avLst/>
              <a:gdLst/>
              <a:ahLst/>
              <a:cxnLst/>
              <a:rect l="l" t="t" r="r" b="b"/>
              <a:pathLst>
                <a:path w="8305800" h="578485">
                  <a:moveTo>
                    <a:pt x="0" y="0"/>
                  </a:moveTo>
                  <a:lnTo>
                    <a:pt x="8305783" y="0"/>
                  </a:lnTo>
                  <a:lnTo>
                    <a:pt x="8305783" y="578398"/>
                  </a:lnTo>
                  <a:lnTo>
                    <a:pt x="0" y="5783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456802" y="4169000"/>
            <a:ext cx="222885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Focus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on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your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data and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your</a:t>
            </a:r>
            <a:r>
              <a:rPr dirty="0" sz="110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people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19099" y="3538092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5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41168" y="3586987"/>
            <a:ext cx="1293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86660" y="3538092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4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7108732" y="3586987"/>
            <a:ext cx="12934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541119" y="3538092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4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2863182" y="3586987"/>
            <a:ext cx="129349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2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678815" y="3538092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4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000883" y="3586987"/>
            <a:ext cx="129349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 b="1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2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 b="1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352836" y="1087072"/>
            <a:ext cx="8437245" cy="703580"/>
            <a:chOff x="352836" y="1087072"/>
            <a:chExt cx="8437245" cy="703580"/>
          </a:xfrm>
        </p:grpSpPr>
        <p:sp>
          <p:nvSpPr>
            <p:cNvPr id="41" name="object 41"/>
            <p:cNvSpPr/>
            <p:nvPr/>
          </p:nvSpPr>
          <p:spPr>
            <a:xfrm>
              <a:off x="352836" y="1087072"/>
              <a:ext cx="2067745" cy="133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419511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2484307" y="1087072"/>
              <a:ext cx="2067745" cy="133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2550994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4614165" y="1087072"/>
              <a:ext cx="2067745" cy="133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4680840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22011" y="1087072"/>
              <a:ext cx="2067745" cy="1333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6788686" y="1134697"/>
              <a:ext cx="1934845" cy="0"/>
            </a:xfrm>
            <a:custGeom>
              <a:avLst/>
              <a:gdLst/>
              <a:ahLst/>
              <a:cxnLst/>
              <a:rect l="l" t="t" r="r" b="b"/>
              <a:pathLst>
                <a:path w="1934845" h="0">
                  <a:moveTo>
                    <a:pt x="0" y="0"/>
                  </a:moveTo>
                  <a:lnTo>
                    <a:pt x="1934396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627202" y="1390421"/>
              <a:ext cx="244475" cy="307975"/>
            </a:xfrm>
            <a:custGeom>
              <a:avLst/>
              <a:gdLst/>
              <a:ahLst/>
              <a:cxnLst/>
              <a:rect l="l" t="t" r="r" b="b"/>
              <a:pathLst>
                <a:path w="244475" h="307975">
                  <a:moveTo>
                    <a:pt x="20358" y="148209"/>
                  </a:moveTo>
                  <a:lnTo>
                    <a:pt x="0" y="148209"/>
                  </a:lnTo>
                  <a:lnTo>
                    <a:pt x="0" y="159639"/>
                  </a:lnTo>
                  <a:lnTo>
                    <a:pt x="20358" y="159639"/>
                  </a:lnTo>
                  <a:lnTo>
                    <a:pt x="20358" y="148209"/>
                  </a:lnTo>
                  <a:close/>
                </a:path>
                <a:path w="244475" h="307975">
                  <a:moveTo>
                    <a:pt x="104902" y="286346"/>
                  </a:moveTo>
                  <a:lnTo>
                    <a:pt x="94081" y="286346"/>
                  </a:lnTo>
                  <a:lnTo>
                    <a:pt x="94081" y="307835"/>
                  </a:lnTo>
                  <a:lnTo>
                    <a:pt x="104902" y="307835"/>
                  </a:lnTo>
                  <a:lnTo>
                    <a:pt x="104902" y="286346"/>
                  </a:lnTo>
                  <a:close/>
                </a:path>
                <a:path w="244475" h="307975">
                  <a:moveTo>
                    <a:pt x="104902" y="237426"/>
                  </a:moveTo>
                  <a:lnTo>
                    <a:pt x="94081" y="237426"/>
                  </a:lnTo>
                  <a:lnTo>
                    <a:pt x="94081" y="260540"/>
                  </a:lnTo>
                  <a:lnTo>
                    <a:pt x="104902" y="260540"/>
                  </a:lnTo>
                  <a:lnTo>
                    <a:pt x="104902" y="237426"/>
                  </a:lnTo>
                  <a:close/>
                </a:path>
                <a:path w="244475" h="307975">
                  <a:moveTo>
                    <a:pt x="104902" y="48933"/>
                  </a:moveTo>
                  <a:lnTo>
                    <a:pt x="94081" y="48933"/>
                  </a:lnTo>
                  <a:lnTo>
                    <a:pt x="94081" y="70408"/>
                  </a:lnTo>
                  <a:lnTo>
                    <a:pt x="104902" y="70408"/>
                  </a:lnTo>
                  <a:lnTo>
                    <a:pt x="104902" y="48933"/>
                  </a:lnTo>
                  <a:close/>
                </a:path>
                <a:path w="244475" h="307975">
                  <a:moveTo>
                    <a:pt x="104902" y="0"/>
                  </a:moveTo>
                  <a:lnTo>
                    <a:pt x="94081" y="0"/>
                  </a:lnTo>
                  <a:lnTo>
                    <a:pt x="94081" y="23114"/>
                  </a:lnTo>
                  <a:lnTo>
                    <a:pt x="104902" y="23114"/>
                  </a:lnTo>
                  <a:lnTo>
                    <a:pt x="104902" y="0"/>
                  </a:lnTo>
                  <a:close/>
                </a:path>
                <a:path w="244475" h="307975">
                  <a:moveTo>
                    <a:pt x="198970" y="148209"/>
                  </a:moveTo>
                  <a:lnTo>
                    <a:pt x="178612" y="148209"/>
                  </a:lnTo>
                  <a:lnTo>
                    <a:pt x="178612" y="159639"/>
                  </a:lnTo>
                  <a:lnTo>
                    <a:pt x="198970" y="159639"/>
                  </a:lnTo>
                  <a:lnTo>
                    <a:pt x="198970" y="148209"/>
                  </a:lnTo>
                  <a:close/>
                </a:path>
                <a:path w="244475" h="307975">
                  <a:moveTo>
                    <a:pt x="243967" y="148209"/>
                  </a:moveTo>
                  <a:lnTo>
                    <a:pt x="223608" y="148209"/>
                  </a:lnTo>
                  <a:lnTo>
                    <a:pt x="223608" y="159639"/>
                  </a:lnTo>
                  <a:lnTo>
                    <a:pt x="243967" y="159639"/>
                  </a:lnTo>
                  <a:lnTo>
                    <a:pt x="243967" y="14820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670838" y="1485387"/>
              <a:ext cx="111807" cy="11942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94944" y="1301216"/>
              <a:ext cx="4602480" cy="489584"/>
            </a:xfrm>
            <a:custGeom>
              <a:avLst/>
              <a:gdLst/>
              <a:ahLst/>
              <a:cxnLst/>
              <a:rect l="l" t="t" r="r" b="b"/>
              <a:pathLst>
                <a:path w="4602480" h="489585">
                  <a:moveTo>
                    <a:pt x="107797" y="237413"/>
                  </a:moveTo>
                  <a:lnTo>
                    <a:pt x="85902" y="237413"/>
                  </a:lnTo>
                  <a:lnTo>
                    <a:pt x="85902" y="248843"/>
                  </a:lnTo>
                  <a:lnTo>
                    <a:pt x="107797" y="248843"/>
                  </a:lnTo>
                  <a:lnTo>
                    <a:pt x="107797" y="237413"/>
                  </a:lnTo>
                  <a:close/>
                </a:path>
                <a:path w="4602480" h="489585">
                  <a:moveTo>
                    <a:pt x="463588" y="244614"/>
                  </a:moveTo>
                  <a:lnTo>
                    <a:pt x="461276" y="229920"/>
                  </a:lnTo>
                  <a:lnTo>
                    <a:pt x="454850" y="217474"/>
                  </a:lnTo>
                  <a:lnTo>
                    <a:pt x="454380" y="217043"/>
                  </a:lnTo>
                  <a:lnTo>
                    <a:pt x="450570" y="213461"/>
                  </a:lnTo>
                  <a:lnTo>
                    <a:pt x="450570" y="244614"/>
                  </a:lnTo>
                  <a:lnTo>
                    <a:pt x="448589" y="254457"/>
                  </a:lnTo>
                  <a:lnTo>
                    <a:pt x="443255" y="262699"/>
                  </a:lnTo>
                  <a:lnTo>
                    <a:pt x="435483" y="268351"/>
                  </a:lnTo>
                  <a:lnTo>
                    <a:pt x="426173" y="270446"/>
                  </a:lnTo>
                  <a:lnTo>
                    <a:pt x="415937" y="268351"/>
                  </a:lnTo>
                  <a:lnTo>
                    <a:pt x="407670" y="262699"/>
                  </a:lnTo>
                  <a:lnTo>
                    <a:pt x="402158" y="254457"/>
                  </a:lnTo>
                  <a:lnTo>
                    <a:pt x="400151" y="244614"/>
                  </a:lnTo>
                  <a:lnTo>
                    <a:pt x="402158" y="233768"/>
                  </a:lnTo>
                  <a:lnTo>
                    <a:pt x="443255" y="225018"/>
                  </a:lnTo>
                  <a:lnTo>
                    <a:pt x="450570" y="244614"/>
                  </a:lnTo>
                  <a:lnTo>
                    <a:pt x="450570" y="213461"/>
                  </a:lnTo>
                  <a:lnTo>
                    <a:pt x="445058" y="208280"/>
                  </a:lnTo>
                  <a:lnTo>
                    <a:pt x="432676" y="203263"/>
                  </a:lnTo>
                  <a:lnTo>
                    <a:pt x="432676" y="44780"/>
                  </a:lnTo>
                  <a:lnTo>
                    <a:pt x="432676" y="31000"/>
                  </a:lnTo>
                  <a:lnTo>
                    <a:pt x="419671" y="31000"/>
                  </a:lnTo>
                  <a:lnTo>
                    <a:pt x="419671" y="44780"/>
                  </a:lnTo>
                  <a:lnTo>
                    <a:pt x="419671" y="203263"/>
                  </a:lnTo>
                  <a:lnTo>
                    <a:pt x="407035" y="208280"/>
                  </a:lnTo>
                  <a:lnTo>
                    <a:pt x="396697" y="217474"/>
                  </a:lnTo>
                  <a:lnTo>
                    <a:pt x="389699" y="229920"/>
                  </a:lnTo>
                  <a:lnTo>
                    <a:pt x="387134" y="244614"/>
                  </a:lnTo>
                  <a:lnTo>
                    <a:pt x="389445" y="258305"/>
                  </a:lnTo>
                  <a:lnTo>
                    <a:pt x="395884" y="270230"/>
                  </a:lnTo>
                  <a:lnTo>
                    <a:pt x="405663" y="279247"/>
                  </a:lnTo>
                  <a:lnTo>
                    <a:pt x="418045" y="284226"/>
                  </a:lnTo>
                  <a:lnTo>
                    <a:pt x="418045" y="440994"/>
                  </a:lnTo>
                  <a:lnTo>
                    <a:pt x="270014" y="440994"/>
                  </a:lnTo>
                  <a:lnTo>
                    <a:pt x="268211" y="434581"/>
                  </a:lnTo>
                  <a:lnTo>
                    <a:pt x="265341" y="428498"/>
                  </a:lnTo>
                  <a:lnTo>
                    <a:pt x="261556" y="423062"/>
                  </a:lnTo>
                  <a:lnTo>
                    <a:pt x="260515" y="422046"/>
                  </a:lnTo>
                  <a:lnTo>
                    <a:pt x="257009" y="418592"/>
                  </a:lnTo>
                  <a:lnTo>
                    <a:pt x="257009" y="440994"/>
                  </a:lnTo>
                  <a:lnTo>
                    <a:pt x="257009" y="447878"/>
                  </a:lnTo>
                  <a:lnTo>
                    <a:pt x="255003" y="458724"/>
                  </a:lnTo>
                  <a:lnTo>
                    <a:pt x="249478" y="467474"/>
                  </a:lnTo>
                  <a:lnTo>
                    <a:pt x="241223" y="473316"/>
                  </a:lnTo>
                  <a:lnTo>
                    <a:pt x="230974" y="475449"/>
                  </a:lnTo>
                  <a:lnTo>
                    <a:pt x="224472" y="475449"/>
                  </a:lnTo>
                  <a:lnTo>
                    <a:pt x="217970" y="471995"/>
                  </a:lnTo>
                  <a:lnTo>
                    <a:pt x="213080" y="468553"/>
                  </a:lnTo>
                  <a:lnTo>
                    <a:pt x="209829" y="463384"/>
                  </a:lnTo>
                  <a:lnTo>
                    <a:pt x="206578" y="456501"/>
                  </a:lnTo>
                  <a:lnTo>
                    <a:pt x="206578" y="449605"/>
                  </a:lnTo>
                  <a:lnTo>
                    <a:pt x="208178" y="440994"/>
                  </a:lnTo>
                  <a:lnTo>
                    <a:pt x="208584" y="438759"/>
                  </a:lnTo>
                  <a:lnTo>
                    <a:pt x="214096" y="430009"/>
                  </a:lnTo>
                  <a:lnTo>
                    <a:pt x="222364" y="424167"/>
                  </a:lnTo>
                  <a:lnTo>
                    <a:pt x="232600" y="422046"/>
                  </a:lnTo>
                  <a:lnTo>
                    <a:pt x="239115" y="422046"/>
                  </a:lnTo>
                  <a:lnTo>
                    <a:pt x="245618" y="425488"/>
                  </a:lnTo>
                  <a:lnTo>
                    <a:pt x="250494" y="428929"/>
                  </a:lnTo>
                  <a:lnTo>
                    <a:pt x="253746" y="434098"/>
                  </a:lnTo>
                  <a:lnTo>
                    <a:pt x="257009" y="440994"/>
                  </a:lnTo>
                  <a:lnTo>
                    <a:pt x="257009" y="418592"/>
                  </a:lnTo>
                  <a:lnTo>
                    <a:pt x="257009" y="416877"/>
                  </a:lnTo>
                  <a:lnTo>
                    <a:pt x="255371" y="416877"/>
                  </a:lnTo>
                  <a:lnTo>
                    <a:pt x="253746" y="415150"/>
                  </a:lnTo>
                  <a:lnTo>
                    <a:pt x="252120" y="415150"/>
                  </a:lnTo>
                  <a:lnTo>
                    <a:pt x="250494" y="413423"/>
                  </a:lnTo>
                  <a:lnTo>
                    <a:pt x="248869" y="413423"/>
                  </a:lnTo>
                  <a:lnTo>
                    <a:pt x="248869" y="411708"/>
                  </a:lnTo>
                  <a:lnTo>
                    <a:pt x="247243" y="411708"/>
                  </a:lnTo>
                  <a:lnTo>
                    <a:pt x="237490" y="408266"/>
                  </a:lnTo>
                  <a:lnTo>
                    <a:pt x="230974" y="408266"/>
                  </a:lnTo>
                  <a:lnTo>
                    <a:pt x="218046" y="410705"/>
                  </a:lnTo>
                  <a:lnTo>
                    <a:pt x="206781" y="417525"/>
                  </a:lnTo>
                  <a:lnTo>
                    <a:pt x="198272" y="427888"/>
                  </a:lnTo>
                  <a:lnTo>
                    <a:pt x="193560" y="440994"/>
                  </a:lnTo>
                  <a:lnTo>
                    <a:pt x="43916" y="440994"/>
                  </a:lnTo>
                  <a:lnTo>
                    <a:pt x="43916" y="284226"/>
                  </a:lnTo>
                  <a:lnTo>
                    <a:pt x="57238" y="279247"/>
                  </a:lnTo>
                  <a:lnTo>
                    <a:pt x="67500" y="270230"/>
                  </a:lnTo>
                  <a:lnTo>
                    <a:pt x="74104" y="258305"/>
                  </a:lnTo>
                  <a:lnTo>
                    <a:pt x="76454" y="244614"/>
                  </a:lnTo>
                  <a:lnTo>
                    <a:pt x="75844" y="236918"/>
                  </a:lnTo>
                  <a:lnTo>
                    <a:pt x="74002" y="229539"/>
                  </a:lnTo>
                  <a:lnTo>
                    <a:pt x="70954" y="222808"/>
                  </a:lnTo>
                  <a:lnTo>
                    <a:pt x="66687" y="217043"/>
                  </a:lnTo>
                  <a:lnTo>
                    <a:pt x="63436" y="213360"/>
                  </a:lnTo>
                  <a:lnTo>
                    <a:pt x="63436" y="236004"/>
                  </a:lnTo>
                  <a:lnTo>
                    <a:pt x="63436" y="242887"/>
                  </a:lnTo>
                  <a:lnTo>
                    <a:pt x="61429" y="253733"/>
                  </a:lnTo>
                  <a:lnTo>
                    <a:pt x="55918" y="262483"/>
                  </a:lnTo>
                  <a:lnTo>
                    <a:pt x="47650" y="268325"/>
                  </a:lnTo>
                  <a:lnTo>
                    <a:pt x="37414" y="270446"/>
                  </a:lnTo>
                  <a:lnTo>
                    <a:pt x="30899" y="270446"/>
                  </a:lnTo>
                  <a:lnTo>
                    <a:pt x="24396" y="267004"/>
                  </a:lnTo>
                  <a:lnTo>
                    <a:pt x="19519" y="263563"/>
                  </a:lnTo>
                  <a:lnTo>
                    <a:pt x="14630" y="258394"/>
                  </a:lnTo>
                  <a:lnTo>
                    <a:pt x="13004" y="251498"/>
                  </a:lnTo>
                  <a:lnTo>
                    <a:pt x="13004" y="244614"/>
                  </a:lnTo>
                  <a:lnTo>
                    <a:pt x="14998" y="233768"/>
                  </a:lnTo>
                  <a:lnTo>
                    <a:pt x="20332" y="225018"/>
                  </a:lnTo>
                  <a:lnTo>
                    <a:pt x="28105" y="219176"/>
                  </a:lnTo>
                  <a:lnTo>
                    <a:pt x="37414" y="217043"/>
                  </a:lnTo>
                  <a:lnTo>
                    <a:pt x="45542" y="217043"/>
                  </a:lnTo>
                  <a:lnTo>
                    <a:pt x="52044" y="218770"/>
                  </a:lnTo>
                  <a:lnTo>
                    <a:pt x="56934" y="223939"/>
                  </a:lnTo>
                  <a:lnTo>
                    <a:pt x="60185" y="229108"/>
                  </a:lnTo>
                  <a:lnTo>
                    <a:pt x="63436" y="236004"/>
                  </a:lnTo>
                  <a:lnTo>
                    <a:pt x="63436" y="213360"/>
                  </a:lnTo>
                  <a:lnTo>
                    <a:pt x="62445" y="212229"/>
                  </a:lnTo>
                  <a:lnTo>
                    <a:pt x="57137" y="208216"/>
                  </a:lnTo>
                  <a:lnTo>
                    <a:pt x="50901" y="205181"/>
                  </a:lnTo>
                  <a:lnTo>
                    <a:pt x="43916" y="203263"/>
                  </a:lnTo>
                  <a:lnTo>
                    <a:pt x="43916" y="44780"/>
                  </a:lnTo>
                  <a:lnTo>
                    <a:pt x="193560" y="44780"/>
                  </a:lnTo>
                  <a:lnTo>
                    <a:pt x="198297" y="59156"/>
                  </a:lnTo>
                  <a:lnTo>
                    <a:pt x="206984" y="70624"/>
                  </a:lnTo>
                  <a:lnTo>
                    <a:pt x="218732" y="78219"/>
                  </a:lnTo>
                  <a:lnTo>
                    <a:pt x="232600" y="80962"/>
                  </a:lnTo>
                  <a:lnTo>
                    <a:pt x="245541" y="78219"/>
                  </a:lnTo>
                  <a:lnTo>
                    <a:pt x="256806" y="70624"/>
                  </a:lnTo>
                  <a:lnTo>
                    <a:pt x="259359" y="67183"/>
                  </a:lnTo>
                  <a:lnTo>
                    <a:pt x="265315" y="59156"/>
                  </a:lnTo>
                  <a:lnTo>
                    <a:pt x="270014" y="44780"/>
                  </a:lnTo>
                  <a:lnTo>
                    <a:pt x="419671" y="44780"/>
                  </a:lnTo>
                  <a:lnTo>
                    <a:pt x="419671" y="31000"/>
                  </a:lnTo>
                  <a:lnTo>
                    <a:pt x="268389" y="31000"/>
                  </a:lnTo>
                  <a:lnTo>
                    <a:pt x="263944" y="18897"/>
                  </a:lnTo>
                  <a:lnTo>
                    <a:pt x="259816" y="13779"/>
                  </a:lnTo>
                  <a:lnTo>
                    <a:pt x="257009" y="10312"/>
                  </a:lnTo>
                  <a:lnTo>
                    <a:pt x="257009" y="39611"/>
                  </a:lnTo>
                  <a:lnTo>
                    <a:pt x="255028" y="50469"/>
                  </a:lnTo>
                  <a:lnTo>
                    <a:pt x="249682" y="59207"/>
                  </a:lnTo>
                  <a:lnTo>
                    <a:pt x="241909" y="65049"/>
                  </a:lnTo>
                  <a:lnTo>
                    <a:pt x="232600" y="67183"/>
                  </a:lnTo>
                  <a:lnTo>
                    <a:pt x="222364" y="65049"/>
                  </a:lnTo>
                  <a:lnTo>
                    <a:pt x="214096" y="59207"/>
                  </a:lnTo>
                  <a:lnTo>
                    <a:pt x="208584" y="50469"/>
                  </a:lnTo>
                  <a:lnTo>
                    <a:pt x="207530" y="44780"/>
                  </a:lnTo>
                  <a:lnTo>
                    <a:pt x="206578" y="39611"/>
                  </a:lnTo>
                  <a:lnTo>
                    <a:pt x="208584" y="29768"/>
                  </a:lnTo>
                  <a:lnTo>
                    <a:pt x="214096" y="21526"/>
                  </a:lnTo>
                  <a:lnTo>
                    <a:pt x="222364" y="15875"/>
                  </a:lnTo>
                  <a:lnTo>
                    <a:pt x="232600" y="13779"/>
                  </a:lnTo>
                  <a:lnTo>
                    <a:pt x="241909" y="15875"/>
                  </a:lnTo>
                  <a:lnTo>
                    <a:pt x="249682" y="21526"/>
                  </a:lnTo>
                  <a:lnTo>
                    <a:pt x="255028" y="29768"/>
                  </a:lnTo>
                  <a:lnTo>
                    <a:pt x="257009" y="39611"/>
                  </a:lnTo>
                  <a:lnTo>
                    <a:pt x="257009" y="10312"/>
                  </a:lnTo>
                  <a:lnTo>
                    <a:pt x="255993" y="9042"/>
                  </a:lnTo>
                  <a:lnTo>
                    <a:pt x="245287" y="2425"/>
                  </a:lnTo>
                  <a:lnTo>
                    <a:pt x="232600" y="0"/>
                  </a:lnTo>
                  <a:lnTo>
                    <a:pt x="218986" y="2425"/>
                  </a:lnTo>
                  <a:lnTo>
                    <a:pt x="207797" y="9042"/>
                  </a:lnTo>
                  <a:lnTo>
                    <a:pt x="199669" y="18897"/>
                  </a:lnTo>
                  <a:lnTo>
                    <a:pt x="195199" y="31000"/>
                  </a:lnTo>
                  <a:lnTo>
                    <a:pt x="30899" y="31000"/>
                  </a:lnTo>
                  <a:lnTo>
                    <a:pt x="30899" y="203263"/>
                  </a:lnTo>
                  <a:lnTo>
                    <a:pt x="18592" y="208216"/>
                  </a:lnTo>
                  <a:lnTo>
                    <a:pt x="8737" y="217258"/>
                  </a:lnTo>
                  <a:lnTo>
                    <a:pt x="2349" y="229108"/>
                  </a:lnTo>
                  <a:lnTo>
                    <a:pt x="2247" y="229539"/>
                  </a:lnTo>
                  <a:lnTo>
                    <a:pt x="0" y="242887"/>
                  </a:lnTo>
                  <a:lnTo>
                    <a:pt x="0" y="249783"/>
                  </a:lnTo>
                  <a:lnTo>
                    <a:pt x="3251" y="260108"/>
                  </a:lnTo>
                  <a:lnTo>
                    <a:pt x="3251" y="261835"/>
                  </a:lnTo>
                  <a:lnTo>
                    <a:pt x="6502" y="265277"/>
                  </a:lnTo>
                  <a:lnTo>
                    <a:pt x="6502" y="267004"/>
                  </a:lnTo>
                  <a:lnTo>
                    <a:pt x="8128" y="268732"/>
                  </a:lnTo>
                  <a:lnTo>
                    <a:pt x="8128" y="270446"/>
                  </a:lnTo>
                  <a:lnTo>
                    <a:pt x="9753" y="270446"/>
                  </a:lnTo>
                  <a:lnTo>
                    <a:pt x="14630" y="277342"/>
                  </a:lnTo>
                  <a:lnTo>
                    <a:pt x="22771" y="282511"/>
                  </a:lnTo>
                  <a:lnTo>
                    <a:pt x="30899" y="284226"/>
                  </a:lnTo>
                  <a:lnTo>
                    <a:pt x="30899" y="456501"/>
                  </a:lnTo>
                  <a:lnTo>
                    <a:pt x="193560" y="456501"/>
                  </a:lnTo>
                  <a:lnTo>
                    <a:pt x="195199" y="458216"/>
                  </a:lnTo>
                  <a:lnTo>
                    <a:pt x="195199" y="461657"/>
                  </a:lnTo>
                  <a:lnTo>
                    <a:pt x="196824" y="463384"/>
                  </a:lnTo>
                  <a:lnTo>
                    <a:pt x="196824" y="466826"/>
                  </a:lnTo>
                  <a:lnTo>
                    <a:pt x="198450" y="468553"/>
                  </a:lnTo>
                  <a:lnTo>
                    <a:pt x="198450" y="470281"/>
                  </a:lnTo>
                  <a:lnTo>
                    <a:pt x="201701" y="473722"/>
                  </a:lnTo>
                  <a:lnTo>
                    <a:pt x="201701" y="475449"/>
                  </a:lnTo>
                  <a:lnTo>
                    <a:pt x="208127" y="481228"/>
                  </a:lnTo>
                  <a:lnTo>
                    <a:pt x="215328" y="485559"/>
                  </a:lnTo>
                  <a:lnTo>
                    <a:pt x="223431" y="488289"/>
                  </a:lnTo>
                  <a:lnTo>
                    <a:pt x="232600" y="489229"/>
                  </a:lnTo>
                  <a:lnTo>
                    <a:pt x="245541" y="486778"/>
                  </a:lnTo>
                  <a:lnTo>
                    <a:pt x="256806" y="479971"/>
                  </a:lnTo>
                  <a:lnTo>
                    <a:pt x="260515" y="475449"/>
                  </a:lnTo>
                  <a:lnTo>
                    <a:pt x="265315" y="469607"/>
                  </a:lnTo>
                  <a:lnTo>
                    <a:pt x="270014" y="456501"/>
                  </a:lnTo>
                  <a:lnTo>
                    <a:pt x="432676" y="456501"/>
                  </a:lnTo>
                  <a:lnTo>
                    <a:pt x="432676" y="440994"/>
                  </a:lnTo>
                  <a:lnTo>
                    <a:pt x="432676" y="284226"/>
                  </a:lnTo>
                  <a:lnTo>
                    <a:pt x="445058" y="279247"/>
                  </a:lnTo>
                  <a:lnTo>
                    <a:pt x="454609" y="270446"/>
                  </a:lnTo>
                  <a:lnTo>
                    <a:pt x="454850" y="270230"/>
                  </a:lnTo>
                  <a:lnTo>
                    <a:pt x="461276" y="258305"/>
                  </a:lnTo>
                  <a:lnTo>
                    <a:pt x="463588" y="244614"/>
                  </a:lnTo>
                  <a:close/>
                </a:path>
                <a:path w="4602480" h="489585">
                  <a:moveTo>
                    <a:pt x="4602264" y="266217"/>
                  </a:moveTo>
                  <a:lnTo>
                    <a:pt x="4592269" y="216979"/>
                  </a:lnTo>
                  <a:lnTo>
                    <a:pt x="4592269" y="266217"/>
                  </a:lnTo>
                  <a:lnTo>
                    <a:pt x="4583201" y="312280"/>
                  </a:lnTo>
                  <a:lnTo>
                    <a:pt x="4558474" y="350189"/>
                  </a:lnTo>
                  <a:lnTo>
                    <a:pt x="4521708" y="376377"/>
                  </a:lnTo>
                  <a:lnTo>
                    <a:pt x="4514939" y="378002"/>
                  </a:lnTo>
                  <a:lnTo>
                    <a:pt x="4514939" y="389839"/>
                  </a:lnTo>
                  <a:lnTo>
                    <a:pt x="4514939" y="436143"/>
                  </a:lnTo>
                  <a:lnTo>
                    <a:pt x="4427639" y="436143"/>
                  </a:lnTo>
                  <a:lnTo>
                    <a:pt x="4427639" y="389839"/>
                  </a:lnTo>
                  <a:lnTo>
                    <a:pt x="4438078" y="392988"/>
                  </a:lnTo>
                  <a:lnTo>
                    <a:pt x="4448873" y="395300"/>
                  </a:lnTo>
                  <a:lnTo>
                    <a:pt x="4459960" y="396722"/>
                  </a:lnTo>
                  <a:lnTo>
                    <a:pt x="4471289" y="397205"/>
                  </a:lnTo>
                  <a:lnTo>
                    <a:pt x="4482617" y="396722"/>
                  </a:lnTo>
                  <a:lnTo>
                    <a:pt x="4493704" y="395300"/>
                  </a:lnTo>
                  <a:lnTo>
                    <a:pt x="4504499" y="392988"/>
                  </a:lnTo>
                  <a:lnTo>
                    <a:pt x="4514939" y="389839"/>
                  </a:lnTo>
                  <a:lnTo>
                    <a:pt x="4514939" y="378002"/>
                  </a:lnTo>
                  <a:lnTo>
                    <a:pt x="4476559" y="387210"/>
                  </a:lnTo>
                  <a:lnTo>
                    <a:pt x="4476559" y="326186"/>
                  </a:lnTo>
                  <a:lnTo>
                    <a:pt x="4486808" y="322453"/>
                  </a:lnTo>
                  <a:lnTo>
                    <a:pt x="4494974" y="315671"/>
                  </a:lnTo>
                  <a:lnTo>
                    <a:pt x="4500384" y="306514"/>
                  </a:lnTo>
                  <a:lnTo>
                    <a:pt x="4502340" y="295681"/>
                  </a:lnTo>
                  <a:lnTo>
                    <a:pt x="4499927" y="283730"/>
                  </a:lnTo>
                  <a:lnTo>
                    <a:pt x="4493336" y="273850"/>
                  </a:lnTo>
                  <a:lnTo>
                    <a:pt x="4483468" y="267119"/>
                  </a:lnTo>
                  <a:lnTo>
                    <a:pt x="4471289" y="264642"/>
                  </a:lnTo>
                  <a:lnTo>
                    <a:pt x="4459122" y="267055"/>
                  </a:lnTo>
                  <a:lnTo>
                    <a:pt x="4449267" y="273646"/>
                  </a:lnTo>
                  <a:lnTo>
                    <a:pt x="4442676" y="283502"/>
                  </a:lnTo>
                  <a:lnTo>
                    <a:pt x="4440263" y="295681"/>
                  </a:lnTo>
                  <a:lnTo>
                    <a:pt x="4442218" y="306514"/>
                  </a:lnTo>
                  <a:lnTo>
                    <a:pt x="4447629" y="315671"/>
                  </a:lnTo>
                  <a:lnTo>
                    <a:pt x="4455795" y="322453"/>
                  </a:lnTo>
                  <a:lnTo>
                    <a:pt x="4466044" y="326186"/>
                  </a:lnTo>
                  <a:lnTo>
                    <a:pt x="4466044" y="387210"/>
                  </a:lnTo>
                  <a:lnTo>
                    <a:pt x="4420882" y="376377"/>
                  </a:lnTo>
                  <a:lnTo>
                    <a:pt x="4384116" y="350189"/>
                  </a:lnTo>
                  <a:lnTo>
                    <a:pt x="4359376" y="312280"/>
                  </a:lnTo>
                  <a:lnTo>
                    <a:pt x="4350309" y="266217"/>
                  </a:lnTo>
                  <a:lnTo>
                    <a:pt x="4359821" y="219125"/>
                  </a:lnTo>
                  <a:lnTo>
                    <a:pt x="4385754" y="180670"/>
                  </a:lnTo>
                  <a:lnTo>
                    <a:pt x="4424210" y="154736"/>
                  </a:lnTo>
                  <a:lnTo>
                    <a:pt x="4471289" y="145224"/>
                  </a:lnTo>
                  <a:lnTo>
                    <a:pt x="4518368" y="154736"/>
                  </a:lnTo>
                  <a:lnTo>
                    <a:pt x="4556823" y="180670"/>
                  </a:lnTo>
                  <a:lnTo>
                    <a:pt x="4582757" y="219125"/>
                  </a:lnTo>
                  <a:lnTo>
                    <a:pt x="4592269" y="266217"/>
                  </a:lnTo>
                  <a:lnTo>
                    <a:pt x="4592269" y="216979"/>
                  </a:lnTo>
                  <a:lnTo>
                    <a:pt x="4563808" y="173697"/>
                  </a:lnTo>
                  <a:lnTo>
                    <a:pt x="4522165" y="145567"/>
                  </a:lnTo>
                  <a:lnTo>
                    <a:pt x="4471289" y="135229"/>
                  </a:lnTo>
                  <a:lnTo>
                    <a:pt x="4420438" y="145567"/>
                  </a:lnTo>
                  <a:lnTo>
                    <a:pt x="4378795" y="173697"/>
                  </a:lnTo>
                  <a:lnTo>
                    <a:pt x="4350664" y="215341"/>
                  </a:lnTo>
                  <a:lnTo>
                    <a:pt x="4340339" y="266217"/>
                  </a:lnTo>
                  <a:lnTo>
                    <a:pt x="4345978" y="304406"/>
                  </a:lnTo>
                  <a:lnTo>
                    <a:pt x="4361764" y="338162"/>
                  </a:lnTo>
                  <a:lnTo>
                    <a:pt x="4386034" y="365798"/>
                  </a:lnTo>
                  <a:lnTo>
                    <a:pt x="4417111" y="385635"/>
                  </a:lnTo>
                  <a:lnTo>
                    <a:pt x="4417111" y="446659"/>
                  </a:lnTo>
                  <a:lnTo>
                    <a:pt x="4525467" y="446659"/>
                  </a:lnTo>
                  <a:lnTo>
                    <a:pt x="4525467" y="436143"/>
                  </a:lnTo>
                  <a:lnTo>
                    <a:pt x="4525467" y="389839"/>
                  </a:lnTo>
                  <a:lnTo>
                    <a:pt x="4525467" y="387210"/>
                  </a:lnTo>
                  <a:lnTo>
                    <a:pt x="4525467" y="385635"/>
                  </a:lnTo>
                  <a:lnTo>
                    <a:pt x="4556557" y="365798"/>
                  </a:lnTo>
                  <a:lnTo>
                    <a:pt x="4580839" y="338162"/>
                  </a:lnTo>
                  <a:lnTo>
                    <a:pt x="4596625" y="304406"/>
                  </a:lnTo>
                  <a:lnTo>
                    <a:pt x="4602264" y="266217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762690" y="1363852"/>
              <a:ext cx="407670" cy="310515"/>
            </a:xfrm>
            <a:custGeom>
              <a:avLst/>
              <a:gdLst/>
              <a:ahLst/>
              <a:cxnLst/>
              <a:rect l="l" t="t" r="r" b="b"/>
              <a:pathLst>
                <a:path w="407670" h="310514">
                  <a:moveTo>
                    <a:pt x="50495" y="198843"/>
                  </a:moveTo>
                  <a:lnTo>
                    <a:pt x="0" y="198843"/>
                  </a:lnTo>
                  <a:lnTo>
                    <a:pt x="0" y="208838"/>
                  </a:lnTo>
                  <a:lnTo>
                    <a:pt x="50495" y="208838"/>
                  </a:lnTo>
                  <a:lnTo>
                    <a:pt x="50495" y="198843"/>
                  </a:lnTo>
                  <a:close/>
                </a:path>
                <a:path w="407670" h="310514">
                  <a:moveTo>
                    <a:pt x="73317" y="122643"/>
                  </a:moveTo>
                  <a:lnTo>
                    <a:pt x="29591" y="97383"/>
                  </a:lnTo>
                  <a:lnTo>
                    <a:pt x="24599" y="106045"/>
                  </a:lnTo>
                  <a:lnTo>
                    <a:pt x="68313" y="131292"/>
                  </a:lnTo>
                  <a:lnTo>
                    <a:pt x="73317" y="122643"/>
                  </a:lnTo>
                  <a:close/>
                </a:path>
                <a:path w="407670" h="310514">
                  <a:moveTo>
                    <a:pt x="73342" y="284657"/>
                  </a:moveTo>
                  <a:lnTo>
                    <a:pt x="68364" y="275996"/>
                  </a:lnTo>
                  <a:lnTo>
                    <a:pt x="24612" y="301244"/>
                  </a:lnTo>
                  <a:lnTo>
                    <a:pt x="29616" y="309905"/>
                  </a:lnTo>
                  <a:lnTo>
                    <a:pt x="73342" y="284657"/>
                  </a:lnTo>
                  <a:close/>
                </a:path>
                <a:path w="407670" h="310514">
                  <a:moveTo>
                    <a:pt x="131394" y="68694"/>
                  </a:moveTo>
                  <a:lnTo>
                    <a:pt x="106146" y="24968"/>
                  </a:lnTo>
                  <a:lnTo>
                    <a:pt x="97497" y="29959"/>
                  </a:lnTo>
                  <a:lnTo>
                    <a:pt x="122745" y="73698"/>
                  </a:lnTo>
                  <a:lnTo>
                    <a:pt x="131394" y="68694"/>
                  </a:lnTo>
                  <a:close/>
                </a:path>
                <a:path w="407670" h="310514">
                  <a:moveTo>
                    <a:pt x="208813" y="0"/>
                  </a:moveTo>
                  <a:lnTo>
                    <a:pt x="198818" y="0"/>
                  </a:lnTo>
                  <a:lnTo>
                    <a:pt x="198818" y="50495"/>
                  </a:lnTo>
                  <a:lnTo>
                    <a:pt x="208813" y="50495"/>
                  </a:lnTo>
                  <a:lnTo>
                    <a:pt x="208813" y="0"/>
                  </a:lnTo>
                  <a:close/>
                </a:path>
                <a:path w="407670" h="310514">
                  <a:moveTo>
                    <a:pt x="309765" y="29425"/>
                  </a:moveTo>
                  <a:lnTo>
                    <a:pt x="301117" y="24422"/>
                  </a:lnTo>
                  <a:lnTo>
                    <a:pt x="275869" y="68160"/>
                  </a:lnTo>
                  <a:lnTo>
                    <a:pt x="284518" y="73152"/>
                  </a:lnTo>
                  <a:lnTo>
                    <a:pt x="309765" y="29425"/>
                  </a:lnTo>
                  <a:close/>
                </a:path>
                <a:path w="407670" h="310514">
                  <a:moveTo>
                    <a:pt x="382536" y="106349"/>
                  </a:moveTo>
                  <a:lnTo>
                    <a:pt x="377545" y="97688"/>
                  </a:lnTo>
                  <a:lnTo>
                    <a:pt x="333819" y="122936"/>
                  </a:lnTo>
                  <a:lnTo>
                    <a:pt x="338797" y="131584"/>
                  </a:lnTo>
                  <a:lnTo>
                    <a:pt x="382536" y="106349"/>
                  </a:lnTo>
                  <a:close/>
                </a:path>
                <a:path w="407670" h="310514">
                  <a:moveTo>
                    <a:pt x="382714" y="301650"/>
                  </a:moveTo>
                  <a:lnTo>
                    <a:pt x="338988" y="276402"/>
                  </a:lnTo>
                  <a:lnTo>
                    <a:pt x="333997" y="285051"/>
                  </a:lnTo>
                  <a:lnTo>
                    <a:pt x="377723" y="310299"/>
                  </a:lnTo>
                  <a:lnTo>
                    <a:pt x="382714" y="301650"/>
                  </a:lnTo>
                  <a:close/>
                </a:path>
                <a:path w="407670" h="310514">
                  <a:moveTo>
                    <a:pt x="407619" y="198843"/>
                  </a:moveTo>
                  <a:lnTo>
                    <a:pt x="357136" y="198843"/>
                  </a:lnTo>
                  <a:lnTo>
                    <a:pt x="357136" y="208838"/>
                  </a:lnTo>
                  <a:lnTo>
                    <a:pt x="407619" y="208838"/>
                  </a:lnTo>
                  <a:lnTo>
                    <a:pt x="407619" y="198843"/>
                  </a:lnTo>
                  <a:close/>
                </a:path>
              </a:pathLst>
            </a:custGeom>
            <a:solidFill>
              <a:srgbClr val="66B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2621140" y="1361414"/>
              <a:ext cx="4683125" cy="411480"/>
            </a:xfrm>
            <a:custGeom>
              <a:avLst/>
              <a:gdLst/>
              <a:ahLst/>
              <a:cxnLst/>
              <a:rect l="l" t="t" r="r" b="b"/>
              <a:pathLst>
                <a:path w="4683125" h="411480">
                  <a:moveTo>
                    <a:pt x="379945" y="195529"/>
                  </a:moveTo>
                  <a:lnTo>
                    <a:pt x="377380" y="184683"/>
                  </a:lnTo>
                  <a:lnTo>
                    <a:pt x="371665" y="175526"/>
                  </a:lnTo>
                  <a:lnTo>
                    <a:pt x="371017" y="174993"/>
                  </a:lnTo>
                  <a:lnTo>
                    <a:pt x="368376" y="172834"/>
                  </a:lnTo>
                  <a:lnTo>
                    <a:pt x="368376" y="195529"/>
                  </a:lnTo>
                  <a:lnTo>
                    <a:pt x="367017" y="203619"/>
                  </a:lnTo>
                  <a:lnTo>
                    <a:pt x="362648" y="210121"/>
                  </a:lnTo>
                  <a:lnTo>
                    <a:pt x="356006" y="214464"/>
                  </a:lnTo>
                  <a:lnTo>
                    <a:pt x="347853" y="216052"/>
                  </a:lnTo>
                  <a:lnTo>
                    <a:pt x="339763" y="214401"/>
                  </a:lnTo>
                  <a:lnTo>
                    <a:pt x="333248" y="209931"/>
                  </a:lnTo>
                  <a:lnTo>
                    <a:pt x="328904" y="203390"/>
                  </a:lnTo>
                  <a:lnTo>
                    <a:pt x="328383" y="200787"/>
                  </a:lnTo>
                  <a:lnTo>
                    <a:pt x="327317" y="195529"/>
                  </a:lnTo>
                  <a:lnTo>
                    <a:pt x="328295" y="190792"/>
                  </a:lnTo>
                  <a:lnTo>
                    <a:pt x="328396" y="190258"/>
                  </a:lnTo>
                  <a:lnTo>
                    <a:pt x="328980" y="187426"/>
                  </a:lnTo>
                  <a:lnTo>
                    <a:pt x="333438" y="180924"/>
                  </a:lnTo>
                  <a:lnTo>
                    <a:pt x="339979" y="176580"/>
                  </a:lnTo>
                  <a:lnTo>
                    <a:pt x="347853" y="174993"/>
                  </a:lnTo>
                  <a:lnTo>
                    <a:pt x="355714" y="176657"/>
                  </a:lnTo>
                  <a:lnTo>
                    <a:pt x="362254" y="181114"/>
                  </a:lnTo>
                  <a:lnTo>
                    <a:pt x="366725" y="187655"/>
                  </a:lnTo>
                  <a:lnTo>
                    <a:pt x="368376" y="195529"/>
                  </a:lnTo>
                  <a:lnTo>
                    <a:pt x="368376" y="172834"/>
                  </a:lnTo>
                  <a:lnTo>
                    <a:pt x="363372" y="168732"/>
                  </a:lnTo>
                  <a:lnTo>
                    <a:pt x="353098" y="164998"/>
                  </a:lnTo>
                  <a:lnTo>
                    <a:pt x="353098" y="67640"/>
                  </a:lnTo>
                  <a:lnTo>
                    <a:pt x="378891" y="37122"/>
                  </a:lnTo>
                  <a:lnTo>
                    <a:pt x="377863" y="31864"/>
                  </a:lnTo>
                  <a:lnTo>
                    <a:pt x="376491" y="24942"/>
                  </a:lnTo>
                  <a:lnTo>
                    <a:pt x="369887" y="15087"/>
                  </a:lnTo>
                  <a:lnTo>
                    <a:pt x="360032" y="8483"/>
                  </a:lnTo>
                  <a:lnTo>
                    <a:pt x="347853" y="6070"/>
                  </a:lnTo>
                  <a:lnTo>
                    <a:pt x="343103" y="6934"/>
                  </a:lnTo>
                  <a:lnTo>
                    <a:pt x="343103" y="67640"/>
                  </a:lnTo>
                  <a:lnTo>
                    <a:pt x="343103" y="165531"/>
                  </a:lnTo>
                  <a:lnTo>
                    <a:pt x="333895" y="168287"/>
                  </a:lnTo>
                  <a:lnTo>
                    <a:pt x="326326" y="173748"/>
                  </a:lnTo>
                  <a:lnTo>
                    <a:pt x="320827" y="181292"/>
                  </a:lnTo>
                  <a:lnTo>
                    <a:pt x="317842" y="190258"/>
                  </a:lnTo>
                  <a:lnTo>
                    <a:pt x="219976" y="190258"/>
                  </a:lnTo>
                  <a:lnTo>
                    <a:pt x="194703" y="164998"/>
                  </a:lnTo>
                  <a:lnTo>
                    <a:pt x="194703" y="67640"/>
                  </a:lnTo>
                  <a:lnTo>
                    <a:pt x="203911" y="64579"/>
                  </a:lnTo>
                  <a:lnTo>
                    <a:pt x="211480" y="58966"/>
                  </a:lnTo>
                  <a:lnTo>
                    <a:pt x="212432" y="57645"/>
                  </a:lnTo>
                  <a:lnTo>
                    <a:pt x="216979" y="51358"/>
                  </a:lnTo>
                  <a:lnTo>
                    <a:pt x="219976" y="42379"/>
                  </a:lnTo>
                  <a:lnTo>
                    <a:pt x="317842" y="42379"/>
                  </a:lnTo>
                  <a:lnTo>
                    <a:pt x="320903" y="51587"/>
                  </a:lnTo>
                  <a:lnTo>
                    <a:pt x="326529" y="59156"/>
                  </a:lnTo>
                  <a:lnTo>
                    <a:pt x="334124" y="64655"/>
                  </a:lnTo>
                  <a:lnTo>
                    <a:pt x="343103" y="67640"/>
                  </a:lnTo>
                  <a:lnTo>
                    <a:pt x="343103" y="6934"/>
                  </a:lnTo>
                  <a:lnTo>
                    <a:pt x="337007" y="8026"/>
                  </a:lnTo>
                  <a:lnTo>
                    <a:pt x="327837" y="13436"/>
                  </a:lnTo>
                  <a:lnTo>
                    <a:pt x="321056" y="21615"/>
                  </a:lnTo>
                  <a:lnTo>
                    <a:pt x="317322" y="31864"/>
                  </a:lnTo>
                  <a:lnTo>
                    <a:pt x="219976" y="31864"/>
                  </a:lnTo>
                  <a:lnTo>
                    <a:pt x="216230" y="21615"/>
                  </a:lnTo>
                  <a:lnTo>
                    <a:pt x="212064" y="16598"/>
                  </a:lnTo>
                  <a:lnTo>
                    <a:pt x="209969" y="14084"/>
                  </a:lnTo>
                  <a:lnTo>
                    <a:pt x="209969" y="37122"/>
                  </a:lnTo>
                  <a:lnTo>
                    <a:pt x="208318" y="45212"/>
                  </a:lnTo>
                  <a:lnTo>
                    <a:pt x="203860" y="51727"/>
                  </a:lnTo>
                  <a:lnTo>
                    <a:pt x="197319" y="56070"/>
                  </a:lnTo>
                  <a:lnTo>
                    <a:pt x="189445" y="57645"/>
                  </a:lnTo>
                  <a:lnTo>
                    <a:pt x="184696" y="56654"/>
                  </a:lnTo>
                  <a:lnTo>
                    <a:pt x="184696" y="226047"/>
                  </a:lnTo>
                  <a:lnTo>
                    <a:pt x="184696" y="323926"/>
                  </a:lnTo>
                  <a:lnTo>
                    <a:pt x="175412" y="326910"/>
                  </a:lnTo>
                  <a:lnTo>
                    <a:pt x="167665" y="332422"/>
                  </a:lnTo>
                  <a:lnTo>
                    <a:pt x="161988" y="339991"/>
                  </a:lnTo>
                  <a:lnTo>
                    <a:pt x="158927" y="349186"/>
                  </a:lnTo>
                  <a:lnTo>
                    <a:pt x="61569" y="349186"/>
                  </a:lnTo>
                  <a:lnTo>
                    <a:pt x="58508" y="339991"/>
                  </a:lnTo>
                  <a:lnTo>
                    <a:pt x="52870" y="332422"/>
                  </a:lnTo>
                  <a:lnTo>
                    <a:pt x="45275" y="326910"/>
                  </a:lnTo>
                  <a:lnTo>
                    <a:pt x="36296" y="323926"/>
                  </a:lnTo>
                  <a:lnTo>
                    <a:pt x="36296" y="226047"/>
                  </a:lnTo>
                  <a:lnTo>
                    <a:pt x="61569" y="200787"/>
                  </a:lnTo>
                  <a:lnTo>
                    <a:pt x="159448" y="200787"/>
                  </a:lnTo>
                  <a:lnTo>
                    <a:pt x="162509" y="209981"/>
                  </a:lnTo>
                  <a:lnTo>
                    <a:pt x="168122" y="217563"/>
                  </a:lnTo>
                  <a:lnTo>
                    <a:pt x="175717" y="223062"/>
                  </a:lnTo>
                  <a:lnTo>
                    <a:pt x="184696" y="226047"/>
                  </a:lnTo>
                  <a:lnTo>
                    <a:pt x="184696" y="56654"/>
                  </a:lnTo>
                  <a:lnTo>
                    <a:pt x="181584" y="55994"/>
                  </a:lnTo>
                  <a:lnTo>
                    <a:pt x="175044" y="51523"/>
                  </a:lnTo>
                  <a:lnTo>
                    <a:pt x="170573" y="44996"/>
                  </a:lnTo>
                  <a:lnTo>
                    <a:pt x="168922" y="37122"/>
                  </a:lnTo>
                  <a:lnTo>
                    <a:pt x="170573" y="29032"/>
                  </a:lnTo>
                  <a:lnTo>
                    <a:pt x="175044" y="22517"/>
                  </a:lnTo>
                  <a:lnTo>
                    <a:pt x="181584" y="18173"/>
                  </a:lnTo>
                  <a:lnTo>
                    <a:pt x="189445" y="16598"/>
                  </a:lnTo>
                  <a:lnTo>
                    <a:pt x="197319" y="18249"/>
                  </a:lnTo>
                  <a:lnTo>
                    <a:pt x="203860" y="22720"/>
                  </a:lnTo>
                  <a:lnTo>
                    <a:pt x="208318" y="29248"/>
                  </a:lnTo>
                  <a:lnTo>
                    <a:pt x="209969" y="37122"/>
                  </a:lnTo>
                  <a:lnTo>
                    <a:pt x="209969" y="14084"/>
                  </a:lnTo>
                  <a:lnTo>
                    <a:pt x="209435" y="13436"/>
                  </a:lnTo>
                  <a:lnTo>
                    <a:pt x="200279" y="8026"/>
                  </a:lnTo>
                  <a:lnTo>
                    <a:pt x="189445" y="6070"/>
                  </a:lnTo>
                  <a:lnTo>
                    <a:pt x="177482" y="8483"/>
                  </a:lnTo>
                  <a:lnTo>
                    <a:pt x="167601" y="15087"/>
                  </a:lnTo>
                  <a:lnTo>
                    <a:pt x="160883" y="24942"/>
                  </a:lnTo>
                  <a:lnTo>
                    <a:pt x="158394" y="37122"/>
                  </a:lnTo>
                  <a:lnTo>
                    <a:pt x="160350" y="47955"/>
                  </a:lnTo>
                  <a:lnTo>
                    <a:pt x="165760" y="57124"/>
                  </a:lnTo>
                  <a:lnTo>
                    <a:pt x="173939" y="63906"/>
                  </a:lnTo>
                  <a:lnTo>
                    <a:pt x="184175" y="67640"/>
                  </a:lnTo>
                  <a:lnTo>
                    <a:pt x="184175" y="165531"/>
                  </a:lnTo>
                  <a:lnTo>
                    <a:pt x="174980" y="168579"/>
                  </a:lnTo>
                  <a:lnTo>
                    <a:pt x="167398" y="174205"/>
                  </a:lnTo>
                  <a:lnTo>
                    <a:pt x="161899" y="181813"/>
                  </a:lnTo>
                  <a:lnTo>
                    <a:pt x="158927" y="190792"/>
                  </a:lnTo>
                  <a:lnTo>
                    <a:pt x="61569" y="190792"/>
                  </a:lnTo>
                  <a:lnTo>
                    <a:pt x="57835" y="180543"/>
                  </a:lnTo>
                  <a:lnTo>
                    <a:pt x="53225" y="174993"/>
                  </a:lnTo>
                  <a:lnTo>
                    <a:pt x="51054" y="172389"/>
                  </a:lnTo>
                  <a:lnTo>
                    <a:pt x="51054" y="195529"/>
                  </a:lnTo>
                  <a:lnTo>
                    <a:pt x="49390" y="203619"/>
                  </a:lnTo>
                  <a:lnTo>
                    <a:pt x="44932" y="210121"/>
                  </a:lnTo>
                  <a:lnTo>
                    <a:pt x="38392" y="214464"/>
                  </a:lnTo>
                  <a:lnTo>
                    <a:pt x="30518" y="216052"/>
                  </a:lnTo>
                  <a:lnTo>
                    <a:pt x="22656" y="214464"/>
                  </a:lnTo>
                  <a:lnTo>
                    <a:pt x="16116" y="210121"/>
                  </a:lnTo>
                  <a:lnTo>
                    <a:pt x="11645" y="203619"/>
                  </a:lnTo>
                  <a:lnTo>
                    <a:pt x="9994" y="195529"/>
                  </a:lnTo>
                  <a:lnTo>
                    <a:pt x="11645" y="187426"/>
                  </a:lnTo>
                  <a:lnTo>
                    <a:pt x="16116" y="180924"/>
                  </a:lnTo>
                  <a:lnTo>
                    <a:pt x="22656" y="176580"/>
                  </a:lnTo>
                  <a:lnTo>
                    <a:pt x="30518" y="174993"/>
                  </a:lnTo>
                  <a:lnTo>
                    <a:pt x="38392" y="176657"/>
                  </a:lnTo>
                  <a:lnTo>
                    <a:pt x="44932" y="181114"/>
                  </a:lnTo>
                  <a:lnTo>
                    <a:pt x="49390" y="187655"/>
                  </a:lnTo>
                  <a:lnTo>
                    <a:pt x="51054" y="195529"/>
                  </a:lnTo>
                  <a:lnTo>
                    <a:pt x="51054" y="172389"/>
                  </a:lnTo>
                  <a:lnTo>
                    <a:pt x="41884" y="166954"/>
                  </a:lnTo>
                  <a:lnTo>
                    <a:pt x="31051" y="164998"/>
                  </a:lnTo>
                  <a:lnTo>
                    <a:pt x="18872" y="167182"/>
                  </a:lnTo>
                  <a:lnTo>
                    <a:pt x="9004" y="173748"/>
                  </a:lnTo>
                  <a:lnTo>
                    <a:pt x="2400" y="183578"/>
                  </a:lnTo>
                  <a:lnTo>
                    <a:pt x="0" y="195529"/>
                  </a:lnTo>
                  <a:lnTo>
                    <a:pt x="1955" y="206362"/>
                  </a:lnTo>
                  <a:lnTo>
                    <a:pt x="7366" y="215519"/>
                  </a:lnTo>
                  <a:lnTo>
                    <a:pt x="15532" y="222313"/>
                  </a:lnTo>
                  <a:lnTo>
                    <a:pt x="25768" y="226047"/>
                  </a:lnTo>
                  <a:lnTo>
                    <a:pt x="25768" y="323926"/>
                  </a:lnTo>
                  <a:lnTo>
                    <a:pt x="15532" y="327355"/>
                  </a:lnTo>
                  <a:lnTo>
                    <a:pt x="7366" y="333997"/>
                  </a:lnTo>
                  <a:lnTo>
                    <a:pt x="1955" y="343090"/>
                  </a:lnTo>
                  <a:lnTo>
                    <a:pt x="0" y="353923"/>
                  </a:lnTo>
                  <a:lnTo>
                    <a:pt x="2400" y="366102"/>
                  </a:lnTo>
                  <a:lnTo>
                    <a:pt x="9004" y="375958"/>
                  </a:lnTo>
                  <a:lnTo>
                    <a:pt x="18872" y="382562"/>
                  </a:lnTo>
                  <a:lnTo>
                    <a:pt x="31051" y="384975"/>
                  </a:lnTo>
                  <a:lnTo>
                    <a:pt x="41884" y="383019"/>
                  </a:lnTo>
                  <a:lnTo>
                    <a:pt x="51041" y="377609"/>
                  </a:lnTo>
                  <a:lnTo>
                    <a:pt x="57835" y="369430"/>
                  </a:lnTo>
                  <a:lnTo>
                    <a:pt x="61569" y="359194"/>
                  </a:lnTo>
                  <a:lnTo>
                    <a:pt x="159448" y="359194"/>
                  </a:lnTo>
                  <a:lnTo>
                    <a:pt x="163182" y="369430"/>
                  </a:lnTo>
                  <a:lnTo>
                    <a:pt x="169964" y="377609"/>
                  </a:lnTo>
                  <a:lnTo>
                    <a:pt x="179133" y="383019"/>
                  </a:lnTo>
                  <a:lnTo>
                    <a:pt x="189966" y="384975"/>
                  </a:lnTo>
                  <a:lnTo>
                    <a:pt x="201917" y="382562"/>
                  </a:lnTo>
                  <a:lnTo>
                    <a:pt x="211810" y="375958"/>
                  </a:lnTo>
                  <a:lnTo>
                    <a:pt x="212839" y="374446"/>
                  </a:lnTo>
                  <a:lnTo>
                    <a:pt x="218541" y="366102"/>
                  </a:lnTo>
                  <a:lnTo>
                    <a:pt x="221018" y="353923"/>
                  </a:lnTo>
                  <a:lnTo>
                    <a:pt x="219062" y="343103"/>
                  </a:lnTo>
                  <a:lnTo>
                    <a:pt x="213652" y="333933"/>
                  </a:lnTo>
                  <a:lnTo>
                    <a:pt x="213017" y="333400"/>
                  </a:lnTo>
                  <a:lnTo>
                    <a:pt x="209969" y="330873"/>
                  </a:lnTo>
                  <a:lnTo>
                    <a:pt x="209969" y="353923"/>
                  </a:lnTo>
                  <a:lnTo>
                    <a:pt x="208318" y="362013"/>
                  </a:lnTo>
                  <a:lnTo>
                    <a:pt x="203860" y="368528"/>
                  </a:lnTo>
                  <a:lnTo>
                    <a:pt x="197319" y="372872"/>
                  </a:lnTo>
                  <a:lnTo>
                    <a:pt x="189445" y="374446"/>
                  </a:lnTo>
                  <a:lnTo>
                    <a:pt x="181584" y="372795"/>
                  </a:lnTo>
                  <a:lnTo>
                    <a:pt x="175044" y="368338"/>
                  </a:lnTo>
                  <a:lnTo>
                    <a:pt x="170573" y="361797"/>
                  </a:lnTo>
                  <a:lnTo>
                    <a:pt x="170027" y="359194"/>
                  </a:lnTo>
                  <a:lnTo>
                    <a:pt x="168922" y="353923"/>
                  </a:lnTo>
                  <a:lnTo>
                    <a:pt x="169887" y="349186"/>
                  </a:lnTo>
                  <a:lnTo>
                    <a:pt x="170573" y="345833"/>
                  </a:lnTo>
                  <a:lnTo>
                    <a:pt x="175044" y="339318"/>
                  </a:lnTo>
                  <a:lnTo>
                    <a:pt x="181584" y="334987"/>
                  </a:lnTo>
                  <a:lnTo>
                    <a:pt x="189445" y="333400"/>
                  </a:lnTo>
                  <a:lnTo>
                    <a:pt x="197319" y="335051"/>
                  </a:lnTo>
                  <a:lnTo>
                    <a:pt x="203860" y="339521"/>
                  </a:lnTo>
                  <a:lnTo>
                    <a:pt x="208318" y="346062"/>
                  </a:lnTo>
                  <a:lnTo>
                    <a:pt x="209969" y="353923"/>
                  </a:lnTo>
                  <a:lnTo>
                    <a:pt x="209969" y="330873"/>
                  </a:lnTo>
                  <a:lnTo>
                    <a:pt x="205473" y="327139"/>
                  </a:lnTo>
                  <a:lnTo>
                    <a:pt x="195224" y="323405"/>
                  </a:lnTo>
                  <a:lnTo>
                    <a:pt x="195224" y="226047"/>
                  </a:lnTo>
                  <a:lnTo>
                    <a:pt x="204431" y="222986"/>
                  </a:lnTo>
                  <a:lnTo>
                    <a:pt x="212013" y="217360"/>
                  </a:lnTo>
                  <a:lnTo>
                    <a:pt x="217512" y="209765"/>
                  </a:lnTo>
                  <a:lnTo>
                    <a:pt x="220497" y="200787"/>
                  </a:lnTo>
                  <a:lnTo>
                    <a:pt x="318376" y="200787"/>
                  </a:lnTo>
                  <a:lnTo>
                    <a:pt x="322110" y="211035"/>
                  </a:lnTo>
                  <a:lnTo>
                    <a:pt x="328904" y="219202"/>
                  </a:lnTo>
                  <a:lnTo>
                    <a:pt x="338061" y="224612"/>
                  </a:lnTo>
                  <a:lnTo>
                    <a:pt x="348894" y="226568"/>
                  </a:lnTo>
                  <a:lnTo>
                    <a:pt x="360857" y="224167"/>
                  </a:lnTo>
                  <a:lnTo>
                    <a:pt x="370738" y="217563"/>
                  </a:lnTo>
                  <a:lnTo>
                    <a:pt x="371767" y="216052"/>
                  </a:lnTo>
                  <a:lnTo>
                    <a:pt x="377469" y="207695"/>
                  </a:lnTo>
                  <a:lnTo>
                    <a:pt x="379945" y="195529"/>
                  </a:lnTo>
                  <a:close/>
                </a:path>
                <a:path w="4683125" h="411480">
                  <a:moveTo>
                    <a:pt x="4365917" y="75615"/>
                  </a:moveTo>
                  <a:lnTo>
                    <a:pt x="4363567" y="63715"/>
                  </a:lnTo>
                  <a:lnTo>
                    <a:pt x="4357167" y="54076"/>
                  </a:lnTo>
                  <a:lnTo>
                    <a:pt x="4347692" y="47625"/>
                  </a:lnTo>
                  <a:lnTo>
                    <a:pt x="4336085" y="45262"/>
                  </a:lnTo>
                  <a:lnTo>
                    <a:pt x="4324413" y="47688"/>
                  </a:lnTo>
                  <a:lnTo>
                    <a:pt x="4314749" y="54267"/>
                  </a:lnTo>
                  <a:lnTo>
                    <a:pt x="4308170" y="63931"/>
                  </a:lnTo>
                  <a:lnTo>
                    <a:pt x="4305744" y="75615"/>
                  </a:lnTo>
                  <a:lnTo>
                    <a:pt x="4308170" y="87515"/>
                  </a:lnTo>
                  <a:lnTo>
                    <a:pt x="4314749" y="97155"/>
                  </a:lnTo>
                  <a:lnTo>
                    <a:pt x="4324413" y="103606"/>
                  </a:lnTo>
                  <a:lnTo>
                    <a:pt x="4336085" y="105956"/>
                  </a:lnTo>
                  <a:lnTo>
                    <a:pt x="4347692" y="103530"/>
                  </a:lnTo>
                  <a:lnTo>
                    <a:pt x="4357167" y="96951"/>
                  </a:lnTo>
                  <a:lnTo>
                    <a:pt x="4363567" y="87299"/>
                  </a:lnTo>
                  <a:lnTo>
                    <a:pt x="4365917" y="75615"/>
                  </a:lnTo>
                  <a:close/>
                </a:path>
                <a:path w="4683125" h="411480">
                  <a:moveTo>
                    <a:pt x="4437392" y="75615"/>
                  </a:moveTo>
                  <a:lnTo>
                    <a:pt x="4435043" y="63715"/>
                  </a:lnTo>
                  <a:lnTo>
                    <a:pt x="4429633" y="55549"/>
                  </a:lnTo>
                  <a:lnTo>
                    <a:pt x="4428642" y="54076"/>
                  </a:lnTo>
                  <a:lnTo>
                    <a:pt x="4427613" y="53378"/>
                  </a:lnTo>
                  <a:lnTo>
                    <a:pt x="4427613" y="75615"/>
                  </a:lnTo>
                  <a:lnTo>
                    <a:pt x="4426001" y="83299"/>
                  </a:lnTo>
                  <a:lnTo>
                    <a:pt x="4421644" y="89687"/>
                  </a:lnTo>
                  <a:lnTo>
                    <a:pt x="4415256" y="94056"/>
                  </a:lnTo>
                  <a:lnTo>
                    <a:pt x="4407560" y="95669"/>
                  </a:lnTo>
                  <a:lnTo>
                    <a:pt x="4399572" y="94056"/>
                  </a:lnTo>
                  <a:lnTo>
                    <a:pt x="4393031" y="89687"/>
                  </a:lnTo>
                  <a:lnTo>
                    <a:pt x="4388612" y="83299"/>
                  </a:lnTo>
                  <a:lnTo>
                    <a:pt x="4386986" y="75615"/>
                  </a:lnTo>
                  <a:lnTo>
                    <a:pt x="4388612" y="67919"/>
                  </a:lnTo>
                  <a:lnTo>
                    <a:pt x="4393031" y="61531"/>
                  </a:lnTo>
                  <a:lnTo>
                    <a:pt x="4399572" y="57175"/>
                  </a:lnTo>
                  <a:lnTo>
                    <a:pt x="4407560" y="55549"/>
                  </a:lnTo>
                  <a:lnTo>
                    <a:pt x="4415472" y="57099"/>
                  </a:lnTo>
                  <a:lnTo>
                    <a:pt x="4421835" y="61341"/>
                  </a:lnTo>
                  <a:lnTo>
                    <a:pt x="4426077" y="67703"/>
                  </a:lnTo>
                  <a:lnTo>
                    <a:pt x="4427613" y="75615"/>
                  </a:lnTo>
                  <a:lnTo>
                    <a:pt x="4427613" y="53378"/>
                  </a:lnTo>
                  <a:lnTo>
                    <a:pt x="4419168" y="47625"/>
                  </a:lnTo>
                  <a:lnTo>
                    <a:pt x="4407560" y="45262"/>
                  </a:lnTo>
                  <a:lnTo>
                    <a:pt x="4395876" y="47688"/>
                  </a:lnTo>
                  <a:lnTo>
                    <a:pt x="4386224" y="54267"/>
                  </a:lnTo>
                  <a:lnTo>
                    <a:pt x="4379646" y="63931"/>
                  </a:lnTo>
                  <a:lnTo>
                    <a:pt x="4377220" y="75615"/>
                  </a:lnTo>
                  <a:lnTo>
                    <a:pt x="4379646" y="87299"/>
                  </a:lnTo>
                  <a:lnTo>
                    <a:pt x="4386224" y="96951"/>
                  </a:lnTo>
                  <a:lnTo>
                    <a:pt x="4395876" y="103530"/>
                  </a:lnTo>
                  <a:lnTo>
                    <a:pt x="4407560" y="105956"/>
                  </a:lnTo>
                  <a:lnTo>
                    <a:pt x="4419168" y="103530"/>
                  </a:lnTo>
                  <a:lnTo>
                    <a:pt x="4428642" y="96951"/>
                  </a:lnTo>
                  <a:lnTo>
                    <a:pt x="4429493" y="95669"/>
                  </a:lnTo>
                  <a:lnTo>
                    <a:pt x="4435043" y="87299"/>
                  </a:lnTo>
                  <a:lnTo>
                    <a:pt x="4437392" y="75615"/>
                  </a:lnTo>
                  <a:close/>
                </a:path>
                <a:path w="4683125" h="411480">
                  <a:moveTo>
                    <a:pt x="4510417" y="257175"/>
                  </a:moveTo>
                  <a:lnTo>
                    <a:pt x="4507992" y="245491"/>
                  </a:lnTo>
                  <a:lnTo>
                    <a:pt x="4502289" y="237121"/>
                  </a:lnTo>
                  <a:lnTo>
                    <a:pt x="4501413" y="235826"/>
                  </a:lnTo>
                  <a:lnTo>
                    <a:pt x="4500638" y="235305"/>
                  </a:lnTo>
                  <a:lnTo>
                    <a:pt x="4500638" y="257175"/>
                  </a:lnTo>
                  <a:lnTo>
                    <a:pt x="4499013" y="264871"/>
                  </a:lnTo>
                  <a:lnTo>
                    <a:pt x="4494593" y="271259"/>
                  </a:lnTo>
                  <a:lnTo>
                    <a:pt x="4488053" y="275628"/>
                  </a:lnTo>
                  <a:lnTo>
                    <a:pt x="4480064" y="277241"/>
                  </a:lnTo>
                  <a:lnTo>
                    <a:pt x="4472381" y="275628"/>
                  </a:lnTo>
                  <a:lnTo>
                    <a:pt x="4465993" y="271259"/>
                  </a:lnTo>
                  <a:lnTo>
                    <a:pt x="4461624" y="264871"/>
                  </a:lnTo>
                  <a:lnTo>
                    <a:pt x="4460011" y="257175"/>
                  </a:lnTo>
                  <a:lnTo>
                    <a:pt x="4461561" y="249275"/>
                  </a:lnTo>
                  <a:lnTo>
                    <a:pt x="4465802" y="242900"/>
                  </a:lnTo>
                  <a:lnTo>
                    <a:pt x="4472165" y="238658"/>
                  </a:lnTo>
                  <a:lnTo>
                    <a:pt x="4480064" y="237121"/>
                  </a:lnTo>
                  <a:lnTo>
                    <a:pt x="4488053" y="238734"/>
                  </a:lnTo>
                  <a:lnTo>
                    <a:pt x="4494593" y="243103"/>
                  </a:lnTo>
                  <a:lnTo>
                    <a:pt x="4499013" y="249491"/>
                  </a:lnTo>
                  <a:lnTo>
                    <a:pt x="4500638" y="257175"/>
                  </a:lnTo>
                  <a:lnTo>
                    <a:pt x="4500638" y="235305"/>
                  </a:lnTo>
                  <a:lnTo>
                    <a:pt x="4491761" y="229260"/>
                  </a:lnTo>
                  <a:lnTo>
                    <a:pt x="4480064" y="226834"/>
                  </a:lnTo>
                  <a:lnTo>
                    <a:pt x="4468253" y="229184"/>
                  </a:lnTo>
                  <a:lnTo>
                    <a:pt x="4458792" y="235635"/>
                  </a:lnTo>
                  <a:lnTo>
                    <a:pt x="4452518" y="245275"/>
                  </a:lnTo>
                  <a:lnTo>
                    <a:pt x="4450245" y="257175"/>
                  </a:lnTo>
                  <a:lnTo>
                    <a:pt x="4452582" y="268859"/>
                  </a:lnTo>
                  <a:lnTo>
                    <a:pt x="4458982" y="278523"/>
                  </a:lnTo>
                  <a:lnTo>
                    <a:pt x="4468469" y="285102"/>
                  </a:lnTo>
                  <a:lnTo>
                    <a:pt x="4480064" y="287528"/>
                  </a:lnTo>
                  <a:lnTo>
                    <a:pt x="4491761" y="285102"/>
                  </a:lnTo>
                  <a:lnTo>
                    <a:pt x="4501413" y="278523"/>
                  </a:lnTo>
                  <a:lnTo>
                    <a:pt x="4502289" y="277241"/>
                  </a:lnTo>
                  <a:lnTo>
                    <a:pt x="4507992" y="268859"/>
                  </a:lnTo>
                  <a:lnTo>
                    <a:pt x="4510417" y="257175"/>
                  </a:lnTo>
                  <a:close/>
                </a:path>
                <a:path w="4683125" h="411480">
                  <a:moveTo>
                    <a:pt x="4511433" y="75615"/>
                  </a:moveTo>
                  <a:lnTo>
                    <a:pt x="4509097" y="63715"/>
                  </a:lnTo>
                  <a:lnTo>
                    <a:pt x="4502696" y="54076"/>
                  </a:lnTo>
                  <a:lnTo>
                    <a:pt x="4493209" y="47625"/>
                  </a:lnTo>
                  <a:lnTo>
                    <a:pt x="4481614" y="45262"/>
                  </a:lnTo>
                  <a:lnTo>
                    <a:pt x="4469930" y="47688"/>
                  </a:lnTo>
                  <a:lnTo>
                    <a:pt x="4460278" y="54267"/>
                  </a:lnTo>
                  <a:lnTo>
                    <a:pt x="4453712" y="63931"/>
                  </a:lnTo>
                  <a:lnTo>
                    <a:pt x="4451286" y="75615"/>
                  </a:lnTo>
                  <a:lnTo>
                    <a:pt x="4453636" y="87299"/>
                  </a:lnTo>
                  <a:lnTo>
                    <a:pt x="4460087" y="96951"/>
                  </a:lnTo>
                  <a:lnTo>
                    <a:pt x="4469714" y="103530"/>
                  </a:lnTo>
                  <a:lnTo>
                    <a:pt x="4481614" y="105956"/>
                  </a:lnTo>
                  <a:lnTo>
                    <a:pt x="4493209" y="103530"/>
                  </a:lnTo>
                  <a:lnTo>
                    <a:pt x="4502696" y="96951"/>
                  </a:lnTo>
                  <a:lnTo>
                    <a:pt x="4509097" y="87299"/>
                  </a:lnTo>
                  <a:lnTo>
                    <a:pt x="4511433" y="75615"/>
                  </a:lnTo>
                  <a:close/>
                </a:path>
                <a:path w="4683125" h="411480">
                  <a:moveTo>
                    <a:pt x="4537164" y="0"/>
                  </a:moveTo>
                  <a:lnTo>
                    <a:pt x="4523791" y="0"/>
                  </a:lnTo>
                  <a:lnTo>
                    <a:pt x="4523791" y="12865"/>
                  </a:lnTo>
                  <a:lnTo>
                    <a:pt x="4523791" y="136309"/>
                  </a:lnTo>
                  <a:lnTo>
                    <a:pt x="4292892" y="136309"/>
                  </a:lnTo>
                  <a:lnTo>
                    <a:pt x="4292892" y="12865"/>
                  </a:lnTo>
                  <a:lnTo>
                    <a:pt x="4523791" y="12865"/>
                  </a:lnTo>
                  <a:lnTo>
                    <a:pt x="4523791" y="0"/>
                  </a:lnTo>
                  <a:lnTo>
                    <a:pt x="4278985" y="0"/>
                  </a:lnTo>
                  <a:lnTo>
                    <a:pt x="4278985" y="150710"/>
                  </a:lnTo>
                  <a:lnTo>
                    <a:pt x="4356138" y="150710"/>
                  </a:lnTo>
                  <a:lnTo>
                    <a:pt x="4348518" y="175856"/>
                  </a:lnTo>
                  <a:lnTo>
                    <a:pt x="4333049" y="196100"/>
                  </a:lnTo>
                  <a:lnTo>
                    <a:pt x="4311510" y="209588"/>
                  </a:lnTo>
                  <a:lnTo>
                    <a:pt x="4285691" y="214490"/>
                  </a:lnTo>
                  <a:lnTo>
                    <a:pt x="4285691" y="228371"/>
                  </a:lnTo>
                  <a:lnTo>
                    <a:pt x="4316958" y="222389"/>
                  </a:lnTo>
                  <a:lnTo>
                    <a:pt x="4342968" y="205994"/>
                  </a:lnTo>
                  <a:lnTo>
                    <a:pt x="4361548" y="181508"/>
                  </a:lnTo>
                  <a:lnTo>
                    <a:pt x="4370540" y="151218"/>
                  </a:lnTo>
                  <a:lnTo>
                    <a:pt x="4537164" y="151218"/>
                  </a:lnTo>
                  <a:lnTo>
                    <a:pt x="4537164" y="136309"/>
                  </a:lnTo>
                  <a:lnTo>
                    <a:pt x="4537164" y="12865"/>
                  </a:lnTo>
                  <a:lnTo>
                    <a:pt x="4537164" y="0"/>
                  </a:lnTo>
                  <a:close/>
                </a:path>
                <a:path w="4683125" h="411480">
                  <a:moveTo>
                    <a:pt x="4584458" y="257175"/>
                  </a:moveTo>
                  <a:lnTo>
                    <a:pt x="4582033" y="245491"/>
                  </a:lnTo>
                  <a:lnTo>
                    <a:pt x="4575467" y="235826"/>
                  </a:lnTo>
                  <a:lnTo>
                    <a:pt x="4565815" y="229260"/>
                  </a:lnTo>
                  <a:lnTo>
                    <a:pt x="4554144" y="226834"/>
                  </a:lnTo>
                  <a:lnTo>
                    <a:pt x="4542307" y="229184"/>
                  </a:lnTo>
                  <a:lnTo>
                    <a:pt x="4532846" y="235635"/>
                  </a:lnTo>
                  <a:lnTo>
                    <a:pt x="4526572" y="245275"/>
                  </a:lnTo>
                  <a:lnTo>
                    <a:pt x="4524286" y="257175"/>
                  </a:lnTo>
                  <a:lnTo>
                    <a:pt x="4526419" y="268859"/>
                  </a:lnTo>
                  <a:lnTo>
                    <a:pt x="4532846" y="278523"/>
                  </a:lnTo>
                  <a:lnTo>
                    <a:pt x="4542460" y="285102"/>
                  </a:lnTo>
                  <a:lnTo>
                    <a:pt x="4554144" y="287528"/>
                  </a:lnTo>
                  <a:lnTo>
                    <a:pt x="4565815" y="285102"/>
                  </a:lnTo>
                  <a:lnTo>
                    <a:pt x="4575467" y="278523"/>
                  </a:lnTo>
                  <a:lnTo>
                    <a:pt x="4582033" y="268859"/>
                  </a:lnTo>
                  <a:lnTo>
                    <a:pt x="4584458" y="257175"/>
                  </a:lnTo>
                  <a:close/>
                </a:path>
                <a:path w="4683125" h="411480">
                  <a:moveTo>
                    <a:pt x="4655439" y="257175"/>
                  </a:moveTo>
                  <a:lnTo>
                    <a:pt x="4653013" y="245491"/>
                  </a:lnTo>
                  <a:lnTo>
                    <a:pt x="4647311" y="237121"/>
                  </a:lnTo>
                  <a:lnTo>
                    <a:pt x="4646434" y="235826"/>
                  </a:lnTo>
                  <a:lnTo>
                    <a:pt x="4645660" y="235305"/>
                  </a:lnTo>
                  <a:lnTo>
                    <a:pt x="4645660" y="257175"/>
                  </a:lnTo>
                  <a:lnTo>
                    <a:pt x="4644047" y="265087"/>
                  </a:lnTo>
                  <a:lnTo>
                    <a:pt x="4639627" y="271449"/>
                  </a:lnTo>
                  <a:lnTo>
                    <a:pt x="4633087" y="275691"/>
                  </a:lnTo>
                  <a:lnTo>
                    <a:pt x="4625086" y="277241"/>
                  </a:lnTo>
                  <a:lnTo>
                    <a:pt x="4617402" y="275628"/>
                  </a:lnTo>
                  <a:lnTo>
                    <a:pt x="4611014" y="271259"/>
                  </a:lnTo>
                  <a:lnTo>
                    <a:pt x="4606658" y="264871"/>
                  </a:lnTo>
                  <a:lnTo>
                    <a:pt x="4605045" y="257175"/>
                  </a:lnTo>
                  <a:lnTo>
                    <a:pt x="4606582" y="249275"/>
                  </a:lnTo>
                  <a:lnTo>
                    <a:pt x="4610824" y="242900"/>
                  </a:lnTo>
                  <a:lnTo>
                    <a:pt x="4617186" y="238658"/>
                  </a:lnTo>
                  <a:lnTo>
                    <a:pt x="4625086" y="237121"/>
                  </a:lnTo>
                  <a:lnTo>
                    <a:pt x="4633087" y="238734"/>
                  </a:lnTo>
                  <a:lnTo>
                    <a:pt x="4639627" y="243103"/>
                  </a:lnTo>
                  <a:lnTo>
                    <a:pt x="4644047" y="249491"/>
                  </a:lnTo>
                  <a:lnTo>
                    <a:pt x="4645660" y="257175"/>
                  </a:lnTo>
                  <a:lnTo>
                    <a:pt x="4645660" y="235305"/>
                  </a:lnTo>
                  <a:lnTo>
                    <a:pt x="4636770" y="229260"/>
                  </a:lnTo>
                  <a:lnTo>
                    <a:pt x="4625086" y="226834"/>
                  </a:lnTo>
                  <a:lnTo>
                    <a:pt x="4613262" y="229184"/>
                  </a:lnTo>
                  <a:lnTo>
                    <a:pt x="4603813" y="235635"/>
                  </a:lnTo>
                  <a:lnTo>
                    <a:pt x="4597539" y="245275"/>
                  </a:lnTo>
                  <a:lnTo>
                    <a:pt x="4595266" y="257175"/>
                  </a:lnTo>
                  <a:lnTo>
                    <a:pt x="4597679" y="268859"/>
                  </a:lnTo>
                  <a:lnTo>
                    <a:pt x="4604207" y="278523"/>
                  </a:lnTo>
                  <a:lnTo>
                    <a:pt x="4613707" y="285102"/>
                  </a:lnTo>
                  <a:lnTo>
                    <a:pt x="4625086" y="287528"/>
                  </a:lnTo>
                  <a:lnTo>
                    <a:pt x="4636998" y="285165"/>
                  </a:lnTo>
                  <a:lnTo>
                    <a:pt x="4646625" y="278714"/>
                  </a:lnTo>
                  <a:lnTo>
                    <a:pt x="4647616" y="277241"/>
                  </a:lnTo>
                  <a:lnTo>
                    <a:pt x="4653089" y="269074"/>
                  </a:lnTo>
                  <a:lnTo>
                    <a:pt x="4655439" y="257175"/>
                  </a:lnTo>
                  <a:close/>
                </a:path>
                <a:path w="4683125" h="411480">
                  <a:moveTo>
                    <a:pt x="4682693" y="181571"/>
                  </a:moveTo>
                  <a:lnTo>
                    <a:pt x="4668812" y="181571"/>
                  </a:lnTo>
                  <a:lnTo>
                    <a:pt x="4668812" y="194945"/>
                  </a:lnTo>
                  <a:lnTo>
                    <a:pt x="4668812" y="318897"/>
                  </a:lnTo>
                  <a:lnTo>
                    <a:pt x="4437913" y="318897"/>
                  </a:lnTo>
                  <a:lnTo>
                    <a:pt x="4437913" y="194945"/>
                  </a:lnTo>
                  <a:lnTo>
                    <a:pt x="4668812" y="194945"/>
                  </a:lnTo>
                  <a:lnTo>
                    <a:pt x="4668812" y="181571"/>
                  </a:lnTo>
                  <a:lnTo>
                    <a:pt x="4424540" y="181571"/>
                  </a:lnTo>
                  <a:lnTo>
                    <a:pt x="4424540" y="333298"/>
                  </a:lnTo>
                  <a:lnTo>
                    <a:pt x="4591164" y="333298"/>
                  </a:lnTo>
                  <a:lnTo>
                    <a:pt x="4599927" y="363664"/>
                  </a:lnTo>
                  <a:lnTo>
                    <a:pt x="4618545" y="388340"/>
                  </a:lnTo>
                  <a:lnTo>
                    <a:pt x="4644669" y="404914"/>
                  </a:lnTo>
                  <a:lnTo>
                    <a:pt x="4676013" y="410972"/>
                  </a:lnTo>
                  <a:lnTo>
                    <a:pt x="4676013" y="397078"/>
                  </a:lnTo>
                  <a:lnTo>
                    <a:pt x="4650105" y="392176"/>
                  </a:lnTo>
                  <a:lnTo>
                    <a:pt x="4628439" y="378688"/>
                  </a:lnTo>
                  <a:lnTo>
                    <a:pt x="4612957" y="358457"/>
                  </a:lnTo>
                  <a:lnTo>
                    <a:pt x="4605566" y="333298"/>
                  </a:lnTo>
                  <a:lnTo>
                    <a:pt x="4682693" y="333298"/>
                  </a:lnTo>
                  <a:lnTo>
                    <a:pt x="4682693" y="318897"/>
                  </a:lnTo>
                  <a:lnTo>
                    <a:pt x="4682693" y="194945"/>
                  </a:lnTo>
                  <a:lnTo>
                    <a:pt x="4682693" y="181571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3772"/>
            <a:ext cx="6907530" cy="3919854"/>
            <a:chOff x="0" y="1223772"/>
            <a:chExt cx="6907530" cy="3919854"/>
          </a:xfrm>
        </p:grpSpPr>
        <p:sp>
          <p:nvSpPr>
            <p:cNvPr id="3" name="object 3"/>
            <p:cNvSpPr/>
            <p:nvPr/>
          </p:nvSpPr>
          <p:spPr>
            <a:xfrm>
              <a:off x="373719" y="1223772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30869" y="4108966"/>
              <a:ext cx="1938655" cy="546735"/>
            </a:xfrm>
            <a:custGeom>
              <a:avLst/>
              <a:gdLst/>
              <a:ahLst/>
              <a:cxnLst/>
              <a:rect l="l" t="t" r="r" b="b"/>
              <a:pathLst>
                <a:path w="1938655" h="546735">
                  <a:moveTo>
                    <a:pt x="0" y="546498"/>
                  </a:moveTo>
                  <a:lnTo>
                    <a:pt x="1938296" y="546498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5464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74662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UNDERSTAND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SEARCH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998" y="912620"/>
            <a:ext cx="39858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via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Cloudera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Data Catalog and Apache</a:t>
            </a:r>
            <a:r>
              <a:rPr dirty="0" sz="1600" spc="-5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Atlas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30869" y="1261874"/>
            <a:ext cx="1938655" cy="2847340"/>
            <a:chOff x="430869" y="1261874"/>
            <a:chExt cx="1938655" cy="2847340"/>
          </a:xfrm>
        </p:grpSpPr>
        <p:sp>
          <p:nvSpPr>
            <p:cNvPr id="9" name="object 9"/>
            <p:cNvSpPr/>
            <p:nvPr/>
          </p:nvSpPr>
          <p:spPr>
            <a:xfrm>
              <a:off x="430869" y="1261874"/>
              <a:ext cx="1938655" cy="2403475"/>
            </a:xfrm>
            <a:custGeom>
              <a:avLst/>
              <a:gdLst/>
              <a:ahLst/>
              <a:cxnLst/>
              <a:rect l="l" t="t" r="r" b="b"/>
              <a:pathLst>
                <a:path w="1938655" h="2403475">
                  <a:moveTo>
                    <a:pt x="0" y="2403392"/>
                  </a:moveTo>
                  <a:lnTo>
                    <a:pt x="1938296" y="2403392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240339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30869" y="3665267"/>
              <a:ext cx="1938655" cy="443865"/>
            </a:xfrm>
            <a:custGeom>
              <a:avLst/>
              <a:gdLst/>
              <a:ahLst/>
              <a:cxnLst/>
              <a:rect l="l" t="t" r="r" b="b"/>
              <a:pathLst>
                <a:path w="1938655" h="443864">
                  <a:moveTo>
                    <a:pt x="1938296" y="443699"/>
                  </a:moveTo>
                  <a:lnTo>
                    <a:pt x="0" y="443699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443699"/>
                  </a:lnTo>
                  <a:close/>
                </a:path>
              </a:pathLst>
            </a:custGeom>
            <a:solidFill>
              <a:srgbClr val="FF8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84843" y="1948820"/>
            <a:ext cx="1558290" cy="209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Search</a:t>
            </a:r>
            <a:endParaRPr sz="1400">
              <a:latin typeface="Roboto"/>
              <a:cs typeface="Roboto"/>
            </a:endParaRPr>
          </a:p>
          <a:p>
            <a:pPr marL="12700" marR="127635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User-driven </a:t>
            </a:r>
            <a:r>
              <a:rPr dirty="0" sz="1100" spc="-20">
                <a:solidFill>
                  <a:srgbClr val="2F5767"/>
                </a:solidFill>
                <a:latin typeface="Roboto"/>
                <a:cs typeface="Roboto"/>
              </a:rPr>
              <a:t>Text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based  search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12700" marR="263525">
              <a:lnSpc>
                <a:spcPct val="100000"/>
              </a:lnSpc>
              <a:spcBef>
                <a:spcPts val="925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Faceted search 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Business</a:t>
            </a:r>
            <a:r>
              <a:rPr dirty="0" sz="1100" spc="-2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Glossary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Roboto"/>
              <a:cs typeface="Roboto"/>
            </a:endParaRPr>
          </a:p>
          <a:p>
            <a:pPr marL="541655" marR="5080" indent="-26035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6718" y="1428387"/>
            <a:ext cx="464184" cy="489584"/>
            <a:chOff x="506718" y="1428387"/>
            <a:chExt cx="464184" cy="489584"/>
          </a:xfrm>
        </p:grpSpPr>
        <p:sp>
          <p:nvSpPr>
            <p:cNvPr id="13" name="object 13"/>
            <p:cNvSpPr/>
            <p:nvPr/>
          </p:nvSpPr>
          <p:spPr>
            <a:xfrm>
              <a:off x="638975" y="1517611"/>
              <a:ext cx="244475" cy="307975"/>
            </a:xfrm>
            <a:custGeom>
              <a:avLst/>
              <a:gdLst/>
              <a:ahLst/>
              <a:cxnLst/>
              <a:rect l="l" t="t" r="r" b="b"/>
              <a:pathLst>
                <a:path w="244475" h="307975">
                  <a:moveTo>
                    <a:pt x="20358" y="148196"/>
                  </a:moveTo>
                  <a:lnTo>
                    <a:pt x="0" y="148196"/>
                  </a:lnTo>
                  <a:lnTo>
                    <a:pt x="0" y="159626"/>
                  </a:lnTo>
                  <a:lnTo>
                    <a:pt x="20358" y="159626"/>
                  </a:lnTo>
                  <a:lnTo>
                    <a:pt x="20358" y="148196"/>
                  </a:lnTo>
                  <a:close/>
                </a:path>
                <a:path w="244475" h="307975">
                  <a:moveTo>
                    <a:pt x="104902" y="286334"/>
                  </a:moveTo>
                  <a:lnTo>
                    <a:pt x="94081" y="286334"/>
                  </a:lnTo>
                  <a:lnTo>
                    <a:pt x="94081" y="307822"/>
                  </a:lnTo>
                  <a:lnTo>
                    <a:pt x="104902" y="307822"/>
                  </a:lnTo>
                  <a:lnTo>
                    <a:pt x="104902" y="286334"/>
                  </a:lnTo>
                  <a:close/>
                </a:path>
                <a:path w="244475" h="307975">
                  <a:moveTo>
                    <a:pt x="104902" y="237413"/>
                  </a:moveTo>
                  <a:lnTo>
                    <a:pt x="94081" y="237413"/>
                  </a:lnTo>
                  <a:lnTo>
                    <a:pt x="94081" y="260527"/>
                  </a:lnTo>
                  <a:lnTo>
                    <a:pt x="104902" y="260527"/>
                  </a:lnTo>
                  <a:lnTo>
                    <a:pt x="104902" y="237413"/>
                  </a:lnTo>
                  <a:close/>
                </a:path>
                <a:path w="244475" h="307975">
                  <a:moveTo>
                    <a:pt x="104902" y="48920"/>
                  </a:moveTo>
                  <a:lnTo>
                    <a:pt x="94081" y="48920"/>
                  </a:lnTo>
                  <a:lnTo>
                    <a:pt x="94081" y="70396"/>
                  </a:lnTo>
                  <a:lnTo>
                    <a:pt x="104902" y="70396"/>
                  </a:lnTo>
                  <a:lnTo>
                    <a:pt x="104902" y="48920"/>
                  </a:lnTo>
                  <a:close/>
                </a:path>
                <a:path w="244475" h="307975">
                  <a:moveTo>
                    <a:pt x="104902" y="0"/>
                  </a:moveTo>
                  <a:lnTo>
                    <a:pt x="94081" y="0"/>
                  </a:lnTo>
                  <a:lnTo>
                    <a:pt x="94081" y="23101"/>
                  </a:lnTo>
                  <a:lnTo>
                    <a:pt x="104902" y="23101"/>
                  </a:lnTo>
                  <a:lnTo>
                    <a:pt x="104902" y="0"/>
                  </a:lnTo>
                  <a:close/>
                </a:path>
                <a:path w="244475" h="307975">
                  <a:moveTo>
                    <a:pt x="198970" y="148196"/>
                  </a:moveTo>
                  <a:lnTo>
                    <a:pt x="178612" y="148196"/>
                  </a:lnTo>
                  <a:lnTo>
                    <a:pt x="178612" y="159626"/>
                  </a:lnTo>
                  <a:lnTo>
                    <a:pt x="198970" y="159626"/>
                  </a:lnTo>
                  <a:lnTo>
                    <a:pt x="198970" y="148196"/>
                  </a:lnTo>
                  <a:close/>
                </a:path>
                <a:path w="244475" h="307975">
                  <a:moveTo>
                    <a:pt x="243967" y="148196"/>
                  </a:moveTo>
                  <a:lnTo>
                    <a:pt x="223608" y="148196"/>
                  </a:lnTo>
                  <a:lnTo>
                    <a:pt x="223608" y="159626"/>
                  </a:lnTo>
                  <a:lnTo>
                    <a:pt x="243967" y="159626"/>
                  </a:lnTo>
                  <a:lnTo>
                    <a:pt x="243967" y="148196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82611" y="1612566"/>
              <a:ext cx="111807" cy="1194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06717" y="1428394"/>
              <a:ext cx="464184" cy="489584"/>
            </a:xfrm>
            <a:custGeom>
              <a:avLst/>
              <a:gdLst/>
              <a:ahLst/>
              <a:cxnLst/>
              <a:rect l="l" t="t" r="r" b="b"/>
              <a:pathLst>
                <a:path w="464184" h="489585">
                  <a:moveTo>
                    <a:pt x="107797" y="237413"/>
                  </a:moveTo>
                  <a:lnTo>
                    <a:pt x="85902" y="237413"/>
                  </a:lnTo>
                  <a:lnTo>
                    <a:pt x="85902" y="248843"/>
                  </a:lnTo>
                  <a:lnTo>
                    <a:pt x="107797" y="248843"/>
                  </a:lnTo>
                  <a:lnTo>
                    <a:pt x="107797" y="237413"/>
                  </a:lnTo>
                  <a:close/>
                </a:path>
                <a:path w="464184" h="489585">
                  <a:moveTo>
                    <a:pt x="463588" y="244614"/>
                  </a:moveTo>
                  <a:lnTo>
                    <a:pt x="461276" y="229920"/>
                  </a:lnTo>
                  <a:lnTo>
                    <a:pt x="454850" y="217487"/>
                  </a:lnTo>
                  <a:lnTo>
                    <a:pt x="454380" y="217055"/>
                  </a:lnTo>
                  <a:lnTo>
                    <a:pt x="450570" y="213474"/>
                  </a:lnTo>
                  <a:lnTo>
                    <a:pt x="450570" y="244614"/>
                  </a:lnTo>
                  <a:lnTo>
                    <a:pt x="448589" y="254469"/>
                  </a:lnTo>
                  <a:lnTo>
                    <a:pt x="443255" y="262699"/>
                  </a:lnTo>
                  <a:lnTo>
                    <a:pt x="435470" y="268351"/>
                  </a:lnTo>
                  <a:lnTo>
                    <a:pt x="426173" y="270459"/>
                  </a:lnTo>
                  <a:lnTo>
                    <a:pt x="415937" y="268351"/>
                  </a:lnTo>
                  <a:lnTo>
                    <a:pt x="407670" y="262699"/>
                  </a:lnTo>
                  <a:lnTo>
                    <a:pt x="402158" y="254469"/>
                  </a:lnTo>
                  <a:lnTo>
                    <a:pt x="400151" y="244614"/>
                  </a:lnTo>
                  <a:lnTo>
                    <a:pt x="402158" y="233768"/>
                  </a:lnTo>
                  <a:lnTo>
                    <a:pt x="443255" y="225018"/>
                  </a:lnTo>
                  <a:lnTo>
                    <a:pt x="450570" y="244614"/>
                  </a:lnTo>
                  <a:lnTo>
                    <a:pt x="450570" y="213474"/>
                  </a:lnTo>
                  <a:lnTo>
                    <a:pt x="445058" y="208280"/>
                  </a:lnTo>
                  <a:lnTo>
                    <a:pt x="432676" y="203263"/>
                  </a:lnTo>
                  <a:lnTo>
                    <a:pt x="432676" y="44792"/>
                  </a:lnTo>
                  <a:lnTo>
                    <a:pt x="432676" y="31000"/>
                  </a:lnTo>
                  <a:lnTo>
                    <a:pt x="419671" y="31000"/>
                  </a:lnTo>
                  <a:lnTo>
                    <a:pt x="419671" y="44792"/>
                  </a:lnTo>
                  <a:lnTo>
                    <a:pt x="419671" y="203263"/>
                  </a:lnTo>
                  <a:lnTo>
                    <a:pt x="407035" y="208280"/>
                  </a:lnTo>
                  <a:lnTo>
                    <a:pt x="396697" y="217487"/>
                  </a:lnTo>
                  <a:lnTo>
                    <a:pt x="389699" y="229920"/>
                  </a:lnTo>
                  <a:lnTo>
                    <a:pt x="387134" y="244614"/>
                  </a:lnTo>
                  <a:lnTo>
                    <a:pt x="389445" y="258318"/>
                  </a:lnTo>
                  <a:lnTo>
                    <a:pt x="395871" y="270243"/>
                  </a:lnTo>
                  <a:lnTo>
                    <a:pt x="405663" y="279260"/>
                  </a:lnTo>
                  <a:lnTo>
                    <a:pt x="418045" y="284238"/>
                  </a:lnTo>
                  <a:lnTo>
                    <a:pt x="418045" y="440994"/>
                  </a:lnTo>
                  <a:lnTo>
                    <a:pt x="270014" y="440994"/>
                  </a:lnTo>
                  <a:lnTo>
                    <a:pt x="268211" y="434594"/>
                  </a:lnTo>
                  <a:lnTo>
                    <a:pt x="265341" y="428510"/>
                  </a:lnTo>
                  <a:lnTo>
                    <a:pt x="261556" y="423062"/>
                  </a:lnTo>
                  <a:lnTo>
                    <a:pt x="260515" y="422046"/>
                  </a:lnTo>
                  <a:lnTo>
                    <a:pt x="257009" y="418592"/>
                  </a:lnTo>
                  <a:lnTo>
                    <a:pt x="257009" y="440994"/>
                  </a:lnTo>
                  <a:lnTo>
                    <a:pt x="257009" y="447878"/>
                  </a:lnTo>
                  <a:lnTo>
                    <a:pt x="254990" y="458736"/>
                  </a:lnTo>
                  <a:lnTo>
                    <a:pt x="249478" y="467474"/>
                  </a:lnTo>
                  <a:lnTo>
                    <a:pt x="241223" y="473316"/>
                  </a:lnTo>
                  <a:lnTo>
                    <a:pt x="230974" y="475449"/>
                  </a:lnTo>
                  <a:lnTo>
                    <a:pt x="224472" y="475449"/>
                  </a:lnTo>
                  <a:lnTo>
                    <a:pt x="217970" y="471995"/>
                  </a:lnTo>
                  <a:lnTo>
                    <a:pt x="213080" y="468553"/>
                  </a:lnTo>
                  <a:lnTo>
                    <a:pt x="209829" y="463384"/>
                  </a:lnTo>
                  <a:lnTo>
                    <a:pt x="206578" y="456501"/>
                  </a:lnTo>
                  <a:lnTo>
                    <a:pt x="206578" y="449605"/>
                  </a:lnTo>
                  <a:lnTo>
                    <a:pt x="208178" y="440994"/>
                  </a:lnTo>
                  <a:lnTo>
                    <a:pt x="208584" y="438759"/>
                  </a:lnTo>
                  <a:lnTo>
                    <a:pt x="214096" y="430009"/>
                  </a:lnTo>
                  <a:lnTo>
                    <a:pt x="222364" y="424167"/>
                  </a:lnTo>
                  <a:lnTo>
                    <a:pt x="232600" y="422046"/>
                  </a:lnTo>
                  <a:lnTo>
                    <a:pt x="239115" y="422046"/>
                  </a:lnTo>
                  <a:lnTo>
                    <a:pt x="245618" y="425488"/>
                  </a:lnTo>
                  <a:lnTo>
                    <a:pt x="250494" y="428929"/>
                  </a:lnTo>
                  <a:lnTo>
                    <a:pt x="253758" y="434098"/>
                  </a:lnTo>
                  <a:lnTo>
                    <a:pt x="257009" y="440994"/>
                  </a:lnTo>
                  <a:lnTo>
                    <a:pt x="257009" y="418592"/>
                  </a:lnTo>
                  <a:lnTo>
                    <a:pt x="257009" y="416877"/>
                  </a:lnTo>
                  <a:lnTo>
                    <a:pt x="255371" y="416877"/>
                  </a:lnTo>
                  <a:lnTo>
                    <a:pt x="253758" y="415150"/>
                  </a:lnTo>
                  <a:lnTo>
                    <a:pt x="252120" y="415150"/>
                  </a:lnTo>
                  <a:lnTo>
                    <a:pt x="250494" y="413435"/>
                  </a:lnTo>
                  <a:lnTo>
                    <a:pt x="248869" y="413435"/>
                  </a:lnTo>
                  <a:lnTo>
                    <a:pt x="248869" y="411708"/>
                  </a:lnTo>
                  <a:lnTo>
                    <a:pt x="247243" y="411708"/>
                  </a:lnTo>
                  <a:lnTo>
                    <a:pt x="237490" y="408266"/>
                  </a:lnTo>
                  <a:lnTo>
                    <a:pt x="230974" y="408266"/>
                  </a:lnTo>
                  <a:lnTo>
                    <a:pt x="218046" y="410718"/>
                  </a:lnTo>
                  <a:lnTo>
                    <a:pt x="206781" y="417525"/>
                  </a:lnTo>
                  <a:lnTo>
                    <a:pt x="198272" y="427888"/>
                  </a:lnTo>
                  <a:lnTo>
                    <a:pt x="193560" y="440994"/>
                  </a:lnTo>
                  <a:lnTo>
                    <a:pt x="43916" y="440994"/>
                  </a:lnTo>
                  <a:lnTo>
                    <a:pt x="43916" y="284238"/>
                  </a:lnTo>
                  <a:lnTo>
                    <a:pt x="57238" y="279260"/>
                  </a:lnTo>
                  <a:lnTo>
                    <a:pt x="67500" y="270243"/>
                  </a:lnTo>
                  <a:lnTo>
                    <a:pt x="74104" y="258318"/>
                  </a:lnTo>
                  <a:lnTo>
                    <a:pt x="76454" y="244614"/>
                  </a:lnTo>
                  <a:lnTo>
                    <a:pt x="75831" y="236918"/>
                  </a:lnTo>
                  <a:lnTo>
                    <a:pt x="74002" y="229539"/>
                  </a:lnTo>
                  <a:lnTo>
                    <a:pt x="70954" y="222808"/>
                  </a:lnTo>
                  <a:lnTo>
                    <a:pt x="66687" y="217055"/>
                  </a:lnTo>
                  <a:lnTo>
                    <a:pt x="63436" y="213360"/>
                  </a:lnTo>
                  <a:lnTo>
                    <a:pt x="63436" y="236004"/>
                  </a:lnTo>
                  <a:lnTo>
                    <a:pt x="63436" y="242887"/>
                  </a:lnTo>
                  <a:lnTo>
                    <a:pt x="61429" y="253733"/>
                  </a:lnTo>
                  <a:lnTo>
                    <a:pt x="55905" y="262483"/>
                  </a:lnTo>
                  <a:lnTo>
                    <a:pt x="47650" y="268325"/>
                  </a:lnTo>
                  <a:lnTo>
                    <a:pt x="37401" y="270459"/>
                  </a:lnTo>
                  <a:lnTo>
                    <a:pt x="30899" y="270459"/>
                  </a:lnTo>
                  <a:lnTo>
                    <a:pt x="24396" y="267004"/>
                  </a:lnTo>
                  <a:lnTo>
                    <a:pt x="19519" y="263563"/>
                  </a:lnTo>
                  <a:lnTo>
                    <a:pt x="14630" y="258394"/>
                  </a:lnTo>
                  <a:lnTo>
                    <a:pt x="13004" y="251498"/>
                  </a:lnTo>
                  <a:lnTo>
                    <a:pt x="13004" y="244614"/>
                  </a:lnTo>
                  <a:lnTo>
                    <a:pt x="14998" y="233768"/>
                  </a:lnTo>
                  <a:lnTo>
                    <a:pt x="20332" y="225018"/>
                  </a:lnTo>
                  <a:lnTo>
                    <a:pt x="28105" y="219176"/>
                  </a:lnTo>
                  <a:lnTo>
                    <a:pt x="37401" y="217055"/>
                  </a:lnTo>
                  <a:lnTo>
                    <a:pt x="45542" y="217055"/>
                  </a:lnTo>
                  <a:lnTo>
                    <a:pt x="52044" y="218770"/>
                  </a:lnTo>
                  <a:lnTo>
                    <a:pt x="56921" y="223939"/>
                  </a:lnTo>
                  <a:lnTo>
                    <a:pt x="60185" y="229108"/>
                  </a:lnTo>
                  <a:lnTo>
                    <a:pt x="63436" y="236004"/>
                  </a:lnTo>
                  <a:lnTo>
                    <a:pt x="63436" y="213360"/>
                  </a:lnTo>
                  <a:lnTo>
                    <a:pt x="62445" y="212229"/>
                  </a:lnTo>
                  <a:lnTo>
                    <a:pt x="57137" y="208229"/>
                  </a:lnTo>
                  <a:lnTo>
                    <a:pt x="50901" y="205181"/>
                  </a:lnTo>
                  <a:lnTo>
                    <a:pt x="43916" y="203263"/>
                  </a:lnTo>
                  <a:lnTo>
                    <a:pt x="43916" y="44792"/>
                  </a:lnTo>
                  <a:lnTo>
                    <a:pt x="193560" y="44792"/>
                  </a:lnTo>
                  <a:lnTo>
                    <a:pt x="198297" y="59156"/>
                  </a:lnTo>
                  <a:lnTo>
                    <a:pt x="206984" y="70624"/>
                  </a:lnTo>
                  <a:lnTo>
                    <a:pt x="218732" y="78219"/>
                  </a:lnTo>
                  <a:lnTo>
                    <a:pt x="232600" y="80962"/>
                  </a:lnTo>
                  <a:lnTo>
                    <a:pt x="245541" y="78219"/>
                  </a:lnTo>
                  <a:lnTo>
                    <a:pt x="256806" y="70624"/>
                  </a:lnTo>
                  <a:lnTo>
                    <a:pt x="259359" y="67183"/>
                  </a:lnTo>
                  <a:lnTo>
                    <a:pt x="265315" y="59156"/>
                  </a:lnTo>
                  <a:lnTo>
                    <a:pt x="270014" y="44792"/>
                  </a:lnTo>
                  <a:lnTo>
                    <a:pt x="419671" y="44792"/>
                  </a:lnTo>
                  <a:lnTo>
                    <a:pt x="419671" y="31000"/>
                  </a:lnTo>
                  <a:lnTo>
                    <a:pt x="268389" y="31000"/>
                  </a:lnTo>
                  <a:lnTo>
                    <a:pt x="263944" y="18897"/>
                  </a:lnTo>
                  <a:lnTo>
                    <a:pt x="259816" y="13779"/>
                  </a:lnTo>
                  <a:lnTo>
                    <a:pt x="257009" y="10325"/>
                  </a:lnTo>
                  <a:lnTo>
                    <a:pt x="257009" y="39624"/>
                  </a:lnTo>
                  <a:lnTo>
                    <a:pt x="255016" y="50469"/>
                  </a:lnTo>
                  <a:lnTo>
                    <a:pt x="249682" y="59220"/>
                  </a:lnTo>
                  <a:lnTo>
                    <a:pt x="241909" y="65049"/>
                  </a:lnTo>
                  <a:lnTo>
                    <a:pt x="232600" y="67183"/>
                  </a:lnTo>
                  <a:lnTo>
                    <a:pt x="222364" y="65049"/>
                  </a:lnTo>
                  <a:lnTo>
                    <a:pt x="214096" y="59220"/>
                  </a:lnTo>
                  <a:lnTo>
                    <a:pt x="208584" y="50469"/>
                  </a:lnTo>
                  <a:lnTo>
                    <a:pt x="207530" y="44792"/>
                  </a:lnTo>
                  <a:lnTo>
                    <a:pt x="206578" y="39624"/>
                  </a:lnTo>
                  <a:lnTo>
                    <a:pt x="208584" y="29768"/>
                  </a:lnTo>
                  <a:lnTo>
                    <a:pt x="214096" y="21526"/>
                  </a:lnTo>
                  <a:lnTo>
                    <a:pt x="222364" y="15875"/>
                  </a:lnTo>
                  <a:lnTo>
                    <a:pt x="232600" y="13779"/>
                  </a:lnTo>
                  <a:lnTo>
                    <a:pt x="241909" y="15875"/>
                  </a:lnTo>
                  <a:lnTo>
                    <a:pt x="249682" y="21526"/>
                  </a:lnTo>
                  <a:lnTo>
                    <a:pt x="255016" y="29768"/>
                  </a:lnTo>
                  <a:lnTo>
                    <a:pt x="257009" y="39624"/>
                  </a:lnTo>
                  <a:lnTo>
                    <a:pt x="257009" y="10325"/>
                  </a:lnTo>
                  <a:lnTo>
                    <a:pt x="255981" y="9042"/>
                  </a:lnTo>
                  <a:lnTo>
                    <a:pt x="245287" y="2425"/>
                  </a:lnTo>
                  <a:lnTo>
                    <a:pt x="232600" y="0"/>
                  </a:lnTo>
                  <a:lnTo>
                    <a:pt x="218986" y="2425"/>
                  </a:lnTo>
                  <a:lnTo>
                    <a:pt x="207797" y="9042"/>
                  </a:lnTo>
                  <a:lnTo>
                    <a:pt x="199669" y="18897"/>
                  </a:lnTo>
                  <a:lnTo>
                    <a:pt x="195186" y="31000"/>
                  </a:lnTo>
                  <a:lnTo>
                    <a:pt x="30899" y="31000"/>
                  </a:lnTo>
                  <a:lnTo>
                    <a:pt x="30899" y="203263"/>
                  </a:lnTo>
                  <a:lnTo>
                    <a:pt x="18592" y="208229"/>
                  </a:lnTo>
                  <a:lnTo>
                    <a:pt x="8737" y="217271"/>
                  </a:lnTo>
                  <a:lnTo>
                    <a:pt x="2349" y="229108"/>
                  </a:lnTo>
                  <a:lnTo>
                    <a:pt x="2247" y="229539"/>
                  </a:lnTo>
                  <a:lnTo>
                    <a:pt x="0" y="242887"/>
                  </a:lnTo>
                  <a:lnTo>
                    <a:pt x="0" y="249783"/>
                  </a:lnTo>
                  <a:lnTo>
                    <a:pt x="3251" y="260121"/>
                  </a:lnTo>
                  <a:lnTo>
                    <a:pt x="3251" y="261835"/>
                  </a:lnTo>
                  <a:lnTo>
                    <a:pt x="6502" y="265277"/>
                  </a:lnTo>
                  <a:lnTo>
                    <a:pt x="6502" y="267004"/>
                  </a:lnTo>
                  <a:lnTo>
                    <a:pt x="8128" y="268732"/>
                  </a:lnTo>
                  <a:lnTo>
                    <a:pt x="8128" y="270459"/>
                  </a:lnTo>
                  <a:lnTo>
                    <a:pt x="9753" y="270459"/>
                  </a:lnTo>
                  <a:lnTo>
                    <a:pt x="14630" y="277342"/>
                  </a:lnTo>
                  <a:lnTo>
                    <a:pt x="22771" y="282511"/>
                  </a:lnTo>
                  <a:lnTo>
                    <a:pt x="30899" y="284238"/>
                  </a:lnTo>
                  <a:lnTo>
                    <a:pt x="30899" y="456501"/>
                  </a:lnTo>
                  <a:lnTo>
                    <a:pt x="193560" y="456501"/>
                  </a:lnTo>
                  <a:lnTo>
                    <a:pt x="195186" y="458216"/>
                  </a:lnTo>
                  <a:lnTo>
                    <a:pt x="195186" y="461670"/>
                  </a:lnTo>
                  <a:lnTo>
                    <a:pt x="196824" y="463384"/>
                  </a:lnTo>
                  <a:lnTo>
                    <a:pt x="196824" y="466839"/>
                  </a:lnTo>
                  <a:lnTo>
                    <a:pt x="198450" y="468553"/>
                  </a:lnTo>
                  <a:lnTo>
                    <a:pt x="198450" y="470281"/>
                  </a:lnTo>
                  <a:lnTo>
                    <a:pt x="201701" y="473722"/>
                  </a:lnTo>
                  <a:lnTo>
                    <a:pt x="201701" y="475449"/>
                  </a:lnTo>
                  <a:lnTo>
                    <a:pt x="208127" y="481228"/>
                  </a:lnTo>
                  <a:lnTo>
                    <a:pt x="215328" y="485571"/>
                  </a:lnTo>
                  <a:lnTo>
                    <a:pt x="223431" y="488289"/>
                  </a:lnTo>
                  <a:lnTo>
                    <a:pt x="232600" y="489229"/>
                  </a:lnTo>
                  <a:lnTo>
                    <a:pt x="245541" y="486778"/>
                  </a:lnTo>
                  <a:lnTo>
                    <a:pt x="256806" y="479971"/>
                  </a:lnTo>
                  <a:lnTo>
                    <a:pt x="260515" y="475449"/>
                  </a:lnTo>
                  <a:lnTo>
                    <a:pt x="265315" y="469607"/>
                  </a:lnTo>
                  <a:lnTo>
                    <a:pt x="270014" y="456501"/>
                  </a:lnTo>
                  <a:lnTo>
                    <a:pt x="432676" y="456501"/>
                  </a:lnTo>
                  <a:lnTo>
                    <a:pt x="432676" y="440994"/>
                  </a:lnTo>
                  <a:lnTo>
                    <a:pt x="432676" y="284238"/>
                  </a:lnTo>
                  <a:lnTo>
                    <a:pt x="445058" y="279260"/>
                  </a:lnTo>
                  <a:lnTo>
                    <a:pt x="454609" y="270459"/>
                  </a:lnTo>
                  <a:lnTo>
                    <a:pt x="454850" y="270243"/>
                  </a:lnTo>
                  <a:lnTo>
                    <a:pt x="461276" y="258318"/>
                  </a:lnTo>
                  <a:lnTo>
                    <a:pt x="463588" y="24461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419091" y="1261874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352416" y="1214250"/>
            <a:ext cx="8582025" cy="3497579"/>
            <a:chOff x="352416" y="1214250"/>
            <a:chExt cx="8582025" cy="3497579"/>
          </a:xfrm>
        </p:grpSpPr>
        <p:sp>
          <p:nvSpPr>
            <p:cNvPr id="18" name="object 18"/>
            <p:cNvSpPr/>
            <p:nvPr/>
          </p:nvSpPr>
          <p:spPr>
            <a:xfrm>
              <a:off x="352416" y="1214250"/>
              <a:ext cx="2067745" cy="1333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473640" y="1288287"/>
              <a:ext cx="6434942" cy="339800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460940" y="1275587"/>
              <a:ext cx="6460490" cy="3423920"/>
            </a:xfrm>
            <a:custGeom>
              <a:avLst/>
              <a:gdLst/>
              <a:ahLst/>
              <a:cxnLst/>
              <a:rect l="l" t="t" r="r" b="b"/>
              <a:pathLst>
                <a:path w="6460490" h="3423920">
                  <a:moveTo>
                    <a:pt x="0" y="0"/>
                  </a:moveTo>
                  <a:lnTo>
                    <a:pt x="6460341" y="0"/>
                  </a:lnTo>
                  <a:lnTo>
                    <a:pt x="6460341" y="3423403"/>
                  </a:lnTo>
                  <a:lnTo>
                    <a:pt x="0" y="342340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3997"/>
            <a:ext cx="6907530" cy="3919854"/>
            <a:chOff x="0" y="1223997"/>
            <a:chExt cx="6907530" cy="3919854"/>
          </a:xfrm>
        </p:grpSpPr>
        <p:sp>
          <p:nvSpPr>
            <p:cNvPr id="3" name="object 3"/>
            <p:cNvSpPr/>
            <p:nvPr/>
          </p:nvSpPr>
          <p:spPr>
            <a:xfrm>
              <a:off x="361961" y="1223997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111" y="4109191"/>
              <a:ext cx="1938655" cy="546735"/>
            </a:xfrm>
            <a:custGeom>
              <a:avLst/>
              <a:gdLst/>
              <a:ahLst/>
              <a:cxnLst/>
              <a:rect l="l" t="t" r="r" b="b"/>
              <a:pathLst>
                <a:path w="1938655" h="546735">
                  <a:moveTo>
                    <a:pt x="0" y="546498"/>
                  </a:moveTo>
                  <a:lnTo>
                    <a:pt x="1938296" y="546498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5464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0323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UNDERSTAND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0" b="0">
                <a:solidFill>
                  <a:srgbClr val="FFFFFF"/>
                </a:solidFill>
                <a:latin typeface="Lato"/>
                <a:cs typeface="Lato"/>
              </a:rPr>
              <a:t>NAVIGATE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111" y="1262097"/>
            <a:ext cx="1938655" cy="2847340"/>
            <a:chOff x="419111" y="1262097"/>
            <a:chExt cx="1938655" cy="2847340"/>
          </a:xfrm>
        </p:grpSpPr>
        <p:sp>
          <p:nvSpPr>
            <p:cNvPr id="8" name="object 8"/>
            <p:cNvSpPr/>
            <p:nvPr/>
          </p:nvSpPr>
          <p:spPr>
            <a:xfrm>
              <a:off x="419111" y="1262097"/>
              <a:ext cx="1938655" cy="2403475"/>
            </a:xfrm>
            <a:custGeom>
              <a:avLst/>
              <a:gdLst/>
              <a:ahLst/>
              <a:cxnLst/>
              <a:rect l="l" t="t" r="r" b="b"/>
              <a:pathLst>
                <a:path w="1938655" h="2403475">
                  <a:moveTo>
                    <a:pt x="0" y="2403395"/>
                  </a:moveTo>
                  <a:lnTo>
                    <a:pt x="1938296" y="2403395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24033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14" y="3665492"/>
              <a:ext cx="1938655" cy="443865"/>
            </a:xfrm>
            <a:custGeom>
              <a:avLst/>
              <a:gdLst/>
              <a:ahLst/>
              <a:cxnLst/>
              <a:rect l="l" t="t" r="r" b="b"/>
              <a:pathLst>
                <a:path w="1938655" h="443864">
                  <a:moveTo>
                    <a:pt x="1938296" y="443699"/>
                  </a:moveTo>
                  <a:lnTo>
                    <a:pt x="0" y="443699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443699"/>
                  </a:lnTo>
                  <a:close/>
                </a:path>
              </a:pathLst>
            </a:custGeom>
            <a:solidFill>
              <a:srgbClr val="FF8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3086" y="1949039"/>
            <a:ext cx="1685925" cy="209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Navigate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Browse to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ﬁnd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related data  sets.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12700" marR="390525">
              <a:lnSpc>
                <a:spcPct val="100000"/>
              </a:lnSpc>
              <a:spcBef>
                <a:spcPts val="925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Navigation links  Breadcrumbs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Roboto"/>
              <a:cs typeface="Roboto"/>
            </a:endParaRPr>
          </a:p>
          <a:p>
            <a:pPr marL="541655" marR="132080" indent="-26035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2311" y="1214472"/>
            <a:ext cx="2067745" cy="13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986" y="1262097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141" y="1494879"/>
            <a:ext cx="380365" cy="379095"/>
          </a:xfrm>
          <a:custGeom>
            <a:avLst/>
            <a:gdLst/>
            <a:ahLst/>
            <a:cxnLst/>
            <a:rect l="l" t="t" r="r" b="b"/>
            <a:pathLst>
              <a:path w="380365" h="379094">
                <a:moveTo>
                  <a:pt x="328297" y="184714"/>
                </a:moveTo>
                <a:lnTo>
                  <a:pt x="158929" y="184714"/>
                </a:lnTo>
                <a:lnTo>
                  <a:pt x="161914" y="175735"/>
                </a:lnTo>
                <a:lnTo>
                  <a:pt x="167414" y="168137"/>
                </a:lnTo>
                <a:lnTo>
                  <a:pt x="174987" y="162513"/>
                </a:lnTo>
                <a:lnTo>
                  <a:pt x="184189" y="159454"/>
                </a:lnTo>
                <a:lnTo>
                  <a:pt x="184189" y="61572"/>
                </a:lnTo>
                <a:lnTo>
                  <a:pt x="173944" y="57839"/>
                </a:lnTo>
                <a:lnTo>
                  <a:pt x="165770" y="51047"/>
                </a:lnTo>
                <a:lnTo>
                  <a:pt x="160359" y="41887"/>
                </a:lnTo>
                <a:lnTo>
                  <a:pt x="158402" y="31049"/>
                </a:lnTo>
                <a:lnTo>
                  <a:pt x="160885" y="18871"/>
                </a:lnTo>
                <a:lnTo>
                  <a:pt x="167612" y="9012"/>
                </a:lnTo>
                <a:lnTo>
                  <a:pt x="177496" y="2409"/>
                </a:lnTo>
                <a:lnTo>
                  <a:pt x="189452" y="0"/>
                </a:lnTo>
                <a:lnTo>
                  <a:pt x="200288" y="1957"/>
                </a:lnTo>
                <a:lnTo>
                  <a:pt x="209448" y="7368"/>
                </a:lnTo>
                <a:lnTo>
                  <a:pt x="212071" y="10524"/>
                </a:lnTo>
                <a:lnTo>
                  <a:pt x="189452" y="10524"/>
                </a:lnTo>
                <a:lnTo>
                  <a:pt x="181582" y="12103"/>
                </a:lnTo>
                <a:lnTo>
                  <a:pt x="175044" y="16445"/>
                </a:lnTo>
                <a:lnTo>
                  <a:pt x="170579" y="22958"/>
                </a:lnTo>
                <a:lnTo>
                  <a:pt x="168927" y="31049"/>
                </a:lnTo>
                <a:lnTo>
                  <a:pt x="170579" y="38918"/>
                </a:lnTo>
                <a:lnTo>
                  <a:pt x="175044" y="45456"/>
                </a:lnTo>
                <a:lnTo>
                  <a:pt x="181582" y="49921"/>
                </a:lnTo>
                <a:lnTo>
                  <a:pt x="189452" y="51574"/>
                </a:lnTo>
                <a:lnTo>
                  <a:pt x="212440" y="51574"/>
                </a:lnTo>
                <a:lnTo>
                  <a:pt x="211488" y="52889"/>
                </a:lnTo>
                <a:lnTo>
                  <a:pt x="203915" y="58513"/>
                </a:lnTo>
                <a:lnTo>
                  <a:pt x="194714" y="61572"/>
                </a:lnTo>
                <a:lnTo>
                  <a:pt x="194714" y="158929"/>
                </a:lnTo>
                <a:lnTo>
                  <a:pt x="219974" y="184189"/>
                </a:lnTo>
                <a:lnTo>
                  <a:pt x="328404" y="184189"/>
                </a:lnTo>
                <a:lnTo>
                  <a:pt x="328297" y="184714"/>
                </a:lnTo>
                <a:close/>
              </a:path>
              <a:path w="380365" h="379094">
                <a:moveTo>
                  <a:pt x="377863" y="25787"/>
                </a:moveTo>
                <a:lnTo>
                  <a:pt x="317331" y="25787"/>
                </a:lnTo>
                <a:lnTo>
                  <a:pt x="321064" y="15541"/>
                </a:lnTo>
                <a:lnTo>
                  <a:pt x="327855" y="7368"/>
                </a:lnTo>
                <a:lnTo>
                  <a:pt x="337016" y="1957"/>
                </a:lnTo>
                <a:lnTo>
                  <a:pt x="347854" y="0"/>
                </a:lnTo>
                <a:lnTo>
                  <a:pt x="360032" y="2409"/>
                </a:lnTo>
                <a:lnTo>
                  <a:pt x="369892" y="9012"/>
                </a:lnTo>
                <a:lnTo>
                  <a:pt x="376494" y="18871"/>
                </a:lnTo>
                <a:lnTo>
                  <a:pt x="377863" y="25787"/>
                </a:lnTo>
                <a:close/>
              </a:path>
              <a:path w="380365" h="379094">
                <a:moveTo>
                  <a:pt x="212440" y="51574"/>
                </a:moveTo>
                <a:lnTo>
                  <a:pt x="189452" y="51574"/>
                </a:lnTo>
                <a:lnTo>
                  <a:pt x="197320" y="49995"/>
                </a:lnTo>
                <a:lnTo>
                  <a:pt x="203857" y="45653"/>
                </a:lnTo>
                <a:lnTo>
                  <a:pt x="208321" y="39141"/>
                </a:lnTo>
                <a:lnTo>
                  <a:pt x="209974" y="31049"/>
                </a:lnTo>
                <a:lnTo>
                  <a:pt x="208321" y="23180"/>
                </a:lnTo>
                <a:lnTo>
                  <a:pt x="203857" y="16642"/>
                </a:lnTo>
                <a:lnTo>
                  <a:pt x="197320" y="12177"/>
                </a:lnTo>
                <a:lnTo>
                  <a:pt x="189452" y="10524"/>
                </a:lnTo>
                <a:lnTo>
                  <a:pt x="212071" y="10524"/>
                </a:lnTo>
                <a:lnTo>
                  <a:pt x="216240" y="15541"/>
                </a:lnTo>
                <a:lnTo>
                  <a:pt x="219974" y="25787"/>
                </a:lnTo>
                <a:lnTo>
                  <a:pt x="377863" y="25787"/>
                </a:lnTo>
                <a:lnTo>
                  <a:pt x="378904" y="31049"/>
                </a:lnTo>
                <a:lnTo>
                  <a:pt x="377953" y="36312"/>
                </a:lnTo>
                <a:lnTo>
                  <a:pt x="219974" y="36312"/>
                </a:lnTo>
                <a:lnTo>
                  <a:pt x="216989" y="45291"/>
                </a:lnTo>
                <a:lnTo>
                  <a:pt x="212440" y="51574"/>
                </a:lnTo>
                <a:close/>
              </a:path>
              <a:path w="380365" h="379094">
                <a:moveTo>
                  <a:pt x="328404" y="184189"/>
                </a:moveTo>
                <a:lnTo>
                  <a:pt x="317856" y="184189"/>
                </a:lnTo>
                <a:lnTo>
                  <a:pt x="320841" y="175218"/>
                </a:lnTo>
                <a:lnTo>
                  <a:pt x="326343" y="167678"/>
                </a:lnTo>
                <a:lnTo>
                  <a:pt x="333916" y="162209"/>
                </a:lnTo>
                <a:lnTo>
                  <a:pt x="343116" y="159454"/>
                </a:lnTo>
                <a:lnTo>
                  <a:pt x="343116" y="61572"/>
                </a:lnTo>
                <a:lnTo>
                  <a:pt x="334137" y="58587"/>
                </a:lnTo>
                <a:lnTo>
                  <a:pt x="326539" y="53086"/>
                </a:lnTo>
                <a:lnTo>
                  <a:pt x="320915" y="45513"/>
                </a:lnTo>
                <a:lnTo>
                  <a:pt x="317856" y="36312"/>
                </a:lnTo>
                <a:lnTo>
                  <a:pt x="377953" y="36312"/>
                </a:lnTo>
                <a:lnTo>
                  <a:pt x="376947" y="41887"/>
                </a:lnTo>
                <a:lnTo>
                  <a:pt x="371536" y="51047"/>
                </a:lnTo>
                <a:lnTo>
                  <a:pt x="363362" y="57839"/>
                </a:lnTo>
                <a:lnTo>
                  <a:pt x="353116" y="61572"/>
                </a:lnTo>
                <a:lnTo>
                  <a:pt x="353116" y="158929"/>
                </a:lnTo>
                <a:lnTo>
                  <a:pt x="363378" y="162662"/>
                </a:lnTo>
                <a:lnTo>
                  <a:pt x="371025" y="168927"/>
                </a:lnTo>
                <a:lnTo>
                  <a:pt x="347854" y="168927"/>
                </a:lnTo>
                <a:lnTo>
                  <a:pt x="339984" y="170506"/>
                </a:lnTo>
                <a:lnTo>
                  <a:pt x="333447" y="174848"/>
                </a:lnTo>
                <a:lnTo>
                  <a:pt x="328982" y="181360"/>
                </a:lnTo>
                <a:lnTo>
                  <a:pt x="328404" y="184189"/>
                </a:lnTo>
                <a:close/>
              </a:path>
              <a:path w="380365" h="379094">
                <a:moveTo>
                  <a:pt x="31047" y="378904"/>
                </a:moveTo>
                <a:lnTo>
                  <a:pt x="18870" y="376494"/>
                </a:lnTo>
                <a:lnTo>
                  <a:pt x="9011" y="369892"/>
                </a:lnTo>
                <a:lnTo>
                  <a:pt x="2409" y="360032"/>
                </a:lnTo>
                <a:lnTo>
                  <a:pt x="0" y="347854"/>
                </a:lnTo>
                <a:lnTo>
                  <a:pt x="1961" y="337017"/>
                </a:lnTo>
                <a:lnTo>
                  <a:pt x="7366" y="327923"/>
                </a:lnTo>
                <a:lnTo>
                  <a:pt x="15539" y="321288"/>
                </a:lnTo>
                <a:lnTo>
                  <a:pt x="25784" y="317859"/>
                </a:lnTo>
                <a:lnTo>
                  <a:pt x="25784" y="219974"/>
                </a:lnTo>
                <a:lnTo>
                  <a:pt x="15539" y="216242"/>
                </a:lnTo>
                <a:lnTo>
                  <a:pt x="7366" y="209450"/>
                </a:lnTo>
                <a:lnTo>
                  <a:pt x="1956" y="200290"/>
                </a:lnTo>
                <a:lnTo>
                  <a:pt x="0" y="189452"/>
                </a:lnTo>
                <a:lnTo>
                  <a:pt x="2409" y="177504"/>
                </a:lnTo>
                <a:lnTo>
                  <a:pt x="9011" y="167678"/>
                </a:lnTo>
                <a:lnTo>
                  <a:pt x="18870" y="161108"/>
                </a:lnTo>
                <a:lnTo>
                  <a:pt x="31047" y="158929"/>
                </a:lnTo>
                <a:lnTo>
                  <a:pt x="41885" y="160886"/>
                </a:lnTo>
                <a:lnTo>
                  <a:pt x="51045" y="166297"/>
                </a:lnTo>
                <a:lnTo>
                  <a:pt x="53231" y="168927"/>
                </a:lnTo>
                <a:lnTo>
                  <a:pt x="30522" y="168927"/>
                </a:lnTo>
                <a:lnTo>
                  <a:pt x="22652" y="170506"/>
                </a:lnTo>
                <a:lnTo>
                  <a:pt x="16115" y="174848"/>
                </a:lnTo>
                <a:lnTo>
                  <a:pt x="11650" y="181360"/>
                </a:lnTo>
                <a:lnTo>
                  <a:pt x="9997" y="189452"/>
                </a:lnTo>
                <a:lnTo>
                  <a:pt x="11650" y="197543"/>
                </a:lnTo>
                <a:lnTo>
                  <a:pt x="16115" y="204056"/>
                </a:lnTo>
                <a:lnTo>
                  <a:pt x="22652" y="208398"/>
                </a:lnTo>
                <a:lnTo>
                  <a:pt x="30522" y="209977"/>
                </a:lnTo>
                <a:lnTo>
                  <a:pt x="54036" y="209977"/>
                </a:lnTo>
                <a:lnTo>
                  <a:pt x="53084" y="211291"/>
                </a:lnTo>
                <a:lnTo>
                  <a:pt x="45511" y="216915"/>
                </a:lnTo>
                <a:lnTo>
                  <a:pt x="36309" y="219974"/>
                </a:lnTo>
                <a:lnTo>
                  <a:pt x="36309" y="317859"/>
                </a:lnTo>
                <a:lnTo>
                  <a:pt x="45289" y="320844"/>
                </a:lnTo>
                <a:lnTo>
                  <a:pt x="52886" y="326344"/>
                </a:lnTo>
                <a:lnTo>
                  <a:pt x="58511" y="333917"/>
                </a:lnTo>
                <a:lnTo>
                  <a:pt x="61569" y="343119"/>
                </a:lnTo>
                <a:lnTo>
                  <a:pt x="169894" y="343119"/>
                </a:lnTo>
                <a:lnTo>
                  <a:pt x="168927" y="347854"/>
                </a:lnTo>
                <a:lnTo>
                  <a:pt x="170032" y="353116"/>
                </a:lnTo>
                <a:lnTo>
                  <a:pt x="61569" y="353116"/>
                </a:lnTo>
                <a:lnTo>
                  <a:pt x="57837" y="363362"/>
                </a:lnTo>
                <a:lnTo>
                  <a:pt x="51045" y="371536"/>
                </a:lnTo>
                <a:lnTo>
                  <a:pt x="41885" y="376947"/>
                </a:lnTo>
                <a:lnTo>
                  <a:pt x="31047" y="378904"/>
                </a:lnTo>
                <a:close/>
              </a:path>
              <a:path w="380365" h="379094">
                <a:moveTo>
                  <a:pt x="54036" y="209977"/>
                </a:moveTo>
                <a:lnTo>
                  <a:pt x="30522" y="209977"/>
                </a:lnTo>
                <a:lnTo>
                  <a:pt x="38390" y="208398"/>
                </a:lnTo>
                <a:lnTo>
                  <a:pt x="44927" y="204056"/>
                </a:lnTo>
                <a:lnTo>
                  <a:pt x="49392" y="197543"/>
                </a:lnTo>
                <a:lnTo>
                  <a:pt x="51044" y="189452"/>
                </a:lnTo>
                <a:lnTo>
                  <a:pt x="49392" y="181582"/>
                </a:lnTo>
                <a:lnTo>
                  <a:pt x="44927" y="175044"/>
                </a:lnTo>
                <a:lnTo>
                  <a:pt x="38390" y="170579"/>
                </a:lnTo>
                <a:lnTo>
                  <a:pt x="30522" y="168927"/>
                </a:lnTo>
                <a:lnTo>
                  <a:pt x="53231" y="168927"/>
                </a:lnTo>
                <a:lnTo>
                  <a:pt x="57837" y="174470"/>
                </a:lnTo>
                <a:lnTo>
                  <a:pt x="61569" y="184714"/>
                </a:lnTo>
                <a:lnTo>
                  <a:pt x="328297" y="184714"/>
                </a:lnTo>
                <a:lnTo>
                  <a:pt x="327329" y="189452"/>
                </a:lnTo>
                <a:lnTo>
                  <a:pt x="328385" y="194714"/>
                </a:lnTo>
                <a:lnTo>
                  <a:pt x="61569" y="194714"/>
                </a:lnTo>
                <a:lnTo>
                  <a:pt x="58585" y="203693"/>
                </a:lnTo>
                <a:lnTo>
                  <a:pt x="54036" y="209977"/>
                </a:lnTo>
                <a:close/>
              </a:path>
              <a:path w="380365" h="379094">
                <a:moveTo>
                  <a:pt x="371778" y="209977"/>
                </a:moveTo>
                <a:lnTo>
                  <a:pt x="347854" y="209977"/>
                </a:lnTo>
                <a:lnTo>
                  <a:pt x="356019" y="208398"/>
                </a:lnTo>
                <a:lnTo>
                  <a:pt x="362655" y="204056"/>
                </a:lnTo>
                <a:lnTo>
                  <a:pt x="367021" y="197543"/>
                </a:lnTo>
                <a:lnTo>
                  <a:pt x="368379" y="189452"/>
                </a:lnTo>
                <a:lnTo>
                  <a:pt x="366726" y="181582"/>
                </a:lnTo>
                <a:lnTo>
                  <a:pt x="362261" y="175044"/>
                </a:lnTo>
                <a:lnTo>
                  <a:pt x="355724" y="170579"/>
                </a:lnTo>
                <a:lnTo>
                  <a:pt x="347854" y="168927"/>
                </a:lnTo>
                <a:lnTo>
                  <a:pt x="371025" y="168927"/>
                </a:lnTo>
                <a:lnTo>
                  <a:pt x="371667" y="169453"/>
                </a:lnTo>
                <a:lnTo>
                  <a:pt x="377391" y="178613"/>
                </a:lnTo>
                <a:lnTo>
                  <a:pt x="379956" y="189452"/>
                </a:lnTo>
                <a:lnTo>
                  <a:pt x="377473" y="201630"/>
                </a:lnTo>
                <a:lnTo>
                  <a:pt x="371778" y="209977"/>
                </a:lnTo>
                <a:close/>
              </a:path>
              <a:path w="380365" h="379094">
                <a:moveTo>
                  <a:pt x="169894" y="343119"/>
                </a:moveTo>
                <a:lnTo>
                  <a:pt x="158929" y="343119"/>
                </a:lnTo>
                <a:lnTo>
                  <a:pt x="161996" y="333917"/>
                </a:lnTo>
                <a:lnTo>
                  <a:pt x="167678" y="326344"/>
                </a:lnTo>
                <a:lnTo>
                  <a:pt x="175431" y="320844"/>
                </a:lnTo>
                <a:lnTo>
                  <a:pt x="184714" y="317859"/>
                </a:lnTo>
                <a:lnTo>
                  <a:pt x="184714" y="219974"/>
                </a:lnTo>
                <a:lnTo>
                  <a:pt x="175735" y="216989"/>
                </a:lnTo>
                <a:lnTo>
                  <a:pt x="168137" y="211489"/>
                </a:lnTo>
                <a:lnTo>
                  <a:pt x="162513" y="203916"/>
                </a:lnTo>
                <a:lnTo>
                  <a:pt x="159454" y="194714"/>
                </a:lnTo>
                <a:lnTo>
                  <a:pt x="220499" y="194714"/>
                </a:lnTo>
                <a:lnTo>
                  <a:pt x="217514" y="203693"/>
                </a:lnTo>
                <a:lnTo>
                  <a:pt x="212014" y="211291"/>
                </a:lnTo>
                <a:lnTo>
                  <a:pt x="204441" y="216915"/>
                </a:lnTo>
                <a:lnTo>
                  <a:pt x="195239" y="219974"/>
                </a:lnTo>
                <a:lnTo>
                  <a:pt x="195239" y="317331"/>
                </a:lnTo>
                <a:lnTo>
                  <a:pt x="205485" y="321065"/>
                </a:lnTo>
                <a:lnTo>
                  <a:pt x="213026" y="327331"/>
                </a:lnTo>
                <a:lnTo>
                  <a:pt x="189452" y="327331"/>
                </a:lnTo>
                <a:lnTo>
                  <a:pt x="181582" y="328910"/>
                </a:lnTo>
                <a:lnTo>
                  <a:pt x="175044" y="333251"/>
                </a:lnTo>
                <a:lnTo>
                  <a:pt x="170579" y="339763"/>
                </a:lnTo>
                <a:lnTo>
                  <a:pt x="169894" y="343119"/>
                </a:lnTo>
                <a:close/>
              </a:path>
              <a:path w="380365" h="379094">
                <a:moveTo>
                  <a:pt x="348906" y="220502"/>
                </a:moveTo>
                <a:lnTo>
                  <a:pt x="338068" y="218544"/>
                </a:lnTo>
                <a:lnTo>
                  <a:pt x="328908" y="213133"/>
                </a:lnTo>
                <a:lnTo>
                  <a:pt x="322116" y="204960"/>
                </a:lnTo>
                <a:lnTo>
                  <a:pt x="318384" y="194714"/>
                </a:lnTo>
                <a:lnTo>
                  <a:pt x="328385" y="194714"/>
                </a:lnTo>
                <a:lnTo>
                  <a:pt x="328908" y="197321"/>
                </a:lnTo>
                <a:lnTo>
                  <a:pt x="333250" y="203859"/>
                </a:lnTo>
                <a:lnTo>
                  <a:pt x="339763" y="208324"/>
                </a:lnTo>
                <a:lnTo>
                  <a:pt x="347854" y="209977"/>
                </a:lnTo>
                <a:lnTo>
                  <a:pt x="371778" y="209977"/>
                </a:lnTo>
                <a:lnTo>
                  <a:pt x="370746" y="211489"/>
                </a:lnTo>
                <a:lnTo>
                  <a:pt x="360862" y="218092"/>
                </a:lnTo>
                <a:lnTo>
                  <a:pt x="348906" y="220502"/>
                </a:lnTo>
                <a:close/>
              </a:path>
              <a:path w="380365" h="379094">
                <a:moveTo>
                  <a:pt x="212849" y="368379"/>
                </a:moveTo>
                <a:lnTo>
                  <a:pt x="189452" y="368379"/>
                </a:lnTo>
                <a:lnTo>
                  <a:pt x="197320" y="366800"/>
                </a:lnTo>
                <a:lnTo>
                  <a:pt x="203857" y="362458"/>
                </a:lnTo>
                <a:lnTo>
                  <a:pt x="208321" y="355945"/>
                </a:lnTo>
                <a:lnTo>
                  <a:pt x="209974" y="347854"/>
                </a:lnTo>
                <a:lnTo>
                  <a:pt x="208321" y="339985"/>
                </a:lnTo>
                <a:lnTo>
                  <a:pt x="203857" y="333449"/>
                </a:lnTo>
                <a:lnTo>
                  <a:pt x="197320" y="328984"/>
                </a:lnTo>
                <a:lnTo>
                  <a:pt x="189452" y="327331"/>
                </a:lnTo>
                <a:lnTo>
                  <a:pt x="213026" y="327331"/>
                </a:lnTo>
                <a:lnTo>
                  <a:pt x="213658" y="327857"/>
                </a:lnTo>
                <a:lnTo>
                  <a:pt x="219071" y="337025"/>
                </a:lnTo>
                <a:lnTo>
                  <a:pt x="221027" y="347854"/>
                </a:lnTo>
                <a:lnTo>
                  <a:pt x="218543" y="360032"/>
                </a:lnTo>
                <a:lnTo>
                  <a:pt x="212849" y="368379"/>
                </a:lnTo>
                <a:close/>
              </a:path>
              <a:path w="380365" h="379094">
                <a:moveTo>
                  <a:pt x="189977" y="378904"/>
                </a:moveTo>
                <a:lnTo>
                  <a:pt x="179140" y="376947"/>
                </a:lnTo>
                <a:lnTo>
                  <a:pt x="169980" y="371536"/>
                </a:lnTo>
                <a:lnTo>
                  <a:pt x="163188" y="363362"/>
                </a:lnTo>
                <a:lnTo>
                  <a:pt x="159454" y="353116"/>
                </a:lnTo>
                <a:lnTo>
                  <a:pt x="170032" y="353116"/>
                </a:lnTo>
                <a:lnTo>
                  <a:pt x="170579" y="355724"/>
                </a:lnTo>
                <a:lnTo>
                  <a:pt x="175044" y="362261"/>
                </a:lnTo>
                <a:lnTo>
                  <a:pt x="181582" y="366726"/>
                </a:lnTo>
                <a:lnTo>
                  <a:pt x="189452" y="368379"/>
                </a:lnTo>
                <a:lnTo>
                  <a:pt x="212849" y="368379"/>
                </a:lnTo>
                <a:lnTo>
                  <a:pt x="211817" y="369892"/>
                </a:lnTo>
                <a:lnTo>
                  <a:pt x="201933" y="376494"/>
                </a:lnTo>
                <a:lnTo>
                  <a:pt x="189977" y="378904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609269" y="1191067"/>
            <a:ext cx="5934075" cy="3158490"/>
            <a:chOff x="2609269" y="1191067"/>
            <a:chExt cx="5934075" cy="3158490"/>
          </a:xfrm>
        </p:grpSpPr>
        <p:sp>
          <p:nvSpPr>
            <p:cNvPr id="15" name="object 15"/>
            <p:cNvSpPr/>
            <p:nvPr/>
          </p:nvSpPr>
          <p:spPr>
            <a:xfrm>
              <a:off x="2634669" y="1216467"/>
              <a:ext cx="5883188" cy="31071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21969" y="1203767"/>
              <a:ext cx="5908675" cy="3133090"/>
            </a:xfrm>
            <a:custGeom>
              <a:avLst/>
              <a:gdLst/>
              <a:ahLst/>
              <a:cxnLst/>
              <a:rect l="l" t="t" r="r" b="b"/>
              <a:pathLst>
                <a:path w="5908675" h="3133090">
                  <a:moveTo>
                    <a:pt x="0" y="0"/>
                  </a:moveTo>
                  <a:lnTo>
                    <a:pt x="5908588" y="0"/>
                  </a:lnTo>
                  <a:lnTo>
                    <a:pt x="5908588" y="3132573"/>
                  </a:lnTo>
                  <a:lnTo>
                    <a:pt x="0" y="313257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3997"/>
            <a:ext cx="6907530" cy="3919854"/>
            <a:chOff x="0" y="1223997"/>
            <a:chExt cx="6907530" cy="3919854"/>
          </a:xfrm>
        </p:grpSpPr>
        <p:sp>
          <p:nvSpPr>
            <p:cNvPr id="3" name="object 3"/>
            <p:cNvSpPr/>
            <p:nvPr/>
          </p:nvSpPr>
          <p:spPr>
            <a:xfrm>
              <a:off x="361961" y="1223997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111" y="4109191"/>
              <a:ext cx="1938655" cy="546735"/>
            </a:xfrm>
            <a:custGeom>
              <a:avLst/>
              <a:gdLst/>
              <a:ahLst/>
              <a:cxnLst/>
              <a:rect l="l" t="t" r="r" b="b"/>
              <a:pathLst>
                <a:path w="1938655" h="546735">
                  <a:moveTo>
                    <a:pt x="0" y="546498"/>
                  </a:moveTo>
                  <a:lnTo>
                    <a:pt x="1938296" y="546498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5464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0323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UNDERSTAND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30" b="0">
                <a:solidFill>
                  <a:srgbClr val="FFFFFF"/>
                </a:solidFill>
                <a:latin typeface="Lato"/>
                <a:cs typeface="Lato"/>
              </a:rPr>
              <a:t>NAVIGATE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9111" y="1262097"/>
            <a:ext cx="1938655" cy="2847340"/>
            <a:chOff x="419111" y="1262097"/>
            <a:chExt cx="1938655" cy="2847340"/>
          </a:xfrm>
        </p:grpSpPr>
        <p:sp>
          <p:nvSpPr>
            <p:cNvPr id="8" name="object 8"/>
            <p:cNvSpPr/>
            <p:nvPr/>
          </p:nvSpPr>
          <p:spPr>
            <a:xfrm>
              <a:off x="419111" y="1262097"/>
              <a:ext cx="1938655" cy="2403475"/>
            </a:xfrm>
            <a:custGeom>
              <a:avLst/>
              <a:gdLst/>
              <a:ahLst/>
              <a:cxnLst/>
              <a:rect l="l" t="t" r="r" b="b"/>
              <a:pathLst>
                <a:path w="1938655" h="2403475">
                  <a:moveTo>
                    <a:pt x="0" y="2403395"/>
                  </a:moveTo>
                  <a:lnTo>
                    <a:pt x="1938296" y="2403395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2403395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19114" y="3665492"/>
              <a:ext cx="1938655" cy="443865"/>
            </a:xfrm>
            <a:custGeom>
              <a:avLst/>
              <a:gdLst/>
              <a:ahLst/>
              <a:cxnLst/>
              <a:rect l="l" t="t" r="r" b="b"/>
              <a:pathLst>
                <a:path w="1938655" h="443864">
                  <a:moveTo>
                    <a:pt x="1938296" y="443699"/>
                  </a:moveTo>
                  <a:lnTo>
                    <a:pt x="0" y="443699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443699"/>
                  </a:lnTo>
                  <a:close/>
                </a:path>
              </a:pathLst>
            </a:custGeom>
            <a:solidFill>
              <a:srgbClr val="FF8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473086" y="1949039"/>
            <a:ext cx="1685925" cy="20961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00A3AE"/>
                </a:solidFill>
                <a:latin typeface="Roboto"/>
                <a:cs typeface="Roboto"/>
              </a:rPr>
              <a:t>Navigate</a:t>
            </a:r>
            <a:endParaRPr sz="14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Browse to </a:t>
            </a:r>
            <a:r>
              <a:rPr dirty="0" sz="1100" spc="-5">
                <a:solidFill>
                  <a:srgbClr val="2F5767"/>
                </a:solidFill>
                <a:latin typeface="Roboto"/>
                <a:cs typeface="Roboto"/>
              </a:rPr>
              <a:t>ﬁnd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related data  sets.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300">
              <a:latin typeface="Roboto"/>
              <a:cs typeface="Roboto"/>
            </a:endParaRPr>
          </a:p>
          <a:p>
            <a:pPr marL="12700" marR="390525">
              <a:lnSpc>
                <a:spcPct val="100000"/>
              </a:lnSpc>
              <a:spcBef>
                <a:spcPts val="925"/>
              </a:spcBef>
            </a:pPr>
            <a:r>
              <a:rPr dirty="0" sz="1100" spc="-10" b="1">
                <a:solidFill>
                  <a:srgbClr val="2F5767"/>
                </a:solidFill>
                <a:latin typeface="Roboto"/>
                <a:cs typeface="Roboto"/>
              </a:rPr>
              <a:t>Technical Concepts:  </a:t>
            </a:r>
            <a:r>
              <a:rPr dirty="0" sz="1100" spc="-10">
                <a:solidFill>
                  <a:srgbClr val="2F5767"/>
                </a:solidFill>
                <a:latin typeface="Roboto"/>
                <a:cs typeface="Roboto"/>
              </a:rPr>
              <a:t>Navigation links  Breadcrumbs</a:t>
            </a:r>
            <a:endParaRPr sz="11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600">
              <a:latin typeface="Roboto"/>
              <a:cs typeface="Roboto"/>
            </a:endParaRPr>
          </a:p>
          <a:p>
            <a:pPr marL="541655" marR="132080" indent="-260350">
              <a:lnSpc>
                <a:spcPct val="100000"/>
              </a:lnSpc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Apache</a:t>
            </a:r>
            <a:r>
              <a:rPr dirty="0" sz="10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Atlas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2311" y="1214472"/>
            <a:ext cx="2067745" cy="13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8986" y="1262097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99141" y="1494879"/>
            <a:ext cx="380365" cy="379095"/>
          </a:xfrm>
          <a:custGeom>
            <a:avLst/>
            <a:gdLst/>
            <a:ahLst/>
            <a:cxnLst/>
            <a:rect l="l" t="t" r="r" b="b"/>
            <a:pathLst>
              <a:path w="380365" h="379094">
                <a:moveTo>
                  <a:pt x="328297" y="184714"/>
                </a:moveTo>
                <a:lnTo>
                  <a:pt x="158929" y="184714"/>
                </a:lnTo>
                <a:lnTo>
                  <a:pt x="161914" y="175735"/>
                </a:lnTo>
                <a:lnTo>
                  <a:pt x="167414" y="168137"/>
                </a:lnTo>
                <a:lnTo>
                  <a:pt x="174987" y="162513"/>
                </a:lnTo>
                <a:lnTo>
                  <a:pt x="184189" y="159454"/>
                </a:lnTo>
                <a:lnTo>
                  <a:pt x="184189" y="61572"/>
                </a:lnTo>
                <a:lnTo>
                  <a:pt x="173944" y="57839"/>
                </a:lnTo>
                <a:lnTo>
                  <a:pt x="165770" y="51047"/>
                </a:lnTo>
                <a:lnTo>
                  <a:pt x="160359" y="41887"/>
                </a:lnTo>
                <a:lnTo>
                  <a:pt x="158402" y="31049"/>
                </a:lnTo>
                <a:lnTo>
                  <a:pt x="160885" y="18871"/>
                </a:lnTo>
                <a:lnTo>
                  <a:pt x="167612" y="9012"/>
                </a:lnTo>
                <a:lnTo>
                  <a:pt x="177496" y="2409"/>
                </a:lnTo>
                <a:lnTo>
                  <a:pt x="189452" y="0"/>
                </a:lnTo>
                <a:lnTo>
                  <a:pt x="200288" y="1957"/>
                </a:lnTo>
                <a:lnTo>
                  <a:pt x="209448" y="7368"/>
                </a:lnTo>
                <a:lnTo>
                  <a:pt x="212071" y="10524"/>
                </a:lnTo>
                <a:lnTo>
                  <a:pt x="189452" y="10524"/>
                </a:lnTo>
                <a:lnTo>
                  <a:pt x="181582" y="12103"/>
                </a:lnTo>
                <a:lnTo>
                  <a:pt x="175044" y="16445"/>
                </a:lnTo>
                <a:lnTo>
                  <a:pt x="170579" y="22958"/>
                </a:lnTo>
                <a:lnTo>
                  <a:pt x="168927" y="31049"/>
                </a:lnTo>
                <a:lnTo>
                  <a:pt x="170579" y="38918"/>
                </a:lnTo>
                <a:lnTo>
                  <a:pt x="175044" y="45456"/>
                </a:lnTo>
                <a:lnTo>
                  <a:pt x="181582" y="49921"/>
                </a:lnTo>
                <a:lnTo>
                  <a:pt x="189452" y="51574"/>
                </a:lnTo>
                <a:lnTo>
                  <a:pt x="212440" y="51574"/>
                </a:lnTo>
                <a:lnTo>
                  <a:pt x="211488" y="52889"/>
                </a:lnTo>
                <a:lnTo>
                  <a:pt x="203915" y="58513"/>
                </a:lnTo>
                <a:lnTo>
                  <a:pt x="194714" y="61572"/>
                </a:lnTo>
                <a:lnTo>
                  <a:pt x="194714" y="158929"/>
                </a:lnTo>
                <a:lnTo>
                  <a:pt x="219974" y="184189"/>
                </a:lnTo>
                <a:lnTo>
                  <a:pt x="328404" y="184189"/>
                </a:lnTo>
                <a:lnTo>
                  <a:pt x="328297" y="184714"/>
                </a:lnTo>
                <a:close/>
              </a:path>
              <a:path w="380365" h="379094">
                <a:moveTo>
                  <a:pt x="377863" y="25787"/>
                </a:moveTo>
                <a:lnTo>
                  <a:pt x="317331" y="25787"/>
                </a:lnTo>
                <a:lnTo>
                  <a:pt x="321064" y="15541"/>
                </a:lnTo>
                <a:lnTo>
                  <a:pt x="327855" y="7368"/>
                </a:lnTo>
                <a:lnTo>
                  <a:pt x="337016" y="1957"/>
                </a:lnTo>
                <a:lnTo>
                  <a:pt x="347854" y="0"/>
                </a:lnTo>
                <a:lnTo>
                  <a:pt x="360032" y="2409"/>
                </a:lnTo>
                <a:lnTo>
                  <a:pt x="369892" y="9012"/>
                </a:lnTo>
                <a:lnTo>
                  <a:pt x="376494" y="18871"/>
                </a:lnTo>
                <a:lnTo>
                  <a:pt x="377863" y="25787"/>
                </a:lnTo>
                <a:close/>
              </a:path>
              <a:path w="380365" h="379094">
                <a:moveTo>
                  <a:pt x="212440" y="51574"/>
                </a:moveTo>
                <a:lnTo>
                  <a:pt x="189452" y="51574"/>
                </a:lnTo>
                <a:lnTo>
                  <a:pt x="197320" y="49995"/>
                </a:lnTo>
                <a:lnTo>
                  <a:pt x="203857" y="45653"/>
                </a:lnTo>
                <a:lnTo>
                  <a:pt x="208321" y="39141"/>
                </a:lnTo>
                <a:lnTo>
                  <a:pt x="209974" y="31049"/>
                </a:lnTo>
                <a:lnTo>
                  <a:pt x="208321" y="23180"/>
                </a:lnTo>
                <a:lnTo>
                  <a:pt x="203857" y="16642"/>
                </a:lnTo>
                <a:lnTo>
                  <a:pt x="197320" y="12177"/>
                </a:lnTo>
                <a:lnTo>
                  <a:pt x="189452" y="10524"/>
                </a:lnTo>
                <a:lnTo>
                  <a:pt x="212071" y="10524"/>
                </a:lnTo>
                <a:lnTo>
                  <a:pt x="216240" y="15541"/>
                </a:lnTo>
                <a:lnTo>
                  <a:pt x="219974" y="25787"/>
                </a:lnTo>
                <a:lnTo>
                  <a:pt x="377863" y="25787"/>
                </a:lnTo>
                <a:lnTo>
                  <a:pt x="378904" y="31049"/>
                </a:lnTo>
                <a:lnTo>
                  <a:pt x="377953" y="36312"/>
                </a:lnTo>
                <a:lnTo>
                  <a:pt x="219974" y="36312"/>
                </a:lnTo>
                <a:lnTo>
                  <a:pt x="216989" y="45291"/>
                </a:lnTo>
                <a:lnTo>
                  <a:pt x="212440" y="51574"/>
                </a:lnTo>
                <a:close/>
              </a:path>
              <a:path w="380365" h="379094">
                <a:moveTo>
                  <a:pt x="328404" y="184189"/>
                </a:moveTo>
                <a:lnTo>
                  <a:pt x="317856" y="184189"/>
                </a:lnTo>
                <a:lnTo>
                  <a:pt x="320841" y="175218"/>
                </a:lnTo>
                <a:lnTo>
                  <a:pt x="326343" y="167678"/>
                </a:lnTo>
                <a:lnTo>
                  <a:pt x="333916" y="162209"/>
                </a:lnTo>
                <a:lnTo>
                  <a:pt x="343116" y="159454"/>
                </a:lnTo>
                <a:lnTo>
                  <a:pt x="343116" y="61572"/>
                </a:lnTo>
                <a:lnTo>
                  <a:pt x="334137" y="58587"/>
                </a:lnTo>
                <a:lnTo>
                  <a:pt x="326539" y="53086"/>
                </a:lnTo>
                <a:lnTo>
                  <a:pt x="320915" y="45513"/>
                </a:lnTo>
                <a:lnTo>
                  <a:pt x="317856" y="36312"/>
                </a:lnTo>
                <a:lnTo>
                  <a:pt x="377953" y="36312"/>
                </a:lnTo>
                <a:lnTo>
                  <a:pt x="376947" y="41887"/>
                </a:lnTo>
                <a:lnTo>
                  <a:pt x="371536" y="51047"/>
                </a:lnTo>
                <a:lnTo>
                  <a:pt x="363362" y="57839"/>
                </a:lnTo>
                <a:lnTo>
                  <a:pt x="353116" y="61572"/>
                </a:lnTo>
                <a:lnTo>
                  <a:pt x="353116" y="158929"/>
                </a:lnTo>
                <a:lnTo>
                  <a:pt x="363378" y="162662"/>
                </a:lnTo>
                <a:lnTo>
                  <a:pt x="371025" y="168927"/>
                </a:lnTo>
                <a:lnTo>
                  <a:pt x="347854" y="168927"/>
                </a:lnTo>
                <a:lnTo>
                  <a:pt x="339984" y="170506"/>
                </a:lnTo>
                <a:lnTo>
                  <a:pt x="333447" y="174848"/>
                </a:lnTo>
                <a:lnTo>
                  <a:pt x="328982" y="181360"/>
                </a:lnTo>
                <a:lnTo>
                  <a:pt x="328404" y="184189"/>
                </a:lnTo>
                <a:close/>
              </a:path>
              <a:path w="380365" h="379094">
                <a:moveTo>
                  <a:pt x="31047" y="378904"/>
                </a:moveTo>
                <a:lnTo>
                  <a:pt x="18870" y="376494"/>
                </a:lnTo>
                <a:lnTo>
                  <a:pt x="9011" y="369892"/>
                </a:lnTo>
                <a:lnTo>
                  <a:pt x="2409" y="360032"/>
                </a:lnTo>
                <a:lnTo>
                  <a:pt x="0" y="347854"/>
                </a:lnTo>
                <a:lnTo>
                  <a:pt x="1961" y="337017"/>
                </a:lnTo>
                <a:lnTo>
                  <a:pt x="7366" y="327923"/>
                </a:lnTo>
                <a:lnTo>
                  <a:pt x="15539" y="321288"/>
                </a:lnTo>
                <a:lnTo>
                  <a:pt x="25784" y="317859"/>
                </a:lnTo>
                <a:lnTo>
                  <a:pt x="25784" y="219974"/>
                </a:lnTo>
                <a:lnTo>
                  <a:pt x="15539" y="216242"/>
                </a:lnTo>
                <a:lnTo>
                  <a:pt x="7366" y="209450"/>
                </a:lnTo>
                <a:lnTo>
                  <a:pt x="1956" y="200290"/>
                </a:lnTo>
                <a:lnTo>
                  <a:pt x="0" y="189452"/>
                </a:lnTo>
                <a:lnTo>
                  <a:pt x="2409" y="177504"/>
                </a:lnTo>
                <a:lnTo>
                  <a:pt x="9011" y="167678"/>
                </a:lnTo>
                <a:lnTo>
                  <a:pt x="18870" y="161108"/>
                </a:lnTo>
                <a:lnTo>
                  <a:pt x="31047" y="158929"/>
                </a:lnTo>
                <a:lnTo>
                  <a:pt x="41885" y="160886"/>
                </a:lnTo>
                <a:lnTo>
                  <a:pt x="51045" y="166297"/>
                </a:lnTo>
                <a:lnTo>
                  <a:pt x="53231" y="168927"/>
                </a:lnTo>
                <a:lnTo>
                  <a:pt x="30522" y="168927"/>
                </a:lnTo>
                <a:lnTo>
                  <a:pt x="22652" y="170506"/>
                </a:lnTo>
                <a:lnTo>
                  <a:pt x="16115" y="174848"/>
                </a:lnTo>
                <a:lnTo>
                  <a:pt x="11650" y="181360"/>
                </a:lnTo>
                <a:lnTo>
                  <a:pt x="9997" y="189452"/>
                </a:lnTo>
                <a:lnTo>
                  <a:pt x="11650" y="197543"/>
                </a:lnTo>
                <a:lnTo>
                  <a:pt x="16115" y="204056"/>
                </a:lnTo>
                <a:lnTo>
                  <a:pt x="22652" y="208398"/>
                </a:lnTo>
                <a:lnTo>
                  <a:pt x="30522" y="209977"/>
                </a:lnTo>
                <a:lnTo>
                  <a:pt x="54036" y="209977"/>
                </a:lnTo>
                <a:lnTo>
                  <a:pt x="53084" y="211291"/>
                </a:lnTo>
                <a:lnTo>
                  <a:pt x="45511" y="216915"/>
                </a:lnTo>
                <a:lnTo>
                  <a:pt x="36309" y="219974"/>
                </a:lnTo>
                <a:lnTo>
                  <a:pt x="36309" y="317859"/>
                </a:lnTo>
                <a:lnTo>
                  <a:pt x="45289" y="320844"/>
                </a:lnTo>
                <a:lnTo>
                  <a:pt x="52886" y="326344"/>
                </a:lnTo>
                <a:lnTo>
                  <a:pt x="58511" y="333917"/>
                </a:lnTo>
                <a:lnTo>
                  <a:pt x="61569" y="343119"/>
                </a:lnTo>
                <a:lnTo>
                  <a:pt x="169894" y="343119"/>
                </a:lnTo>
                <a:lnTo>
                  <a:pt x="168927" y="347854"/>
                </a:lnTo>
                <a:lnTo>
                  <a:pt x="170032" y="353116"/>
                </a:lnTo>
                <a:lnTo>
                  <a:pt x="61569" y="353116"/>
                </a:lnTo>
                <a:lnTo>
                  <a:pt x="57837" y="363362"/>
                </a:lnTo>
                <a:lnTo>
                  <a:pt x="51045" y="371536"/>
                </a:lnTo>
                <a:lnTo>
                  <a:pt x="41885" y="376947"/>
                </a:lnTo>
                <a:lnTo>
                  <a:pt x="31047" y="378904"/>
                </a:lnTo>
                <a:close/>
              </a:path>
              <a:path w="380365" h="379094">
                <a:moveTo>
                  <a:pt x="54036" y="209977"/>
                </a:moveTo>
                <a:lnTo>
                  <a:pt x="30522" y="209977"/>
                </a:lnTo>
                <a:lnTo>
                  <a:pt x="38390" y="208398"/>
                </a:lnTo>
                <a:lnTo>
                  <a:pt x="44927" y="204056"/>
                </a:lnTo>
                <a:lnTo>
                  <a:pt x="49392" y="197543"/>
                </a:lnTo>
                <a:lnTo>
                  <a:pt x="51044" y="189452"/>
                </a:lnTo>
                <a:lnTo>
                  <a:pt x="49392" y="181582"/>
                </a:lnTo>
                <a:lnTo>
                  <a:pt x="44927" y="175044"/>
                </a:lnTo>
                <a:lnTo>
                  <a:pt x="38390" y="170579"/>
                </a:lnTo>
                <a:lnTo>
                  <a:pt x="30522" y="168927"/>
                </a:lnTo>
                <a:lnTo>
                  <a:pt x="53231" y="168927"/>
                </a:lnTo>
                <a:lnTo>
                  <a:pt x="57837" y="174470"/>
                </a:lnTo>
                <a:lnTo>
                  <a:pt x="61569" y="184714"/>
                </a:lnTo>
                <a:lnTo>
                  <a:pt x="328297" y="184714"/>
                </a:lnTo>
                <a:lnTo>
                  <a:pt x="327329" y="189452"/>
                </a:lnTo>
                <a:lnTo>
                  <a:pt x="328385" y="194714"/>
                </a:lnTo>
                <a:lnTo>
                  <a:pt x="61569" y="194714"/>
                </a:lnTo>
                <a:lnTo>
                  <a:pt x="58585" y="203693"/>
                </a:lnTo>
                <a:lnTo>
                  <a:pt x="54036" y="209977"/>
                </a:lnTo>
                <a:close/>
              </a:path>
              <a:path w="380365" h="379094">
                <a:moveTo>
                  <a:pt x="371778" y="209977"/>
                </a:moveTo>
                <a:lnTo>
                  <a:pt x="347854" y="209977"/>
                </a:lnTo>
                <a:lnTo>
                  <a:pt x="356019" y="208398"/>
                </a:lnTo>
                <a:lnTo>
                  <a:pt x="362655" y="204056"/>
                </a:lnTo>
                <a:lnTo>
                  <a:pt x="367021" y="197543"/>
                </a:lnTo>
                <a:lnTo>
                  <a:pt x="368379" y="189452"/>
                </a:lnTo>
                <a:lnTo>
                  <a:pt x="366726" y="181582"/>
                </a:lnTo>
                <a:lnTo>
                  <a:pt x="362261" y="175044"/>
                </a:lnTo>
                <a:lnTo>
                  <a:pt x="355724" y="170579"/>
                </a:lnTo>
                <a:lnTo>
                  <a:pt x="347854" y="168927"/>
                </a:lnTo>
                <a:lnTo>
                  <a:pt x="371025" y="168927"/>
                </a:lnTo>
                <a:lnTo>
                  <a:pt x="371667" y="169453"/>
                </a:lnTo>
                <a:lnTo>
                  <a:pt x="377391" y="178613"/>
                </a:lnTo>
                <a:lnTo>
                  <a:pt x="379956" y="189452"/>
                </a:lnTo>
                <a:lnTo>
                  <a:pt x="377473" y="201630"/>
                </a:lnTo>
                <a:lnTo>
                  <a:pt x="371778" y="209977"/>
                </a:lnTo>
                <a:close/>
              </a:path>
              <a:path w="380365" h="379094">
                <a:moveTo>
                  <a:pt x="169894" y="343119"/>
                </a:moveTo>
                <a:lnTo>
                  <a:pt x="158929" y="343119"/>
                </a:lnTo>
                <a:lnTo>
                  <a:pt x="161996" y="333917"/>
                </a:lnTo>
                <a:lnTo>
                  <a:pt x="167678" y="326344"/>
                </a:lnTo>
                <a:lnTo>
                  <a:pt x="175431" y="320844"/>
                </a:lnTo>
                <a:lnTo>
                  <a:pt x="184714" y="317859"/>
                </a:lnTo>
                <a:lnTo>
                  <a:pt x="184714" y="219974"/>
                </a:lnTo>
                <a:lnTo>
                  <a:pt x="175735" y="216989"/>
                </a:lnTo>
                <a:lnTo>
                  <a:pt x="168137" y="211489"/>
                </a:lnTo>
                <a:lnTo>
                  <a:pt x="162513" y="203916"/>
                </a:lnTo>
                <a:lnTo>
                  <a:pt x="159454" y="194714"/>
                </a:lnTo>
                <a:lnTo>
                  <a:pt x="220499" y="194714"/>
                </a:lnTo>
                <a:lnTo>
                  <a:pt x="217514" y="203693"/>
                </a:lnTo>
                <a:lnTo>
                  <a:pt x="212014" y="211291"/>
                </a:lnTo>
                <a:lnTo>
                  <a:pt x="204441" y="216915"/>
                </a:lnTo>
                <a:lnTo>
                  <a:pt x="195239" y="219974"/>
                </a:lnTo>
                <a:lnTo>
                  <a:pt x="195239" y="317331"/>
                </a:lnTo>
                <a:lnTo>
                  <a:pt x="205485" y="321065"/>
                </a:lnTo>
                <a:lnTo>
                  <a:pt x="213026" y="327331"/>
                </a:lnTo>
                <a:lnTo>
                  <a:pt x="189452" y="327331"/>
                </a:lnTo>
                <a:lnTo>
                  <a:pt x="181582" y="328910"/>
                </a:lnTo>
                <a:lnTo>
                  <a:pt x="175044" y="333251"/>
                </a:lnTo>
                <a:lnTo>
                  <a:pt x="170579" y="339763"/>
                </a:lnTo>
                <a:lnTo>
                  <a:pt x="169894" y="343119"/>
                </a:lnTo>
                <a:close/>
              </a:path>
              <a:path w="380365" h="379094">
                <a:moveTo>
                  <a:pt x="348906" y="220502"/>
                </a:moveTo>
                <a:lnTo>
                  <a:pt x="338068" y="218544"/>
                </a:lnTo>
                <a:lnTo>
                  <a:pt x="328908" y="213133"/>
                </a:lnTo>
                <a:lnTo>
                  <a:pt x="322116" y="204960"/>
                </a:lnTo>
                <a:lnTo>
                  <a:pt x="318384" y="194714"/>
                </a:lnTo>
                <a:lnTo>
                  <a:pt x="328385" y="194714"/>
                </a:lnTo>
                <a:lnTo>
                  <a:pt x="328908" y="197321"/>
                </a:lnTo>
                <a:lnTo>
                  <a:pt x="333250" y="203859"/>
                </a:lnTo>
                <a:lnTo>
                  <a:pt x="339763" y="208324"/>
                </a:lnTo>
                <a:lnTo>
                  <a:pt x="347854" y="209977"/>
                </a:lnTo>
                <a:lnTo>
                  <a:pt x="371778" y="209977"/>
                </a:lnTo>
                <a:lnTo>
                  <a:pt x="370746" y="211489"/>
                </a:lnTo>
                <a:lnTo>
                  <a:pt x="360862" y="218092"/>
                </a:lnTo>
                <a:lnTo>
                  <a:pt x="348906" y="220502"/>
                </a:lnTo>
                <a:close/>
              </a:path>
              <a:path w="380365" h="379094">
                <a:moveTo>
                  <a:pt x="212849" y="368379"/>
                </a:moveTo>
                <a:lnTo>
                  <a:pt x="189452" y="368379"/>
                </a:lnTo>
                <a:lnTo>
                  <a:pt x="197320" y="366800"/>
                </a:lnTo>
                <a:lnTo>
                  <a:pt x="203857" y="362458"/>
                </a:lnTo>
                <a:lnTo>
                  <a:pt x="208321" y="355945"/>
                </a:lnTo>
                <a:lnTo>
                  <a:pt x="209974" y="347854"/>
                </a:lnTo>
                <a:lnTo>
                  <a:pt x="208321" y="339985"/>
                </a:lnTo>
                <a:lnTo>
                  <a:pt x="203857" y="333449"/>
                </a:lnTo>
                <a:lnTo>
                  <a:pt x="197320" y="328984"/>
                </a:lnTo>
                <a:lnTo>
                  <a:pt x="189452" y="327331"/>
                </a:lnTo>
                <a:lnTo>
                  <a:pt x="213026" y="327331"/>
                </a:lnTo>
                <a:lnTo>
                  <a:pt x="213658" y="327857"/>
                </a:lnTo>
                <a:lnTo>
                  <a:pt x="219071" y="337025"/>
                </a:lnTo>
                <a:lnTo>
                  <a:pt x="221027" y="347854"/>
                </a:lnTo>
                <a:lnTo>
                  <a:pt x="218543" y="360032"/>
                </a:lnTo>
                <a:lnTo>
                  <a:pt x="212849" y="368379"/>
                </a:lnTo>
                <a:close/>
              </a:path>
              <a:path w="380365" h="379094">
                <a:moveTo>
                  <a:pt x="189977" y="378904"/>
                </a:moveTo>
                <a:lnTo>
                  <a:pt x="179140" y="376947"/>
                </a:lnTo>
                <a:lnTo>
                  <a:pt x="169980" y="371536"/>
                </a:lnTo>
                <a:lnTo>
                  <a:pt x="163188" y="363362"/>
                </a:lnTo>
                <a:lnTo>
                  <a:pt x="159454" y="353116"/>
                </a:lnTo>
                <a:lnTo>
                  <a:pt x="170032" y="353116"/>
                </a:lnTo>
                <a:lnTo>
                  <a:pt x="170579" y="355724"/>
                </a:lnTo>
                <a:lnTo>
                  <a:pt x="175044" y="362261"/>
                </a:lnTo>
                <a:lnTo>
                  <a:pt x="181582" y="366726"/>
                </a:lnTo>
                <a:lnTo>
                  <a:pt x="189452" y="368379"/>
                </a:lnTo>
                <a:lnTo>
                  <a:pt x="212849" y="368379"/>
                </a:lnTo>
                <a:lnTo>
                  <a:pt x="211817" y="369892"/>
                </a:lnTo>
                <a:lnTo>
                  <a:pt x="201933" y="376494"/>
                </a:lnTo>
                <a:lnTo>
                  <a:pt x="189977" y="378904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2609269" y="1191067"/>
            <a:ext cx="6285865" cy="3364865"/>
            <a:chOff x="2609269" y="1191067"/>
            <a:chExt cx="6285865" cy="3364865"/>
          </a:xfrm>
        </p:grpSpPr>
        <p:sp>
          <p:nvSpPr>
            <p:cNvPr id="15" name="object 15"/>
            <p:cNvSpPr/>
            <p:nvPr/>
          </p:nvSpPr>
          <p:spPr>
            <a:xfrm>
              <a:off x="2634669" y="1216467"/>
              <a:ext cx="5883188" cy="310717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621969" y="1203767"/>
              <a:ext cx="5908675" cy="3133090"/>
            </a:xfrm>
            <a:custGeom>
              <a:avLst/>
              <a:gdLst/>
              <a:ahLst/>
              <a:cxnLst/>
              <a:rect l="l" t="t" r="r" b="b"/>
              <a:pathLst>
                <a:path w="5908675" h="3133090">
                  <a:moveTo>
                    <a:pt x="0" y="0"/>
                  </a:moveTo>
                  <a:lnTo>
                    <a:pt x="5908588" y="0"/>
                  </a:lnTo>
                  <a:lnTo>
                    <a:pt x="5908588" y="3132573"/>
                  </a:lnTo>
                  <a:lnTo>
                    <a:pt x="0" y="313257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986469" y="1404222"/>
              <a:ext cx="5883188" cy="312574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2973769" y="1391522"/>
              <a:ext cx="5908675" cy="3151505"/>
            </a:xfrm>
            <a:custGeom>
              <a:avLst/>
              <a:gdLst/>
              <a:ahLst/>
              <a:cxnLst/>
              <a:rect l="l" t="t" r="r" b="b"/>
              <a:pathLst>
                <a:path w="5908675" h="3151504">
                  <a:moveTo>
                    <a:pt x="0" y="0"/>
                  </a:moveTo>
                  <a:lnTo>
                    <a:pt x="5908588" y="0"/>
                  </a:lnTo>
                  <a:lnTo>
                    <a:pt x="5908588" y="3151143"/>
                  </a:lnTo>
                  <a:lnTo>
                    <a:pt x="0" y="3151143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3772"/>
            <a:ext cx="6907530" cy="3919854"/>
            <a:chOff x="0" y="1223772"/>
            <a:chExt cx="6907530" cy="3919854"/>
          </a:xfrm>
        </p:grpSpPr>
        <p:sp>
          <p:nvSpPr>
            <p:cNvPr id="3" name="object 3"/>
            <p:cNvSpPr/>
            <p:nvPr/>
          </p:nvSpPr>
          <p:spPr>
            <a:xfrm>
              <a:off x="361949" y="1223772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099" y="4108966"/>
              <a:ext cx="1938655" cy="546735"/>
            </a:xfrm>
            <a:custGeom>
              <a:avLst/>
              <a:gdLst/>
              <a:ahLst/>
              <a:cxnLst/>
              <a:rect l="l" t="t" r="r" b="b"/>
              <a:pathLst>
                <a:path w="1938655" h="546735">
                  <a:moveTo>
                    <a:pt x="0" y="546498"/>
                  </a:moveTo>
                  <a:lnTo>
                    <a:pt x="1938296" y="546498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5464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22986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UNDERSTAND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DISCOVERY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998" y="912620"/>
            <a:ext cx="329437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via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Cloudera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Data </a:t>
            </a:r>
            <a:r>
              <a:rPr dirty="0" sz="1600" spc="-15">
                <a:solidFill>
                  <a:srgbClr val="00A3AE"/>
                </a:solidFill>
                <a:latin typeface="Roboto"/>
                <a:cs typeface="Roboto"/>
              </a:rPr>
              <a:t>Catalog’s</a:t>
            </a:r>
            <a:r>
              <a:rPr dirty="0" sz="1600" spc="-5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Proﬁlers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099" y="1261874"/>
            <a:ext cx="1938655" cy="2403475"/>
          </a:xfrm>
          <a:custGeom>
            <a:avLst/>
            <a:gdLst/>
            <a:ahLst/>
            <a:cxnLst/>
            <a:rect l="l" t="t" r="r" b="b"/>
            <a:pathLst>
              <a:path w="1938655" h="2403475">
                <a:moveTo>
                  <a:pt x="0" y="2403392"/>
                </a:moveTo>
                <a:lnTo>
                  <a:pt x="1938296" y="2403392"/>
                </a:lnTo>
                <a:lnTo>
                  <a:pt x="1938296" y="0"/>
                </a:lnTo>
                <a:lnTo>
                  <a:pt x="0" y="0"/>
                </a:lnTo>
                <a:lnTo>
                  <a:pt x="0" y="2403392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73075" y="1948820"/>
            <a:ext cx="1598930" cy="1348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Arial"/>
                <a:cs typeface="Arial"/>
              </a:rPr>
              <a:t>Discover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Automated insights</a:t>
            </a:r>
            <a:r>
              <a:rPr dirty="0" sz="1100" spc="-85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about  </a:t>
            </a:r>
            <a:r>
              <a:rPr dirty="0" sz="1100">
                <a:solidFill>
                  <a:srgbClr val="2F5767"/>
                </a:solidFill>
                <a:latin typeface="Arial"/>
                <a:cs typeface="Arial"/>
              </a:rPr>
              <a:t>your</a:t>
            </a:r>
            <a:r>
              <a:rPr dirty="0" sz="1100" spc="-10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 b="1">
                <a:solidFill>
                  <a:srgbClr val="2F5767"/>
                </a:solidFill>
                <a:latin typeface="Arial"/>
                <a:cs typeface="Arial"/>
              </a:rPr>
              <a:t>Technical</a:t>
            </a:r>
            <a:r>
              <a:rPr dirty="0" sz="1100" spc="-20" b="1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 b="1">
                <a:solidFill>
                  <a:srgbClr val="2F5767"/>
                </a:solidFill>
                <a:latin typeface="Arial"/>
                <a:cs typeface="Arial"/>
              </a:rPr>
              <a:t>Concepts: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Profilers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099" y="3665267"/>
            <a:ext cx="1938655" cy="443865"/>
          </a:xfrm>
          <a:custGeom>
            <a:avLst/>
            <a:gdLst/>
            <a:ahLst/>
            <a:cxnLst/>
            <a:rect l="l" t="t" r="r" b="b"/>
            <a:pathLst>
              <a:path w="1938655" h="443864">
                <a:moveTo>
                  <a:pt x="1938296" y="443699"/>
                </a:moveTo>
                <a:lnTo>
                  <a:pt x="0" y="443699"/>
                </a:lnTo>
                <a:lnTo>
                  <a:pt x="0" y="0"/>
                </a:lnTo>
                <a:lnTo>
                  <a:pt x="1938296" y="0"/>
                </a:lnTo>
                <a:lnTo>
                  <a:pt x="1938296" y="443699"/>
                </a:lnTo>
                <a:close/>
              </a:path>
            </a:pathLst>
          </a:custGeom>
          <a:solidFill>
            <a:srgbClr val="FF8E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42284" y="3714165"/>
            <a:ext cx="12903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2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4441" y="1214250"/>
            <a:ext cx="2067745" cy="13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1116" y="1261874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4" name="object 14"/>
          <p:cNvGrpSpPr/>
          <p:nvPr/>
        </p:nvGrpSpPr>
        <p:grpSpPr>
          <a:xfrm>
            <a:off x="502978" y="1491019"/>
            <a:ext cx="407670" cy="384175"/>
            <a:chOff x="502978" y="1491019"/>
            <a:chExt cx="407670" cy="384175"/>
          </a:xfrm>
        </p:grpSpPr>
        <p:sp>
          <p:nvSpPr>
            <p:cNvPr id="15" name="object 15"/>
            <p:cNvSpPr/>
            <p:nvPr/>
          </p:nvSpPr>
          <p:spPr>
            <a:xfrm>
              <a:off x="575563" y="1563614"/>
              <a:ext cx="262255" cy="311785"/>
            </a:xfrm>
            <a:custGeom>
              <a:avLst/>
              <a:gdLst/>
              <a:ahLst/>
              <a:cxnLst/>
              <a:rect l="l" t="t" r="r" b="b"/>
              <a:pathLst>
                <a:path w="262255" h="311785">
                  <a:moveTo>
                    <a:pt x="185142" y="311431"/>
                  </a:moveTo>
                  <a:lnTo>
                    <a:pt x="76792" y="311431"/>
                  </a:lnTo>
                  <a:lnTo>
                    <a:pt x="76792" y="250407"/>
                  </a:lnTo>
                  <a:lnTo>
                    <a:pt x="45710" y="230565"/>
                  </a:lnTo>
                  <a:lnTo>
                    <a:pt x="21433" y="202931"/>
                  </a:lnTo>
                  <a:lnTo>
                    <a:pt x="5637" y="169181"/>
                  </a:lnTo>
                  <a:lnTo>
                    <a:pt x="0" y="130992"/>
                  </a:lnTo>
                  <a:lnTo>
                    <a:pt x="10330" y="80119"/>
                  </a:lnTo>
                  <a:lnTo>
                    <a:pt x="38461" y="38468"/>
                  </a:lnTo>
                  <a:lnTo>
                    <a:pt x="80103" y="10332"/>
                  </a:lnTo>
                  <a:lnTo>
                    <a:pt x="130967" y="0"/>
                  </a:lnTo>
                  <a:lnTo>
                    <a:pt x="180168" y="9994"/>
                  </a:lnTo>
                  <a:lnTo>
                    <a:pt x="130967" y="9994"/>
                  </a:lnTo>
                  <a:lnTo>
                    <a:pt x="83883" y="19505"/>
                  </a:lnTo>
                  <a:lnTo>
                    <a:pt x="45429" y="45439"/>
                  </a:lnTo>
                  <a:lnTo>
                    <a:pt x="19501" y="83901"/>
                  </a:lnTo>
                  <a:lnTo>
                    <a:pt x="9992" y="130992"/>
                  </a:lnTo>
                  <a:lnTo>
                    <a:pt x="19049" y="177046"/>
                  </a:lnTo>
                  <a:lnTo>
                    <a:pt x="43786" y="214963"/>
                  </a:lnTo>
                  <a:lnTo>
                    <a:pt x="80555" y="241143"/>
                  </a:lnTo>
                  <a:lnTo>
                    <a:pt x="125707" y="251986"/>
                  </a:lnTo>
                  <a:lnTo>
                    <a:pt x="185142" y="251986"/>
                  </a:lnTo>
                  <a:lnTo>
                    <a:pt x="185142" y="254616"/>
                  </a:lnTo>
                  <a:lnTo>
                    <a:pt x="87309" y="254616"/>
                  </a:lnTo>
                  <a:lnTo>
                    <a:pt x="87309" y="300909"/>
                  </a:lnTo>
                  <a:lnTo>
                    <a:pt x="185142" y="300909"/>
                  </a:lnTo>
                  <a:lnTo>
                    <a:pt x="185142" y="311431"/>
                  </a:lnTo>
                  <a:close/>
                </a:path>
                <a:path w="262255" h="311785">
                  <a:moveTo>
                    <a:pt x="185142" y="251986"/>
                  </a:moveTo>
                  <a:lnTo>
                    <a:pt x="136224" y="251986"/>
                  </a:lnTo>
                  <a:lnTo>
                    <a:pt x="181376" y="241143"/>
                  </a:lnTo>
                  <a:lnTo>
                    <a:pt x="218145" y="214963"/>
                  </a:lnTo>
                  <a:lnTo>
                    <a:pt x="242882" y="177046"/>
                  </a:lnTo>
                  <a:lnTo>
                    <a:pt x="251939" y="130992"/>
                  </a:lnTo>
                  <a:lnTo>
                    <a:pt x="242430" y="83901"/>
                  </a:lnTo>
                  <a:lnTo>
                    <a:pt x="216502" y="45439"/>
                  </a:lnTo>
                  <a:lnTo>
                    <a:pt x="178049" y="19505"/>
                  </a:lnTo>
                  <a:lnTo>
                    <a:pt x="130967" y="9994"/>
                  </a:lnTo>
                  <a:lnTo>
                    <a:pt x="180168" y="9994"/>
                  </a:lnTo>
                  <a:lnTo>
                    <a:pt x="181829" y="10332"/>
                  </a:lnTo>
                  <a:lnTo>
                    <a:pt x="223471" y="38468"/>
                  </a:lnTo>
                  <a:lnTo>
                    <a:pt x="251601" y="80119"/>
                  </a:lnTo>
                  <a:lnTo>
                    <a:pt x="261931" y="130992"/>
                  </a:lnTo>
                  <a:lnTo>
                    <a:pt x="256294" y="169181"/>
                  </a:lnTo>
                  <a:lnTo>
                    <a:pt x="240499" y="202931"/>
                  </a:lnTo>
                  <a:lnTo>
                    <a:pt x="216222" y="230565"/>
                  </a:lnTo>
                  <a:lnTo>
                    <a:pt x="185142" y="250407"/>
                  </a:lnTo>
                  <a:lnTo>
                    <a:pt x="185142" y="251986"/>
                  </a:lnTo>
                  <a:close/>
                </a:path>
                <a:path w="262255" h="311785">
                  <a:moveTo>
                    <a:pt x="136224" y="251986"/>
                  </a:moveTo>
                  <a:lnTo>
                    <a:pt x="125707" y="251986"/>
                  </a:lnTo>
                  <a:lnTo>
                    <a:pt x="125707" y="190962"/>
                  </a:lnTo>
                  <a:lnTo>
                    <a:pt x="115467" y="187230"/>
                  </a:lnTo>
                  <a:lnTo>
                    <a:pt x="107298" y="180441"/>
                  </a:lnTo>
                  <a:lnTo>
                    <a:pt x="101890" y="171284"/>
                  </a:lnTo>
                  <a:lnTo>
                    <a:pt x="99934" y="160449"/>
                  </a:lnTo>
                  <a:lnTo>
                    <a:pt x="102342" y="148276"/>
                  </a:lnTo>
                  <a:lnTo>
                    <a:pt x="108941" y="138420"/>
                  </a:lnTo>
                  <a:lnTo>
                    <a:pt x="118795" y="131820"/>
                  </a:lnTo>
                  <a:lnTo>
                    <a:pt x="130967" y="129412"/>
                  </a:lnTo>
                  <a:lnTo>
                    <a:pt x="143137" y="131894"/>
                  </a:lnTo>
                  <a:lnTo>
                    <a:pt x="152991" y="138618"/>
                  </a:lnTo>
                  <a:lnTo>
                    <a:pt x="159591" y="148498"/>
                  </a:lnTo>
                  <a:lnTo>
                    <a:pt x="161999" y="160449"/>
                  </a:lnTo>
                  <a:lnTo>
                    <a:pt x="160043" y="171284"/>
                  </a:lnTo>
                  <a:lnTo>
                    <a:pt x="154635" y="180441"/>
                  </a:lnTo>
                  <a:lnTo>
                    <a:pt x="146465" y="187230"/>
                  </a:lnTo>
                  <a:lnTo>
                    <a:pt x="136224" y="190962"/>
                  </a:lnTo>
                  <a:lnTo>
                    <a:pt x="136224" y="251986"/>
                  </a:lnTo>
                  <a:close/>
                </a:path>
                <a:path w="262255" h="311785">
                  <a:moveTo>
                    <a:pt x="130967" y="261981"/>
                  </a:moveTo>
                  <a:lnTo>
                    <a:pt x="119633" y="261496"/>
                  </a:lnTo>
                  <a:lnTo>
                    <a:pt x="108546" y="260074"/>
                  </a:lnTo>
                  <a:lnTo>
                    <a:pt x="97756" y="257764"/>
                  </a:lnTo>
                  <a:lnTo>
                    <a:pt x="87309" y="254616"/>
                  </a:lnTo>
                  <a:lnTo>
                    <a:pt x="174622" y="254616"/>
                  </a:lnTo>
                  <a:lnTo>
                    <a:pt x="164176" y="257764"/>
                  </a:lnTo>
                  <a:lnTo>
                    <a:pt x="153386" y="260074"/>
                  </a:lnTo>
                  <a:lnTo>
                    <a:pt x="142299" y="261496"/>
                  </a:lnTo>
                  <a:lnTo>
                    <a:pt x="130967" y="261981"/>
                  </a:lnTo>
                  <a:close/>
                </a:path>
                <a:path w="262255" h="311785">
                  <a:moveTo>
                    <a:pt x="185142" y="300909"/>
                  </a:moveTo>
                  <a:lnTo>
                    <a:pt x="174622" y="300909"/>
                  </a:lnTo>
                  <a:lnTo>
                    <a:pt x="174622" y="254616"/>
                  </a:lnTo>
                  <a:lnTo>
                    <a:pt x="185142" y="254616"/>
                  </a:lnTo>
                  <a:lnTo>
                    <a:pt x="185142" y="30090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02970" y="1491030"/>
              <a:ext cx="407670" cy="310515"/>
            </a:xfrm>
            <a:custGeom>
              <a:avLst/>
              <a:gdLst/>
              <a:ahLst/>
              <a:cxnLst/>
              <a:rect l="l" t="t" r="r" b="b"/>
              <a:pathLst>
                <a:path w="407669" h="310514">
                  <a:moveTo>
                    <a:pt x="50495" y="198843"/>
                  </a:moveTo>
                  <a:lnTo>
                    <a:pt x="0" y="198843"/>
                  </a:lnTo>
                  <a:lnTo>
                    <a:pt x="0" y="208838"/>
                  </a:lnTo>
                  <a:lnTo>
                    <a:pt x="50495" y="208838"/>
                  </a:lnTo>
                  <a:lnTo>
                    <a:pt x="50495" y="198843"/>
                  </a:lnTo>
                  <a:close/>
                </a:path>
                <a:path w="407669" h="310514">
                  <a:moveTo>
                    <a:pt x="73317" y="122631"/>
                  </a:moveTo>
                  <a:lnTo>
                    <a:pt x="29578" y="97383"/>
                  </a:lnTo>
                  <a:lnTo>
                    <a:pt x="24587" y="106045"/>
                  </a:lnTo>
                  <a:lnTo>
                    <a:pt x="68313" y="131292"/>
                  </a:lnTo>
                  <a:lnTo>
                    <a:pt x="73317" y="122631"/>
                  </a:lnTo>
                  <a:close/>
                </a:path>
                <a:path w="407669" h="310514">
                  <a:moveTo>
                    <a:pt x="73355" y="284657"/>
                  </a:moveTo>
                  <a:lnTo>
                    <a:pt x="68364" y="275996"/>
                  </a:lnTo>
                  <a:lnTo>
                    <a:pt x="24625" y="301244"/>
                  </a:lnTo>
                  <a:lnTo>
                    <a:pt x="29616" y="309905"/>
                  </a:lnTo>
                  <a:lnTo>
                    <a:pt x="73355" y="284657"/>
                  </a:lnTo>
                  <a:close/>
                </a:path>
                <a:path w="407669" h="310514">
                  <a:moveTo>
                    <a:pt x="131394" y="68694"/>
                  </a:moveTo>
                  <a:lnTo>
                    <a:pt x="106146" y="24968"/>
                  </a:lnTo>
                  <a:lnTo>
                    <a:pt x="97497" y="29959"/>
                  </a:lnTo>
                  <a:lnTo>
                    <a:pt x="122745" y="73698"/>
                  </a:lnTo>
                  <a:lnTo>
                    <a:pt x="131394" y="68694"/>
                  </a:lnTo>
                  <a:close/>
                </a:path>
                <a:path w="407669" h="310514">
                  <a:moveTo>
                    <a:pt x="208813" y="0"/>
                  </a:moveTo>
                  <a:lnTo>
                    <a:pt x="198818" y="0"/>
                  </a:lnTo>
                  <a:lnTo>
                    <a:pt x="198818" y="50495"/>
                  </a:lnTo>
                  <a:lnTo>
                    <a:pt x="208813" y="50495"/>
                  </a:lnTo>
                  <a:lnTo>
                    <a:pt x="208813" y="0"/>
                  </a:lnTo>
                  <a:close/>
                </a:path>
                <a:path w="407669" h="310514">
                  <a:moveTo>
                    <a:pt x="309778" y="29425"/>
                  </a:moveTo>
                  <a:lnTo>
                    <a:pt x="301117" y="24422"/>
                  </a:lnTo>
                  <a:lnTo>
                    <a:pt x="275869" y="68160"/>
                  </a:lnTo>
                  <a:lnTo>
                    <a:pt x="284518" y="73152"/>
                  </a:lnTo>
                  <a:lnTo>
                    <a:pt x="309778" y="29425"/>
                  </a:lnTo>
                  <a:close/>
                </a:path>
                <a:path w="407669" h="310514">
                  <a:moveTo>
                    <a:pt x="382536" y="106349"/>
                  </a:moveTo>
                  <a:lnTo>
                    <a:pt x="377545" y="97688"/>
                  </a:lnTo>
                  <a:lnTo>
                    <a:pt x="333819" y="122936"/>
                  </a:lnTo>
                  <a:lnTo>
                    <a:pt x="338810" y="131584"/>
                  </a:lnTo>
                  <a:lnTo>
                    <a:pt x="382536" y="106349"/>
                  </a:lnTo>
                  <a:close/>
                </a:path>
                <a:path w="407669" h="310514">
                  <a:moveTo>
                    <a:pt x="382727" y="301650"/>
                  </a:moveTo>
                  <a:lnTo>
                    <a:pt x="338988" y="276402"/>
                  </a:lnTo>
                  <a:lnTo>
                    <a:pt x="333997" y="285051"/>
                  </a:lnTo>
                  <a:lnTo>
                    <a:pt x="377723" y="310299"/>
                  </a:lnTo>
                  <a:lnTo>
                    <a:pt x="382727" y="301650"/>
                  </a:lnTo>
                  <a:close/>
                </a:path>
                <a:path w="407669" h="310514">
                  <a:moveTo>
                    <a:pt x="407631" y="198843"/>
                  </a:moveTo>
                  <a:lnTo>
                    <a:pt x="357136" y="198843"/>
                  </a:lnTo>
                  <a:lnTo>
                    <a:pt x="357136" y="208838"/>
                  </a:lnTo>
                  <a:lnTo>
                    <a:pt x="407631" y="208838"/>
                  </a:lnTo>
                  <a:lnTo>
                    <a:pt x="407631" y="198843"/>
                  </a:lnTo>
                  <a:close/>
                </a:path>
              </a:pathLst>
            </a:custGeom>
            <a:solidFill>
              <a:srgbClr val="66B8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/>
          <p:cNvGrpSpPr/>
          <p:nvPr/>
        </p:nvGrpSpPr>
        <p:grpSpPr>
          <a:xfrm>
            <a:off x="2583369" y="1265439"/>
            <a:ext cx="6496685" cy="3458210"/>
            <a:chOff x="2583369" y="1265439"/>
            <a:chExt cx="6496685" cy="3458210"/>
          </a:xfrm>
        </p:grpSpPr>
        <p:sp>
          <p:nvSpPr>
            <p:cNvPr id="18" name="object 18"/>
            <p:cNvSpPr/>
            <p:nvPr/>
          </p:nvSpPr>
          <p:spPr>
            <a:xfrm>
              <a:off x="2608769" y="1290839"/>
              <a:ext cx="6445437" cy="34073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2596069" y="1278139"/>
              <a:ext cx="6471285" cy="3432810"/>
            </a:xfrm>
            <a:custGeom>
              <a:avLst/>
              <a:gdLst/>
              <a:ahLst/>
              <a:cxnLst/>
              <a:rect l="l" t="t" r="r" b="b"/>
              <a:pathLst>
                <a:path w="6471284" h="3432810">
                  <a:moveTo>
                    <a:pt x="0" y="0"/>
                  </a:moveTo>
                  <a:lnTo>
                    <a:pt x="6470836" y="0"/>
                  </a:lnTo>
                  <a:lnTo>
                    <a:pt x="6470836" y="3432700"/>
                  </a:lnTo>
                  <a:lnTo>
                    <a:pt x="0" y="3432700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23772"/>
            <a:ext cx="6907530" cy="3919854"/>
            <a:chOff x="0" y="1223772"/>
            <a:chExt cx="6907530" cy="3919854"/>
          </a:xfrm>
        </p:grpSpPr>
        <p:sp>
          <p:nvSpPr>
            <p:cNvPr id="3" name="object 3"/>
            <p:cNvSpPr/>
            <p:nvPr/>
          </p:nvSpPr>
          <p:spPr>
            <a:xfrm>
              <a:off x="361949" y="1223772"/>
              <a:ext cx="2052595" cy="350789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9099" y="4108966"/>
              <a:ext cx="1938655" cy="546735"/>
            </a:xfrm>
            <a:custGeom>
              <a:avLst/>
              <a:gdLst/>
              <a:ahLst/>
              <a:cxnLst/>
              <a:rect l="l" t="t" r="r" b="b"/>
              <a:pathLst>
                <a:path w="1938655" h="546735">
                  <a:moveTo>
                    <a:pt x="0" y="546498"/>
                  </a:moveTo>
                  <a:lnTo>
                    <a:pt x="1938296" y="546498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546498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500479"/>
            <a:ext cx="585533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UNDERSTAND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YOUR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: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CROWDSOURCE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2620"/>
            <a:ext cx="31229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via Data Catalog Asset</a:t>
            </a:r>
            <a:r>
              <a:rPr dirty="0" sz="1600" spc="-4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Collections</a:t>
            </a:r>
            <a:endParaRPr sz="1600">
              <a:latin typeface="Roboto"/>
              <a:cs typeface="Roboto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19099" y="1261874"/>
            <a:ext cx="1938655" cy="2847340"/>
            <a:chOff x="419099" y="1261874"/>
            <a:chExt cx="1938655" cy="2847340"/>
          </a:xfrm>
        </p:grpSpPr>
        <p:sp>
          <p:nvSpPr>
            <p:cNvPr id="9" name="object 9"/>
            <p:cNvSpPr/>
            <p:nvPr/>
          </p:nvSpPr>
          <p:spPr>
            <a:xfrm>
              <a:off x="419099" y="1261874"/>
              <a:ext cx="1938655" cy="2403475"/>
            </a:xfrm>
            <a:custGeom>
              <a:avLst/>
              <a:gdLst/>
              <a:ahLst/>
              <a:cxnLst/>
              <a:rect l="l" t="t" r="r" b="b"/>
              <a:pathLst>
                <a:path w="1938655" h="2403475">
                  <a:moveTo>
                    <a:pt x="0" y="2403392"/>
                  </a:moveTo>
                  <a:lnTo>
                    <a:pt x="1938296" y="2403392"/>
                  </a:lnTo>
                  <a:lnTo>
                    <a:pt x="1938296" y="0"/>
                  </a:lnTo>
                  <a:lnTo>
                    <a:pt x="0" y="0"/>
                  </a:lnTo>
                  <a:lnTo>
                    <a:pt x="0" y="2403392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419099" y="3665267"/>
              <a:ext cx="1938655" cy="443865"/>
            </a:xfrm>
            <a:custGeom>
              <a:avLst/>
              <a:gdLst/>
              <a:ahLst/>
              <a:cxnLst/>
              <a:rect l="l" t="t" r="r" b="b"/>
              <a:pathLst>
                <a:path w="1938655" h="443864">
                  <a:moveTo>
                    <a:pt x="1938296" y="443699"/>
                  </a:moveTo>
                  <a:lnTo>
                    <a:pt x="0" y="443699"/>
                  </a:lnTo>
                  <a:lnTo>
                    <a:pt x="0" y="0"/>
                  </a:lnTo>
                  <a:lnTo>
                    <a:pt x="1938296" y="0"/>
                  </a:lnTo>
                  <a:lnTo>
                    <a:pt x="1938296" y="443699"/>
                  </a:lnTo>
                  <a:close/>
                </a:path>
              </a:pathLst>
            </a:custGeom>
            <a:solidFill>
              <a:srgbClr val="FF8E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473074" y="1948820"/>
            <a:ext cx="1809114" cy="19437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 b="1">
                <a:solidFill>
                  <a:srgbClr val="00A3AE"/>
                </a:solidFill>
                <a:latin typeface="Arial"/>
                <a:cs typeface="Arial"/>
              </a:rPr>
              <a:t>Crowdsource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810"/>
              </a:spcBef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Use wisdom of the </a:t>
            </a:r>
            <a:r>
              <a:rPr dirty="0" sz="1100">
                <a:solidFill>
                  <a:srgbClr val="2F5767"/>
                </a:solidFill>
                <a:latin typeface="Arial"/>
                <a:cs typeface="Arial"/>
              </a:rPr>
              <a:t>crowds</a:t>
            </a:r>
            <a:r>
              <a:rPr dirty="0" sz="1100" spc="-85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to  better understand</a:t>
            </a:r>
            <a:r>
              <a:rPr dirty="0" sz="1100" spc="-20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data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100" spc="-15" b="1">
                <a:solidFill>
                  <a:srgbClr val="2F5767"/>
                </a:solidFill>
                <a:latin typeface="Arial"/>
                <a:cs typeface="Arial"/>
              </a:rPr>
              <a:t>Technical </a:t>
            </a:r>
            <a:r>
              <a:rPr dirty="0" sz="1100" spc="-5" b="1">
                <a:solidFill>
                  <a:srgbClr val="2F5767"/>
                </a:solidFill>
                <a:latin typeface="Arial"/>
                <a:cs typeface="Arial"/>
              </a:rPr>
              <a:t>Concepts:</a:t>
            </a:r>
            <a:endParaRPr sz="1100">
              <a:latin typeface="Arial"/>
              <a:cs typeface="Arial"/>
            </a:endParaRPr>
          </a:p>
          <a:p>
            <a:pPr marL="12700" marR="1035685">
              <a:lnSpc>
                <a:spcPct val="100000"/>
              </a:lnSpc>
            </a:pPr>
            <a:r>
              <a:rPr dirty="0" sz="1100" spc="-5">
                <a:solidFill>
                  <a:srgbClr val="2F5767"/>
                </a:solidFill>
                <a:latin typeface="Arial"/>
                <a:cs typeface="Arial"/>
              </a:rPr>
              <a:t>Curation  Collections  User</a:t>
            </a:r>
            <a:r>
              <a:rPr dirty="0" sz="1100" spc="-95">
                <a:solidFill>
                  <a:srgbClr val="2F5767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F5767"/>
                </a:solidFill>
                <a:latin typeface="Arial"/>
                <a:cs typeface="Arial"/>
              </a:rPr>
              <a:t>ratings</a:t>
            </a:r>
            <a:endParaRPr sz="1100">
              <a:latin typeface="Arial"/>
              <a:cs typeface="Arial"/>
            </a:endParaRPr>
          </a:p>
          <a:p>
            <a:pPr marL="281305">
              <a:lnSpc>
                <a:spcPct val="100000"/>
              </a:lnSpc>
              <a:spcBef>
                <a:spcPts val="844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Cloudera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 Catalog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4441" y="1214250"/>
            <a:ext cx="2067745" cy="1333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1116" y="1261874"/>
            <a:ext cx="1934845" cy="0"/>
          </a:xfrm>
          <a:custGeom>
            <a:avLst/>
            <a:gdLst/>
            <a:ahLst/>
            <a:cxnLst/>
            <a:rect l="l" t="t" r="r" b="b"/>
            <a:pathLst>
              <a:path w="1934845" h="0">
                <a:moveTo>
                  <a:pt x="0" y="0"/>
                </a:moveTo>
                <a:lnTo>
                  <a:pt x="1934396" y="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32574" y="1488592"/>
            <a:ext cx="403860" cy="411480"/>
          </a:xfrm>
          <a:custGeom>
            <a:avLst/>
            <a:gdLst/>
            <a:ahLst/>
            <a:cxnLst/>
            <a:rect l="l" t="t" r="r" b="b"/>
            <a:pathLst>
              <a:path w="403859" h="411480">
                <a:moveTo>
                  <a:pt x="86906" y="75615"/>
                </a:moveTo>
                <a:lnTo>
                  <a:pt x="84569" y="63703"/>
                </a:lnTo>
                <a:lnTo>
                  <a:pt x="78168" y="54076"/>
                </a:lnTo>
                <a:lnTo>
                  <a:pt x="68681" y="47625"/>
                </a:lnTo>
                <a:lnTo>
                  <a:pt x="57086" y="45262"/>
                </a:lnTo>
                <a:lnTo>
                  <a:pt x="45402" y="47688"/>
                </a:lnTo>
                <a:lnTo>
                  <a:pt x="35737" y="54267"/>
                </a:lnTo>
                <a:lnTo>
                  <a:pt x="29171" y="63919"/>
                </a:lnTo>
                <a:lnTo>
                  <a:pt x="26746" y="75615"/>
                </a:lnTo>
                <a:lnTo>
                  <a:pt x="29171" y="87515"/>
                </a:lnTo>
                <a:lnTo>
                  <a:pt x="35737" y="97155"/>
                </a:lnTo>
                <a:lnTo>
                  <a:pt x="45402" y="103606"/>
                </a:lnTo>
                <a:lnTo>
                  <a:pt x="57086" y="105956"/>
                </a:lnTo>
                <a:lnTo>
                  <a:pt x="68681" y="103530"/>
                </a:lnTo>
                <a:lnTo>
                  <a:pt x="78168" y="96951"/>
                </a:lnTo>
                <a:lnTo>
                  <a:pt x="84569" y="87299"/>
                </a:lnTo>
                <a:lnTo>
                  <a:pt x="86906" y="75615"/>
                </a:lnTo>
                <a:close/>
              </a:path>
              <a:path w="403859" h="411480">
                <a:moveTo>
                  <a:pt x="158394" y="75615"/>
                </a:moveTo>
                <a:lnTo>
                  <a:pt x="156044" y="63703"/>
                </a:lnTo>
                <a:lnTo>
                  <a:pt x="150634" y="55549"/>
                </a:lnTo>
                <a:lnTo>
                  <a:pt x="149644" y="54076"/>
                </a:lnTo>
                <a:lnTo>
                  <a:pt x="148615" y="53378"/>
                </a:lnTo>
                <a:lnTo>
                  <a:pt x="148615" y="75615"/>
                </a:lnTo>
                <a:lnTo>
                  <a:pt x="147002" y="83299"/>
                </a:lnTo>
                <a:lnTo>
                  <a:pt x="142646" y="89687"/>
                </a:lnTo>
                <a:lnTo>
                  <a:pt x="136258" y="94056"/>
                </a:lnTo>
                <a:lnTo>
                  <a:pt x="128562" y="95669"/>
                </a:lnTo>
                <a:lnTo>
                  <a:pt x="120573" y="94056"/>
                </a:lnTo>
                <a:lnTo>
                  <a:pt x="114033" y="89687"/>
                </a:lnTo>
                <a:lnTo>
                  <a:pt x="109613" y="83299"/>
                </a:lnTo>
                <a:lnTo>
                  <a:pt x="108000" y="75615"/>
                </a:lnTo>
                <a:lnTo>
                  <a:pt x="109613" y="67919"/>
                </a:lnTo>
                <a:lnTo>
                  <a:pt x="114033" y="61531"/>
                </a:lnTo>
                <a:lnTo>
                  <a:pt x="120573" y="57162"/>
                </a:lnTo>
                <a:lnTo>
                  <a:pt x="128562" y="55549"/>
                </a:lnTo>
                <a:lnTo>
                  <a:pt x="136474" y="57099"/>
                </a:lnTo>
                <a:lnTo>
                  <a:pt x="142836" y="61341"/>
                </a:lnTo>
                <a:lnTo>
                  <a:pt x="147078" y="67703"/>
                </a:lnTo>
                <a:lnTo>
                  <a:pt x="148615" y="75615"/>
                </a:lnTo>
                <a:lnTo>
                  <a:pt x="148615" y="53378"/>
                </a:lnTo>
                <a:lnTo>
                  <a:pt x="140169" y="47625"/>
                </a:lnTo>
                <a:lnTo>
                  <a:pt x="128562" y="45262"/>
                </a:lnTo>
                <a:lnTo>
                  <a:pt x="116878" y="47688"/>
                </a:lnTo>
                <a:lnTo>
                  <a:pt x="107226" y="54267"/>
                </a:lnTo>
                <a:lnTo>
                  <a:pt x="100647" y="63919"/>
                </a:lnTo>
                <a:lnTo>
                  <a:pt x="98221" y="75615"/>
                </a:lnTo>
                <a:lnTo>
                  <a:pt x="100647" y="87299"/>
                </a:lnTo>
                <a:lnTo>
                  <a:pt x="107226" y="96951"/>
                </a:lnTo>
                <a:lnTo>
                  <a:pt x="116878" y="103530"/>
                </a:lnTo>
                <a:lnTo>
                  <a:pt x="128562" y="105956"/>
                </a:lnTo>
                <a:lnTo>
                  <a:pt x="140169" y="103530"/>
                </a:lnTo>
                <a:lnTo>
                  <a:pt x="149644" y="96951"/>
                </a:lnTo>
                <a:lnTo>
                  <a:pt x="150507" y="95669"/>
                </a:lnTo>
                <a:lnTo>
                  <a:pt x="156044" y="87299"/>
                </a:lnTo>
                <a:lnTo>
                  <a:pt x="158394" y="75615"/>
                </a:lnTo>
                <a:close/>
              </a:path>
              <a:path w="403859" h="411480">
                <a:moveTo>
                  <a:pt x="231419" y="257175"/>
                </a:moveTo>
                <a:lnTo>
                  <a:pt x="228993" y="245491"/>
                </a:lnTo>
                <a:lnTo>
                  <a:pt x="223291" y="237121"/>
                </a:lnTo>
                <a:lnTo>
                  <a:pt x="222415" y="235826"/>
                </a:lnTo>
                <a:lnTo>
                  <a:pt x="221640" y="235305"/>
                </a:lnTo>
                <a:lnTo>
                  <a:pt x="221640" y="257175"/>
                </a:lnTo>
                <a:lnTo>
                  <a:pt x="220027" y="264871"/>
                </a:lnTo>
                <a:lnTo>
                  <a:pt x="215607" y="271259"/>
                </a:lnTo>
                <a:lnTo>
                  <a:pt x="209067" y="275615"/>
                </a:lnTo>
                <a:lnTo>
                  <a:pt x="201079" y="277241"/>
                </a:lnTo>
                <a:lnTo>
                  <a:pt x="193382" y="275615"/>
                </a:lnTo>
                <a:lnTo>
                  <a:pt x="186994" y="271259"/>
                </a:lnTo>
                <a:lnTo>
                  <a:pt x="182638" y="264871"/>
                </a:lnTo>
                <a:lnTo>
                  <a:pt x="181013" y="257175"/>
                </a:lnTo>
                <a:lnTo>
                  <a:pt x="182562" y="249262"/>
                </a:lnTo>
                <a:lnTo>
                  <a:pt x="186804" y="242900"/>
                </a:lnTo>
                <a:lnTo>
                  <a:pt x="193167" y="238658"/>
                </a:lnTo>
                <a:lnTo>
                  <a:pt x="201079" y="237121"/>
                </a:lnTo>
                <a:lnTo>
                  <a:pt x="209067" y="238734"/>
                </a:lnTo>
                <a:lnTo>
                  <a:pt x="215607" y="243103"/>
                </a:lnTo>
                <a:lnTo>
                  <a:pt x="220027" y="249491"/>
                </a:lnTo>
                <a:lnTo>
                  <a:pt x="221640" y="257175"/>
                </a:lnTo>
                <a:lnTo>
                  <a:pt x="221640" y="235305"/>
                </a:lnTo>
                <a:lnTo>
                  <a:pt x="212763" y="229260"/>
                </a:lnTo>
                <a:lnTo>
                  <a:pt x="201079" y="226834"/>
                </a:lnTo>
                <a:lnTo>
                  <a:pt x="189255" y="229184"/>
                </a:lnTo>
                <a:lnTo>
                  <a:pt x="179793" y="235635"/>
                </a:lnTo>
                <a:lnTo>
                  <a:pt x="173520" y="245275"/>
                </a:lnTo>
                <a:lnTo>
                  <a:pt x="171246" y="257175"/>
                </a:lnTo>
                <a:lnTo>
                  <a:pt x="173596" y="268859"/>
                </a:lnTo>
                <a:lnTo>
                  <a:pt x="179984" y="278523"/>
                </a:lnTo>
                <a:lnTo>
                  <a:pt x="189471" y="285089"/>
                </a:lnTo>
                <a:lnTo>
                  <a:pt x="201079" y="287528"/>
                </a:lnTo>
                <a:lnTo>
                  <a:pt x="212763" y="285089"/>
                </a:lnTo>
                <a:lnTo>
                  <a:pt x="222415" y="278523"/>
                </a:lnTo>
                <a:lnTo>
                  <a:pt x="223291" y="277241"/>
                </a:lnTo>
                <a:lnTo>
                  <a:pt x="228993" y="268859"/>
                </a:lnTo>
                <a:lnTo>
                  <a:pt x="231419" y="257175"/>
                </a:lnTo>
                <a:close/>
              </a:path>
              <a:path w="403859" h="411480">
                <a:moveTo>
                  <a:pt x="232448" y="75615"/>
                </a:moveTo>
                <a:lnTo>
                  <a:pt x="230098" y="63703"/>
                </a:lnTo>
                <a:lnTo>
                  <a:pt x="223697" y="54076"/>
                </a:lnTo>
                <a:lnTo>
                  <a:pt x="214223" y="47625"/>
                </a:lnTo>
                <a:lnTo>
                  <a:pt x="202615" y="45262"/>
                </a:lnTo>
                <a:lnTo>
                  <a:pt x="190931" y="47688"/>
                </a:lnTo>
                <a:lnTo>
                  <a:pt x="181279" y="54267"/>
                </a:lnTo>
                <a:lnTo>
                  <a:pt x="174701" y="63919"/>
                </a:lnTo>
                <a:lnTo>
                  <a:pt x="172275" y="75615"/>
                </a:lnTo>
                <a:lnTo>
                  <a:pt x="174637" y="87299"/>
                </a:lnTo>
                <a:lnTo>
                  <a:pt x="181089" y="96951"/>
                </a:lnTo>
                <a:lnTo>
                  <a:pt x="190715" y="103530"/>
                </a:lnTo>
                <a:lnTo>
                  <a:pt x="202615" y="105956"/>
                </a:lnTo>
                <a:lnTo>
                  <a:pt x="214223" y="103530"/>
                </a:lnTo>
                <a:lnTo>
                  <a:pt x="223697" y="96951"/>
                </a:lnTo>
                <a:lnTo>
                  <a:pt x="230098" y="87299"/>
                </a:lnTo>
                <a:lnTo>
                  <a:pt x="232448" y="75615"/>
                </a:lnTo>
                <a:close/>
              </a:path>
              <a:path w="403859" h="411480">
                <a:moveTo>
                  <a:pt x="258152" y="0"/>
                </a:moveTo>
                <a:lnTo>
                  <a:pt x="244779" y="0"/>
                </a:lnTo>
                <a:lnTo>
                  <a:pt x="244779" y="12865"/>
                </a:lnTo>
                <a:lnTo>
                  <a:pt x="244779" y="136309"/>
                </a:lnTo>
                <a:lnTo>
                  <a:pt x="13881" y="136309"/>
                </a:lnTo>
                <a:lnTo>
                  <a:pt x="13881" y="12865"/>
                </a:lnTo>
                <a:lnTo>
                  <a:pt x="244779" y="12865"/>
                </a:lnTo>
                <a:lnTo>
                  <a:pt x="244779" y="0"/>
                </a:lnTo>
                <a:lnTo>
                  <a:pt x="0" y="0"/>
                </a:lnTo>
                <a:lnTo>
                  <a:pt x="0" y="150710"/>
                </a:lnTo>
                <a:lnTo>
                  <a:pt x="77139" y="150710"/>
                </a:lnTo>
                <a:lnTo>
                  <a:pt x="69532" y="175856"/>
                </a:lnTo>
                <a:lnTo>
                  <a:pt x="54063" y="196100"/>
                </a:lnTo>
                <a:lnTo>
                  <a:pt x="32524" y="209588"/>
                </a:lnTo>
                <a:lnTo>
                  <a:pt x="6680" y="214490"/>
                </a:lnTo>
                <a:lnTo>
                  <a:pt x="6680" y="228371"/>
                </a:lnTo>
                <a:lnTo>
                  <a:pt x="37947" y="222389"/>
                </a:lnTo>
                <a:lnTo>
                  <a:pt x="63957" y="205994"/>
                </a:lnTo>
                <a:lnTo>
                  <a:pt x="82550" y="181508"/>
                </a:lnTo>
                <a:lnTo>
                  <a:pt x="91541" y="151218"/>
                </a:lnTo>
                <a:lnTo>
                  <a:pt x="258152" y="151218"/>
                </a:lnTo>
                <a:lnTo>
                  <a:pt x="258152" y="136309"/>
                </a:lnTo>
                <a:lnTo>
                  <a:pt x="258152" y="12865"/>
                </a:lnTo>
                <a:lnTo>
                  <a:pt x="258152" y="0"/>
                </a:lnTo>
                <a:close/>
              </a:path>
              <a:path w="403859" h="411480">
                <a:moveTo>
                  <a:pt x="305473" y="257175"/>
                </a:moveTo>
                <a:lnTo>
                  <a:pt x="303034" y="245491"/>
                </a:lnTo>
                <a:lnTo>
                  <a:pt x="296468" y="235826"/>
                </a:lnTo>
                <a:lnTo>
                  <a:pt x="286804" y="229260"/>
                </a:lnTo>
                <a:lnTo>
                  <a:pt x="275132" y="226834"/>
                </a:lnTo>
                <a:lnTo>
                  <a:pt x="263309" y="229184"/>
                </a:lnTo>
                <a:lnTo>
                  <a:pt x="253847" y="235635"/>
                </a:lnTo>
                <a:lnTo>
                  <a:pt x="247573" y="245275"/>
                </a:lnTo>
                <a:lnTo>
                  <a:pt x="245300" y="257175"/>
                </a:lnTo>
                <a:lnTo>
                  <a:pt x="247434" y="268859"/>
                </a:lnTo>
                <a:lnTo>
                  <a:pt x="253847" y="278523"/>
                </a:lnTo>
                <a:lnTo>
                  <a:pt x="263448" y="285089"/>
                </a:lnTo>
                <a:lnTo>
                  <a:pt x="275132" y="287528"/>
                </a:lnTo>
                <a:lnTo>
                  <a:pt x="286804" y="285089"/>
                </a:lnTo>
                <a:lnTo>
                  <a:pt x="296468" y="278523"/>
                </a:lnTo>
                <a:lnTo>
                  <a:pt x="303034" y="268859"/>
                </a:lnTo>
                <a:lnTo>
                  <a:pt x="305473" y="257175"/>
                </a:lnTo>
                <a:close/>
              </a:path>
              <a:path w="403859" h="411480">
                <a:moveTo>
                  <a:pt x="376440" y="257175"/>
                </a:moveTo>
                <a:lnTo>
                  <a:pt x="374002" y="245491"/>
                </a:lnTo>
                <a:lnTo>
                  <a:pt x="368312" y="237121"/>
                </a:lnTo>
                <a:lnTo>
                  <a:pt x="367436" y="235826"/>
                </a:lnTo>
                <a:lnTo>
                  <a:pt x="366661" y="235305"/>
                </a:lnTo>
                <a:lnTo>
                  <a:pt x="366661" y="257175"/>
                </a:lnTo>
                <a:lnTo>
                  <a:pt x="365036" y="265087"/>
                </a:lnTo>
                <a:lnTo>
                  <a:pt x="360616" y="271449"/>
                </a:lnTo>
                <a:lnTo>
                  <a:pt x="354076" y="275691"/>
                </a:lnTo>
                <a:lnTo>
                  <a:pt x="346100" y="277241"/>
                </a:lnTo>
                <a:lnTo>
                  <a:pt x="338404" y="275615"/>
                </a:lnTo>
                <a:lnTo>
                  <a:pt x="332016" y="271259"/>
                </a:lnTo>
                <a:lnTo>
                  <a:pt x="327647" y="264871"/>
                </a:lnTo>
                <a:lnTo>
                  <a:pt x="326034" y="257175"/>
                </a:lnTo>
                <a:lnTo>
                  <a:pt x="327583" y="249262"/>
                </a:lnTo>
                <a:lnTo>
                  <a:pt x="331825" y="242900"/>
                </a:lnTo>
                <a:lnTo>
                  <a:pt x="338188" y="238658"/>
                </a:lnTo>
                <a:lnTo>
                  <a:pt x="346100" y="237121"/>
                </a:lnTo>
                <a:lnTo>
                  <a:pt x="354076" y="238734"/>
                </a:lnTo>
                <a:lnTo>
                  <a:pt x="360616" y="243103"/>
                </a:lnTo>
                <a:lnTo>
                  <a:pt x="365036" y="249491"/>
                </a:lnTo>
                <a:lnTo>
                  <a:pt x="366661" y="257175"/>
                </a:lnTo>
                <a:lnTo>
                  <a:pt x="366661" y="235305"/>
                </a:lnTo>
                <a:lnTo>
                  <a:pt x="357771" y="229260"/>
                </a:lnTo>
                <a:lnTo>
                  <a:pt x="346100" y="226834"/>
                </a:lnTo>
                <a:lnTo>
                  <a:pt x="334276" y="229184"/>
                </a:lnTo>
                <a:lnTo>
                  <a:pt x="324815" y="235635"/>
                </a:lnTo>
                <a:lnTo>
                  <a:pt x="318541" y="245275"/>
                </a:lnTo>
                <a:lnTo>
                  <a:pt x="316268" y="257175"/>
                </a:lnTo>
                <a:lnTo>
                  <a:pt x="318681" y="268859"/>
                </a:lnTo>
                <a:lnTo>
                  <a:pt x="325208" y="278523"/>
                </a:lnTo>
                <a:lnTo>
                  <a:pt x="334708" y="285089"/>
                </a:lnTo>
                <a:lnTo>
                  <a:pt x="346100" y="287528"/>
                </a:lnTo>
                <a:lnTo>
                  <a:pt x="358000" y="285165"/>
                </a:lnTo>
                <a:lnTo>
                  <a:pt x="367626" y="278714"/>
                </a:lnTo>
                <a:lnTo>
                  <a:pt x="368617" y="277241"/>
                </a:lnTo>
                <a:lnTo>
                  <a:pt x="374078" y="269074"/>
                </a:lnTo>
                <a:lnTo>
                  <a:pt x="376440" y="257175"/>
                </a:lnTo>
                <a:close/>
              </a:path>
              <a:path w="403859" h="411480">
                <a:moveTo>
                  <a:pt x="403694" y="181571"/>
                </a:moveTo>
                <a:lnTo>
                  <a:pt x="389801" y="181571"/>
                </a:lnTo>
                <a:lnTo>
                  <a:pt x="389801" y="194945"/>
                </a:lnTo>
                <a:lnTo>
                  <a:pt x="389801" y="318897"/>
                </a:lnTo>
                <a:lnTo>
                  <a:pt x="158902" y="318897"/>
                </a:lnTo>
                <a:lnTo>
                  <a:pt x="158902" y="194945"/>
                </a:lnTo>
                <a:lnTo>
                  <a:pt x="389801" y="194945"/>
                </a:lnTo>
                <a:lnTo>
                  <a:pt x="389801" y="181571"/>
                </a:lnTo>
                <a:lnTo>
                  <a:pt x="145529" y="181571"/>
                </a:lnTo>
                <a:lnTo>
                  <a:pt x="145529" y="333298"/>
                </a:lnTo>
                <a:lnTo>
                  <a:pt x="312153" y="333298"/>
                </a:lnTo>
                <a:lnTo>
                  <a:pt x="320929" y="363664"/>
                </a:lnTo>
                <a:lnTo>
                  <a:pt x="339534" y="388340"/>
                </a:lnTo>
                <a:lnTo>
                  <a:pt x="365671" y="404914"/>
                </a:lnTo>
                <a:lnTo>
                  <a:pt x="397002" y="410972"/>
                </a:lnTo>
                <a:lnTo>
                  <a:pt x="397002" y="397078"/>
                </a:lnTo>
                <a:lnTo>
                  <a:pt x="371094" y="392176"/>
                </a:lnTo>
                <a:lnTo>
                  <a:pt x="349440" y="378688"/>
                </a:lnTo>
                <a:lnTo>
                  <a:pt x="333946" y="358457"/>
                </a:lnTo>
                <a:lnTo>
                  <a:pt x="326555" y="333298"/>
                </a:lnTo>
                <a:lnTo>
                  <a:pt x="403694" y="333298"/>
                </a:lnTo>
                <a:lnTo>
                  <a:pt x="403694" y="318897"/>
                </a:lnTo>
                <a:lnTo>
                  <a:pt x="403694" y="194945"/>
                </a:lnTo>
                <a:lnTo>
                  <a:pt x="403694" y="181571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5" name="object 15"/>
          <p:cNvGrpSpPr/>
          <p:nvPr/>
        </p:nvGrpSpPr>
        <p:grpSpPr>
          <a:xfrm>
            <a:off x="2477515" y="1263489"/>
            <a:ext cx="6457950" cy="3455035"/>
            <a:chOff x="2477515" y="1263489"/>
            <a:chExt cx="6457950" cy="3455035"/>
          </a:xfrm>
        </p:grpSpPr>
        <p:sp>
          <p:nvSpPr>
            <p:cNvPr id="16" name="object 16"/>
            <p:cNvSpPr/>
            <p:nvPr/>
          </p:nvSpPr>
          <p:spPr>
            <a:xfrm>
              <a:off x="2502920" y="1288889"/>
              <a:ext cx="6406762" cy="340412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2490215" y="1276189"/>
              <a:ext cx="6432550" cy="3429635"/>
            </a:xfrm>
            <a:custGeom>
              <a:avLst/>
              <a:gdLst/>
              <a:ahLst/>
              <a:cxnLst/>
              <a:rect l="l" t="t" r="r" b="b"/>
              <a:pathLst>
                <a:path w="6432550" h="3429635">
                  <a:moveTo>
                    <a:pt x="0" y="0"/>
                  </a:moveTo>
                  <a:lnTo>
                    <a:pt x="6432167" y="0"/>
                  </a:lnTo>
                  <a:lnTo>
                    <a:pt x="6432167" y="3429525"/>
                  </a:lnTo>
                  <a:lnTo>
                    <a:pt x="0" y="3429525"/>
                  </a:lnTo>
                  <a:lnTo>
                    <a:pt x="0" y="0"/>
                  </a:lnTo>
                  <a:close/>
                </a:path>
              </a:pathLst>
            </a:custGeom>
            <a:ln w="2539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31261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0" b="0">
                <a:solidFill>
                  <a:srgbClr val="FFFFFF"/>
                </a:solidFill>
                <a:latin typeface="Lato"/>
                <a:cs typeface="Lato"/>
              </a:rPr>
              <a:t>WHAT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DOES </a:t>
            </a:r>
            <a:r>
              <a:rPr dirty="0" sz="2200" spc="-35" b="0">
                <a:solidFill>
                  <a:srgbClr val="FFFFFF"/>
                </a:solidFill>
                <a:latin typeface="Lato"/>
                <a:cs typeface="Lato"/>
              </a:rPr>
              <a:t>ATLAS</a:t>
            </a:r>
            <a:r>
              <a:rPr dirty="0" sz="2200" spc="-41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45" b="0">
                <a:solidFill>
                  <a:srgbClr val="FFFFFF"/>
                </a:solidFill>
                <a:latin typeface="Lato"/>
                <a:cs typeface="Lato"/>
              </a:rPr>
              <a:t>DO?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221" y="2034999"/>
            <a:ext cx="1981835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32410" marR="5080" indent="-220345">
              <a:lnSpc>
                <a:spcPts val="1420"/>
              </a:lnSpc>
              <a:spcBef>
                <a:spcPts val="160"/>
              </a:spcBef>
              <a:buFont typeface="Arial"/>
              <a:buChar char="○"/>
              <a:tabLst>
                <a:tab pos="232410" algn="l"/>
                <a:tab pos="233045" algn="l"/>
              </a:tabLst>
            </a:pPr>
            <a:r>
              <a:rPr dirty="0" sz="1200">
                <a:solidFill>
                  <a:srgbClr val="828282"/>
                </a:solidFill>
                <a:latin typeface="Roboto"/>
                <a:cs typeface="Roboto"/>
              </a:rPr>
              <a:t>A </a:t>
            </a: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catalog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for metadata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of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assets in an</a:t>
            </a:r>
            <a:r>
              <a:rPr dirty="0" sz="1200" spc="-2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enterprise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533" y="2396948"/>
            <a:ext cx="1836420" cy="57023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32740" marR="5080" indent="-320675">
              <a:lnSpc>
                <a:spcPts val="1420"/>
              </a:lnSpc>
              <a:spcBef>
                <a:spcPts val="160"/>
              </a:spcBef>
              <a:buFont typeface="Arial"/>
              <a:buChar char="○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Hive (HiveServer2 and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HMS) , Impala,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Spark,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HBase, Sqoop,</a:t>
            </a:r>
            <a:r>
              <a:rPr dirty="0" sz="1200" spc="-2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NiFi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2221" y="3120847"/>
            <a:ext cx="2233930" cy="7512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32410" marR="5080" indent="-220345">
              <a:lnSpc>
                <a:spcPts val="1420"/>
              </a:lnSpc>
              <a:spcBef>
                <a:spcPts val="160"/>
              </a:spcBef>
              <a:buFont typeface="Arial"/>
              <a:buChar char="○"/>
              <a:tabLst>
                <a:tab pos="232410" algn="l"/>
                <a:tab pos="23304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Dynamically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create asset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types with complex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attributes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and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 relationships</a:t>
            </a:r>
            <a:endParaRPr sz="1200">
              <a:latin typeface="Roboto"/>
              <a:cs typeface="Roboto"/>
            </a:endParaRPr>
          </a:p>
          <a:p>
            <a:pPr marL="232410" indent="-220345">
              <a:lnSpc>
                <a:spcPts val="1390"/>
              </a:lnSpc>
              <a:buFont typeface="Arial"/>
              <a:buChar char="○"/>
              <a:tabLst>
                <a:tab pos="232410" algn="l"/>
                <a:tab pos="23304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Extensible </a:t>
            </a: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type system</a:t>
            </a:r>
            <a:r>
              <a:rPr dirty="0" sz="1200" spc="-25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with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2533" y="3844745"/>
            <a:ext cx="1826895" cy="57023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332740" marR="302895" indent="-320675">
              <a:lnSpc>
                <a:spcPts val="1420"/>
              </a:lnSpc>
              <a:spcBef>
                <a:spcPts val="160"/>
              </a:spcBef>
              <a:buFont typeface="Arial"/>
              <a:buChar char="○"/>
              <a:tabLst>
                <a:tab pos="332740" algn="l"/>
                <a:tab pos="333375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Custom Business  Metadata</a:t>
            </a:r>
            <a:endParaRPr sz="1200">
              <a:latin typeface="Roboto"/>
              <a:cs typeface="Roboto"/>
            </a:endParaRPr>
          </a:p>
          <a:p>
            <a:pPr marL="332740" indent="-320675">
              <a:lnSpc>
                <a:spcPts val="1385"/>
              </a:lnSpc>
              <a:buFont typeface="Arial"/>
              <a:buChar char="○"/>
              <a:tabLst>
                <a:tab pos="332740" algn="l"/>
                <a:tab pos="33337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Labels, properties,</a:t>
            </a:r>
            <a:r>
              <a:rPr dirty="0" sz="1200" spc="-5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etc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85134" y="2035009"/>
            <a:ext cx="1671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705">
              <a:lnSpc>
                <a:spcPct val="100000"/>
              </a:lnSpc>
              <a:spcBef>
                <a:spcPts val="100"/>
              </a:spcBef>
              <a:buChar char="•"/>
              <a:tabLst>
                <a:tab pos="191770" algn="l"/>
                <a:tab pos="19240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Answers questions</a:t>
            </a:r>
            <a:r>
              <a:rPr dirty="0" sz="12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of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95446" y="2215983"/>
            <a:ext cx="1950085" cy="57023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92100" marR="216535" indent="-280035">
              <a:lnSpc>
                <a:spcPts val="1420"/>
              </a:lnSpc>
              <a:spcBef>
                <a:spcPts val="160"/>
              </a:spcBef>
              <a:buChar char="•"/>
              <a:tabLst>
                <a:tab pos="292100" algn="l"/>
                <a:tab pos="292735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Where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did data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come  from?</a:t>
            </a:r>
            <a:endParaRPr sz="1200">
              <a:latin typeface="Roboto"/>
              <a:cs typeface="Roboto"/>
            </a:endParaRPr>
          </a:p>
          <a:p>
            <a:pPr marL="292100" indent="-280035">
              <a:lnSpc>
                <a:spcPts val="1385"/>
              </a:lnSpc>
              <a:buChar char="•"/>
              <a:tabLst>
                <a:tab pos="292100" algn="l"/>
                <a:tab pos="292735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Where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has it been</a:t>
            </a:r>
            <a:r>
              <a:rPr dirty="0" sz="1200" spc="-4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used?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5134" y="2939882"/>
            <a:ext cx="2069464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91770" marR="5080" indent="-179705">
              <a:lnSpc>
                <a:spcPts val="1420"/>
              </a:lnSpc>
              <a:spcBef>
                <a:spcPts val="160"/>
              </a:spcBef>
              <a:buChar char="•"/>
              <a:tabLst>
                <a:tab pos="191770" algn="l"/>
                <a:tab pos="19240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Is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automatically maintained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for most asset</a:t>
            </a:r>
            <a:r>
              <a:rPr dirty="0" sz="1200" spc="-2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types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5134" y="3482806"/>
            <a:ext cx="211963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91770" marR="5080" indent="-179705">
              <a:lnSpc>
                <a:spcPts val="1420"/>
              </a:lnSpc>
              <a:spcBef>
                <a:spcPts val="160"/>
              </a:spcBef>
              <a:buChar char="•"/>
              <a:tabLst>
                <a:tab pos="191770" algn="l"/>
                <a:tab pos="19240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Lineage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graphs are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basis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for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Classiﬁcation</a:t>
            </a:r>
            <a:r>
              <a:rPr dirty="0" sz="1200" spc="-2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propagation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63426" y="2034999"/>
            <a:ext cx="1995170" cy="38925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191770" marR="5080" indent="-179705">
              <a:lnSpc>
                <a:spcPts val="1420"/>
              </a:lnSpc>
              <a:spcBef>
                <a:spcPts val="160"/>
              </a:spcBef>
              <a:buChar char="•"/>
              <a:tabLst>
                <a:tab pos="191770" algn="l"/>
                <a:tab pos="19240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Classiﬁcations </a:t>
            </a:r>
            <a:r>
              <a:rPr dirty="0" sz="1200" spc="-15">
                <a:solidFill>
                  <a:srgbClr val="828282"/>
                </a:solidFill>
                <a:latin typeface="Roboto"/>
                <a:cs typeface="Roboto"/>
              </a:rPr>
              <a:t>(</a:t>
            </a:r>
            <a:r>
              <a:rPr dirty="0" sz="1200" spc="-15" b="1">
                <a:solidFill>
                  <a:srgbClr val="828282"/>
                </a:solidFill>
                <a:latin typeface="Roboto"/>
                <a:cs typeface="Roboto"/>
              </a:rPr>
              <a:t>Tags</a:t>
            </a:r>
            <a:r>
              <a:rPr dirty="0" sz="1200" spc="-15">
                <a:solidFill>
                  <a:srgbClr val="828282"/>
                </a:solidFill>
                <a:latin typeface="Roboto"/>
                <a:cs typeface="Roboto"/>
              </a:rPr>
              <a:t>)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with  custom attributes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73738" y="2396948"/>
            <a:ext cx="1859914" cy="932180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92100" marR="5080" indent="-280035">
              <a:lnSpc>
                <a:spcPts val="1420"/>
              </a:lnSpc>
              <a:spcBef>
                <a:spcPts val="160"/>
              </a:spcBef>
              <a:buChar char="•"/>
              <a:tabLst>
                <a:tab pos="292100" algn="l"/>
                <a:tab pos="292735" algn="l"/>
              </a:tabLst>
            </a:pP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Automatic propagation  through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lineage</a:t>
            </a:r>
            <a:r>
              <a:rPr dirty="0" sz="1200" spc="-3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graph</a:t>
            </a:r>
            <a:endParaRPr sz="1200">
              <a:latin typeface="Roboto"/>
              <a:cs typeface="Roboto"/>
            </a:endParaRPr>
          </a:p>
          <a:p>
            <a:pPr marL="292100" marR="190500" indent="-280035">
              <a:lnSpc>
                <a:spcPts val="1420"/>
              </a:lnSpc>
              <a:spcBef>
                <a:spcPts val="10"/>
              </a:spcBef>
              <a:buChar char="•"/>
              <a:tabLst>
                <a:tab pos="292100" algn="l"/>
                <a:tab pos="29273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Use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with  Classiﬁcation-based</a:t>
            </a:r>
            <a:endParaRPr sz="1200">
              <a:latin typeface="Roboto"/>
              <a:cs typeface="Roboto"/>
            </a:endParaRPr>
          </a:p>
          <a:p>
            <a:pPr marL="292100">
              <a:lnSpc>
                <a:spcPts val="1385"/>
              </a:lnSpc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access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control</a:t>
            </a:r>
            <a:r>
              <a:rPr dirty="0" sz="1200" spc="-4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(</a:t>
            </a: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ABAC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63426" y="3301821"/>
            <a:ext cx="2257425" cy="389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1770" indent="-179705">
              <a:lnSpc>
                <a:spcPts val="1430"/>
              </a:lnSpc>
              <a:spcBef>
                <a:spcPts val="100"/>
              </a:spcBef>
              <a:buChar char="•"/>
              <a:tabLst>
                <a:tab pos="191770" algn="l"/>
                <a:tab pos="19240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Describe assets with</a:t>
            </a:r>
            <a:r>
              <a:rPr dirty="0" sz="1200" spc="-5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Business</a:t>
            </a:r>
            <a:endParaRPr sz="1200">
              <a:latin typeface="Roboto"/>
              <a:cs typeface="Roboto"/>
            </a:endParaRPr>
          </a:p>
          <a:p>
            <a:pPr marL="191770">
              <a:lnSpc>
                <a:spcPts val="1430"/>
              </a:lnSpc>
            </a:pP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Glossary </a:t>
            </a:r>
            <a:r>
              <a:rPr dirty="0" sz="1200" spc="-20" b="1">
                <a:solidFill>
                  <a:srgbClr val="828282"/>
                </a:solidFill>
                <a:latin typeface="Roboto"/>
                <a:cs typeface="Roboto"/>
              </a:rPr>
              <a:t>Terms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3738" y="3663771"/>
            <a:ext cx="1957705" cy="751205"/>
          </a:xfrm>
          <a:prstGeom prst="rect">
            <a:avLst/>
          </a:prstGeom>
        </p:spPr>
        <p:txBody>
          <a:bodyPr wrap="square" lIns="0" tIns="20320" rIns="0" bIns="0" rtlCol="0" vert="horz">
            <a:spAutoFit/>
          </a:bodyPr>
          <a:lstStyle/>
          <a:p>
            <a:pPr marL="292100" marR="5080" indent="-280035">
              <a:lnSpc>
                <a:spcPts val="1420"/>
              </a:lnSpc>
              <a:spcBef>
                <a:spcPts val="160"/>
              </a:spcBef>
              <a:buChar char="•"/>
              <a:tabLst>
                <a:tab pos="292100" algn="l"/>
                <a:tab pos="29273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With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relationships  </a:t>
            </a: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between business</a:t>
            </a:r>
            <a:r>
              <a:rPr dirty="0" sz="1200" spc="-7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terms</a:t>
            </a:r>
            <a:endParaRPr sz="1200">
              <a:latin typeface="Roboto"/>
              <a:cs typeface="Roboto"/>
            </a:endParaRPr>
          </a:p>
          <a:p>
            <a:pPr marL="292100" marR="609600" indent="-280035">
              <a:lnSpc>
                <a:spcPts val="1420"/>
              </a:lnSpc>
              <a:spcBef>
                <a:spcPts val="10"/>
              </a:spcBef>
              <a:buChar char="•"/>
              <a:tabLst>
                <a:tab pos="292100" algn="l"/>
                <a:tab pos="292735" algn="l"/>
              </a:tabLst>
            </a:pPr>
            <a:r>
              <a:rPr dirty="0" sz="1200" spc="-5">
                <a:solidFill>
                  <a:srgbClr val="828282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828282"/>
                </a:solidFill>
                <a:latin typeface="Roboto"/>
                <a:cs typeface="Roboto"/>
              </a:rPr>
              <a:t>associated  classiﬁcations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34848" y="1317994"/>
            <a:ext cx="136144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5">
                <a:solidFill>
                  <a:srgbClr val="00A3AE"/>
                </a:solidFill>
                <a:latin typeface="Lato"/>
                <a:cs typeface="Lato"/>
              </a:rPr>
              <a:t>ME</a:t>
            </a:r>
            <a:r>
              <a:rPr dirty="0" sz="2000" spc="-135">
                <a:solidFill>
                  <a:srgbClr val="00A3AE"/>
                </a:solidFill>
                <a:latin typeface="Lato"/>
                <a:cs typeface="Lato"/>
              </a:rPr>
              <a:t>T</a:t>
            </a:r>
            <a:r>
              <a:rPr dirty="0" sz="2000" spc="-5">
                <a:solidFill>
                  <a:srgbClr val="00A3AE"/>
                </a:solidFill>
                <a:latin typeface="Lato"/>
                <a:cs typeface="Lato"/>
              </a:rPr>
              <a:t>A</a:t>
            </a:r>
            <a:r>
              <a:rPr dirty="0" sz="2000" spc="-45">
                <a:solidFill>
                  <a:srgbClr val="00A3AE"/>
                </a:solidFill>
                <a:latin typeface="Lato"/>
                <a:cs typeface="Lato"/>
              </a:rPr>
              <a:t>D</a:t>
            </a:r>
            <a:r>
              <a:rPr dirty="0" sz="2000" spc="-125">
                <a:solidFill>
                  <a:srgbClr val="00A3AE"/>
                </a:solidFill>
                <a:latin typeface="Lato"/>
                <a:cs typeface="Lato"/>
              </a:rPr>
              <a:t>A</a:t>
            </a:r>
            <a:r>
              <a:rPr dirty="0" sz="2000" spc="-135">
                <a:solidFill>
                  <a:srgbClr val="00A3AE"/>
                </a:solidFill>
                <a:latin typeface="Lato"/>
                <a:cs typeface="Lato"/>
              </a:rPr>
              <a:t>T</a:t>
            </a:r>
            <a:r>
              <a:rPr dirty="0" sz="2000" spc="5">
                <a:solidFill>
                  <a:srgbClr val="00A3AE"/>
                </a:solidFill>
                <a:latin typeface="Lato"/>
                <a:cs typeface="Lato"/>
              </a:rPr>
              <a:t>A</a:t>
            </a:r>
            <a:endParaRPr sz="2000">
              <a:latin typeface="Lato"/>
              <a:cs typeface="Lato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27266" y="1813376"/>
            <a:ext cx="2459990" cy="0"/>
          </a:xfrm>
          <a:custGeom>
            <a:avLst/>
            <a:gdLst/>
            <a:ahLst/>
            <a:cxnLst/>
            <a:rect l="l" t="t" r="r" b="b"/>
            <a:pathLst>
              <a:path w="2459990" h="0">
                <a:moveTo>
                  <a:pt x="0" y="0"/>
                </a:moveTo>
                <a:lnTo>
                  <a:pt x="2459702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27679" y="1187247"/>
            <a:ext cx="2459990" cy="0"/>
          </a:xfrm>
          <a:custGeom>
            <a:avLst/>
            <a:gdLst/>
            <a:ahLst/>
            <a:cxnLst/>
            <a:rect l="l" t="t" r="r" b="b"/>
            <a:pathLst>
              <a:path w="2459990" h="0">
                <a:moveTo>
                  <a:pt x="0" y="0"/>
                </a:moveTo>
                <a:lnTo>
                  <a:pt x="2459690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766303" y="1317994"/>
            <a:ext cx="10756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10">
                <a:solidFill>
                  <a:srgbClr val="00A3AE"/>
                </a:solidFill>
                <a:latin typeface="Lato"/>
                <a:cs typeface="Lato"/>
              </a:rPr>
              <a:t>LINE</a:t>
            </a:r>
            <a:r>
              <a:rPr dirty="0" sz="2000" spc="-30">
                <a:solidFill>
                  <a:srgbClr val="00A3AE"/>
                </a:solidFill>
                <a:latin typeface="Lato"/>
                <a:cs typeface="Lato"/>
              </a:rPr>
              <a:t>A</a:t>
            </a:r>
            <a:r>
              <a:rPr dirty="0" sz="2000" spc="5">
                <a:solidFill>
                  <a:srgbClr val="00A3AE"/>
                </a:solidFill>
                <a:latin typeface="Lato"/>
                <a:cs typeface="Lato"/>
              </a:rPr>
              <a:t>GE</a:t>
            </a:r>
            <a:endParaRPr sz="2000">
              <a:latin typeface="Lato"/>
              <a:cs typeface="La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116168" y="1813376"/>
            <a:ext cx="2457450" cy="0"/>
          </a:xfrm>
          <a:custGeom>
            <a:avLst/>
            <a:gdLst/>
            <a:ahLst/>
            <a:cxnLst/>
            <a:rect l="l" t="t" r="r" b="b"/>
            <a:pathLst>
              <a:path w="2457450" h="0">
                <a:moveTo>
                  <a:pt x="0" y="0"/>
                </a:moveTo>
                <a:lnTo>
                  <a:pt x="2456995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116568" y="1187247"/>
            <a:ext cx="2457450" cy="0"/>
          </a:xfrm>
          <a:custGeom>
            <a:avLst/>
            <a:gdLst/>
            <a:ahLst/>
            <a:cxnLst/>
            <a:rect l="l" t="t" r="r" b="b"/>
            <a:pathLst>
              <a:path w="2457450" h="0">
                <a:moveTo>
                  <a:pt x="0" y="0"/>
                </a:moveTo>
                <a:lnTo>
                  <a:pt x="2456995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5974564" y="1317994"/>
            <a:ext cx="20243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solidFill>
                  <a:srgbClr val="00A3AE"/>
                </a:solidFill>
                <a:latin typeface="Lato"/>
                <a:cs typeface="Lato"/>
              </a:rPr>
              <a:t>CLASSIFICATION</a:t>
            </a:r>
            <a:endParaRPr sz="2000">
              <a:latin typeface="Lato"/>
              <a:cs typeface="La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94488" y="1813376"/>
            <a:ext cx="2468880" cy="0"/>
          </a:xfrm>
          <a:custGeom>
            <a:avLst/>
            <a:gdLst/>
            <a:ahLst/>
            <a:cxnLst/>
            <a:rect l="l" t="t" r="r" b="b"/>
            <a:pathLst>
              <a:path w="2468879" h="0">
                <a:moveTo>
                  <a:pt x="0" y="0"/>
                </a:moveTo>
                <a:lnTo>
                  <a:pt x="2468395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94888" y="1187247"/>
            <a:ext cx="2468880" cy="0"/>
          </a:xfrm>
          <a:custGeom>
            <a:avLst/>
            <a:gdLst/>
            <a:ahLst/>
            <a:cxnLst/>
            <a:rect l="l" t="t" r="r" b="b"/>
            <a:pathLst>
              <a:path w="2468879" h="0">
                <a:moveTo>
                  <a:pt x="0" y="0"/>
                </a:moveTo>
                <a:lnTo>
                  <a:pt x="2468395" y="0"/>
                </a:lnTo>
              </a:path>
            </a:pathLst>
          </a:custGeom>
          <a:ln w="9524">
            <a:solidFill>
              <a:srgbClr val="60606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-5"/>
              <a:t>50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26224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latin typeface="Lato"/>
                <a:cs typeface="Lato"/>
              </a:rPr>
              <a:t>CDP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90" b="0">
                <a:latin typeface="Lato"/>
                <a:cs typeface="Lato"/>
              </a:rPr>
              <a:t>DATA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50" b="0">
                <a:latin typeface="Lato"/>
                <a:cs typeface="Lato"/>
              </a:rPr>
              <a:t>CATALOG</a:t>
            </a:r>
            <a:r>
              <a:rPr dirty="0" sz="2200" spc="-155" b="0">
                <a:latin typeface="Lato"/>
                <a:cs typeface="Lato"/>
              </a:rPr>
              <a:t> </a:t>
            </a:r>
            <a:r>
              <a:rPr dirty="0" sz="2200" spc="-25" b="0">
                <a:latin typeface="Lato"/>
                <a:cs typeface="Lato"/>
              </a:rPr>
              <a:t>TARGET</a:t>
            </a:r>
            <a:r>
              <a:rPr dirty="0" sz="2200" spc="-150" b="0">
                <a:latin typeface="Lato"/>
                <a:cs typeface="Lato"/>
              </a:rPr>
              <a:t> </a:t>
            </a:r>
            <a:r>
              <a:rPr dirty="0" sz="2200" b="0">
                <a:latin typeface="Lato"/>
                <a:cs typeface="Lato"/>
              </a:rPr>
              <a:t>PERSONAS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2123" y="1562874"/>
            <a:ext cx="2480310" cy="101981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800" spc="-5" b="1">
                <a:solidFill>
                  <a:srgbClr val="9E9E9E"/>
                </a:solidFill>
                <a:latin typeface="Roboto"/>
                <a:cs typeface="Roboto"/>
              </a:rPr>
              <a:t>Data</a:t>
            </a:r>
            <a:r>
              <a:rPr dirty="0" sz="1800" spc="-10" b="1">
                <a:solidFill>
                  <a:srgbClr val="9E9E9E"/>
                </a:solidFill>
                <a:latin typeface="Roboto"/>
                <a:cs typeface="Roboto"/>
              </a:rPr>
              <a:t> Architects</a:t>
            </a:r>
            <a:endParaRPr sz="1800">
              <a:latin typeface="Roboto"/>
              <a:cs typeface="Roboto"/>
            </a:endParaRPr>
          </a:p>
          <a:p>
            <a:pPr marL="185420" indent="-143510">
              <a:lnSpc>
                <a:spcPct val="100000"/>
              </a:lnSpc>
              <a:spcBef>
                <a:spcPts val="450"/>
              </a:spcBef>
              <a:buSzPct val="77777"/>
              <a:buChar char="•"/>
              <a:tabLst>
                <a:tab pos="186055" algn="l"/>
              </a:tabLst>
            </a:pP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Data</a:t>
            </a: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 Architects</a:t>
            </a:r>
            <a:endParaRPr sz="1800">
              <a:latin typeface="Roboto"/>
              <a:cs typeface="Roboto"/>
            </a:endParaRPr>
          </a:p>
          <a:p>
            <a:pPr marL="185420" indent="-143510">
              <a:lnSpc>
                <a:spcPct val="100000"/>
              </a:lnSpc>
              <a:spcBef>
                <a:spcPts val="450"/>
              </a:spcBef>
              <a:buSzPct val="77777"/>
              <a:buChar char="•"/>
              <a:tabLst>
                <a:tab pos="186055" algn="l"/>
              </a:tabLst>
            </a:pP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Compliance</a:t>
            </a:r>
            <a:r>
              <a:rPr dirty="0" sz="1800" spc="-55">
                <a:solidFill>
                  <a:srgbClr val="9E9E9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Managers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123" y="3220221"/>
            <a:ext cx="2820035" cy="135128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Concerns:</a:t>
            </a:r>
            <a:r>
              <a:rPr dirty="0" sz="1800" spc="10">
                <a:solidFill>
                  <a:srgbClr val="9E9E9E"/>
                </a:solidFill>
                <a:latin typeface="Roboto"/>
                <a:cs typeface="Roboto"/>
              </a:rPr>
              <a:t> </a:t>
            </a:r>
            <a:r>
              <a:rPr dirty="0" sz="1800" spc="-10" b="1">
                <a:solidFill>
                  <a:srgbClr val="9E9E9E"/>
                </a:solidFill>
                <a:latin typeface="Roboto"/>
                <a:cs typeface="Roboto"/>
              </a:rPr>
              <a:t>Control</a:t>
            </a:r>
            <a:endParaRPr sz="1800">
              <a:latin typeface="Roboto"/>
              <a:cs typeface="Roboto"/>
            </a:endParaRPr>
          </a:p>
          <a:p>
            <a:pPr marL="185420" indent="-143510">
              <a:lnSpc>
                <a:spcPct val="100000"/>
              </a:lnSpc>
              <a:spcBef>
                <a:spcPts val="450"/>
              </a:spcBef>
              <a:buSzPct val="77777"/>
              <a:buChar char="•"/>
              <a:tabLst>
                <a:tab pos="186055" algn="l"/>
              </a:tabLst>
            </a:pP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Compliance /</a:t>
            </a:r>
            <a:r>
              <a:rPr dirty="0" sz="1800" spc="-65">
                <a:solidFill>
                  <a:srgbClr val="9E9E9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Governance</a:t>
            </a:r>
            <a:endParaRPr sz="1800">
              <a:latin typeface="Roboto"/>
              <a:cs typeface="Roboto"/>
            </a:endParaRPr>
          </a:p>
          <a:p>
            <a:pPr marL="185420" indent="-143510">
              <a:lnSpc>
                <a:spcPct val="100000"/>
              </a:lnSpc>
              <a:spcBef>
                <a:spcPts val="450"/>
              </a:spcBef>
              <a:buSzPct val="77777"/>
              <a:buChar char="•"/>
              <a:tabLst>
                <a:tab pos="186055" algn="l"/>
              </a:tabLst>
            </a:pP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Data </a:t>
            </a: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Lifecycle </a:t>
            </a:r>
            <a:r>
              <a:rPr dirty="0" sz="1800" spc="-5">
                <a:solidFill>
                  <a:srgbClr val="9E9E9E"/>
                </a:solidFill>
                <a:latin typeface="Roboto"/>
                <a:cs typeface="Roboto"/>
              </a:rPr>
              <a:t>/</a:t>
            </a:r>
            <a:r>
              <a:rPr dirty="0" sz="1800" spc="-40">
                <a:solidFill>
                  <a:srgbClr val="9E9E9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Curation</a:t>
            </a:r>
            <a:endParaRPr sz="1800">
              <a:latin typeface="Roboto"/>
              <a:cs typeface="Roboto"/>
            </a:endParaRPr>
          </a:p>
          <a:p>
            <a:pPr marL="185420" indent="-143510">
              <a:lnSpc>
                <a:spcPct val="100000"/>
              </a:lnSpc>
              <a:spcBef>
                <a:spcPts val="450"/>
              </a:spcBef>
              <a:buSzPct val="77777"/>
              <a:buChar char="•"/>
              <a:tabLst>
                <a:tab pos="186055" algn="l"/>
              </a:tabLst>
            </a:pPr>
            <a:r>
              <a:rPr dirty="0" sz="1800" spc="-10">
                <a:solidFill>
                  <a:srgbClr val="9E9E9E"/>
                </a:solidFill>
                <a:latin typeface="Roboto"/>
                <a:cs typeface="Roboto"/>
              </a:rPr>
              <a:t>Multi-team integration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698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dirty="0" spc="-5"/>
              <a:t>Data</a:t>
            </a:r>
            <a:r>
              <a:rPr dirty="0" spc="-10"/>
              <a:t> Users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Data</a:t>
            </a:r>
            <a:r>
              <a:rPr dirty="0" spc="-10" b="0">
                <a:latin typeface="Roboto"/>
                <a:cs typeface="Roboto"/>
              </a:rPr>
              <a:t> Analysts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Data</a:t>
            </a:r>
            <a:r>
              <a:rPr dirty="0" spc="-65" b="0">
                <a:latin typeface="Roboto"/>
                <a:cs typeface="Roboto"/>
              </a:rPr>
              <a:t> </a:t>
            </a:r>
            <a:r>
              <a:rPr dirty="0" spc="-10" b="0">
                <a:latin typeface="Roboto"/>
                <a:cs typeface="Roboto"/>
              </a:rPr>
              <a:t>Engineers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Data</a:t>
            </a:r>
            <a:r>
              <a:rPr dirty="0" spc="-60" b="0">
                <a:latin typeface="Roboto"/>
                <a:cs typeface="Roboto"/>
              </a:rPr>
              <a:t> </a:t>
            </a:r>
            <a:r>
              <a:rPr dirty="0" spc="-10" b="0">
                <a:latin typeface="Roboto"/>
                <a:cs typeface="Roboto"/>
              </a:rPr>
              <a:t>Scientists</a:t>
            </a:r>
          </a:p>
          <a:p>
            <a:pPr marL="12700" marR="5080" indent="27305">
              <a:lnSpc>
                <a:spcPct val="120800"/>
              </a:lnSpc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App </a:t>
            </a:r>
            <a:r>
              <a:rPr dirty="0" spc="-10" b="0">
                <a:latin typeface="Roboto"/>
                <a:cs typeface="Roboto"/>
              </a:rPr>
              <a:t>Developers  </a:t>
            </a:r>
            <a:r>
              <a:rPr dirty="0" spc="-5" b="0">
                <a:latin typeface="Roboto"/>
                <a:cs typeface="Roboto"/>
              </a:rPr>
              <a:t>Concerns:</a:t>
            </a:r>
            <a:r>
              <a:rPr dirty="0" spc="-30" b="0">
                <a:latin typeface="Roboto"/>
                <a:cs typeface="Roboto"/>
              </a:rPr>
              <a:t> </a:t>
            </a:r>
            <a:r>
              <a:rPr dirty="0" spc="-10"/>
              <a:t>Understand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Domain</a:t>
            </a:r>
            <a:r>
              <a:rPr dirty="0" spc="-15" b="0">
                <a:latin typeface="Roboto"/>
                <a:cs typeface="Roboto"/>
              </a:rPr>
              <a:t> </a:t>
            </a:r>
            <a:r>
              <a:rPr dirty="0" spc="-5" b="0">
                <a:latin typeface="Roboto"/>
                <a:cs typeface="Roboto"/>
              </a:rPr>
              <a:t>Expertise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Insight about</a:t>
            </a:r>
            <a:r>
              <a:rPr dirty="0" spc="-40" b="0">
                <a:latin typeface="Roboto"/>
                <a:cs typeface="Roboto"/>
              </a:rPr>
              <a:t> </a:t>
            </a:r>
            <a:r>
              <a:rPr dirty="0" spc="-10" b="0">
                <a:latin typeface="Roboto"/>
                <a:cs typeface="Roboto"/>
              </a:rPr>
              <a:t>Data</a:t>
            </a:r>
          </a:p>
          <a:p>
            <a:pPr marL="185420" indent="-146050">
              <a:lnSpc>
                <a:spcPct val="100000"/>
              </a:lnSpc>
              <a:spcBef>
                <a:spcPts val="450"/>
              </a:spcBef>
              <a:buSzPct val="77777"/>
              <a:buFont typeface="Arial"/>
              <a:buChar char="•"/>
              <a:tabLst>
                <a:tab pos="186055" algn="l"/>
              </a:tabLst>
            </a:pPr>
            <a:r>
              <a:rPr dirty="0" spc="-5" b="0">
                <a:latin typeface="Roboto"/>
                <a:cs typeface="Roboto"/>
              </a:rPr>
              <a:t>Data</a:t>
            </a:r>
            <a:r>
              <a:rPr dirty="0" spc="-10" b="0">
                <a:latin typeface="Roboto"/>
                <a:cs typeface="Roboto"/>
              </a:rPr>
              <a:t> Quality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453847" y="4741786"/>
            <a:ext cx="23171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  <a:tabLst>
                <a:tab pos="2192655" algn="l"/>
              </a:tabLst>
            </a:pPr>
            <a:r>
              <a:rPr dirty="0" baseline="-11904" sz="2100" spc="-7">
                <a:latin typeface="Arial"/>
                <a:cs typeface="Arial"/>
              </a:rPr>
              <a:t>Confide</a:t>
            </a:r>
            <a:r>
              <a:rPr dirty="0" baseline="-11904" sz="2100" spc="-1147">
                <a:latin typeface="Arial"/>
                <a:cs typeface="Arial"/>
              </a:rPr>
              <a:t>n</a:t>
            </a: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204">
                <a:solidFill>
                  <a:srgbClr val="A5A5A5"/>
                </a:solidFill>
                <a:latin typeface="Roboto"/>
                <a:cs typeface="Roboto"/>
              </a:rPr>
              <a:t>2</a:t>
            </a:r>
            <a:r>
              <a:rPr dirty="0" baseline="-11904" sz="2100" spc="-292">
                <a:latin typeface="Arial"/>
                <a:cs typeface="Arial"/>
              </a:rPr>
              <a:t>t</a:t>
            </a:r>
            <a:r>
              <a:rPr dirty="0" sz="600" spc="-150">
                <a:solidFill>
                  <a:srgbClr val="A5A5A5"/>
                </a:solidFill>
                <a:latin typeface="Roboto"/>
                <a:cs typeface="Roboto"/>
              </a:rPr>
              <a:t>0</a:t>
            </a:r>
            <a:r>
              <a:rPr dirty="0" baseline="-11904" sz="2100" spc="-254">
                <a:latin typeface="Arial"/>
                <a:cs typeface="Arial"/>
              </a:rPr>
              <a:t>i</a:t>
            </a:r>
            <a:r>
              <a:rPr dirty="0" sz="600" spc="-175">
                <a:solidFill>
                  <a:srgbClr val="A5A5A5"/>
                </a:solidFill>
                <a:latin typeface="Roboto"/>
                <a:cs typeface="Roboto"/>
              </a:rPr>
              <a:t>2</a:t>
            </a:r>
            <a:r>
              <a:rPr dirty="0" baseline="-11904" sz="2100" spc="-914">
                <a:latin typeface="Arial"/>
                <a:cs typeface="Arial"/>
              </a:rPr>
              <a:t>a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0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270">
                <a:solidFill>
                  <a:srgbClr val="A5A5A5"/>
                </a:solidFill>
                <a:latin typeface="Roboto"/>
                <a:cs typeface="Roboto"/>
              </a:rPr>
              <a:t>C</a:t>
            </a:r>
            <a:r>
              <a:rPr dirty="0" baseline="-11904" sz="2100" spc="-75">
                <a:latin typeface="Arial"/>
                <a:cs typeface="Arial"/>
              </a:rPr>
              <a:t>l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l</a:t>
            </a:r>
            <a:r>
              <a:rPr dirty="0" sz="600" spc="-55">
                <a:solidFill>
                  <a:srgbClr val="A5A5A5"/>
                </a:solidFill>
                <a:latin typeface="Roboto"/>
                <a:cs typeface="Roboto"/>
              </a:rPr>
              <a:t>o</a:t>
            </a:r>
            <a:r>
              <a:rPr dirty="0" baseline="-11904" sz="2100" spc="-1095">
                <a:latin typeface="Arial"/>
                <a:cs typeface="Arial"/>
              </a:rPr>
              <a:t>–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ude</a:t>
            </a:r>
            <a:r>
              <a:rPr dirty="0" sz="600" spc="-85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baseline="-11904" sz="2100" spc="-1425">
                <a:latin typeface="Arial"/>
                <a:cs typeface="Arial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a,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I</a:t>
            </a:r>
            <a:r>
              <a:rPr dirty="0" sz="600" spc="-145">
                <a:solidFill>
                  <a:srgbClr val="A5A5A5"/>
                </a:solidFill>
                <a:latin typeface="Roboto"/>
                <a:cs typeface="Roboto"/>
              </a:rPr>
              <a:t>n</a:t>
            </a:r>
            <a:r>
              <a:rPr dirty="0" baseline="-11904" sz="2100" spc="-967">
                <a:latin typeface="Arial"/>
                <a:cs typeface="Arial"/>
              </a:rPr>
              <a:t>e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c.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370">
                <a:solidFill>
                  <a:srgbClr val="A5A5A5"/>
                </a:solidFill>
                <a:latin typeface="Roboto"/>
                <a:cs typeface="Roboto"/>
              </a:rPr>
              <a:t>A</a:t>
            </a:r>
            <a:r>
              <a:rPr dirty="0" baseline="-11904" sz="2100" spc="-502">
                <a:latin typeface="Arial"/>
                <a:cs typeface="Arial"/>
              </a:rPr>
              <a:t>s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ll</a:t>
            </a:r>
            <a:r>
              <a:rPr dirty="0" sz="600" spc="-11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baseline="-11904" sz="2100" spc="-427">
                <a:latin typeface="Arial"/>
                <a:cs typeface="Arial"/>
              </a:rPr>
              <a:t>t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sz="600" spc="-70">
                <a:solidFill>
                  <a:srgbClr val="A5A5A5"/>
                </a:solidFill>
                <a:latin typeface="Roboto"/>
                <a:cs typeface="Roboto"/>
              </a:rPr>
              <a:t>i</a:t>
            </a:r>
            <a:r>
              <a:rPr dirty="0" baseline="-11904" sz="2100" spc="-607">
                <a:latin typeface="Arial"/>
                <a:cs typeface="Arial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g</a:t>
            </a:r>
            <a:r>
              <a:rPr dirty="0" sz="600" spc="-265">
                <a:solidFill>
                  <a:srgbClr val="A5A5A5"/>
                </a:solidFill>
                <a:latin typeface="Roboto"/>
                <a:cs typeface="Roboto"/>
              </a:rPr>
              <a:t>h</a:t>
            </a:r>
            <a:r>
              <a:rPr dirty="0" baseline="-11904" sz="2100" spc="-75">
                <a:latin typeface="Arial"/>
                <a:cs typeface="Arial"/>
              </a:rPr>
              <a:t>i</a:t>
            </a:r>
            <a:r>
              <a:rPr dirty="0" sz="600" spc="-155">
                <a:solidFill>
                  <a:srgbClr val="A5A5A5"/>
                </a:solidFill>
                <a:latin typeface="Roboto"/>
                <a:cs typeface="Roboto"/>
              </a:rPr>
              <a:t>t</a:t>
            </a:r>
            <a:r>
              <a:rPr dirty="0" baseline="-11904" sz="2100" spc="-832">
                <a:latin typeface="Arial"/>
                <a:cs typeface="Arial"/>
              </a:rPr>
              <a:t>c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s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14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baseline="-11904" sz="2100" spc="-434">
                <a:latin typeface="Arial"/>
                <a:cs typeface="Arial"/>
              </a:rPr>
              <a:t>t</a:t>
            </a:r>
            <a:r>
              <a:rPr dirty="0" sz="600" spc="-40">
                <a:solidFill>
                  <a:srgbClr val="A5A5A5"/>
                </a:solidFill>
                <a:latin typeface="Roboto"/>
                <a:cs typeface="Roboto"/>
              </a:rPr>
              <a:t>e</a:t>
            </a:r>
            <a:r>
              <a:rPr dirty="0" baseline="-11904" sz="2100" spc="-1125">
                <a:latin typeface="Arial"/>
                <a:cs typeface="Arial"/>
              </a:rPr>
              <a:t>e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se</a:t>
            </a:r>
            <a:r>
              <a:rPr dirty="0" sz="600" spc="-90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baseline="-11904" sz="2100" spc="-1042">
                <a:latin typeface="Arial"/>
                <a:cs typeface="Arial"/>
              </a:rPr>
              <a:t>d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v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ed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.</a:t>
            </a: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	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69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39843" y="1403014"/>
            <a:ext cx="1017847" cy="21473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572009" y="1403014"/>
            <a:ext cx="1014040" cy="3102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66287"/>
            <a:ext cx="591502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" b="0">
                <a:solidFill>
                  <a:srgbClr val="FFFFFF"/>
                </a:solidFill>
                <a:latin typeface="Lato"/>
                <a:cs typeface="Lato"/>
              </a:rPr>
              <a:t>ENTERPRISE </a:t>
            </a:r>
            <a:r>
              <a:rPr dirty="0" sz="3800" spc="-15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3800" spc="-5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-3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7106668" y="4843386"/>
            <a:ext cx="163893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9875" algn="l"/>
              </a:tabLst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202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0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a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,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Inc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.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Al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l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right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s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ese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v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ed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.</a:t>
            </a: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	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70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9039" y="1347837"/>
            <a:ext cx="6121400" cy="3237230"/>
            <a:chOff x="419039" y="1347837"/>
            <a:chExt cx="6121400" cy="3237230"/>
          </a:xfrm>
        </p:grpSpPr>
        <p:sp>
          <p:nvSpPr>
            <p:cNvPr id="5" name="object 5"/>
            <p:cNvSpPr/>
            <p:nvPr/>
          </p:nvSpPr>
          <p:spPr>
            <a:xfrm>
              <a:off x="443969" y="1549871"/>
              <a:ext cx="5270939" cy="28704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01118" y="1587956"/>
              <a:ext cx="5156619" cy="27561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654163" y="1641071"/>
              <a:ext cx="886098" cy="26641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19039" y="1347837"/>
              <a:ext cx="5160010" cy="3237230"/>
            </a:xfrm>
            <a:custGeom>
              <a:avLst/>
              <a:gdLst/>
              <a:ahLst/>
              <a:cxnLst/>
              <a:rect l="l" t="t" r="r" b="b"/>
              <a:pathLst>
                <a:path w="5160010" h="3237229">
                  <a:moveTo>
                    <a:pt x="5024499" y="3237003"/>
                  </a:moveTo>
                  <a:lnTo>
                    <a:pt x="134884" y="3237003"/>
                  </a:lnTo>
                  <a:lnTo>
                    <a:pt x="92250" y="3230125"/>
                  </a:lnTo>
                  <a:lnTo>
                    <a:pt x="55223" y="3210974"/>
                  </a:lnTo>
                  <a:lnTo>
                    <a:pt x="26024" y="3181772"/>
                  </a:lnTo>
                  <a:lnTo>
                    <a:pt x="6876" y="3144741"/>
                  </a:lnTo>
                  <a:lnTo>
                    <a:pt x="0" y="3102103"/>
                  </a:lnTo>
                  <a:lnTo>
                    <a:pt x="0" y="134884"/>
                  </a:lnTo>
                  <a:lnTo>
                    <a:pt x="6876" y="92250"/>
                  </a:lnTo>
                  <a:lnTo>
                    <a:pt x="26024" y="55223"/>
                  </a:lnTo>
                  <a:lnTo>
                    <a:pt x="55223" y="26024"/>
                  </a:lnTo>
                  <a:lnTo>
                    <a:pt x="92250" y="6876"/>
                  </a:lnTo>
                  <a:lnTo>
                    <a:pt x="134884" y="0"/>
                  </a:lnTo>
                  <a:lnTo>
                    <a:pt x="5024499" y="0"/>
                  </a:lnTo>
                  <a:lnTo>
                    <a:pt x="5076115" y="10267"/>
                  </a:lnTo>
                  <a:lnTo>
                    <a:pt x="5119874" y="39507"/>
                  </a:lnTo>
                  <a:lnTo>
                    <a:pt x="5149124" y="83267"/>
                  </a:lnTo>
                  <a:lnTo>
                    <a:pt x="5159399" y="134884"/>
                  </a:lnTo>
                  <a:lnTo>
                    <a:pt x="5159399" y="3102103"/>
                  </a:lnTo>
                  <a:lnTo>
                    <a:pt x="5152522" y="3144741"/>
                  </a:lnTo>
                  <a:lnTo>
                    <a:pt x="5133370" y="3181772"/>
                  </a:lnTo>
                  <a:lnTo>
                    <a:pt x="5104168" y="3210974"/>
                  </a:lnTo>
                  <a:lnTo>
                    <a:pt x="5067137" y="3230125"/>
                  </a:lnTo>
                  <a:lnTo>
                    <a:pt x="5024499" y="3237003"/>
                  </a:lnTo>
                  <a:close/>
                </a:path>
              </a:pathLst>
            </a:custGeom>
            <a:solidFill>
              <a:srgbClr val="44697C">
                <a:alpha val="97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47103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60" b="0">
                <a:solidFill>
                  <a:srgbClr val="FFFFFF"/>
                </a:solidFill>
                <a:latin typeface="Lato"/>
                <a:cs typeface="Lato"/>
              </a:rPr>
              <a:t>—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GOVERNANCE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SECURITY</a:t>
            </a:r>
            <a:endParaRPr sz="22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399" y="912620"/>
            <a:ext cx="8234045" cy="3100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Attribute-Based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Access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more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with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Atlas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&amp;</a:t>
            </a:r>
            <a:r>
              <a:rPr dirty="0" sz="1600" spc="2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Ranger</a:t>
            </a:r>
            <a:endParaRPr sz="1600">
              <a:latin typeface="Roboto"/>
              <a:cs typeface="Roboto"/>
            </a:endParaRPr>
          </a:p>
          <a:p>
            <a:pPr algn="r" marR="2005964">
              <a:lnSpc>
                <a:spcPct val="100000"/>
              </a:lnSpc>
              <a:spcBef>
                <a:spcPts val="1130"/>
              </a:spcBef>
            </a:pPr>
            <a:r>
              <a:rPr dirty="0" sz="1400" spc="-10">
                <a:solidFill>
                  <a:srgbClr val="2F5767"/>
                </a:solidFill>
                <a:latin typeface="Roboto"/>
                <a:cs typeface="Roboto"/>
              </a:rPr>
              <a:t>P</a:t>
            </a:r>
            <a:r>
              <a:rPr dirty="0" sz="1400" spc="-10">
                <a:solidFill>
                  <a:srgbClr val="2F5767"/>
                </a:solidFill>
                <a:latin typeface="Roboto"/>
                <a:cs typeface="Roboto"/>
              </a:rPr>
              <a:t>olicies</a:t>
            </a: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Roboto"/>
              <a:cs typeface="Roboto"/>
            </a:endParaRPr>
          </a:p>
          <a:p>
            <a:pPr marL="6312535" marR="5080">
              <a:lnSpc>
                <a:spcPts val="1300"/>
              </a:lnSpc>
            </a:pP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Classiﬁcation Based </a:t>
            </a: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Access  </a:t>
            </a: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&amp;</a:t>
            </a: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 Masking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>
              <a:latin typeface="Roboto"/>
              <a:cs typeface="Roboto"/>
            </a:endParaRPr>
          </a:p>
          <a:p>
            <a:pPr marL="6312535">
              <a:lnSpc>
                <a:spcPct val="100000"/>
              </a:lnSpc>
              <a:spcBef>
                <a:spcPts val="950"/>
              </a:spcBef>
            </a:pP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Prohibition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400">
              <a:latin typeface="Roboto"/>
              <a:cs typeface="Roboto"/>
            </a:endParaRPr>
          </a:p>
          <a:p>
            <a:pPr marL="6312535" marR="516890">
              <a:lnSpc>
                <a:spcPts val="1300"/>
              </a:lnSpc>
            </a:pP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Time </a:t>
            </a: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Based,  </a:t>
            </a:r>
            <a:r>
              <a:rPr dirty="0" sz="1200" spc="-5">
                <a:solidFill>
                  <a:srgbClr val="2F5767"/>
                </a:solidFill>
                <a:latin typeface="Roboto"/>
                <a:cs typeface="Roboto"/>
              </a:rPr>
              <a:t>Schedulable</a:t>
            </a:r>
            <a:r>
              <a:rPr dirty="0" sz="1200" spc="-6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Policies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</a:pPr>
            <a:endParaRPr sz="1400">
              <a:latin typeface="Roboto"/>
              <a:cs typeface="Roboto"/>
            </a:endParaRPr>
          </a:p>
          <a:p>
            <a:pPr marL="6315075">
              <a:lnSpc>
                <a:spcPct val="100000"/>
              </a:lnSpc>
              <a:spcBef>
                <a:spcPts val="985"/>
              </a:spcBef>
            </a:pPr>
            <a:r>
              <a:rPr dirty="0" sz="1200" spc="-10">
                <a:solidFill>
                  <a:srgbClr val="2F5767"/>
                </a:solidFill>
                <a:latin typeface="Roboto"/>
                <a:cs typeface="Roboto"/>
              </a:rPr>
              <a:t>Location</a:t>
            </a:r>
            <a:endParaRPr sz="12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66287"/>
            <a:ext cx="642747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20" b="0">
                <a:solidFill>
                  <a:srgbClr val="FFFFFF"/>
                </a:solidFill>
                <a:latin typeface="Lato"/>
                <a:cs typeface="Lato"/>
              </a:rPr>
              <a:t>Cloudera</a:t>
            </a:r>
            <a:r>
              <a:rPr dirty="0" sz="3800" spc="-25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25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3800" spc="-254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30" b="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r>
              <a:rPr dirty="0" sz="3800" spc="-2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-25" b="0">
                <a:solidFill>
                  <a:srgbClr val="FFFFFF"/>
                </a:solidFill>
                <a:latin typeface="Lato"/>
                <a:cs typeface="Lato"/>
              </a:rPr>
              <a:t>Demo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433768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KEY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CONCEPTS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COMPONENTS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9112" y="1037411"/>
            <a:ext cx="4387215" cy="3507104"/>
          </a:xfrm>
          <a:custGeom>
            <a:avLst/>
            <a:gdLst/>
            <a:ahLst/>
            <a:cxnLst/>
            <a:rect l="l" t="t" r="r" b="b"/>
            <a:pathLst>
              <a:path w="4387215" h="3507104">
                <a:moveTo>
                  <a:pt x="2209304" y="83616"/>
                </a:moveTo>
                <a:lnTo>
                  <a:pt x="2202053" y="76631"/>
                </a:lnTo>
                <a:lnTo>
                  <a:pt x="2201253" y="76631"/>
                </a:lnTo>
                <a:lnTo>
                  <a:pt x="2201253" y="88188"/>
                </a:lnTo>
                <a:lnTo>
                  <a:pt x="2201253" y="96786"/>
                </a:lnTo>
                <a:lnTo>
                  <a:pt x="2197747" y="100279"/>
                </a:lnTo>
                <a:lnTo>
                  <a:pt x="2188870" y="100279"/>
                </a:lnTo>
                <a:lnTo>
                  <a:pt x="2185378" y="96786"/>
                </a:lnTo>
                <a:lnTo>
                  <a:pt x="2185378" y="88188"/>
                </a:lnTo>
                <a:lnTo>
                  <a:pt x="2188870" y="84429"/>
                </a:lnTo>
                <a:lnTo>
                  <a:pt x="2197747" y="84429"/>
                </a:lnTo>
                <a:lnTo>
                  <a:pt x="2201253" y="88188"/>
                </a:lnTo>
                <a:lnTo>
                  <a:pt x="2201253" y="76631"/>
                </a:lnTo>
                <a:lnTo>
                  <a:pt x="2184577" y="76631"/>
                </a:lnTo>
                <a:lnTo>
                  <a:pt x="2177605" y="83616"/>
                </a:lnTo>
                <a:lnTo>
                  <a:pt x="2177605" y="101358"/>
                </a:lnTo>
                <a:lnTo>
                  <a:pt x="2184577" y="108343"/>
                </a:lnTo>
                <a:lnTo>
                  <a:pt x="2202053" y="108343"/>
                </a:lnTo>
                <a:lnTo>
                  <a:pt x="2209304" y="101358"/>
                </a:lnTo>
                <a:lnTo>
                  <a:pt x="2209304" y="100279"/>
                </a:lnTo>
                <a:lnTo>
                  <a:pt x="2209304" y="84429"/>
                </a:lnTo>
                <a:lnTo>
                  <a:pt x="2209304" y="83616"/>
                </a:lnTo>
                <a:close/>
              </a:path>
              <a:path w="4387215" h="3507104">
                <a:moveTo>
                  <a:pt x="4386923" y="128155"/>
                </a:moveTo>
                <a:lnTo>
                  <a:pt x="4378426" y="86245"/>
                </a:lnTo>
                <a:lnTo>
                  <a:pt x="4378426" y="128155"/>
                </a:lnTo>
                <a:lnTo>
                  <a:pt x="4378426" y="2625890"/>
                </a:lnTo>
                <a:lnTo>
                  <a:pt x="4378426" y="2634107"/>
                </a:lnTo>
                <a:lnTo>
                  <a:pt x="4378426" y="2903182"/>
                </a:lnTo>
                <a:lnTo>
                  <a:pt x="4369028" y="2949803"/>
                </a:lnTo>
                <a:lnTo>
                  <a:pt x="4343387" y="2987941"/>
                </a:lnTo>
                <a:lnTo>
                  <a:pt x="4305389" y="3013684"/>
                </a:lnTo>
                <a:lnTo>
                  <a:pt x="4258843" y="3023133"/>
                </a:lnTo>
                <a:lnTo>
                  <a:pt x="128079" y="3023133"/>
                </a:lnTo>
                <a:lnTo>
                  <a:pt x="81495" y="3013684"/>
                </a:lnTo>
                <a:lnTo>
                  <a:pt x="43383" y="2987941"/>
                </a:lnTo>
                <a:lnTo>
                  <a:pt x="17665" y="2949803"/>
                </a:lnTo>
                <a:lnTo>
                  <a:pt x="8216" y="2903182"/>
                </a:lnTo>
                <a:lnTo>
                  <a:pt x="8216" y="2634107"/>
                </a:lnTo>
                <a:lnTo>
                  <a:pt x="4378426" y="2634107"/>
                </a:lnTo>
                <a:lnTo>
                  <a:pt x="4378426" y="2625890"/>
                </a:lnTo>
                <a:lnTo>
                  <a:pt x="8216" y="2625890"/>
                </a:lnTo>
                <a:lnTo>
                  <a:pt x="8216" y="128155"/>
                </a:lnTo>
                <a:lnTo>
                  <a:pt x="17665" y="81584"/>
                </a:lnTo>
                <a:lnTo>
                  <a:pt x="43383" y="43548"/>
                </a:lnTo>
                <a:lnTo>
                  <a:pt x="81495" y="17907"/>
                </a:lnTo>
                <a:lnTo>
                  <a:pt x="128079" y="8496"/>
                </a:lnTo>
                <a:lnTo>
                  <a:pt x="4258843" y="8496"/>
                </a:lnTo>
                <a:lnTo>
                  <a:pt x="4305389" y="17907"/>
                </a:lnTo>
                <a:lnTo>
                  <a:pt x="4343387" y="43548"/>
                </a:lnTo>
                <a:lnTo>
                  <a:pt x="4369028" y="81584"/>
                </a:lnTo>
                <a:lnTo>
                  <a:pt x="4378426" y="128155"/>
                </a:lnTo>
                <a:lnTo>
                  <a:pt x="4378426" y="86245"/>
                </a:lnTo>
                <a:lnTo>
                  <a:pt x="4349343" y="37604"/>
                </a:lnTo>
                <a:lnTo>
                  <a:pt x="4308627" y="10096"/>
                </a:lnTo>
                <a:lnTo>
                  <a:pt x="4258843" y="0"/>
                </a:lnTo>
                <a:lnTo>
                  <a:pt x="128079" y="0"/>
                </a:lnTo>
                <a:lnTo>
                  <a:pt x="78181" y="10096"/>
                </a:lnTo>
                <a:lnTo>
                  <a:pt x="37477" y="37604"/>
                </a:lnTo>
                <a:lnTo>
                  <a:pt x="10045" y="78346"/>
                </a:lnTo>
                <a:lnTo>
                  <a:pt x="0" y="128155"/>
                </a:lnTo>
                <a:lnTo>
                  <a:pt x="0" y="2903182"/>
                </a:lnTo>
                <a:lnTo>
                  <a:pt x="10045" y="2953118"/>
                </a:lnTo>
                <a:lnTo>
                  <a:pt x="37477" y="2993860"/>
                </a:lnTo>
                <a:lnTo>
                  <a:pt x="78181" y="3021304"/>
                </a:lnTo>
                <a:lnTo>
                  <a:pt x="128079" y="3031363"/>
                </a:lnTo>
                <a:lnTo>
                  <a:pt x="1687106" y="3031363"/>
                </a:lnTo>
                <a:lnTo>
                  <a:pt x="1684032" y="3075546"/>
                </a:lnTo>
                <a:lnTo>
                  <a:pt x="1679981" y="3124962"/>
                </a:lnTo>
                <a:lnTo>
                  <a:pt x="1675028" y="3177413"/>
                </a:lnTo>
                <a:lnTo>
                  <a:pt x="1669249" y="3230689"/>
                </a:lnTo>
                <a:lnTo>
                  <a:pt x="1653730" y="3343973"/>
                </a:lnTo>
                <a:lnTo>
                  <a:pt x="1640878" y="3406698"/>
                </a:lnTo>
                <a:lnTo>
                  <a:pt x="1609432" y="3445421"/>
                </a:lnTo>
                <a:lnTo>
                  <a:pt x="1552917" y="3455898"/>
                </a:lnTo>
                <a:lnTo>
                  <a:pt x="1475397" y="3468166"/>
                </a:lnTo>
                <a:lnTo>
                  <a:pt x="1449336" y="3473272"/>
                </a:lnTo>
                <a:lnTo>
                  <a:pt x="1437449" y="3477514"/>
                </a:lnTo>
                <a:lnTo>
                  <a:pt x="1434630" y="3482187"/>
                </a:lnTo>
                <a:lnTo>
                  <a:pt x="1434630" y="3498062"/>
                </a:lnTo>
                <a:lnTo>
                  <a:pt x="1473873" y="3501898"/>
                </a:lnTo>
                <a:lnTo>
                  <a:pt x="1539354" y="3504222"/>
                </a:lnTo>
                <a:lnTo>
                  <a:pt x="1906701" y="3506863"/>
                </a:lnTo>
                <a:lnTo>
                  <a:pt x="2188921" y="3506279"/>
                </a:lnTo>
                <a:lnTo>
                  <a:pt x="2471153" y="3506863"/>
                </a:lnTo>
                <a:lnTo>
                  <a:pt x="2675102" y="3506279"/>
                </a:lnTo>
                <a:lnTo>
                  <a:pt x="2838348" y="3504222"/>
                </a:lnTo>
                <a:lnTo>
                  <a:pt x="2903867" y="3501898"/>
                </a:lnTo>
                <a:lnTo>
                  <a:pt x="2928772" y="3499789"/>
                </a:lnTo>
                <a:lnTo>
                  <a:pt x="2940481" y="3498354"/>
                </a:lnTo>
                <a:lnTo>
                  <a:pt x="2942945" y="3498062"/>
                </a:lnTo>
                <a:lnTo>
                  <a:pt x="2942945" y="3482187"/>
                </a:lnTo>
                <a:lnTo>
                  <a:pt x="2940126" y="3477514"/>
                </a:lnTo>
                <a:lnTo>
                  <a:pt x="2934449" y="3475494"/>
                </a:lnTo>
                <a:lnTo>
                  <a:pt x="2934449" y="3483889"/>
                </a:lnTo>
                <a:lnTo>
                  <a:pt x="2934449" y="3490709"/>
                </a:lnTo>
                <a:lnTo>
                  <a:pt x="2922727" y="3492309"/>
                </a:lnTo>
                <a:lnTo>
                  <a:pt x="2900997" y="3493732"/>
                </a:lnTo>
                <a:lnTo>
                  <a:pt x="2869298" y="3494963"/>
                </a:lnTo>
                <a:lnTo>
                  <a:pt x="2573236" y="3497491"/>
                </a:lnTo>
                <a:lnTo>
                  <a:pt x="1508353" y="3494963"/>
                </a:lnTo>
                <a:lnTo>
                  <a:pt x="1476616" y="3493732"/>
                </a:lnTo>
                <a:lnTo>
                  <a:pt x="1454861" y="3492309"/>
                </a:lnTo>
                <a:lnTo>
                  <a:pt x="1443139" y="3490709"/>
                </a:lnTo>
                <a:lnTo>
                  <a:pt x="1443139" y="3483889"/>
                </a:lnTo>
                <a:lnTo>
                  <a:pt x="1454213" y="3480714"/>
                </a:lnTo>
                <a:lnTo>
                  <a:pt x="1473530" y="3476942"/>
                </a:lnTo>
                <a:lnTo>
                  <a:pt x="1497406" y="3472967"/>
                </a:lnTo>
                <a:lnTo>
                  <a:pt x="1555597" y="3463988"/>
                </a:lnTo>
                <a:lnTo>
                  <a:pt x="1586687" y="3458730"/>
                </a:lnTo>
                <a:lnTo>
                  <a:pt x="1630146" y="3447885"/>
                </a:lnTo>
                <a:lnTo>
                  <a:pt x="1652168" y="3395942"/>
                </a:lnTo>
                <a:lnTo>
                  <a:pt x="1663954" y="3332988"/>
                </a:lnTo>
                <a:lnTo>
                  <a:pt x="1677466" y="3231832"/>
                </a:lnTo>
                <a:lnTo>
                  <a:pt x="1683296" y="3178302"/>
                </a:lnTo>
                <a:lnTo>
                  <a:pt x="1688338" y="3125533"/>
                </a:lnTo>
                <a:lnTo>
                  <a:pt x="1692490" y="3075800"/>
                </a:lnTo>
                <a:lnTo>
                  <a:pt x="1695602" y="3031363"/>
                </a:lnTo>
                <a:lnTo>
                  <a:pt x="2682252" y="3031363"/>
                </a:lnTo>
                <a:lnTo>
                  <a:pt x="2685300" y="3075546"/>
                </a:lnTo>
                <a:lnTo>
                  <a:pt x="2689314" y="3124962"/>
                </a:lnTo>
                <a:lnTo>
                  <a:pt x="2694241" y="3177413"/>
                </a:lnTo>
                <a:lnTo>
                  <a:pt x="2700096" y="3231832"/>
                </a:lnTo>
                <a:lnTo>
                  <a:pt x="2713621" y="3332988"/>
                </a:lnTo>
                <a:lnTo>
                  <a:pt x="2725420" y="3395942"/>
                </a:lnTo>
                <a:lnTo>
                  <a:pt x="2742755" y="3444163"/>
                </a:lnTo>
                <a:lnTo>
                  <a:pt x="2791066" y="3458730"/>
                </a:lnTo>
                <a:lnTo>
                  <a:pt x="2880449" y="3472967"/>
                </a:lnTo>
                <a:lnTo>
                  <a:pt x="2904299" y="3476942"/>
                </a:lnTo>
                <a:lnTo>
                  <a:pt x="2923527" y="3480714"/>
                </a:lnTo>
                <a:lnTo>
                  <a:pt x="2934449" y="3483889"/>
                </a:lnTo>
                <a:lnTo>
                  <a:pt x="2934449" y="3475494"/>
                </a:lnTo>
                <a:lnTo>
                  <a:pt x="2928239" y="3473272"/>
                </a:lnTo>
                <a:lnTo>
                  <a:pt x="2902178" y="3468166"/>
                </a:lnTo>
                <a:lnTo>
                  <a:pt x="2824657" y="3455898"/>
                </a:lnTo>
                <a:lnTo>
                  <a:pt x="2793962" y="3450691"/>
                </a:lnTo>
                <a:lnTo>
                  <a:pt x="2751099" y="3440239"/>
                </a:lnTo>
                <a:lnTo>
                  <a:pt x="2723972" y="3343973"/>
                </a:lnTo>
                <a:lnTo>
                  <a:pt x="2708605" y="3230689"/>
                </a:lnTo>
                <a:lnTo>
                  <a:pt x="2702877" y="3178302"/>
                </a:lnTo>
                <a:lnTo>
                  <a:pt x="2697784" y="3125533"/>
                </a:lnTo>
                <a:lnTo>
                  <a:pt x="2693606" y="3075800"/>
                </a:lnTo>
                <a:lnTo>
                  <a:pt x="2690469" y="3031363"/>
                </a:lnTo>
                <a:lnTo>
                  <a:pt x="4258843" y="3031363"/>
                </a:lnTo>
                <a:lnTo>
                  <a:pt x="4299559" y="3023133"/>
                </a:lnTo>
                <a:lnTo>
                  <a:pt x="4308627" y="3021304"/>
                </a:lnTo>
                <a:lnTo>
                  <a:pt x="4349343" y="2993860"/>
                </a:lnTo>
                <a:lnTo>
                  <a:pt x="4376826" y="2953118"/>
                </a:lnTo>
                <a:lnTo>
                  <a:pt x="4386923" y="2903182"/>
                </a:lnTo>
                <a:lnTo>
                  <a:pt x="4386923" y="2634107"/>
                </a:lnTo>
                <a:lnTo>
                  <a:pt x="4386923" y="2625890"/>
                </a:lnTo>
                <a:lnTo>
                  <a:pt x="4386923" y="128155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4944214" y="1703403"/>
            <a:ext cx="994410" cy="1607185"/>
            <a:chOff x="4944214" y="1703403"/>
            <a:chExt cx="994410" cy="1607185"/>
          </a:xfrm>
        </p:grpSpPr>
        <p:sp>
          <p:nvSpPr>
            <p:cNvPr id="6" name="object 6"/>
            <p:cNvSpPr/>
            <p:nvPr/>
          </p:nvSpPr>
          <p:spPr>
            <a:xfrm>
              <a:off x="5098914" y="2571319"/>
              <a:ext cx="827405" cy="726440"/>
            </a:xfrm>
            <a:custGeom>
              <a:avLst/>
              <a:gdLst/>
              <a:ahLst/>
              <a:cxnLst/>
              <a:rect l="l" t="t" r="r" b="b"/>
              <a:pathLst>
                <a:path w="827404" h="726439">
                  <a:moveTo>
                    <a:pt x="567048" y="725998"/>
                  </a:moveTo>
                  <a:lnTo>
                    <a:pt x="567048" y="663723"/>
                  </a:lnTo>
                  <a:lnTo>
                    <a:pt x="0" y="663723"/>
                  </a:lnTo>
                  <a:lnTo>
                    <a:pt x="0" y="0"/>
                  </a:lnTo>
                  <a:lnTo>
                    <a:pt x="238424" y="0"/>
                  </a:lnTo>
                  <a:lnTo>
                    <a:pt x="238424" y="425299"/>
                  </a:lnTo>
                  <a:lnTo>
                    <a:pt x="567048" y="425299"/>
                  </a:lnTo>
                  <a:lnTo>
                    <a:pt x="567048" y="362999"/>
                  </a:lnTo>
                  <a:lnTo>
                    <a:pt x="826798" y="544498"/>
                  </a:lnTo>
                  <a:lnTo>
                    <a:pt x="567048" y="725998"/>
                  </a:lnTo>
                  <a:close/>
                </a:path>
              </a:pathLst>
            </a:custGeom>
            <a:solidFill>
              <a:srgbClr val="FFCDB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5098914" y="2571319"/>
              <a:ext cx="827405" cy="726440"/>
            </a:xfrm>
            <a:custGeom>
              <a:avLst/>
              <a:gdLst/>
              <a:ahLst/>
              <a:cxnLst/>
              <a:rect l="l" t="t" r="r" b="b"/>
              <a:pathLst>
                <a:path w="827404" h="726439">
                  <a:moveTo>
                    <a:pt x="238424" y="0"/>
                  </a:moveTo>
                  <a:lnTo>
                    <a:pt x="238424" y="425299"/>
                  </a:lnTo>
                  <a:lnTo>
                    <a:pt x="567048" y="425299"/>
                  </a:lnTo>
                  <a:lnTo>
                    <a:pt x="567048" y="362999"/>
                  </a:lnTo>
                  <a:lnTo>
                    <a:pt x="826798" y="544498"/>
                  </a:lnTo>
                  <a:lnTo>
                    <a:pt x="567048" y="725998"/>
                  </a:lnTo>
                  <a:lnTo>
                    <a:pt x="567048" y="663723"/>
                  </a:lnTo>
                  <a:lnTo>
                    <a:pt x="0" y="663723"/>
                  </a:lnTo>
                  <a:lnTo>
                    <a:pt x="0" y="0"/>
                  </a:lnTo>
                  <a:lnTo>
                    <a:pt x="238424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56914" y="1716103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10" h="855980">
                  <a:moveTo>
                    <a:pt x="855723" y="855640"/>
                  </a:moveTo>
                  <a:lnTo>
                    <a:pt x="113049" y="855640"/>
                  </a:lnTo>
                  <a:lnTo>
                    <a:pt x="69039" y="844433"/>
                  </a:lnTo>
                  <a:lnTo>
                    <a:pt x="33106" y="813867"/>
                  </a:lnTo>
                  <a:lnTo>
                    <a:pt x="8882" y="768530"/>
                  </a:lnTo>
                  <a:lnTo>
                    <a:pt x="0" y="713006"/>
                  </a:lnTo>
                  <a:lnTo>
                    <a:pt x="0" y="142634"/>
                  </a:lnTo>
                  <a:lnTo>
                    <a:pt x="8882" y="87114"/>
                  </a:lnTo>
                  <a:lnTo>
                    <a:pt x="33106" y="41776"/>
                  </a:lnTo>
                  <a:lnTo>
                    <a:pt x="69039" y="11208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8"/>
                  </a:lnTo>
                  <a:lnTo>
                    <a:pt x="935644" y="41776"/>
                  </a:lnTo>
                  <a:lnTo>
                    <a:pt x="959866" y="87114"/>
                  </a:lnTo>
                  <a:lnTo>
                    <a:pt x="968748" y="142634"/>
                  </a:lnTo>
                  <a:lnTo>
                    <a:pt x="968748" y="713006"/>
                  </a:lnTo>
                  <a:lnTo>
                    <a:pt x="959866" y="768530"/>
                  </a:lnTo>
                  <a:lnTo>
                    <a:pt x="935644" y="813867"/>
                  </a:lnTo>
                  <a:lnTo>
                    <a:pt x="899718" y="844433"/>
                  </a:lnTo>
                  <a:lnTo>
                    <a:pt x="855723" y="855640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4956914" y="1716103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10" h="855980">
                  <a:moveTo>
                    <a:pt x="0" y="142634"/>
                  </a:moveTo>
                  <a:lnTo>
                    <a:pt x="8882" y="87114"/>
                  </a:lnTo>
                  <a:lnTo>
                    <a:pt x="33106" y="41776"/>
                  </a:lnTo>
                  <a:lnTo>
                    <a:pt x="69039" y="11208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8"/>
                  </a:lnTo>
                  <a:lnTo>
                    <a:pt x="935644" y="41776"/>
                  </a:lnTo>
                  <a:lnTo>
                    <a:pt x="959866" y="87114"/>
                  </a:lnTo>
                  <a:lnTo>
                    <a:pt x="968748" y="142634"/>
                  </a:lnTo>
                  <a:lnTo>
                    <a:pt x="968748" y="713006"/>
                  </a:lnTo>
                  <a:lnTo>
                    <a:pt x="959866" y="768530"/>
                  </a:lnTo>
                  <a:lnTo>
                    <a:pt x="935644" y="813867"/>
                  </a:lnTo>
                  <a:lnTo>
                    <a:pt x="899718" y="844433"/>
                  </a:lnTo>
                  <a:lnTo>
                    <a:pt x="855723" y="855640"/>
                  </a:lnTo>
                  <a:lnTo>
                    <a:pt x="113049" y="855640"/>
                  </a:lnTo>
                  <a:lnTo>
                    <a:pt x="69039" y="844433"/>
                  </a:lnTo>
                  <a:lnTo>
                    <a:pt x="33106" y="813867"/>
                  </a:lnTo>
                  <a:lnTo>
                    <a:pt x="8882" y="768530"/>
                  </a:lnTo>
                  <a:lnTo>
                    <a:pt x="0" y="713006"/>
                  </a:lnTo>
                  <a:lnTo>
                    <a:pt x="0" y="14263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5038930" y="2036027"/>
            <a:ext cx="80518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Environment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0188" y="1818244"/>
            <a:ext cx="13716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 indent="-43815">
              <a:lnSpc>
                <a:spcPct val="100000"/>
              </a:lnSpc>
              <a:spcBef>
                <a:spcPts val="100"/>
              </a:spcBef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1</a:t>
            </a:r>
            <a:r>
              <a:rPr dirty="0" sz="1000" spc="-3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15">
                <a:solidFill>
                  <a:srgbClr val="828282"/>
                </a:solidFill>
                <a:latin typeface="Roboto"/>
                <a:cs typeface="Roboto"/>
              </a:rPr>
              <a:t>Template</a:t>
            </a:r>
            <a:endParaRPr sz="1000">
              <a:latin typeface="Roboto"/>
              <a:cs typeface="Roboto"/>
            </a:endParaRPr>
          </a:p>
          <a:p>
            <a:pPr marL="55880" indent="-43815">
              <a:lnSpc>
                <a:spcPct val="100000"/>
              </a:lnSpc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1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 Region</a:t>
            </a:r>
            <a:endParaRPr sz="1000">
              <a:latin typeface="Roboto"/>
              <a:cs typeface="Roboto"/>
            </a:endParaRPr>
          </a:p>
          <a:p>
            <a:pPr marL="55880" indent="-43815">
              <a:lnSpc>
                <a:spcPct val="100000"/>
              </a:lnSpc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1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 VPC</a:t>
            </a:r>
            <a:endParaRPr sz="1000">
              <a:latin typeface="Roboto"/>
              <a:cs typeface="Roboto"/>
            </a:endParaRPr>
          </a:p>
          <a:p>
            <a:pPr marL="55880" indent="-43815">
              <a:lnSpc>
                <a:spcPct val="100000"/>
              </a:lnSpc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Multiple</a:t>
            </a:r>
            <a:r>
              <a:rPr dirty="0" sz="1000" spc="-3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Roles/Buckets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957713" y="2664569"/>
            <a:ext cx="994410" cy="1607185"/>
            <a:chOff x="5957713" y="2664569"/>
            <a:chExt cx="994410" cy="1607185"/>
          </a:xfrm>
        </p:grpSpPr>
        <p:sp>
          <p:nvSpPr>
            <p:cNvPr id="13" name="object 13"/>
            <p:cNvSpPr/>
            <p:nvPr/>
          </p:nvSpPr>
          <p:spPr>
            <a:xfrm>
              <a:off x="6112412" y="3532492"/>
              <a:ext cx="827405" cy="726440"/>
            </a:xfrm>
            <a:custGeom>
              <a:avLst/>
              <a:gdLst/>
              <a:ahLst/>
              <a:cxnLst/>
              <a:rect l="l" t="t" r="r" b="b"/>
              <a:pathLst>
                <a:path w="827404" h="726439">
                  <a:moveTo>
                    <a:pt x="567048" y="725998"/>
                  </a:moveTo>
                  <a:lnTo>
                    <a:pt x="567048" y="663698"/>
                  </a:lnTo>
                  <a:lnTo>
                    <a:pt x="0" y="663698"/>
                  </a:lnTo>
                  <a:lnTo>
                    <a:pt x="0" y="0"/>
                  </a:lnTo>
                  <a:lnTo>
                    <a:pt x="238424" y="0"/>
                  </a:lnTo>
                  <a:lnTo>
                    <a:pt x="238424" y="425299"/>
                  </a:lnTo>
                  <a:lnTo>
                    <a:pt x="567048" y="425299"/>
                  </a:lnTo>
                  <a:lnTo>
                    <a:pt x="567048" y="362999"/>
                  </a:lnTo>
                  <a:lnTo>
                    <a:pt x="826798" y="544498"/>
                  </a:lnTo>
                  <a:lnTo>
                    <a:pt x="567048" y="725998"/>
                  </a:lnTo>
                  <a:close/>
                </a:path>
              </a:pathLst>
            </a:custGeom>
            <a:solidFill>
              <a:srgbClr val="CCE8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112412" y="3532492"/>
              <a:ext cx="827405" cy="726440"/>
            </a:xfrm>
            <a:custGeom>
              <a:avLst/>
              <a:gdLst/>
              <a:ahLst/>
              <a:cxnLst/>
              <a:rect l="l" t="t" r="r" b="b"/>
              <a:pathLst>
                <a:path w="827404" h="726439">
                  <a:moveTo>
                    <a:pt x="238424" y="0"/>
                  </a:moveTo>
                  <a:lnTo>
                    <a:pt x="238424" y="425299"/>
                  </a:lnTo>
                  <a:lnTo>
                    <a:pt x="567048" y="425299"/>
                  </a:lnTo>
                  <a:lnTo>
                    <a:pt x="567048" y="362999"/>
                  </a:lnTo>
                  <a:lnTo>
                    <a:pt x="826798" y="544498"/>
                  </a:lnTo>
                  <a:lnTo>
                    <a:pt x="567048" y="725998"/>
                  </a:lnTo>
                  <a:lnTo>
                    <a:pt x="567048" y="663698"/>
                  </a:lnTo>
                  <a:lnTo>
                    <a:pt x="0" y="663698"/>
                  </a:lnTo>
                  <a:lnTo>
                    <a:pt x="0" y="0"/>
                  </a:lnTo>
                  <a:lnTo>
                    <a:pt x="238424" y="0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970413" y="2677269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09" h="855979">
                  <a:moveTo>
                    <a:pt x="855723" y="855648"/>
                  </a:moveTo>
                  <a:lnTo>
                    <a:pt x="113049" y="855648"/>
                  </a:lnTo>
                  <a:lnTo>
                    <a:pt x="69039" y="844436"/>
                  </a:lnTo>
                  <a:lnTo>
                    <a:pt x="33106" y="813863"/>
                  </a:lnTo>
                  <a:lnTo>
                    <a:pt x="8882" y="768520"/>
                  </a:lnTo>
                  <a:lnTo>
                    <a:pt x="0" y="712998"/>
                  </a:lnTo>
                  <a:lnTo>
                    <a:pt x="0" y="142649"/>
                  </a:lnTo>
                  <a:lnTo>
                    <a:pt x="8882" y="87117"/>
                  </a:lnTo>
                  <a:lnTo>
                    <a:pt x="33106" y="41774"/>
                  </a:lnTo>
                  <a:lnTo>
                    <a:pt x="69039" y="11207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7"/>
                  </a:lnTo>
                  <a:lnTo>
                    <a:pt x="935644" y="41774"/>
                  </a:lnTo>
                  <a:lnTo>
                    <a:pt x="959866" y="87117"/>
                  </a:lnTo>
                  <a:lnTo>
                    <a:pt x="968748" y="142649"/>
                  </a:lnTo>
                  <a:lnTo>
                    <a:pt x="968748" y="712998"/>
                  </a:lnTo>
                  <a:lnTo>
                    <a:pt x="959866" y="768520"/>
                  </a:lnTo>
                  <a:lnTo>
                    <a:pt x="935644" y="813863"/>
                  </a:lnTo>
                  <a:lnTo>
                    <a:pt x="899718" y="844436"/>
                  </a:lnTo>
                  <a:lnTo>
                    <a:pt x="855723" y="855648"/>
                  </a:lnTo>
                  <a:close/>
                </a:path>
              </a:pathLst>
            </a:custGeom>
            <a:solidFill>
              <a:srgbClr val="008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5970413" y="2677269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09" h="855979">
                  <a:moveTo>
                    <a:pt x="0" y="142649"/>
                  </a:moveTo>
                  <a:lnTo>
                    <a:pt x="8882" y="87117"/>
                  </a:lnTo>
                  <a:lnTo>
                    <a:pt x="33106" y="41774"/>
                  </a:lnTo>
                  <a:lnTo>
                    <a:pt x="69039" y="11207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7"/>
                  </a:lnTo>
                  <a:lnTo>
                    <a:pt x="935644" y="41774"/>
                  </a:lnTo>
                  <a:lnTo>
                    <a:pt x="959866" y="87117"/>
                  </a:lnTo>
                  <a:lnTo>
                    <a:pt x="968748" y="142649"/>
                  </a:lnTo>
                  <a:lnTo>
                    <a:pt x="968748" y="712998"/>
                  </a:lnTo>
                  <a:lnTo>
                    <a:pt x="959866" y="768520"/>
                  </a:lnTo>
                  <a:lnTo>
                    <a:pt x="935644" y="813863"/>
                  </a:lnTo>
                  <a:lnTo>
                    <a:pt x="899718" y="844436"/>
                  </a:lnTo>
                  <a:lnTo>
                    <a:pt x="855723" y="855648"/>
                  </a:lnTo>
                  <a:lnTo>
                    <a:pt x="113049" y="855648"/>
                  </a:lnTo>
                  <a:lnTo>
                    <a:pt x="69039" y="844436"/>
                  </a:lnTo>
                  <a:lnTo>
                    <a:pt x="33106" y="813863"/>
                  </a:lnTo>
                  <a:lnTo>
                    <a:pt x="8882" y="768520"/>
                  </a:lnTo>
                  <a:lnTo>
                    <a:pt x="0" y="712998"/>
                  </a:lnTo>
                  <a:lnTo>
                    <a:pt x="0" y="142649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6133108" y="2997193"/>
            <a:ext cx="64325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Data</a:t>
            </a:r>
            <a:r>
              <a:rPr dirty="0" sz="1100" spc="-6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Lake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3538" y="1211817"/>
            <a:ext cx="4038076" cy="22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023685" y="2798459"/>
            <a:ext cx="1349375" cy="596900"/>
          </a:xfrm>
          <a:prstGeom prst="rect">
            <a:avLst/>
          </a:prstGeom>
        </p:spPr>
        <p:txBody>
          <a:bodyPr wrap="square" lIns="0" tIns="33019" rIns="0" bIns="0" rtlCol="0" vert="horz">
            <a:spAutoFit/>
          </a:bodyPr>
          <a:lstStyle/>
          <a:p>
            <a:pPr marL="55244" marR="5080" indent="-43180">
              <a:lnSpc>
                <a:spcPts val="1050"/>
              </a:lnSpc>
              <a:spcBef>
                <a:spcPts val="259"/>
              </a:spcBef>
              <a:buSzPct val="90000"/>
              <a:buChar char="•"/>
              <a:tabLst>
                <a:tab pos="56515" algn="l"/>
              </a:tabLst>
            </a:pP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SDX: </a:t>
            </a:r>
            <a:r>
              <a:rPr dirty="0" sz="1000" spc="-15">
                <a:solidFill>
                  <a:srgbClr val="828282"/>
                </a:solidFill>
                <a:latin typeface="Roboto"/>
                <a:cs typeface="Roboto"/>
              </a:rPr>
              <a:t>Security, 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Governance, </a:t>
            </a: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&amp;</a:t>
            </a:r>
            <a:r>
              <a:rPr dirty="0" sz="1000" spc="-1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Lineage</a:t>
            </a:r>
            <a:endParaRPr sz="1000">
              <a:latin typeface="Roboto"/>
              <a:cs typeface="Roboto"/>
            </a:endParaRPr>
          </a:p>
          <a:p>
            <a:pPr marL="55244" marR="384810" indent="-43180">
              <a:lnSpc>
                <a:spcPts val="1050"/>
              </a:lnSpc>
              <a:spcBef>
                <a:spcPts val="150"/>
              </a:spcBef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Associated</a:t>
            </a:r>
            <a:r>
              <a:rPr dirty="0" sz="1000" spc="-7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with  groups/users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71210" y="3625742"/>
            <a:ext cx="994410" cy="881380"/>
            <a:chOff x="6971210" y="3625742"/>
            <a:chExt cx="994410" cy="881380"/>
          </a:xfrm>
        </p:grpSpPr>
        <p:sp>
          <p:nvSpPr>
            <p:cNvPr id="21" name="object 21"/>
            <p:cNvSpPr/>
            <p:nvPr/>
          </p:nvSpPr>
          <p:spPr>
            <a:xfrm>
              <a:off x="6983910" y="3638442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09" h="855979">
                  <a:moveTo>
                    <a:pt x="855723" y="855648"/>
                  </a:moveTo>
                  <a:lnTo>
                    <a:pt x="113049" y="855648"/>
                  </a:lnTo>
                  <a:lnTo>
                    <a:pt x="69050" y="844436"/>
                  </a:lnTo>
                  <a:lnTo>
                    <a:pt x="33115" y="813863"/>
                  </a:lnTo>
                  <a:lnTo>
                    <a:pt x="8885" y="768520"/>
                  </a:lnTo>
                  <a:lnTo>
                    <a:pt x="0" y="712998"/>
                  </a:lnTo>
                  <a:lnTo>
                    <a:pt x="0" y="142624"/>
                  </a:lnTo>
                  <a:lnTo>
                    <a:pt x="8885" y="87106"/>
                  </a:lnTo>
                  <a:lnTo>
                    <a:pt x="33115" y="41771"/>
                  </a:lnTo>
                  <a:lnTo>
                    <a:pt x="69050" y="11207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7"/>
                  </a:lnTo>
                  <a:lnTo>
                    <a:pt x="935644" y="41771"/>
                  </a:lnTo>
                  <a:lnTo>
                    <a:pt x="959866" y="87106"/>
                  </a:lnTo>
                  <a:lnTo>
                    <a:pt x="968748" y="142624"/>
                  </a:lnTo>
                  <a:lnTo>
                    <a:pt x="968748" y="712998"/>
                  </a:lnTo>
                  <a:lnTo>
                    <a:pt x="959866" y="768520"/>
                  </a:lnTo>
                  <a:lnTo>
                    <a:pt x="935644" y="813863"/>
                  </a:lnTo>
                  <a:lnTo>
                    <a:pt x="899718" y="844436"/>
                  </a:lnTo>
                  <a:lnTo>
                    <a:pt x="855723" y="855648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83910" y="3638442"/>
              <a:ext cx="969010" cy="855980"/>
            </a:xfrm>
            <a:custGeom>
              <a:avLst/>
              <a:gdLst/>
              <a:ahLst/>
              <a:cxnLst/>
              <a:rect l="l" t="t" r="r" b="b"/>
              <a:pathLst>
                <a:path w="969009" h="855979">
                  <a:moveTo>
                    <a:pt x="0" y="142624"/>
                  </a:moveTo>
                  <a:lnTo>
                    <a:pt x="8885" y="87106"/>
                  </a:lnTo>
                  <a:lnTo>
                    <a:pt x="33115" y="41771"/>
                  </a:lnTo>
                  <a:lnTo>
                    <a:pt x="69050" y="11207"/>
                  </a:lnTo>
                  <a:lnTo>
                    <a:pt x="113049" y="0"/>
                  </a:lnTo>
                  <a:lnTo>
                    <a:pt x="855723" y="0"/>
                  </a:lnTo>
                  <a:lnTo>
                    <a:pt x="899718" y="11207"/>
                  </a:lnTo>
                  <a:lnTo>
                    <a:pt x="935644" y="41771"/>
                  </a:lnTo>
                  <a:lnTo>
                    <a:pt x="959866" y="87106"/>
                  </a:lnTo>
                  <a:lnTo>
                    <a:pt x="968748" y="142624"/>
                  </a:lnTo>
                  <a:lnTo>
                    <a:pt x="968748" y="712998"/>
                  </a:lnTo>
                  <a:lnTo>
                    <a:pt x="959866" y="768520"/>
                  </a:lnTo>
                  <a:lnTo>
                    <a:pt x="935644" y="813863"/>
                  </a:lnTo>
                  <a:lnTo>
                    <a:pt x="899718" y="844436"/>
                  </a:lnTo>
                  <a:lnTo>
                    <a:pt x="855723" y="855648"/>
                  </a:lnTo>
                  <a:lnTo>
                    <a:pt x="113049" y="855648"/>
                  </a:lnTo>
                  <a:lnTo>
                    <a:pt x="69050" y="844436"/>
                  </a:lnTo>
                  <a:lnTo>
                    <a:pt x="33115" y="813863"/>
                  </a:lnTo>
                  <a:lnTo>
                    <a:pt x="8885" y="768520"/>
                  </a:lnTo>
                  <a:lnTo>
                    <a:pt x="0" y="712998"/>
                  </a:lnTo>
                  <a:lnTo>
                    <a:pt x="0" y="142624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7079632" y="3805959"/>
            <a:ext cx="777875" cy="497840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algn="just" marL="12700" marR="5080" indent="86360">
              <a:lnSpc>
                <a:spcPts val="1200"/>
              </a:lnSpc>
              <a:spcBef>
                <a:spcPts val="240"/>
              </a:spcBef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Data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Hub  </a:t>
            </a: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Clusters / 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Experiences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72</a:t>
            </a:fld>
          </a:p>
        </p:txBody>
      </p:sp>
      <p:sp>
        <p:nvSpPr>
          <p:cNvPr id="24" name="object 24"/>
          <p:cNvSpPr txBox="1"/>
          <p:nvPr/>
        </p:nvSpPr>
        <p:spPr>
          <a:xfrm>
            <a:off x="8037200" y="3683435"/>
            <a:ext cx="989965" cy="749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5880" indent="-43815">
              <a:lnSpc>
                <a:spcPct val="100000"/>
              </a:lnSpc>
              <a:spcBef>
                <a:spcPts val="100"/>
              </a:spcBef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DH</a:t>
            </a:r>
            <a:r>
              <a:rPr dirty="0" sz="1000" spc="-1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templates</a:t>
            </a:r>
            <a:endParaRPr sz="1000">
              <a:latin typeface="Roboto"/>
              <a:cs typeface="Roboto"/>
            </a:endParaRPr>
          </a:p>
          <a:p>
            <a:pPr marL="55880" indent="-43815">
              <a:lnSpc>
                <a:spcPct val="100000"/>
              </a:lnSpc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ML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 Env</a:t>
            </a:r>
            <a:endParaRPr sz="1000">
              <a:latin typeface="Roboto"/>
              <a:cs typeface="Roboto"/>
            </a:endParaRPr>
          </a:p>
          <a:p>
            <a:pPr marL="55244" marR="5080" indent="-43180">
              <a:lnSpc>
                <a:spcPts val="1050"/>
              </a:lnSpc>
              <a:spcBef>
                <a:spcPts val="160"/>
              </a:spcBef>
              <a:buSzPct val="90000"/>
              <a:buChar char="•"/>
              <a:tabLst>
                <a:tab pos="56515" algn="l"/>
              </a:tabLst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DW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Database 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Catalogs/Vi</a:t>
            </a:r>
            <a:r>
              <a:rPr dirty="0" sz="1000" spc="15">
                <a:solidFill>
                  <a:srgbClr val="828282"/>
                </a:solidFill>
                <a:latin typeface="Roboto"/>
                <a:cs typeface="Roboto"/>
              </a:rPr>
              <a:t>r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tual  </a:t>
            </a:r>
            <a:r>
              <a:rPr dirty="0" sz="1000" spc="-10">
                <a:solidFill>
                  <a:srgbClr val="828282"/>
                </a:solidFill>
                <a:latin typeface="Roboto"/>
                <a:cs typeface="Roboto"/>
              </a:rPr>
              <a:t>Compute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130980" y="2983804"/>
            <a:ext cx="2679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7E4100"/>
                </a:solidFill>
                <a:latin typeface="Roboto"/>
                <a:cs typeface="Roboto"/>
              </a:rPr>
              <a:t>1:1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5045" y="3939655"/>
            <a:ext cx="2952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00447E"/>
                </a:solidFill>
                <a:latin typeface="Roboto"/>
                <a:cs typeface="Roboto"/>
              </a:rPr>
              <a:t>1:N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67655" y="1174001"/>
            <a:ext cx="13633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828282"/>
                </a:solidFill>
                <a:latin typeface="Roboto"/>
                <a:cs typeface="Roboto"/>
              </a:rPr>
              <a:t>ENVIRONMENTS</a:t>
            </a:r>
            <a:endParaRPr sz="14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66416" y="817423"/>
            <a:ext cx="4778165" cy="3792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207835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ENVIRONMENT</a:t>
            </a:r>
            <a:endParaRPr sz="2200">
              <a:latin typeface="Lato"/>
              <a:cs typeface="Lato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72</a:t>
            </a:fld>
          </a:p>
        </p:txBody>
      </p:sp>
      <p:sp>
        <p:nvSpPr>
          <p:cNvPr id="5" name="object 5"/>
          <p:cNvSpPr txBox="1"/>
          <p:nvPr/>
        </p:nvSpPr>
        <p:spPr>
          <a:xfrm>
            <a:off x="406399" y="912620"/>
            <a:ext cx="3479800" cy="2665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What is an</a:t>
            </a:r>
            <a:r>
              <a:rPr dirty="0" sz="1600" spc="-1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environment?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Roboto"/>
              <a:cs typeface="Roboto"/>
            </a:endParaRPr>
          </a:p>
          <a:p>
            <a:pPr marL="97790" marR="167005">
              <a:lnSpc>
                <a:spcPct val="120800"/>
              </a:lnSpc>
            </a:pP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Deﬁnition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of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where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CDP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creates  resources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in </a:t>
            </a: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customer  environment.</a:t>
            </a:r>
            <a:endParaRPr sz="1800">
              <a:latin typeface="Roboto"/>
              <a:cs typeface="Roboto"/>
            </a:endParaRPr>
          </a:p>
          <a:p>
            <a:pPr marL="97790" marR="5080">
              <a:lnSpc>
                <a:spcPct val="120800"/>
              </a:lnSpc>
            </a:pP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long running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permanent cluster 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called </a:t>
            </a: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Data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Lake</a:t>
            </a:r>
            <a:r>
              <a:rPr dirty="0" sz="1800" spc="-3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gets</a:t>
            </a:r>
            <a:endParaRPr sz="1800">
              <a:latin typeface="Roboto"/>
              <a:cs typeface="Roboto"/>
            </a:endParaRPr>
          </a:p>
          <a:p>
            <a:pPr marL="97790">
              <a:lnSpc>
                <a:spcPct val="100000"/>
              </a:lnSpc>
              <a:spcBef>
                <a:spcPts val="450"/>
              </a:spcBef>
            </a:pP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created here.</a:t>
            </a:r>
            <a:endParaRPr sz="1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14782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9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20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LAKE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6773" y="912620"/>
            <a:ext cx="3328035" cy="343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1765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What is </a:t>
            </a:r>
            <a:r>
              <a:rPr dirty="0" sz="1600">
                <a:solidFill>
                  <a:srgbClr val="00A3AE"/>
                </a:solidFill>
                <a:latin typeface="Roboto"/>
                <a:cs typeface="Roboto"/>
              </a:rPr>
              <a:t>a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Data</a:t>
            </a:r>
            <a:r>
              <a:rPr dirty="0" sz="1600" spc="-2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Lake?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Roboto"/>
              <a:cs typeface="Roboto"/>
            </a:endParaRPr>
          </a:p>
          <a:p>
            <a:pPr marL="12700" marR="5080">
              <a:lnSpc>
                <a:spcPct val="120800"/>
              </a:lnSpc>
            </a:pPr>
            <a:r>
              <a:rPr dirty="0" sz="1800">
                <a:solidFill>
                  <a:srgbClr val="D8D8D8"/>
                </a:solidFill>
                <a:latin typeface="Roboto"/>
                <a:cs typeface="Roboto"/>
              </a:rPr>
              <a:t>A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common set of Services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(SDX) 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within an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Environment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that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are  shared across multiple  Clusters/Experiences.</a:t>
            </a:r>
            <a:endParaRPr sz="18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These include Services</a:t>
            </a:r>
            <a:r>
              <a:rPr dirty="0" sz="1800" spc="-2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for:</a:t>
            </a:r>
            <a:endParaRPr sz="1800">
              <a:latin typeface="Roboto"/>
              <a:cs typeface="Roboto"/>
            </a:endParaRPr>
          </a:p>
          <a:p>
            <a:pPr marL="469900" indent="-292735">
              <a:lnSpc>
                <a:spcPct val="100000"/>
              </a:lnSpc>
              <a:spcBef>
                <a:spcPts val="450"/>
              </a:spcBef>
              <a:buClr>
                <a:srgbClr val="FFFFFF"/>
              </a:buClr>
              <a:buSzPct val="77777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Security</a:t>
            </a:r>
            <a:endParaRPr sz="1800">
              <a:latin typeface="Roboto"/>
              <a:cs typeface="Roboto"/>
            </a:endParaRPr>
          </a:p>
          <a:p>
            <a:pPr marL="469900" indent="-292735">
              <a:lnSpc>
                <a:spcPct val="100000"/>
              </a:lnSpc>
              <a:buClr>
                <a:srgbClr val="FFFFFF"/>
              </a:buClr>
              <a:buSzPct val="77777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Auditing</a:t>
            </a:r>
            <a:endParaRPr sz="1800">
              <a:latin typeface="Roboto"/>
              <a:cs typeface="Roboto"/>
            </a:endParaRPr>
          </a:p>
          <a:p>
            <a:pPr marL="469900" indent="-292735">
              <a:lnSpc>
                <a:spcPct val="100000"/>
              </a:lnSpc>
              <a:buClr>
                <a:srgbClr val="FFFFFF"/>
              </a:buClr>
              <a:buSzPct val="77777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Governance</a:t>
            </a:r>
            <a:endParaRPr sz="1800">
              <a:latin typeface="Roboto"/>
              <a:cs typeface="Roboto"/>
            </a:endParaRPr>
          </a:p>
          <a:p>
            <a:pPr marL="469900" indent="-292735">
              <a:lnSpc>
                <a:spcPct val="100000"/>
              </a:lnSpc>
              <a:buClr>
                <a:srgbClr val="FFFFFF"/>
              </a:buClr>
              <a:buSzPct val="77777"/>
              <a:buFont typeface="Arial"/>
              <a:buChar char="•"/>
              <a:tabLst>
                <a:tab pos="469265" algn="l"/>
                <a:tab pos="469900" algn="l"/>
              </a:tabLst>
            </a:pP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Data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 Discovery</a:t>
            </a:r>
            <a:endParaRPr sz="1800">
              <a:latin typeface="Roboto"/>
              <a:cs typeface="Roboto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37966" y="1037400"/>
            <a:ext cx="4387215" cy="3507104"/>
            <a:chOff x="4337966" y="1037400"/>
            <a:chExt cx="4387215" cy="3507104"/>
          </a:xfrm>
        </p:grpSpPr>
        <p:sp>
          <p:nvSpPr>
            <p:cNvPr id="6" name="object 6"/>
            <p:cNvSpPr/>
            <p:nvPr/>
          </p:nvSpPr>
          <p:spPr>
            <a:xfrm>
              <a:off x="4518765" y="1222497"/>
              <a:ext cx="4025366" cy="22669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337966" y="1037400"/>
              <a:ext cx="4387215" cy="3507104"/>
            </a:xfrm>
            <a:custGeom>
              <a:avLst/>
              <a:gdLst/>
              <a:ahLst/>
              <a:cxnLst/>
              <a:rect l="l" t="t" r="r" b="b"/>
              <a:pathLst>
                <a:path w="4387215" h="3507104">
                  <a:moveTo>
                    <a:pt x="4258841" y="3031366"/>
                  </a:moveTo>
                  <a:lnTo>
                    <a:pt x="128074" y="3031366"/>
                  </a:lnTo>
                  <a:lnTo>
                    <a:pt x="78173" y="3021309"/>
                  </a:lnTo>
                  <a:lnTo>
                    <a:pt x="37468" y="2993866"/>
                  </a:lnTo>
                  <a:lnTo>
                    <a:pt x="10048" y="2953129"/>
                  </a:lnTo>
                  <a:lnTo>
                    <a:pt x="0" y="2903191"/>
                  </a:lnTo>
                  <a:lnTo>
                    <a:pt x="0" y="128159"/>
                  </a:lnTo>
                  <a:lnTo>
                    <a:pt x="10048" y="78350"/>
                  </a:lnTo>
                  <a:lnTo>
                    <a:pt x="37468" y="37604"/>
                  </a:lnTo>
                  <a:lnTo>
                    <a:pt x="78173" y="10096"/>
                  </a:lnTo>
                  <a:lnTo>
                    <a:pt x="128074" y="0"/>
                  </a:lnTo>
                  <a:lnTo>
                    <a:pt x="4258841" y="0"/>
                  </a:lnTo>
                  <a:lnTo>
                    <a:pt x="4300768" y="8504"/>
                  </a:lnTo>
                  <a:lnTo>
                    <a:pt x="128074" y="8504"/>
                  </a:lnTo>
                  <a:lnTo>
                    <a:pt x="81493" y="17910"/>
                  </a:lnTo>
                  <a:lnTo>
                    <a:pt x="43390" y="43558"/>
                  </a:lnTo>
                  <a:lnTo>
                    <a:pt x="17666" y="81592"/>
                  </a:lnTo>
                  <a:lnTo>
                    <a:pt x="8224" y="128159"/>
                  </a:lnTo>
                  <a:lnTo>
                    <a:pt x="8224" y="2625892"/>
                  </a:lnTo>
                  <a:lnTo>
                    <a:pt x="4386916" y="2625892"/>
                  </a:lnTo>
                  <a:lnTo>
                    <a:pt x="4386916" y="2634117"/>
                  </a:lnTo>
                  <a:lnTo>
                    <a:pt x="8224" y="2634117"/>
                  </a:lnTo>
                  <a:lnTo>
                    <a:pt x="8224" y="2903191"/>
                  </a:lnTo>
                  <a:lnTo>
                    <a:pt x="17666" y="2949809"/>
                  </a:lnTo>
                  <a:lnTo>
                    <a:pt x="43390" y="2987944"/>
                  </a:lnTo>
                  <a:lnTo>
                    <a:pt x="81493" y="3013691"/>
                  </a:lnTo>
                  <a:lnTo>
                    <a:pt x="128074" y="3023141"/>
                  </a:lnTo>
                  <a:lnTo>
                    <a:pt x="4299549" y="3023141"/>
                  </a:lnTo>
                  <a:lnTo>
                    <a:pt x="4258841" y="3031366"/>
                  </a:lnTo>
                  <a:close/>
                </a:path>
                <a:path w="4387215" h="3507104">
                  <a:moveTo>
                    <a:pt x="4386916" y="2625892"/>
                  </a:moveTo>
                  <a:lnTo>
                    <a:pt x="4378416" y="2625892"/>
                  </a:lnTo>
                  <a:lnTo>
                    <a:pt x="4378416" y="128159"/>
                  </a:lnTo>
                  <a:lnTo>
                    <a:pt x="4369017" y="81592"/>
                  </a:lnTo>
                  <a:lnTo>
                    <a:pt x="4343388" y="43558"/>
                  </a:lnTo>
                  <a:lnTo>
                    <a:pt x="4305379" y="17910"/>
                  </a:lnTo>
                  <a:lnTo>
                    <a:pt x="4258841" y="8504"/>
                  </a:lnTo>
                  <a:lnTo>
                    <a:pt x="4300768" y="8504"/>
                  </a:lnTo>
                  <a:lnTo>
                    <a:pt x="4308616" y="10096"/>
                  </a:lnTo>
                  <a:lnTo>
                    <a:pt x="4349335" y="37604"/>
                  </a:lnTo>
                  <a:lnTo>
                    <a:pt x="4376825" y="78350"/>
                  </a:lnTo>
                  <a:lnTo>
                    <a:pt x="4386916" y="128159"/>
                  </a:lnTo>
                  <a:lnTo>
                    <a:pt x="4386916" y="2625892"/>
                  </a:lnTo>
                  <a:close/>
                </a:path>
                <a:path w="4387215" h="3507104">
                  <a:moveTo>
                    <a:pt x="4299549" y="3023141"/>
                  </a:moveTo>
                  <a:lnTo>
                    <a:pt x="4258841" y="3023141"/>
                  </a:lnTo>
                  <a:lnTo>
                    <a:pt x="4305379" y="3013691"/>
                  </a:lnTo>
                  <a:lnTo>
                    <a:pt x="4343388" y="2987944"/>
                  </a:lnTo>
                  <a:lnTo>
                    <a:pt x="4369017" y="2949809"/>
                  </a:lnTo>
                  <a:lnTo>
                    <a:pt x="4378416" y="2903191"/>
                  </a:lnTo>
                  <a:lnTo>
                    <a:pt x="4378416" y="2634117"/>
                  </a:lnTo>
                  <a:lnTo>
                    <a:pt x="4386916" y="2634117"/>
                  </a:lnTo>
                  <a:lnTo>
                    <a:pt x="4386916" y="2903191"/>
                  </a:lnTo>
                  <a:lnTo>
                    <a:pt x="4376825" y="2953129"/>
                  </a:lnTo>
                  <a:lnTo>
                    <a:pt x="4349335" y="2993866"/>
                  </a:lnTo>
                  <a:lnTo>
                    <a:pt x="4308616" y="3021309"/>
                  </a:lnTo>
                  <a:lnTo>
                    <a:pt x="4299549" y="3023141"/>
                  </a:lnTo>
                  <a:close/>
                </a:path>
                <a:path w="4387215" h="3507104">
                  <a:moveTo>
                    <a:pt x="1906696" y="3506865"/>
                  </a:moveTo>
                  <a:lnTo>
                    <a:pt x="1539355" y="3504222"/>
                  </a:lnTo>
                  <a:lnTo>
                    <a:pt x="1473877" y="3501906"/>
                  </a:lnTo>
                  <a:lnTo>
                    <a:pt x="1434622" y="3498065"/>
                  </a:lnTo>
                  <a:lnTo>
                    <a:pt x="1434622" y="3482190"/>
                  </a:lnTo>
                  <a:lnTo>
                    <a:pt x="1437444" y="3477520"/>
                  </a:lnTo>
                  <a:lnTo>
                    <a:pt x="1449328" y="3473271"/>
                  </a:lnTo>
                  <a:lnTo>
                    <a:pt x="1475396" y="3468170"/>
                  </a:lnTo>
                  <a:lnTo>
                    <a:pt x="1552911" y="3455909"/>
                  </a:lnTo>
                  <a:lnTo>
                    <a:pt x="1583640" y="3450693"/>
                  </a:lnTo>
                  <a:lnTo>
                    <a:pt x="1626746" y="3440240"/>
                  </a:lnTo>
                  <a:lnTo>
                    <a:pt x="1653722" y="3343979"/>
                  </a:lnTo>
                  <a:lnTo>
                    <a:pt x="1669246" y="3230691"/>
                  </a:lnTo>
                  <a:lnTo>
                    <a:pt x="1675027" y="3177419"/>
                  </a:lnTo>
                  <a:lnTo>
                    <a:pt x="1679981" y="3124972"/>
                  </a:lnTo>
                  <a:lnTo>
                    <a:pt x="1684029" y="3075553"/>
                  </a:lnTo>
                  <a:lnTo>
                    <a:pt x="1687096" y="3031366"/>
                  </a:lnTo>
                  <a:lnTo>
                    <a:pt x="1695596" y="3031366"/>
                  </a:lnTo>
                  <a:lnTo>
                    <a:pt x="1692483" y="3075807"/>
                  </a:lnTo>
                  <a:lnTo>
                    <a:pt x="1688334" y="3125538"/>
                  </a:lnTo>
                  <a:lnTo>
                    <a:pt x="1683284" y="3178301"/>
                  </a:lnTo>
                  <a:lnTo>
                    <a:pt x="1677471" y="3231841"/>
                  </a:lnTo>
                  <a:lnTo>
                    <a:pt x="1663955" y="3332996"/>
                  </a:lnTo>
                  <a:lnTo>
                    <a:pt x="1652166" y="3395953"/>
                  </a:lnTo>
                  <a:lnTo>
                    <a:pt x="1634962" y="3444175"/>
                  </a:lnTo>
                  <a:lnTo>
                    <a:pt x="1586681" y="3458734"/>
                  </a:lnTo>
                  <a:lnTo>
                    <a:pt x="1497406" y="3472974"/>
                  </a:lnTo>
                  <a:lnTo>
                    <a:pt x="1473518" y="3476949"/>
                  </a:lnTo>
                  <a:lnTo>
                    <a:pt x="1454201" y="3480714"/>
                  </a:lnTo>
                  <a:lnTo>
                    <a:pt x="1443122" y="3483890"/>
                  </a:lnTo>
                  <a:lnTo>
                    <a:pt x="1443122" y="3490715"/>
                  </a:lnTo>
                  <a:lnTo>
                    <a:pt x="1454851" y="3492321"/>
                  </a:lnTo>
                  <a:lnTo>
                    <a:pt x="1476602" y="3493737"/>
                  </a:lnTo>
                  <a:lnTo>
                    <a:pt x="1508341" y="3494965"/>
                  </a:lnTo>
                  <a:lnTo>
                    <a:pt x="2940478" y="3498365"/>
                  </a:lnTo>
                  <a:lnTo>
                    <a:pt x="2928769" y="3499790"/>
                  </a:lnTo>
                  <a:lnTo>
                    <a:pt x="2876384" y="3503118"/>
                  </a:lnTo>
                  <a:lnTo>
                    <a:pt x="2675091" y="3506290"/>
                  </a:lnTo>
                  <a:lnTo>
                    <a:pt x="2188920" y="3506290"/>
                  </a:lnTo>
                  <a:lnTo>
                    <a:pt x="1906696" y="3506865"/>
                  </a:lnTo>
                  <a:close/>
                </a:path>
                <a:path w="4387215" h="3507104">
                  <a:moveTo>
                    <a:pt x="2940478" y="3498365"/>
                  </a:moveTo>
                  <a:lnTo>
                    <a:pt x="2471145" y="3498365"/>
                  </a:lnTo>
                  <a:lnTo>
                    <a:pt x="2869296" y="3494965"/>
                  </a:lnTo>
                  <a:lnTo>
                    <a:pt x="2900998" y="3493737"/>
                  </a:lnTo>
                  <a:lnTo>
                    <a:pt x="2922723" y="3492321"/>
                  </a:lnTo>
                  <a:lnTo>
                    <a:pt x="2934444" y="3490715"/>
                  </a:lnTo>
                  <a:lnTo>
                    <a:pt x="2934444" y="3483890"/>
                  </a:lnTo>
                  <a:lnTo>
                    <a:pt x="2923524" y="3480714"/>
                  </a:lnTo>
                  <a:lnTo>
                    <a:pt x="2904291" y="3476949"/>
                  </a:lnTo>
                  <a:lnTo>
                    <a:pt x="2880440" y="3472974"/>
                  </a:lnTo>
                  <a:lnTo>
                    <a:pt x="2822134" y="3463999"/>
                  </a:lnTo>
                  <a:lnTo>
                    <a:pt x="2791050" y="3458734"/>
                  </a:lnTo>
                  <a:lnTo>
                    <a:pt x="2747694" y="3447890"/>
                  </a:lnTo>
                  <a:lnTo>
                    <a:pt x="2725417" y="3395953"/>
                  </a:lnTo>
                  <a:lnTo>
                    <a:pt x="2713613" y="3332996"/>
                  </a:lnTo>
                  <a:lnTo>
                    <a:pt x="2700094" y="3231841"/>
                  </a:lnTo>
                  <a:lnTo>
                    <a:pt x="2694230" y="3177419"/>
                  </a:lnTo>
                  <a:lnTo>
                    <a:pt x="2689314" y="3124972"/>
                  </a:lnTo>
                  <a:lnTo>
                    <a:pt x="2685293" y="3075553"/>
                  </a:lnTo>
                  <a:lnTo>
                    <a:pt x="2682244" y="3031366"/>
                  </a:lnTo>
                  <a:lnTo>
                    <a:pt x="2690469" y="3031366"/>
                  </a:lnTo>
                  <a:lnTo>
                    <a:pt x="2693600" y="3075807"/>
                  </a:lnTo>
                  <a:lnTo>
                    <a:pt x="2697777" y="3125538"/>
                  </a:lnTo>
                  <a:lnTo>
                    <a:pt x="2702867" y="3178301"/>
                  </a:lnTo>
                  <a:lnTo>
                    <a:pt x="2708594" y="3230691"/>
                  </a:lnTo>
                  <a:lnTo>
                    <a:pt x="2723964" y="3343979"/>
                  </a:lnTo>
                  <a:lnTo>
                    <a:pt x="2736753" y="3406706"/>
                  </a:lnTo>
                  <a:lnTo>
                    <a:pt x="2768253" y="3445426"/>
                  </a:lnTo>
                  <a:lnTo>
                    <a:pt x="2824658" y="3455909"/>
                  </a:lnTo>
                  <a:lnTo>
                    <a:pt x="2902170" y="3468170"/>
                  </a:lnTo>
                  <a:lnTo>
                    <a:pt x="2928237" y="3473271"/>
                  </a:lnTo>
                  <a:lnTo>
                    <a:pt x="2940121" y="3477520"/>
                  </a:lnTo>
                  <a:lnTo>
                    <a:pt x="2942944" y="3482190"/>
                  </a:lnTo>
                  <a:lnTo>
                    <a:pt x="2942944" y="3498065"/>
                  </a:lnTo>
                  <a:lnTo>
                    <a:pt x="2940478" y="3498365"/>
                  </a:lnTo>
                  <a:close/>
                </a:path>
                <a:path w="4387215" h="3507104">
                  <a:moveTo>
                    <a:pt x="2471145" y="3498365"/>
                  </a:moveTo>
                  <a:lnTo>
                    <a:pt x="1906696" y="3498365"/>
                  </a:lnTo>
                  <a:lnTo>
                    <a:pt x="2096270" y="3498065"/>
                  </a:lnTo>
                  <a:lnTo>
                    <a:pt x="2281570" y="3498065"/>
                  </a:lnTo>
                  <a:lnTo>
                    <a:pt x="2471145" y="3498365"/>
                  </a:lnTo>
                  <a:close/>
                </a:path>
                <a:path w="4387215" h="3507104">
                  <a:moveTo>
                    <a:pt x="2471145" y="3506865"/>
                  </a:moveTo>
                  <a:lnTo>
                    <a:pt x="2188920" y="3506290"/>
                  </a:lnTo>
                  <a:lnTo>
                    <a:pt x="2675091" y="3506290"/>
                  </a:lnTo>
                  <a:lnTo>
                    <a:pt x="2471145" y="3506865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/>
          <p:nvPr/>
        </p:nvSpPr>
        <p:spPr>
          <a:xfrm>
            <a:off x="4512390" y="1211817"/>
            <a:ext cx="4038600" cy="2283460"/>
          </a:xfrm>
          <a:custGeom>
            <a:avLst/>
            <a:gdLst/>
            <a:ahLst/>
            <a:cxnLst/>
            <a:rect l="l" t="t" r="r" b="b"/>
            <a:pathLst>
              <a:path w="4038600" h="2283460">
                <a:moveTo>
                  <a:pt x="4032391" y="2283300"/>
                </a:moveTo>
                <a:lnTo>
                  <a:pt x="5649" y="2283300"/>
                </a:lnTo>
                <a:lnTo>
                  <a:pt x="0" y="2277900"/>
                </a:lnTo>
                <a:lnTo>
                  <a:pt x="0" y="5389"/>
                </a:lnTo>
                <a:lnTo>
                  <a:pt x="5649" y="0"/>
                </a:lnTo>
                <a:lnTo>
                  <a:pt x="4032391" y="0"/>
                </a:lnTo>
                <a:lnTo>
                  <a:pt x="4038066" y="5389"/>
                </a:lnTo>
                <a:lnTo>
                  <a:pt x="4038066" y="12479"/>
                </a:lnTo>
                <a:lnTo>
                  <a:pt x="12474" y="12479"/>
                </a:lnTo>
                <a:lnTo>
                  <a:pt x="12474" y="2270825"/>
                </a:lnTo>
                <a:lnTo>
                  <a:pt x="4038066" y="2270825"/>
                </a:lnTo>
                <a:lnTo>
                  <a:pt x="4038066" y="2277900"/>
                </a:lnTo>
                <a:lnTo>
                  <a:pt x="4032391" y="2283300"/>
                </a:lnTo>
                <a:close/>
              </a:path>
              <a:path w="4038600" h="2283460">
                <a:moveTo>
                  <a:pt x="4038066" y="2270825"/>
                </a:moveTo>
                <a:lnTo>
                  <a:pt x="4025317" y="2270825"/>
                </a:lnTo>
                <a:lnTo>
                  <a:pt x="4025317" y="12479"/>
                </a:lnTo>
                <a:lnTo>
                  <a:pt x="4038066" y="12479"/>
                </a:lnTo>
                <a:lnTo>
                  <a:pt x="4038066" y="2270825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515561" y="1114040"/>
            <a:ext cx="31750" cy="31750"/>
          </a:xfrm>
          <a:custGeom>
            <a:avLst/>
            <a:gdLst/>
            <a:ahLst/>
            <a:cxnLst/>
            <a:rect l="l" t="t" r="r" b="b"/>
            <a:pathLst>
              <a:path w="31750" h="31750">
                <a:moveTo>
                  <a:pt x="24449" y="31712"/>
                </a:moveTo>
                <a:lnTo>
                  <a:pt x="6974" y="31712"/>
                </a:lnTo>
                <a:lnTo>
                  <a:pt x="0" y="24722"/>
                </a:lnTo>
                <a:lnTo>
                  <a:pt x="0" y="6984"/>
                </a:lnTo>
                <a:lnTo>
                  <a:pt x="6974" y="0"/>
                </a:lnTo>
                <a:lnTo>
                  <a:pt x="24449" y="0"/>
                </a:lnTo>
                <a:lnTo>
                  <a:pt x="31699" y="6984"/>
                </a:lnTo>
                <a:lnTo>
                  <a:pt x="31699" y="7792"/>
                </a:lnTo>
                <a:lnTo>
                  <a:pt x="11274" y="7792"/>
                </a:lnTo>
                <a:lnTo>
                  <a:pt x="7774" y="11554"/>
                </a:lnTo>
                <a:lnTo>
                  <a:pt x="7774" y="20154"/>
                </a:lnTo>
                <a:lnTo>
                  <a:pt x="11274" y="23647"/>
                </a:lnTo>
                <a:lnTo>
                  <a:pt x="31699" y="23647"/>
                </a:lnTo>
                <a:lnTo>
                  <a:pt x="31699" y="24722"/>
                </a:lnTo>
                <a:lnTo>
                  <a:pt x="24449" y="31712"/>
                </a:lnTo>
                <a:close/>
              </a:path>
              <a:path w="31750" h="31750">
                <a:moveTo>
                  <a:pt x="31699" y="23647"/>
                </a:moveTo>
                <a:lnTo>
                  <a:pt x="20149" y="23647"/>
                </a:lnTo>
                <a:lnTo>
                  <a:pt x="23649" y="20154"/>
                </a:lnTo>
                <a:lnTo>
                  <a:pt x="23649" y="11554"/>
                </a:lnTo>
                <a:lnTo>
                  <a:pt x="20149" y="7792"/>
                </a:lnTo>
                <a:lnTo>
                  <a:pt x="31699" y="7792"/>
                </a:lnTo>
                <a:lnTo>
                  <a:pt x="31699" y="23647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72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22879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CONTROL</a:t>
            </a:r>
            <a:r>
              <a:rPr dirty="0" sz="2200" spc="-18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PLANE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2620"/>
            <a:ext cx="3854450" cy="2333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What is the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Control Plane?</a:t>
            </a:r>
            <a:endParaRPr sz="16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Roboto"/>
              <a:cs typeface="Roboto"/>
            </a:endParaRPr>
          </a:p>
          <a:p>
            <a:pPr marL="97790" marR="5080">
              <a:lnSpc>
                <a:spcPct val="120800"/>
              </a:lnSpc>
            </a:pP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The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Control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Plane is the common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set 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of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tools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for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management, workload  </a:t>
            </a: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analysis, data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movement</a:t>
            </a:r>
            <a:r>
              <a:rPr dirty="0" sz="1800" spc="-3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and</a:t>
            </a:r>
            <a:endParaRPr sz="1800">
              <a:latin typeface="Roboto"/>
              <a:cs typeface="Roboto"/>
            </a:endParaRPr>
          </a:p>
          <a:p>
            <a:pPr marL="97790" marR="1492250">
              <a:lnSpc>
                <a:spcPct val="120800"/>
              </a:lnSpc>
            </a:pPr>
            <a:r>
              <a:rPr dirty="0" sz="1800" spc="-5">
                <a:solidFill>
                  <a:srgbClr val="D8D8D8"/>
                </a:solidFill>
                <a:latin typeface="Roboto"/>
                <a:cs typeface="Roboto"/>
              </a:rPr>
              <a:t>data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discovery across  multiple</a:t>
            </a:r>
            <a:r>
              <a:rPr dirty="0" sz="1800" spc="-3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D8D8D8"/>
                </a:solidFill>
                <a:latin typeface="Roboto"/>
                <a:cs typeface="Roboto"/>
              </a:rPr>
              <a:t>environments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44740" y="1350547"/>
            <a:ext cx="3340568" cy="3025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72</a:t>
            </a:fld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9" y="2266287"/>
            <a:ext cx="516636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0" b="0">
                <a:solidFill>
                  <a:srgbClr val="FFFFFF"/>
                </a:solidFill>
                <a:latin typeface="Lato"/>
                <a:cs typeface="Lato"/>
              </a:rPr>
              <a:t>More</a:t>
            </a:r>
            <a:r>
              <a:rPr dirty="0" sz="3800" spc="-26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-25" b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dirty="0" sz="3800" spc="-26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25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3800" spc="-26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3800" spc="-35" b="0">
                <a:solidFill>
                  <a:srgbClr val="FFFFFF"/>
                </a:solidFill>
                <a:latin typeface="Lato"/>
                <a:cs typeface="Lato"/>
              </a:rPr>
              <a:t>Technicals</a:t>
            </a:r>
            <a:endParaRPr sz="38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6109712" y="1665196"/>
            <a:ext cx="2615565" cy="1842135"/>
          </a:xfrm>
          <a:custGeom>
            <a:avLst/>
            <a:gdLst/>
            <a:ahLst/>
            <a:cxnLst/>
            <a:rect l="l" t="t" r="r" b="b"/>
            <a:pathLst>
              <a:path w="2615565" h="1842135">
                <a:moveTo>
                  <a:pt x="0" y="54607"/>
                </a:moveTo>
                <a:lnTo>
                  <a:pt x="4291" y="33351"/>
                </a:lnTo>
                <a:lnTo>
                  <a:pt x="15993" y="15993"/>
                </a:lnTo>
                <a:lnTo>
                  <a:pt x="33349" y="4291"/>
                </a:lnTo>
                <a:lnTo>
                  <a:pt x="54599" y="0"/>
                </a:lnTo>
                <a:lnTo>
                  <a:pt x="2560494" y="0"/>
                </a:lnTo>
                <a:lnTo>
                  <a:pt x="2599094" y="15992"/>
                </a:lnTo>
                <a:lnTo>
                  <a:pt x="2615094" y="54607"/>
                </a:lnTo>
                <a:lnTo>
                  <a:pt x="2615094" y="1787096"/>
                </a:lnTo>
                <a:lnTo>
                  <a:pt x="2610803" y="1808347"/>
                </a:lnTo>
                <a:lnTo>
                  <a:pt x="2599101" y="1825702"/>
                </a:lnTo>
                <a:lnTo>
                  <a:pt x="2581745" y="1837404"/>
                </a:lnTo>
                <a:lnTo>
                  <a:pt x="2560494" y="1841696"/>
                </a:lnTo>
                <a:lnTo>
                  <a:pt x="54599" y="1841696"/>
                </a:lnTo>
                <a:lnTo>
                  <a:pt x="33349" y="1837404"/>
                </a:lnTo>
                <a:lnTo>
                  <a:pt x="15993" y="1825702"/>
                </a:lnTo>
                <a:lnTo>
                  <a:pt x="4291" y="1808347"/>
                </a:lnTo>
                <a:lnTo>
                  <a:pt x="0" y="1787096"/>
                </a:lnTo>
                <a:lnTo>
                  <a:pt x="0" y="54607"/>
                </a:lnTo>
                <a:close/>
              </a:path>
            </a:pathLst>
          </a:custGeom>
          <a:ln w="19049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6481827" y="1690966"/>
            <a:ext cx="18700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Public Cloud</a:t>
            </a:r>
            <a:r>
              <a:rPr dirty="0" sz="1200" spc="-30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828282"/>
                </a:solidFill>
                <a:latin typeface="Roboto"/>
                <a:cs typeface="Roboto"/>
              </a:rPr>
              <a:t>Environments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099" y="1665196"/>
            <a:ext cx="2615565" cy="1842135"/>
          </a:xfrm>
          <a:custGeom>
            <a:avLst/>
            <a:gdLst/>
            <a:ahLst/>
            <a:cxnLst/>
            <a:rect l="l" t="t" r="r" b="b"/>
            <a:pathLst>
              <a:path w="2615565" h="1842135">
                <a:moveTo>
                  <a:pt x="0" y="54607"/>
                </a:moveTo>
                <a:lnTo>
                  <a:pt x="4291" y="33351"/>
                </a:lnTo>
                <a:lnTo>
                  <a:pt x="15993" y="15993"/>
                </a:lnTo>
                <a:lnTo>
                  <a:pt x="33351" y="4291"/>
                </a:lnTo>
                <a:lnTo>
                  <a:pt x="54607" y="0"/>
                </a:lnTo>
                <a:lnTo>
                  <a:pt x="2560494" y="0"/>
                </a:lnTo>
                <a:lnTo>
                  <a:pt x="2599094" y="15992"/>
                </a:lnTo>
                <a:lnTo>
                  <a:pt x="2615094" y="54607"/>
                </a:lnTo>
                <a:lnTo>
                  <a:pt x="2615094" y="1787096"/>
                </a:lnTo>
                <a:lnTo>
                  <a:pt x="2610803" y="1808347"/>
                </a:lnTo>
                <a:lnTo>
                  <a:pt x="2599101" y="1825702"/>
                </a:lnTo>
                <a:lnTo>
                  <a:pt x="2581745" y="1837404"/>
                </a:lnTo>
                <a:lnTo>
                  <a:pt x="2560494" y="1841696"/>
                </a:lnTo>
                <a:lnTo>
                  <a:pt x="54607" y="1841696"/>
                </a:lnTo>
                <a:lnTo>
                  <a:pt x="33351" y="1837404"/>
                </a:lnTo>
                <a:lnTo>
                  <a:pt x="15993" y="1825702"/>
                </a:lnTo>
                <a:lnTo>
                  <a:pt x="4291" y="1808347"/>
                </a:lnTo>
                <a:lnTo>
                  <a:pt x="0" y="1787096"/>
                </a:lnTo>
                <a:lnTo>
                  <a:pt x="0" y="54607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01805" y="1690966"/>
            <a:ext cx="204723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828282"/>
                </a:solidFill>
                <a:latin typeface="Roboto"/>
                <a:cs typeface="Roboto"/>
              </a:rPr>
              <a:t>On-Prem </a:t>
            </a: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Metal</a:t>
            </a:r>
            <a:r>
              <a:rPr dirty="0" sz="1200" spc="-25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828282"/>
                </a:solidFill>
                <a:latin typeface="Roboto"/>
                <a:cs typeface="Roboto"/>
              </a:rPr>
              <a:t>Environments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233172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3 FORM</a:t>
            </a:r>
            <a:r>
              <a:rPr dirty="0" sz="2200" spc="-3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40" b="0">
                <a:solidFill>
                  <a:srgbClr val="FFFFFF"/>
                </a:solidFill>
                <a:latin typeface="Lato"/>
                <a:cs typeface="Lato"/>
              </a:rPr>
              <a:t>FACTORS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9099" y="3648092"/>
            <a:ext cx="2615565" cy="859790"/>
          </a:xfrm>
          <a:custGeom>
            <a:avLst/>
            <a:gdLst/>
            <a:ahLst/>
            <a:cxnLst/>
            <a:rect l="l" t="t" r="r" b="b"/>
            <a:pathLst>
              <a:path w="2615565" h="859789">
                <a:moveTo>
                  <a:pt x="0" y="25474"/>
                </a:moveTo>
                <a:lnTo>
                  <a:pt x="2002" y="15556"/>
                </a:lnTo>
                <a:lnTo>
                  <a:pt x="7464" y="7459"/>
                </a:lnTo>
                <a:lnTo>
                  <a:pt x="15565" y="2001"/>
                </a:lnTo>
                <a:lnTo>
                  <a:pt x="25484" y="0"/>
                </a:lnTo>
                <a:lnTo>
                  <a:pt x="2589619" y="0"/>
                </a:lnTo>
                <a:lnTo>
                  <a:pt x="2596369" y="0"/>
                </a:lnTo>
                <a:lnTo>
                  <a:pt x="2602844" y="2674"/>
                </a:lnTo>
                <a:lnTo>
                  <a:pt x="2607619" y="7474"/>
                </a:lnTo>
                <a:lnTo>
                  <a:pt x="2612419" y="12249"/>
                </a:lnTo>
                <a:lnTo>
                  <a:pt x="2615094" y="18724"/>
                </a:lnTo>
                <a:lnTo>
                  <a:pt x="2615094" y="25474"/>
                </a:lnTo>
                <a:lnTo>
                  <a:pt x="2615094" y="834023"/>
                </a:lnTo>
                <a:lnTo>
                  <a:pt x="2613093" y="843941"/>
                </a:lnTo>
                <a:lnTo>
                  <a:pt x="2607635" y="852038"/>
                </a:lnTo>
                <a:lnTo>
                  <a:pt x="2599538" y="857497"/>
                </a:lnTo>
                <a:lnTo>
                  <a:pt x="2589619" y="859498"/>
                </a:lnTo>
                <a:lnTo>
                  <a:pt x="25484" y="859498"/>
                </a:lnTo>
                <a:lnTo>
                  <a:pt x="15565" y="857497"/>
                </a:lnTo>
                <a:lnTo>
                  <a:pt x="7464" y="852038"/>
                </a:lnTo>
                <a:lnTo>
                  <a:pt x="2002" y="843941"/>
                </a:lnTo>
                <a:lnTo>
                  <a:pt x="0" y="834023"/>
                </a:lnTo>
                <a:lnTo>
                  <a:pt x="0" y="25474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63197" y="3665840"/>
            <a:ext cx="2124710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955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828282"/>
                </a:solidFill>
                <a:latin typeface="Roboto"/>
                <a:cs typeface="Roboto"/>
              </a:rPr>
              <a:t>Co-located Compute and</a:t>
            </a:r>
            <a:r>
              <a:rPr dirty="0" sz="1100" spc="-90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828282"/>
                </a:solidFill>
                <a:latin typeface="Roboto"/>
                <a:cs typeface="Roboto"/>
              </a:rPr>
              <a:t>Storage</a:t>
            </a:r>
            <a:endParaRPr sz="11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running on classic bare metal</a:t>
            </a:r>
            <a:r>
              <a:rPr dirty="0" sz="1000" spc="-8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828282"/>
                </a:solidFill>
                <a:latin typeface="Roboto"/>
                <a:cs typeface="Roboto"/>
              </a:rPr>
              <a:t>servers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272893" y="1665196"/>
            <a:ext cx="2615565" cy="1842135"/>
          </a:xfrm>
          <a:custGeom>
            <a:avLst/>
            <a:gdLst/>
            <a:ahLst/>
            <a:cxnLst/>
            <a:rect l="l" t="t" r="r" b="b"/>
            <a:pathLst>
              <a:path w="2615565" h="1842135">
                <a:moveTo>
                  <a:pt x="0" y="54607"/>
                </a:moveTo>
                <a:lnTo>
                  <a:pt x="4291" y="33351"/>
                </a:lnTo>
                <a:lnTo>
                  <a:pt x="15993" y="15993"/>
                </a:lnTo>
                <a:lnTo>
                  <a:pt x="33349" y="4291"/>
                </a:lnTo>
                <a:lnTo>
                  <a:pt x="54599" y="0"/>
                </a:lnTo>
                <a:lnTo>
                  <a:pt x="2560494" y="0"/>
                </a:lnTo>
                <a:lnTo>
                  <a:pt x="2599094" y="15992"/>
                </a:lnTo>
                <a:lnTo>
                  <a:pt x="2615094" y="54607"/>
                </a:lnTo>
                <a:lnTo>
                  <a:pt x="2615094" y="1787096"/>
                </a:lnTo>
                <a:lnTo>
                  <a:pt x="2610803" y="1808347"/>
                </a:lnTo>
                <a:lnTo>
                  <a:pt x="2599101" y="1825702"/>
                </a:lnTo>
                <a:lnTo>
                  <a:pt x="2581745" y="1837404"/>
                </a:lnTo>
                <a:lnTo>
                  <a:pt x="2560494" y="1841696"/>
                </a:lnTo>
                <a:lnTo>
                  <a:pt x="54599" y="1841696"/>
                </a:lnTo>
                <a:lnTo>
                  <a:pt x="33349" y="1837404"/>
                </a:lnTo>
                <a:lnTo>
                  <a:pt x="15993" y="1825702"/>
                </a:lnTo>
                <a:lnTo>
                  <a:pt x="4291" y="1808347"/>
                </a:lnTo>
                <a:lnTo>
                  <a:pt x="0" y="1787096"/>
                </a:lnTo>
                <a:lnTo>
                  <a:pt x="0" y="54607"/>
                </a:lnTo>
                <a:close/>
              </a:path>
            </a:pathLst>
          </a:custGeom>
          <a:ln w="19049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616957" y="1690966"/>
            <a:ext cx="19259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828282"/>
                </a:solidFill>
                <a:latin typeface="Roboto"/>
                <a:cs typeface="Roboto"/>
              </a:rPr>
              <a:t>Private Cloud</a:t>
            </a:r>
            <a:r>
              <a:rPr dirty="0" sz="1200" spc="-40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828282"/>
                </a:solidFill>
                <a:latin typeface="Roboto"/>
                <a:cs typeface="Roboto"/>
              </a:rPr>
              <a:t>Environments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64443" y="3648042"/>
            <a:ext cx="2615565" cy="859790"/>
          </a:xfrm>
          <a:custGeom>
            <a:avLst/>
            <a:gdLst/>
            <a:ahLst/>
            <a:cxnLst/>
            <a:rect l="l" t="t" r="r" b="b"/>
            <a:pathLst>
              <a:path w="2615565" h="859789">
                <a:moveTo>
                  <a:pt x="0" y="25474"/>
                </a:moveTo>
                <a:lnTo>
                  <a:pt x="2001" y="15556"/>
                </a:lnTo>
                <a:lnTo>
                  <a:pt x="7459" y="7459"/>
                </a:lnTo>
                <a:lnTo>
                  <a:pt x="15556" y="2001"/>
                </a:lnTo>
                <a:lnTo>
                  <a:pt x="25474" y="0"/>
                </a:lnTo>
                <a:lnTo>
                  <a:pt x="2589619" y="0"/>
                </a:lnTo>
                <a:lnTo>
                  <a:pt x="2596369" y="0"/>
                </a:lnTo>
                <a:lnTo>
                  <a:pt x="2602844" y="2674"/>
                </a:lnTo>
                <a:lnTo>
                  <a:pt x="2607619" y="7474"/>
                </a:lnTo>
                <a:lnTo>
                  <a:pt x="2612419" y="12249"/>
                </a:lnTo>
                <a:lnTo>
                  <a:pt x="2615094" y="18724"/>
                </a:lnTo>
                <a:lnTo>
                  <a:pt x="2615094" y="25474"/>
                </a:lnTo>
                <a:lnTo>
                  <a:pt x="2615094" y="834023"/>
                </a:lnTo>
                <a:lnTo>
                  <a:pt x="2613093" y="843941"/>
                </a:lnTo>
                <a:lnTo>
                  <a:pt x="2607635" y="852038"/>
                </a:lnTo>
                <a:lnTo>
                  <a:pt x="2599538" y="857497"/>
                </a:lnTo>
                <a:lnTo>
                  <a:pt x="2589619" y="859498"/>
                </a:lnTo>
                <a:lnTo>
                  <a:pt x="25474" y="859498"/>
                </a:lnTo>
                <a:lnTo>
                  <a:pt x="15556" y="857497"/>
                </a:lnTo>
                <a:lnTo>
                  <a:pt x="7459" y="852038"/>
                </a:lnTo>
                <a:lnTo>
                  <a:pt x="2001" y="843941"/>
                </a:lnTo>
                <a:lnTo>
                  <a:pt x="0" y="834023"/>
                </a:lnTo>
                <a:lnTo>
                  <a:pt x="0" y="25474"/>
                </a:lnTo>
                <a:close/>
              </a:path>
            </a:pathLst>
          </a:custGeom>
          <a:ln w="19049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576533" y="3665793"/>
            <a:ext cx="199072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828282"/>
                </a:solidFill>
                <a:latin typeface="Roboto"/>
                <a:cs typeface="Roboto"/>
              </a:rPr>
              <a:t>Compute, </a:t>
            </a:r>
            <a:r>
              <a:rPr dirty="0" sz="1100" spc="-10" b="1">
                <a:solidFill>
                  <a:srgbClr val="828282"/>
                </a:solidFill>
                <a:latin typeface="Roboto"/>
                <a:cs typeface="Roboto"/>
              </a:rPr>
              <a:t>HDFS/Ozone</a:t>
            </a:r>
            <a:r>
              <a:rPr dirty="0" sz="1100" spc="-45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828282"/>
                </a:solidFill>
                <a:latin typeface="Roboto"/>
                <a:cs typeface="Roboto"/>
              </a:rPr>
              <a:t>Storage</a:t>
            </a:r>
            <a:endParaRPr sz="11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1000" spc="-10" b="0">
                <a:solidFill>
                  <a:srgbClr val="828282"/>
                </a:solidFill>
                <a:latin typeface="Roboto Light"/>
                <a:cs typeface="Roboto Light"/>
              </a:rPr>
              <a:t>backed by </a:t>
            </a:r>
            <a:r>
              <a:rPr dirty="0" sz="1000" spc="-5" b="0">
                <a:solidFill>
                  <a:srgbClr val="828282"/>
                </a:solidFill>
                <a:latin typeface="Roboto Light"/>
                <a:cs typeface="Roboto Light"/>
              </a:rPr>
              <a:t>K8s and </a:t>
            </a:r>
            <a:r>
              <a:rPr dirty="0" sz="1000" spc="-10" b="0">
                <a:solidFill>
                  <a:srgbClr val="828282"/>
                </a:solidFill>
                <a:latin typeface="Roboto Light"/>
                <a:cs typeface="Roboto Light"/>
              </a:rPr>
              <a:t>CDP-DC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109712" y="3648042"/>
            <a:ext cx="2615565" cy="859790"/>
          </a:xfrm>
          <a:custGeom>
            <a:avLst/>
            <a:gdLst/>
            <a:ahLst/>
            <a:cxnLst/>
            <a:rect l="l" t="t" r="r" b="b"/>
            <a:pathLst>
              <a:path w="2615565" h="859789">
                <a:moveTo>
                  <a:pt x="0" y="25474"/>
                </a:moveTo>
                <a:lnTo>
                  <a:pt x="2001" y="15556"/>
                </a:lnTo>
                <a:lnTo>
                  <a:pt x="7459" y="7459"/>
                </a:lnTo>
                <a:lnTo>
                  <a:pt x="15556" y="2001"/>
                </a:lnTo>
                <a:lnTo>
                  <a:pt x="25474" y="0"/>
                </a:lnTo>
                <a:lnTo>
                  <a:pt x="2589619" y="0"/>
                </a:lnTo>
                <a:lnTo>
                  <a:pt x="2596369" y="0"/>
                </a:lnTo>
                <a:lnTo>
                  <a:pt x="2602844" y="2674"/>
                </a:lnTo>
                <a:lnTo>
                  <a:pt x="2607619" y="7474"/>
                </a:lnTo>
                <a:lnTo>
                  <a:pt x="2612419" y="12249"/>
                </a:lnTo>
                <a:lnTo>
                  <a:pt x="2615094" y="18724"/>
                </a:lnTo>
                <a:lnTo>
                  <a:pt x="2615094" y="25474"/>
                </a:lnTo>
                <a:lnTo>
                  <a:pt x="2615094" y="834023"/>
                </a:lnTo>
                <a:lnTo>
                  <a:pt x="2613093" y="843941"/>
                </a:lnTo>
                <a:lnTo>
                  <a:pt x="2607635" y="852038"/>
                </a:lnTo>
                <a:lnTo>
                  <a:pt x="2599538" y="857497"/>
                </a:lnTo>
                <a:lnTo>
                  <a:pt x="2589619" y="859498"/>
                </a:lnTo>
                <a:lnTo>
                  <a:pt x="25474" y="859498"/>
                </a:lnTo>
                <a:lnTo>
                  <a:pt x="15556" y="857497"/>
                </a:lnTo>
                <a:lnTo>
                  <a:pt x="7459" y="852038"/>
                </a:lnTo>
                <a:lnTo>
                  <a:pt x="2001" y="843941"/>
                </a:lnTo>
                <a:lnTo>
                  <a:pt x="0" y="834023"/>
                </a:lnTo>
                <a:lnTo>
                  <a:pt x="0" y="25474"/>
                </a:lnTo>
                <a:close/>
              </a:path>
            </a:pathLst>
          </a:custGeom>
          <a:ln w="19049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6724353" y="3665793"/>
            <a:ext cx="1386205" cy="346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5" b="1">
                <a:solidFill>
                  <a:srgbClr val="828282"/>
                </a:solidFill>
                <a:latin typeface="Roboto"/>
                <a:cs typeface="Roboto"/>
              </a:rPr>
              <a:t>Compute and</a:t>
            </a:r>
            <a:r>
              <a:rPr dirty="0" sz="1100" spc="-75" b="1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 b="1">
                <a:solidFill>
                  <a:srgbClr val="828282"/>
                </a:solidFill>
                <a:latin typeface="Roboto"/>
                <a:cs typeface="Roboto"/>
              </a:rPr>
              <a:t>Storage</a:t>
            </a:r>
            <a:endParaRPr sz="110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1000" spc="-15" b="0">
                <a:solidFill>
                  <a:srgbClr val="828282"/>
                </a:solidFill>
                <a:latin typeface="Roboto Light"/>
                <a:cs typeface="Roboto Light"/>
              </a:rPr>
              <a:t>AWS, </a:t>
            </a:r>
            <a:r>
              <a:rPr dirty="0" sz="1000" spc="-5" b="0">
                <a:solidFill>
                  <a:srgbClr val="828282"/>
                </a:solidFill>
                <a:latin typeface="Roboto Light"/>
                <a:cs typeface="Roboto Light"/>
              </a:rPr>
              <a:t>Azure,</a:t>
            </a:r>
            <a:r>
              <a:rPr dirty="0" sz="1000" spc="-10" b="0">
                <a:solidFill>
                  <a:srgbClr val="828282"/>
                </a:solidFill>
                <a:latin typeface="Roboto Light"/>
                <a:cs typeface="Roboto Light"/>
              </a:rPr>
              <a:t> GCP</a:t>
            </a:r>
            <a:endParaRPr sz="1000">
              <a:latin typeface="Roboto Light"/>
              <a:cs typeface="Roboto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9099" y="907673"/>
            <a:ext cx="8305800" cy="340360"/>
          </a:xfrm>
          <a:custGeom>
            <a:avLst/>
            <a:gdLst/>
            <a:ahLst/>
            <a:cxnLst/>
            <a:rect l="l" t="t" r="r" b="b"/>
            <a:pathLst>
              <a:path w="8305800" h="340359">
                <a:moveTo>
                  <a:pt x="0" y="10077"/>
                </a:moveTo>
                <a:lnTo>
                  <a:pt x="0" y="4512"/>
                </a:lnTo>
                <a:lnTo>
                  <a:pt x="4512" y="0"/>
                </a:lnTo>
                <a:lnTo>
                  <a:pt x="10077" y="0"/>
                </a:lnTo>
                <a:lnTo>
                  <a:pt x="8295708" y="0"/>
                </a:lnTo>
                <a:lnTo>
                  <a:pt x="8298383" y="0"/>
                </a:lnTo>
                <a:lnTo>
                  <a:pt x="8300933" y="1062"/>
                </a:lnTo>
                <a:lnTo>
                  <a:pt x="8302833" y="2952"/>
                </a:lnTo>
                <a:lnTo>
                  <a:pt x="8304733" y="4842"/>
                </a:lnTo>
                <a:lnTo>
                  <a:pt x="8305783" y="7404"/>
                </a:lnTo>
                <a:lnTo>
                  <a:pt x="8305783" y="10077"/>
                </a:lnTo>
                <a:lnTo>
                  <a:pt x="8305783" y="329821"/>
                </a:lnTo>
                <a:lnTo>
                  <a:pt x="8305783" y="335386"/>
                </a:lnTo>
                <a:lnTo>
                  <a:pt x="8301283" y="339899"/>
                </a:lnTo>
                <a:lnTo>
                  <a:pt x="8295708" y="339899"/>
                </a:lnTo>
                <a:lnTo>
                  <a:pt x="10077" y="339899"/>
                </a:lnTo>
                <a:lnTo>
                  <a:pt x="4512" y="339899"/>
                </a:lnTo>
                <a:lnTo>
                  <a:pt x="0" y="335386"/>
                </a:lnTo>
                <a:lnTo>
                  <a:pt x="0" y="329821"/>
                </a:lnTo>
                <a:lnTo>
                  <a:pt x="0" y="10077"/>
                </a:lnTo>
                <a:close/>
              </a:path>
            </a:pathLst>
          </a:custGeom>
          <a:ln w="1904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3956425" y="967387"/>
            <a:ext cx="12299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CONTROL</a:t>
            </a:r>
            <a:r>
              <a:rPr dirty="0" sz="1200" spc="-45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PLANE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41548" y="1241222"/>
            <a:ext cx="6782434" cy="1352550"/>
            <a:chOff x="641548" y="1241222"/>
            <a:chExt cx="6782434" cy="1352550"/>
          </a:xfrm>
        </p:grpSpPr>
        <p:sp>
          <p:nvSpPr>
            <p:cNvPr id="19" name="object 19"/>
            <p:cNvSpPr/>
            <p:nvPr/>
          </p:nvSpPr>
          <p:spPr>
            <a:xfrm>
              <a:off x="1726796" y="1247572"/>
              <a:ext cx="5690870" cy="417830"/>
            </a:xfrm>
            <a:custGeom>
              <a:avLst/>
              <a:gdLst/>
              <a:ahLst/>
              <a:cxnLst/>
              <a:rect l="l" t="t" r="r" b="b"/>
              <a:pathLst>
                <a:path w="5690870" h="417830">
                  <a:moveTo>
                    <a:pt x="2845194" y="0"/>
                  </a:moveTo>
                  <a:lnTo>
                    <a:pt x="5690388" y="417599"/>
                  </a:lnTo>
                </a:path>
                <a:path w="5690870" h="417830">
                  <a:moveTo>
                    <a:pt x="2845194" y="0"/>
                  </a:moveTo>
                  <a:lnTo>
                    <a:pt x="2853594" y="417599"/>
                  </a:lnTo>
                </a:path>
                <a:path w="5690870" h="417830">
                  <a:moveTo>
                    <a:pt x="2845194" y="0"/>
                  </a:moveTo>
                  <a:lnTo>
                    <a:pt x="0" y="417599"/>
                  </a:lnTo>
                </a:path>
              </a:pathLst>
            </a:custGeom>
            <a:ln w="126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651073" y="2091645"/>
              <a:ext cx="2151380" cy="492125"/>
            </a:xfrm>
            <a:custGeom>
              <a:avLst/>
              <a:gdLst/>
              <a:ahLst/>
              <a:cxnLst/>
              <a:rect l="l" t="t" r="r" b="b"/>
              <a:pathLst>
                <a:path w="2151380" h="492125">
                  <a:moveTo>
                    <a:pt x="0" y="14587"/>
                  </a:moveTo>
                  <a:lnTo>
                    <a:pt x="0" y="6532"/>
                  </a:lnTo>
                  <a:lnTo>
                    <a:pt x="6529" y="0"/>
                  </a:lnTo>
                  <a:lnTo>
                    <a:pt x="14587" y="0"/>
                  </a:lnTo>
                  <a:lnTo>
                    <a:pt x="2136695" y="0"/>
                  </a:lnTo>
                  <a:lnTo>
                    <a:pt x="2140570" y="0"/>
                  </a:lnTo>
                  <a:lnTo>
                    <a:pt x="2144295" y="1537"/>
                  </a:lnTo>
                  <a:lnTo>
                    <a:pt x="2147020" y="4272"/>
                  </a:lnTo>
                  <a:lnTo>
                    <a:pt x="2149770" y="7007"/>
                  </a:lnTo>
                  <a:lnTo>
                    <a:pt x="2151295" y="10719"/>
                  </a:lnTo>
                  <a:lnTo>
                    <a:pt x="2151295" y="14587"/>
                  </a:lnTo>
                  <a:lnTo>
                    <a:pt x="2151295" y="477399"/>
                  </a:lnTo>
                  <a:lnTo>
                    <a:pt x="2151295" y="485474"/>
                  </a:lnTo>
                  <a:lnTo>
                    <a:pt x="2144770" y="491999"/>
                  </a:lnTo>
                  <a:lnTo>
                    <a:pt x="2136695" y="491999"/>
                  </a:lnTo>
                  <a:lnTo>
                    <a:pt x="14587" y="491999"/>
                  </a:lnTo>
                  <a:lnTo>
                    <a:pt x="6529" y="491999"/>
                  </a:lnTo>
                  <a:lnTo>
                    <a:pt x="0" y="485474"/>
                  </a:lnTo>
                  <a:lnTo>
                    <a:pt x="0" y="477399"/>
                  </a:lnTo>
                  <a:lnTo>
                    <a:pt x="0" y="14587"/>
                  </a:lnTo>
                  <a:close/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1144373" y="2235533"/>
            <a:ext cx="11645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828282"/>
                </a:solidFill>
                <a:latin typeface="Roboto"/>
                <a:cs typeface="Roboto"/>
              </a:rPr>
              <a:t>Cloudera</a:t>
            </a:r>
            <a:r>
              <a:rPr dirty="0" sz="1100" spc="-3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828282"/>
                </a:solidFill>
                <a:latin typeface="Roboto"/>
                <a:cs typeface="Roboto"/>
              </a:rPr>
              <a:t>Manager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1073" y="2853644"/>
            <a:ext cx="2151380" cy="492125"/>
          </a:xfrm>
          <a:custGeom>
            <a:avLst/>
            <a:gdLst/>
            <a:ahLst/>
            <a:cxnLst/>
            <a:rect l="l" t="t" r="r" b="b"/>
            <a:pathLst>
              <a:path w="2151380" h="492125">
                <a:moveTo>
                  <a:pt x="0" y="14599"/>
                </a:moveTo>
                <a:lnTo>
                  <a:pt x="0" y="6524"/>
                </a:lnTo>
                <a:lnTo>
                  <a:pt x="6529" y="0"/>
                </a:lnTo>
                <a:lnTo>
                  <a:pt x="14587" y="0"/>
                </a:lnTo>
                <a:lnTo>
                  <a:pt x="2136695" y="0"/>
                </a:lnTo>
                <a:lnTo>
                  <a:pt x="2140570" y="0"/>
                </a:lnTo>
                <a:lnTo>
                  <a:pt x="2144295" y="1524"/>
                </a:lnTo>
                <a:lnTo>
                  <a:pt x="2147020" y="4274"/>
                </a:lnTo>
                <a:lnTo>
                  <a:pt x="2149770" y="6999"/>
                </a:lnTo>
                <a:lnTo>
                  <a:pt x="2151295" y="10724"/>
                </a:lnTo>
                <a:lnTo>
                  <a:pt x="2151295" y="14599"/>
                </a:lnTo>
                <a:lnTo>
                  <a:pt x="2151295" y="477399"/>
                </a:lnTo>
                <a:lnTo>
                  <a:pt x="2151295" y="485474"/>
                </a:lnTo>
                <a:lnTo>
                  <a:pt x="2144770" y="491999"/>
                </a:lnTo>
                <a:lnTo>
                  <a:pt x="2136695" y="491999"/>
                </a:lnTo>
                <a:lnTo>
                  <a:pt x="14587" y="491999"/>
                </a:lnTo>
                <a:lnTo>
                  <a:pt x="6529" y="491999"/>
                </a:lnTo>
                <a:lnTo>
                  <a:pt x="0" y="485474"/>
                </a:lnTo>
                <a:lnTo>
                  <a:pt x="0" y="477399"/>
                </a:lnTo>
                <a:lnTo>
                  <a:pt x="0" y="14599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1249550" y="2913712"/>
            <a:ext cx="9531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986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828282"/>
                </a:solidFill>
                <a:latin typeface="Roboto"/>
                <a:cs typeface="Roboto"/>
              </a:rPr>
              <a:t>Runtime 7  (CDP Base</a:t>
            </a:r>
            <a:r>
              <a:rPr dirty="0" sz="11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828282"/>
                </a:solidFill>
                <a:latin typeface="Roboto"/>
                <a:cs typeface="Roboto"/>
              </a:rPr>
              <a:t>7.x)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208903" y="2844119"/>
            <a:ext cx="3448685" cy="511175"/>
            <a:chOff x="2208903" y="2844119"/>
            <a:chExt cx="3448685" cy="511175"/>
          </a:xfrm>
        </p:grpSpPr>
        <p:sp>
          <p:nvSpPr>
            <p:cNvPr id="25" name="object 25"/>
            <p:cNvSpPr/>
            <p:nvPr/>
          </p:nvSpPr>
          <p:spPr>
            <a:xfrm>
              <a:off x="2232265" y="2955619"/>
              <a:ext cx="64109" cy="6414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08297" y="3011068"/>
              <a:ext cx="64109" cy="64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208903" y="3072468"/>
              <a:ext cx="378460" cy="172720"/>
            </a:xfrm>
            <a:custGeom>
              <a:avLst/>
              <a:gdLst/>
              <a:ahLst/>
              <a:cxnLst/>
              <a:rect l="l" t="t" r="r" b="b"/>
              <a:pathLst>
                <a:path w="378460" h="172719">
                  <a:moveTo>
                    <a:pt x="176032" y="31524"/>
                  </a:moveTo>
                  <a:lnTo>
                    <a:pt x="111922" y="31524"/>
                  </a:lnTo>
                  <a:lnTo>
                    <a:pt x="114714" y="19269"/>
                  </a:lnTo>
                  <a:lnTo>
                    <a:pt x="121632" y="9246"/>
                  </a:lnTo>
                  <a:lnTo>
                    <a:pt x="131709" y="2482"/>
                  </a:lnTo>
                  <a:lnTo>
                    <a:pt x="143977" y="0"/>
                  </a:lnTo>
                  <a:lnTo>
                    <a:pt x="156243" y="2482"/>
                  </a:lnTo>
                  <a:lnTo>
                    <a:pt x="166319" y="9246"/>
                  </a:lnTo>
                  <a:lnTo>
                    <a:pt x="173238" y="19269"/>
                  </a:lnTo>
                  <a:lnTo>
                    <a:pt x="176032" y="31524"/>
                  </a:lnTo>
                  <a:close/>
                </a:path>
                <a:path w="378460" h="172719">
                  <a:moveTo>
                    <a:pt x="350441" y="31524"/>
                  </a:moveTo>
                  <a:lnTo>
                    <a:pt x="286321" y="31524"/>
                  </a:lnTo>
                  <a:lnTo>
                    <a:pt x="289114" y="19269"/>
                  </a:lnTo>
                  <a:lnTo>
                    <a:pt x="296032" y="9246"/>
                  </a:lnTo>
                  <a:lnTo>
                    <a:pt x="306106" y="2482"/>
                  </a:lnTo>
                  <a:lnTo>
                    <a:pt x="318366" y="0"/>
                  </a:lnTo>
                  <a:lnTo>
                    <a:pt x="330641" y="2482"/>
                  </a:lnTo>
                  <a:lnTo>
                    <a:pt x="340723" y="9246"/>
                  </a:lnTo>
                  <a:lnTo>
                    <a:pt x="347644" y="19269"/>
                  </a:lnTo>
                  <a:lnTo>
                    <a:pt x="350441" y="31524"/>
                  </a:lnTo>
                  <a:close/>
                </a:path>
                <a:path w="378460" h="172719">
                  <a:moveTo>
                    <a:pt x="378141" y="172299"/>
                  </a:moveTo>
                  <a:lnTo>
                    <a:pt x="0" y="172299"/>
                  </a:lnTo>
                  <a:lnTo>
                    <a:pt x="0" y="31524"/>
                  </a:lnTo>
                  <a:lnTo>
                    <a:pt x="28252" y="31524"/>
                  </a:lnTo>
                  <a:lnTo>
                    <a:pt x="28794" y="36974"/>
                  </a:lnTo>
                  <a:lnTo>
                    <a:pt x="30344" y="42949"/>
                  </a:lnTo>
                  <a:lnTo>
                    <a:pt x="10867" y="42949"/>
                  </a:lnTo>
                  <a:lnTo>
                    <a:pt x="10867" y="161424"/>
                  </a:lnTo>
                  <a:lnTo>
                    <a:pt x="378141" y="161424"/>
                  </a:lnTo>
                  <a:lnTo>
                    <a:pt x="378141" y="172299"/>
                  </a:lnTo>
                  <a:close/>
                </a:path>
                <a:path w="378460" h="172719">
                  <a:moveTo>
                    <a:pt x="82851" y="62499"/>
                  </a:moveTo>
                  <a:lnTo>
                    <a:pt x="55959" y="62499"/>
                  </a:lnTo>
                  <a:lnTo>
                    <a:pt x="66317" y="60497"/>
                  </a:lnTo>
                  <a:lnTo>
                    <a:pt x="74840" y="55033"/>
                  </a:lnTo>
                  <a:lnTo>
                    <a:pt x="80714" y="46922"/>
                  </a:lnTo>
                  <a:lnTo>
                    <a:pt x="83124" y="36974"/>
                  </a:lnTo>
                  <a:lnTo>
                    <a:pt x="83124" y="31524"/>
                  </a:lnTo>
                  <a:lnTo>
                    <a:pt x="203739" y="31524"/>
                  </a:lnTo>
                  <a:lnTo>
                    <a:pt x="204284" y="36974"/>
                  </a:lnTo>
                  <a:lnTo>
                    <a:pt x="205833" y="42949"/>
                  </a:lnTo>
                  <a:lnTo>
                    <a:pt x="93992" y="42949"/>
                  </a:lnTo>
                  <a:lnTo>
                    <a:pt x="89356" y="55034"/>
                  </a:lnTo>
                  <a:lnTo>
                    <a:pt x="82851" y="62499"/>
                  </a:lnTo>
                  <a:close/>
                </a:path>
                <a:path w="378460" h="172719">
                  <a:moveTo>
                    <a:pt x="257795" y="62499"/>
                  </a:moveTo>
                  <a:lnTo>
                    <a:pt x="231449" y="62499"/>
                  </a:lnTo>
                  <a:lnTo>
                    <a:pt x="241805" y="60497"/>
                  </a:lnTo>
                  <a:lnTo>
                    <a:pt x="250328" y="55033"/>
                  </a:lnTo>
                  <a:lnTo>
                    <a:pt x="256202" y="46922"/>
                  </a:lnTo>
                  <a:lnTo>
                    <a:pt x="258614" y="36974"/>
                  </a:lnTo>
                  <a:lnTo>
                    <a:pt x="258614" y="31524"/>
                  </a:lnTo>
                  <a:lnTo>
                    <a:pt x="378141" y="31524"/>
                  </a:lnTo>
                  <a:lnTo>
                    <a:pt x="378141" y="42949"/>
                  </a:lnTo>
                  <a:lnTo>
                    <a:pt x="268936" y="42949"/>
                  </a:lnTo>
                  <a:lnTo>
                    <a:pt x="264301" y="55034"/>
                  </a:lnTo>
                  <a:lnTo>
                    <a:pt x="257795" y="62499"/>
                  </a:lnTo>
                  <a:close/>
                </a:path>
                <a:path w="378460" h="172719">
                  <a:moveTo>
                    <a:pt x="56504" y="73374"/>
                  </a:moveTo>
                  <a:lnTo>
                    <a:pt x="43082" y="71141"/>
                  </a:lnTo>
                  <a:lnTo>
                    <a:pt x="31850" y="64884"/>
                  </a:lnTo>
                  <a:lnTo>
                    <a:pt x="23573" y="55265"/>
                  </a:lnTo>
                  <a:lnTo>
                    <a:pt x="19014" y="42949"/>
                  </a:lnTo>
                  <a:lnTo>
                    <a:pt x="30344" y="42949"/>
                  </a:lnTo>
                  <a:lnTo>
                    <a:pt x="31435" y="47154"/>
                  </a:lnTo>
                  <a:lnTo>
                    <a:pt x="37284" y="55240"/>
                  </a:lnTo>
                  <a:lnTo>
                    <a:pt x="45680" y="60575"/>
                  </a:lnTo>
                  <a:lnTo>
                    <a:pt x="55959" y="62499"/>
                  </a:lnTo>
                  <a:lnTo>
                    <a:pt x="82851" y="62499"/>
                  </a:lnTo>
                  <a:lnTo>
                    <a:pt x="80953" y="64677"/>
                  </a:lnTo>
                  <a:lnTo>
                    <a:pt x="69696" y="71064"/>
                  </a:lnTo>
                  <a:lnTo>
                    <a:pt x="56504" y="73374"/>
                  </a:lnTo>
                  <a:close/>
                </a:path>
                <a:path w="378460" h="172719">
                  <a:moveTo>
                    <a:pt x="144519" y="65224"/>
                  </a:moveTo>
                  <a:lnTo>
                    <a:pt x="134418" y="63579"/>
                  </a:lnTo>
                  <a:lnTo>
                    <a:pt x="125640" y="58981"/>
                  </a:lnTo>
                  <a:lnTo>
                    <a:pt x="118696" y="51935"/>
                  </a:lnTo>
                  <a:lnTo>
                    <a:pt x="114094" y="42949"/>
                  </a:lnTo>
                  <a:lnTo>
                    <a:pt x="174944" y="42949"/>
                  </a:lnTo>
                  <a:lnTo>
                    <a:pt x="170342" y="51935"/>
                  </a:lnTo>
                  <a:lnTo>
                    <a:pt x="163398" y="58981"/>
                  </a:lnTo>
                  <a:lnTo>
                    <a:pt x="154621" y="63579"/>
                  </a:lnTo>
                  <a:lnTo>
                    <a:pt x="144519" y="65224"/>
                  </a:lnTo>
                  <a:close/>
                </a:path>
                <a:path w="378460" h="172719">
                  <a:moveTo>
                    <a:pt x="231449" y="73374"/>
                  </a:moveTo>
                  <a:lnTo>
                    <a:pt x="218027" y="71141"/>
                  </a:lnTo>
                  <a:lnTo>
                    <a:pt x="206795" y="64884"/>
                  </a:lnTo>
                  <a:lnTo>
                    <a:pt x="198518" y="55265"/>
                  </a:lnTo>
                  <a:lnTo>
                    <a:pt x="193959" y="42949"/>
                  </a:lnTo>
                  <a:lnTo>
                    <a:pt x="205833" y="42949"/>
                  </a:lnTo>
                  <a:lnTo>
                    <a:pt x="206923" y="47154"/>
                  </a:lnTo>
                  <a:lnTo>
                    <a:pt x="212772" y="55240"/>
                  </a:lnTo>
                  <a:lnTo>
                    <a:pt x="221168" y="60575"/>
                  </a:lnTo>
                  <a:lnTo>
                    <a:pt x="231449" y="62499"/>
                  </a:lnTo>
                  <a:lnTo>
                    <a:pt x="257795" y="62499"/>
                  </a:lnTo>
                  <a:lnTo>
                    <a:pt x="255897" y="64677"/>
                  </a:lnTo>
                  <a:lnTo>
                    <a:pt x="244641" y="71064"/>
                  </a:lnTo>
                  <a:lnTo>
                    <a:pt x="231449" y="73374"/>
                  </a:lnTo>
                  <a:close/>
                </a:path>
                <a:path w="378460" h="172719">
                  <a:moveTo>
                    <a:pt x="318366" y="65224"/>
                  </a:moveTo>
                  <a:lnTo>
                    <a:pt x="308265" y="63579"/>
                  </a:lnTo>
                  <a:lnTo>
                    <a:pt x="299490" y="58981"/>
                  </a:lnTo>
                  <a:lnTo>
                    <a:pt x="292548" y="51935"/>
                  </a:lnTo>
                  <a:lnTo>
                    <a:pt x="287951" y="42949"/>
                  </a:lnTo>
                  <a:lnTo>
                    <a:pt x="348791" y="42949"/>
                  </a:lnTo>
                  <a:lnTo>
                    <a:pt x="344199" y="51935"/>
                  </a:lnTo>
                  <a:lnTo>
                    <a:pt x="337254" y="58981"/>
                  </a:lnTo>
                  <a:lnTo>
                    <a:pt x="328471" y="63579"/>
                  </a:lnTo>
                  <a:lnTo>
                    <a:pt x="318366" y="65224"/>
                  </a:lnTo>
                  <a:close/>
                </a:path>
                <a:path w="378460" h="172719">
                  <a:moveTo>
                    <a:pt x="378141" y="161424"/>
                  </a:moveTo>
                  <a:lnTo>
                    <a:pt x="366741" y="161424"/>
                  </a:lnTo>
                  <a:lnTo>
                    <a:pt x="366741" y="42949"/>
                  </a:lnTo>
                  <a:lnTo>
                    <a:pt x="378141" y="42949"/>
                  </a:lnTo>
                  <a:lnTo>
                    <a:pt x="378141" y="16142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496317" y="2853644"/>
              <a:ext cx="2151380" cy="492125"/>
            </a:xfrm>
            <a:custGeom>
              <a:avLst/>
              <a:gdLst/>
              <a:ahLst/>
              <a:cxnLst/>
              <a:rect l="l" t="t" r="r" b="b"/>
              <a:pathLst>
                <a:path w="2151379" h="492125">
                  <a:moveTo>
                    <a:pt x="0" y="14599"/>
                  </a:moveTo>
                  <a:lnTo>
                    <a:pt x="0" y="6524"/>
                  </a:lnTo>
                  <a:lnTo>
                    <a:pt x="6524" y="0"/>
                  </a:lnTo>
                  <a:lnTo>
                    <a:pt x="14574" y="0"/>
                  </a:lnTo>
                  <a:lnTo>
                    <a:pt x="2136695" y="0"/>
                  </a:lnTo>
                  <a:lnTo>
                    <a:pt x="2140570" y="0"/>
                  </a:lnTo>
                  <a:lnTo>
                    <a:pt x="2144270" y="1524"/>
                  </a:lnTo>
                  <a:lnTo>
                    <a:pt x="2147020" y="4274"/>
                  </a:lnTo>
                  <a:lnTo>
                    <a:pt x="2149745" y="6999"/>
                  </a:lnTo>
                  <a:lnTo>
                    <a:pt x="2151295" y="10724"/>
                  </a:lnTo>
                  <a:lnTo>
                    <a:pt x="2151295" y="14599"/>
                  </a:lnTo>
                  <a:lnTo>
                    <a:pt x="2151295" y="477399"/>
                  </a:lnTo>
                  <a:lnTo>
                    <a:pt x="2151295" y="485474"/>
                  </a:lnTo>
                  <a:lnTo>
                    <a:pt x="2144745" y="491999"/>
                  </a:lnTo>
                  <a:lnTo>
                    <a:pt x="2136695" y="491999"/>
                  </a:lnTo>
                  <a:lnTo>
                    <a:pt x="14574" y="491999"/>
                  </a:lnTo>
                  <a:lnTo>
                    <a:pt x="6524" y="491999"/>
                  </a:lnTo>
                  <a:lnTo>
                    <a:pt x="0" y="485474"/>
                  </a:lnTo>
                  <a:lnTo>
                    <a:pt x="0" y="477399"/>
                  </a:lnTo>
                  <a:lnTo>
                    <a:pt x="0" y="14599"/>
                  </a:lnTo>
                  <a:close/>
                </a:path>
              </a:pathLst>
            </a:custGeom>
            <a:ln w="19049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094786" y="2913712"/>
            <a:ext cx="9531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986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828282"/>
                </a:solidFill>
                <a:latin typeface="Roboto"/>
                <a:cs typeface="Roboto"/>
              </a:rPr>
              <a:t>Runtime 7  (CDP Base</a:t>
            </a:r>
            <a:r>
              <a:rPr dirty="0" sz="11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828282"/>
                </a:solidFill>
                <a:latin typeface="Roboto"/>
                <a:cs typeface="Roboto"/>
              </a:rPr>
              <a:t>7.x)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054139" y="2844119"/>
            <a:ext cx="3448685" cy="511175"/>
            <a:chOff x="5054139" y="2844119"/>
            <a:chExt cx="3448685" cy="511175"/>
          </a:xfrm>
        </p:grpSpPr>
        <p:sp>
          <p:nvSpPr>
            <p:cNvPr id="31" name="object 31"/>
            <p:cNvSpPr/>
            <p:nvPr/>
          </p:nvSpPr>
          <p:spPr>
            <a:xfrm>
              <a:off x="5077489" y="2955619"/>
              <a:ext cx="64124" cy="641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253539" y="3011068"/>
              <a:ext cx="64099" cy="64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054139" y="3072468"/>
              <a:ext cx="378460" cy="172720"/>
            </a:xfrm>
            <a:custGeom>
              <a:avLst/>
              <a:gdLst/>
              <a:ahLst/>
              <a:cxnLst/>
              <a:rect l="l" t="t" r="r" b="b"/>
              <a:pathLst>
                <a:path w="378460" h="172719">
                  <a:moveTo>
                    <a:pt x="176024" y="31524"/>
                  </a:moveTo>
                  <a:lnTo>
                    <a:pt x="111924" y="31524"/>
                  </a:lnTo>
                  <a:lnTo>
                    <a:pt x="114707" y="19269"/>
                  </a:lnTo>
                  <a:lnTo>
                    <a:pt x="121621" y="9246"/>
                  </a:lnTo>
                  <a:lnTo>
                    <a:pt x="131700" y="2482"/>
                  </a:lnTo>
                  <a:lnTo>
                    <a:pt x="143974" y="0"/>
                  </a:lnTo>
                  <a:lnTo>
                    <a:pt x="156235" y="2482"/>
                  </a:lnTo>
                  <a:lnTo>
                    <a:pt x="166309" y="9246"/>
                  </a:lnTo>
                  <a:lnTo>
                    <a:pt x="173228" y="19269"/>
                  </a:lnTo>
                  <a:lnTo>
                    <a:pt x="176024" y="31524"/>
                  </a:lnTo>
                  <a:close/>
                </a:path>
                <a:path w="378460" h="172719">
                  <a:moveTo>
                    <a:pt x="350424" y="31524"/>
                  </a:moveTo>
                  <a:lnTo>
                    <a:pt x="286324" y="31524"/>
                  </a:lnTo>
                  <a:lnTo>
                    <a:pt x="289110" y="19269"/>
                  </a:lnTo>
                  <a:lnTo>
                    <a:pt x="296030" y="9246"/>
                  </a:lnTo>
                  <a:lnTo>
                    <a:pt x="306110" y="2482"/>
                  </a:lnTo>
                  <a:lnTo>
                    <a:pt x="318374" y="0"/>
                  </a:lnTo>
                  <a:lnTo>
                    <a:pt x="330634" y="2482"/>
                  </a:lnTo>
                  <a:lnTo>
                    <a:pt x="340708" y="9246"/>
                  </a:lnTo>
                  <a:lnTo>
                    <a:pt x="347627" y="19269"/>
                  </a:lnTo>
                  <a:lnTo>
                    <a:pt x="350424" y="31524"/>
                  </a:lnTo>
                  <a:close/>
                </a:path>
                <a:path w="378460" h="172719">
                  <a:moveTo>
                    <a:pt x="378124" y="172299"/>
                  </a:moveTo>
                  <a:lnTo>
                    <a:pt x="0" y="172299"/>
                  </a:lnTo>
                  <a:lnTo>
                    <a:pt x="0" y="31524"/>
                  </a:lnTo>
                  <a:lnTo>
                    <a:pt x="28249" y="31524"/>
                  </a:lnTo>
                  <a:lnTo>
                    <a:pt x="28799" y="36974"/>
                  </a:lnTo>
                  <a:lnTo>
                    <a:pt x="30344" y="42949"/>
                  </a:lnTo>
                  <a:lnTo>
                    <a:pt x="10849" y="42949"/>
                  </a:lnTo>
                  <a:lnTo>
                    <a:pt x="10849" y="161424"/>
                  </a:lnTo>
                  <a:lnTo>
                    <a:pt x="378124" y="161424"/>
                  </a:lnTo>
                  <a:lnTo>
                    <a:pt x="378124" y="172299"/>
                  </a:lnTo>
                  <a:close/>
                </a:path>
                <a:path w="378460" h="172719">
                  <a:moveTo>
                    <a:pt x="82848" y="62499"/>
                  </a:moveTo>
                  <a:lnTo>
                    <a:pt x="55949" y="62499"/>
                  </a:lnTo>
                  <a:lnTo>
                    <a:pt x="66309" y="60497"/>
                  </a:lnTo>
                  <a:lnTo>
                    <a:pt x="74834" y="55033"/>
                  </a:lnTo>
                  <a:lnTo>
                    <a:pt x="80710" y="46922"/>
                  </a:lnTo>
                  <a:lnTo>
                    <a:pt x="83124" y="36974"/>
                  </a:lnTo>
                  <a:lnTo>
                    <a:pt x="83124" y="31524"/>
                  </a:lnTo>
                  <a:lnTo>
                    <a:pt x="203724" y="31524"/>
                  </a:lnTo>
                  <a:lnTo>
                    <a:pt x="204274" y="36974"/>
                  </a:lnTo>
                  <a:lnTo>
                    <a:pt x="205828" y="42949"/>
                  </a:lnTo>
                  <a:lnTo>
                    <a:pt x="93999" y="42949"/>
                  </a:lnTo>
                  <a:lnTo>
                    <a:pt x="89356" y="55034"/>
                  </a:lnTo>
                  <a:lnTo>
                    <a:pt x="82848" y="62499"/>
                  </a:lnTo>
                  <a:close/>
                </a:path>
                <a:path w="378460" h="172719">
                  <a:moveTo>
                    <a:pt x="257793" y="62499"/>
                  </a:moveTo>
                  <a:lnTo>
                    <a:pt x="231449" y="62499"/>
                  </a:lnTo>
                  <a:lnTo>
                    <a:pt x="241808" y="60497"/>
                  </a:lnTo>
                  <a:lnTo>
                    <a:pt x="250331" y="55033"/>
                  </a:lnTo>
                  <a:lnTo>
                    <a:pt x="256199" y="46922"/>
                  </a:lnTo>
                  <a:lnTo>
                    <a:pt x="258599" y="36974"/>
                  </a:lnTo>
                  <a:lnTo>
                    <a:pt x="258599" y="31524"/>
                  </a:lnTo>
                  <a:lnTo>
                    <a:pt x="378124" y="31524"/>
                  </a:lnTo>
                  <a:lnTo>
                    <a:pt x="378124" y="42949"/>
                  </a:lnTo>
                  <a:lnTo>
                    <a:pt x="268924" y="42949"/>
                  </a:lnTo>
                  <a:lnTo>
                    <a:pt x="264295" y="55034"/>
                  </a:lnTo>
                  <a:lnTo>
                    <a:pt x="257793" y="62499"/>
                  </a:lnTo>
                  <a:close/>
                </a:path>
                <a:path w="378460" h="172719">
                  <a:moveTo>
                    <a:pt x="56499" y="73374"/>
                  </a:moveTo>
                  <a:lnTo>
                    <a:pt x="43074" y="71141"/>
                  </a:lnTo>
                  <a:lnTo>
                    <a:pt x="31843" y="64884"/>
                  </a:lnTo>
                  <a:lnTo>
                    <a:pt x="23565" y="55265"/>
                  </a:lnTo>
                  <a:lnTo>
                    <a:pt x="18999" y="42949"/>
                  </a:lnTo>
                  <a:lnTo>
                    <a:pt x="30344" y="42949"/>
                  </a:lnTo>
                  <a:lnTo>
                    <a:pt x="31431" y="47154"/>
                  </a:lnTo>
                  <a:lnTo>
                    <a:pt x="37274" y="55240"/>
                  </a:lnTo>
                  <a:lnTo>
                    <a:pt x="45667" y="60575"/>
                  </a:lnTo>
                  <a:lnTo>
                    <a:pt x="55949" y="62499"/>
                  </a:lnTo>
                  <a:lnTo>
                    <a:pt x="82848" y="62499"/>
                  </a:lnTo>
                  <a:lnTo>
                    <a:pt x="80949" y="64677"/>
                  </a:lnTo>
                  <a:lnTo>
                    <a:pt x="69692" y="71064"/>
                  </a:lnTo>
                  <a:lnTo>
                    <a:pt x="56499" y="73374"/>
                  </a:lnTo>
                  <a:close/>
                </a:path>
                <a:path w="378460" h="172719">
                  <a:moveTo>
                    <a:pt x="144524" y="65224"/>
                  </a:moveTo>
                  <a:lnTo>
                    <a:pt x="134420" y="63579"/>
                  </a:lnTo>
                  <a:lnTo>
                    <a:pt x="125637" y="58981"/>
                  </a:lnTo>
                  <a:lnTo>
                    <a:pt x="118691" y="51935"/>
                  </a:lnTo>
                  <a:lnTo>
                    <a:pt x="114099" y="42949"/>
                  </a:lnTo>
                  <a:lnTo>
                    <a:pt x="174949" y="42949"/>
                  </a:lnTo>
                  <a:lnTo>
                    <a:pt x="170346" y="51935"/>
                  </a:lnTo>
                  <a:lnTo>
                    <a:pt x="163402" y="58981"/>
                  </a:lnTo>
                  <a:lnTo>
                    <a:pt x="154625" y="63579"/>
                  </a:lnTo>
                  <a:lnTo>
                    <a:pt x="144524" y="65224"/>
                  </a:lnTo>
                  <a:close/>
                </a:path>
                <a:path w="378460" h="172719">
                  <a:moveTo>
                    <a:pt x="231449" y="73374"/>
                  </a:moveTo>
                  <a:lnTo>
                    <a:pt x="218024" y="71141"/>
                  </a:lnTo>
                  <a:lnTo>
                    <a:pt x="206793" y="64884"/>
                  </a:lnTo>
                  <a:lnTo>
                    <a:pt x="198515" y="55265"/>
                  </a:lnTo>
                  <a:lnTo>
                    <a:pt x="193949" y="42949"/>
                  </a:lnTo>
                  <a:lnTo>
                    <a:pt x="205828" y="42949"/>
                  </a:lnTo>
                  <a:lnTo>
                    <a:pt x="206921" y="47154"/>
                  </a:lnTo>
                  <a:lnTo>
                    <a:pt x="212771" y="55240"/>
                  </a:lnTo>
                  <a:lnTo>
                    <a:pt x="221167" y="60575"/>
                  </a:lnTo>
                  <a:lnTo>
                    <a:pt x="231449" y="62499"/>
                  </a:lnTo>
                  <a:lnTo>
                    <a:pt x="257793" y="62499"/>
                  </a:lnTo>
                  <a:lnTo>
                    <a:pt x="255896" y="64677"/>
                  </a:lnTo>
                  <a:lnTo>
                    <a:pt x="244642" y="71064"/>
                  </a:lnTo>
                  <a:lnTo>
                    <a:pt x="231449" y="73374"/>
                  </a:lnTo>
                  <a:close/>
                </a:path>
                <a:path w="378460" h="172719">
                  <a:moveTo>
                    <a:pt x="318374" y="65224"/>
                  </a:moveTo>
                  <a:lnTo>
                    <a:pt x="308273" y="63579"/>
                  </a:lnTo>
                  <a:lnTo>
                    <a:pt x="299496" y="58981"/>
                  </a:lnTo>
                  <a:lnTo>
                    <a:pt x="292552" y="51935"/>
                  </a:lnTo>
                  <a:lnTo>
                    <a:pt x="287949" y="42949"/>
                  </a:lnTo>
                  <a:lnTo>
                    <a:pt x="348799" y="42949"/>
                  </a:lnTo>
                  <a:lnTo>
                    <a:pt x="344196" y="51935"/>
                  </a:lnTo>
                  <a:lnTo>
                    <a:pt x="337252" y="58981"/>
                  </a:lnTo>
                  <a:lnTo>
                    <a:pt x="328475" y="63579"/>
                  </a:lnTo>
                  <a:lnTo>
                    <a:pt x="318374" y="65224"/>
                  </a:lnTo>
                  <a:close/>
                </a:path>
                <a:path w="378460" h="172719">
                  <a:moveTo>
                    <a:pt x="378124" y="161424"/>
                  </a:moveTo>
                  <a:lnTo>
                    <a:pt x="366724" y="161424"/>
                  </a:lnTo>
                  <a:lnTo>
                    <a:pt x="366724" y="42949"/>
                  </a:lnTo>
                  <a:lnTo>
                    <a:pt x="378124" y="42949"/>
                  </a:lnTo>
                  <a:lnTo>
                    <a:pt x="378124" y="161424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341562" y="2853644"/>
              <a:ext cx="2151380" cy="492125"/>
            </a:xfrm>
            <a:custGeom>
              <a:avLst/>
              <a:gdLst/>
              <a:ahLst/>
              <a:cxnLst/>
              <a:rect l="l" t="t" r="r" b="b"/>
              <a:pathLst>
                <a:path w="2151379" h="492125">
                  <a:moveTo>
                    <a:pt x="0" y="14599"/>
                  </a:moveTo>
                  <a:lnTo>
                    <a:pt x="0" y="6524"/>
                  </a:lnTo>
                  <a:lnTo>
                    <a:pt x="6524" y="0"/>
                  </a:lnTo>
                  <a:lnTo>
                    <a:pt x="14599" y="0"/>
                  </a:lnTo>
                  <a:lnTo>
                    <a:pt x="2136695" y="0"/>
                  </a:lnTo>
                  <a:lnTo>
                    <a:pt x="2140570" y="0"/>
                  </a:lnTo>
                  <a:lnTo>
                    <a:pt x="2144295" y="1524"/>
                  </a:lnTo>
                  <a:lnTo>
                    <a:pt x="2147020" y="4274"/>
                  </a:lnTo>
                  <a:lnTo>
                    <a:pt x="2149770" y="6999"/>
                  </a:lnTo>
                  <a:lnTo>
                    <a:pt x="2151295" y="10724"/>
                  </a:lnTo>
                  <a:lnTo>
                    <a:pt x="2151295" y="14599"/>
                  </a:lnTo>
                  <a:lnTo>
                    <a:pt x="2151295" y="477399"/>
                  </a:lnTo>
                  <a:lnTo>
                    <a:pt x="2151295" y="485474"/>
                  </a:lnTo>
                  <a:lnTo>
                    <a:pt x="2144770" y="491999"/>
                  </a:lnTo>
                  <a:lnTo>
                    <a:pt x="2136695" y="491999"/>
                  </a:lnTo>
                  <a:lnTo>
                    <a:pt x="14599" y="491999"/>
                  </a:lnTo>
                  <a:lnTo>
                    <a:pt x="6524" y="491999"/>
                  </a:lnTo>
                  <a:lnTo>
                    <a:pt x="0" y="485474"/>
                  </a:lnTo>
                  <a:lnTo>
                    <a:pt x="0" y="477399"/>
                  </a:lnTo>
                  <a:lnTo>
                    <a:pt x="0" y="14599"/>
                  </a:lnTo>
                  <a:close/>
                </a:path>
              </a:pathLst>
            </a:custGeom>
            <a:ln w="19049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6940041" y="2913712"/>
            <a:ext cx="95313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4986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828282"/>
                </a:solidFill>
                <a:latin typeface="Roboto"/>
                <a:cs typeface="Roboto"/>
              </a:rPr>
              <a:t>Runtime 7  (CDP Base</a:t>
            </a:r>
            <a:r>
              <a:rPr dirty="0" sz="11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828282"/>
                </a:solidFill>
                <a:latin typeface="Roboto"/>
                <a:cs typeface="Roboto"/>
              </a:rPr>
              <a:t>7.x)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25785" y="4037342"/>
            <a:ext cx="1238885" cy="344170"/>
          </a:xfrm>
          <a:custGeom>
            <a:avLst/>
            <a:gdLst/>
            <a:ahLst/>
            <a:cxnLst/>
            <a:rect l="l" t="t" r="r" b="b"/>
            <a:pathLst>
              <a:path w="1238885" h="344170">
                <a:moveTo>
                  <a:pt x="421474" y="241007"/>
                </a:moveTo>
                <a:lnTo>
                  <a:pt x="417169" y="219976"/>
                </a:lnTo>
                <a:lnTo>
                  <a:pt x="410819" y="210210"/>
                </a:lnTo>
                <a:lnTo>
                  <a:pt x="410819" y="240499"/>
                </a:lnTo>
                <a:lnTo>
                  <a:pt x="407835" y="257962"/>
                </a:lnTo>
                <a:lnTo>
                  <a:pt x="399046" y="272135"/>
                </a:lnTo>
                <a:lnTo>
                  <a:pt x="385864" y="281647"/>
                </a:lnTo>
                <a:lnTo>
                  <a:pt x="369747" y="285127"/>
                </a:lnTo>
                <a:lnTo>
                  <a:pt x="51727" y="285127"/>
                </a:lnTo>
                <a:lnTo>
                  <a:pt x="36601" y="282092"/>
                </a:lnTo>
                <a:lnTo>
                  <a:pt x="23901" y="273773"/>
                </a:lnTo>
                <a:lnTo>
                  <a:pt x="14719" y="261378"/>
                </a:lnTo>
                <a:lnTo>
                  <a:pt x="10147" y="246075"/>
                </a:lnTo>
                <a:lnTo>
                  <a:pt x="66954" y="246075"/>
                </a:lnTo>
                <a:lnTo>
                  <a:pt x="69799" y="253428"/>
                </a:lnTo>
                <a:lnTo>
                  <a:pt x="74930" y="259194"/>
                </a:lnTo>
                <a:lnTo>
                  <a:pt x="81775" y="262978"/>
                </a:lnTo>
                <a:lnTo>
                  <a:pt x="89776" y="264325"/>
                </a:lnTo>
                <a:lnTo>
                  <a:pt x="97688" y="262978"/>
                </a:lnTo>
                <a:lnTo>
                  <a:pt x="104406" y="259194"/>
                </a:lnTo>
                <a:lnTo>
                  <a:pt x="109524" y="253428"/>
                </a:lnTo>
                <a:lnTo>
                  <a:pt x="112598" y="246075"/>
                </a:lnTo>
                <a:lnTo>
                  <a:pt x="196278" y="246075"/>
                </a:lnTo>
                <a:lnTo>
                  <a:pt x="199123" y="253428"/>
                </a:lnTo>
                <a:lnTo>
                  <a:pt x="204266" y="259194"/>
                </a:lnTo>
                <a:lnTo>
                  <a:pt x="211112" y="262978"/>
                </a:lnTo>
                <a:lnTo>
                  <a:pt x="219100" y="264325"/>
                </a:lnTo>
                <a:lnTo>
                  <a:pt x="227025" y="262978"/>
                </a:lnTo>
                <a:lnTo>
                  <a:pt x="233756" y="259194"/>
                </a:lnTo>
                <a:lnTo>
                  <a:pt x="237731" y="254711"/>
                </a:lnTo>
                <a:lnTo>
                  <a:pt x="238861" y="253428"/>
                </a:lnTo>
                <a:lnTo>
                  <a:pt x="241922" y="246075"/>
                </a:lnTo>
                <a:lnTo>
                  <a:pt x="324599" y="246075"/>
                </a:lnTo>
                <a:lnTo>
                  <a:pt x="327456" y="253428"/>
                </a:lnTo>
                <a:lnTo>
                  <a:pt x="332587" y="259194"/>
                </a:lnTo>
                <a:lnTo>
                  <a:pt x="339432" y="262978"/>
                </a:lnTo>
                <a:lnTo>
                  <a:pt x="347421" y="264325"/>
                </a:lnTo>
                <a:lnTo>
                  <a:pt x="356412" y="262534"/>
                </a:lnTo>
                <a:lnTo>
                  <a:pt x="363842" y="257606"/>
                </a:lnTo>
                <a:lnTo>
                  <a:pt x="368884" y="250202"/>
                </a:lnTo>
                <a:lnTo>
                  <a:pt x="369722" y="246075"/>
                </a:lnTo>
                <a:lnTo>
                  <a:pt x="370751" y="241007"/>
                </a:lnTo>
                <a:lnTo>
                  <a:pt x="369760" y="235927"/>
                </a:lnTo>
                <a:lnTo>
                  <a:pt x="368960" y="231787"/>
                </a:lnTo>
                <a:lnTo>
                  <a:pt x="364032" y="224396"/>
                </a:lnTo>
                <a:lnTo>
                  <a:pt x="356641" y="219468"/>
                </a:lnTo>
                <a:lnTo>
                  <a:pt x="347421" y="217678"/>
                </a:lnTo>
                <a:lnTo>
                  <a:pt x="339509" y="219036"/>
                </a:lnTo>
                <a:lnTo>
                  <a:pt x="332790" y="222808"/>
                </a:lnTo>
                <a:lnTo>
                  <a:pt x="327672" y="228587"/>
                </a:lnTo>
                <a:lnTo>
                  <a:pt x="324599" y="235927"/>
                </a:lnTo>
                <a:lnTo>
                  <a:pt x="240919" y="235927"/>
                </a:lnTo>
                <a:lnTo>
                  <a:pt x="238074" y="228587"/>
                </a:lnTo>
                <a:lnTo>
                  <a:pt x="237375" y="227799"/>
                </a:lnTo>
                <a:lnTo>
                  <a:pt x="232930" y="222808"/>
                </a:lnTo>
                <a:lnTo>
                  <a:pt x="231279" y="221907"/>
                </a:lnTo>
                <a:lnTo>
                  <a:pt x="231279" y="233908"/>
                </a:lnTo>
                <a:lnTo>
                  <a:pt x="231279" y="248602"/>
                </a:lnTo>
                <a:lnTo>
                  <a:pt x="225196" y="254177"/>
                </a:lnTo>
                <a:lnTo>
                  <a:pt x="218097" y="254177"/>
                </a:lnTo>
                <a:lnTo>
                  <a:pt x="210997" y="254711"/>
                </a:lnTo>
                <a:lnTo>
                  <a:pt x="204901" y="248602"/>
                </a:lnTo>
                <a:lnTo>
                  <a:pt x="204901" y="246075"/>
                </a:lnTo>
                <a:lnTo>
                  <a:pt x="204901" y="235927"/>
                </a:lnTo>
                <a:lnTo>
                  <a:pt x="204901" y="233400"/>
                </a:lnTo>
                <a:lnTo>
                  <a:pt x="210997" y="227799"/>
                </a:lnTo>
                <a:lnTo>
                  <a:pt x="225704" y="227799"/>
                </a:lnTo>
                <a:lnTo>
                  <a:pt x="231279" y="233908"/>
                </a:lnTo>
                <a:lnTo>
                  <a:pt x="231279" y="221907"/>
                </a:lnTo>
                <a:lnTo>
                  <a:pt x="226085" y="219036"/>
                </a:lnTo>
                <a:lnTo>
                  <a:pt x="218097" y="217678"/>
                </a:lnTo>
                <a:lnTo>
                  <a:pt x="210172" y="219036"/>
                </a:lnTo>
                <a:lnTo>
                  <a:pt x="203441" y="222808"/>
                </a:lnTo>
                <a:lnTo>
                  <a:pt x="198335" y="228587"/>
                </a:lnTo>
                <a:lnTo>
                  <a:pt x="195275" y="235927"/>
                </a:lnTo>
                <a:lnTo>
                  <a:pt x="112077" y="235927"/>
                </a:lnTo>
                <a:lnTo>
                  <a:pt x="109220" y="228587"/>
                </a:lnTo>
                <a:lnTo>
                  <a:pt x="104101" y="222808"/>
                </a:lnTo>
                <a:lnTo>
                  <a:pt x="97256" y="219036"/>
                </a:lnTo>
                <a:lnTo>
                  <a:pt x="89281" y="217678"/>
                </a:lnTo>
                <a:lnTo>
                  <a:pt x="81343" y="219036"/>
                </a:lnTo>
                <a:lnTo>
                  <a:pt x="74612" y="222808"/>
                </a:lnTo>
                <a:lnTo>
                  <a:pt x="69507" y="228587"/>
                </a:lnTo>
                <a:lnTo>
                  <a:pt x="66446" y="235927"/>
                </a:lnTo>
                <a:lnTo>
                  <a:pt x="10147" y="235927"/>
                </a:lnTo>
                <a:lnTo>
                  <a:pt x="14439" y="220332"/>
                </a:lnTo>
                <a:lnTo>
                  <a:pt x="23520" y="207784"/>
                </a:lnTo>
                <a:lnTo>
                  <a:pt x="36322" y="199415"/>
                </a:lnTo>
                <a:lnTo>
                  <a:pt x="51727" y="196380"/>
                </a:lnTo>
                <a:lnTo>
                  <a:pt x="56794" y="196380"/>
                </a:lnTo>
                <a:lnTo>
                  <a:pt x="61379" y="197383"/>
                </a:lnTo>
                <a:lnTo>
                  <a:pt x="65925" y="198907"/>
                </a:lnTo>
                <a:lnTo>
                  <a:pt x="65570" y="196380"/>
                </a:lnTo>
                <a:lnTo>
                  <a:pt x="65036" y="192189"/>
                </a:lnTo>
                <a:lnTo>
                  <a:pt x="64998" y="183769"/>
                </a:lnTo>
                <a:lnTo>
                  <a:pt x="65925" y="178104"/>
                </a:lnTo>
                <a:lnTo>
                  <a:pt x="137947" y="178104"/>
                </a:lnTo>
                <a:lnTo>
                  <a:pt x="140804" y="185458"/>
                </a:lnTo>
                <a:lnTo>
                  <a:pt x="145935" y="191236"/>
                </a:lnTo>
                <a:lnTo>
                  <a:pt x="152793" y="195021"/>
                </a:lnTo>
                <a:lnTo>
                  <a:pt x="160769" y="196380"/>
                </a:lnTo>
                <a:lnTo>
                  <a:pt x="168694" y="195021"/>
                </a:lnTo>
                <a:lnTo>
                  <a:pt x="175425" y="191236"/>
                </a:lnTo>
                <a:lnTo>
                  <a:pt x="179412" y="186728"/>
                </a:lnTo>
                <a:lnTo>
                  <a:pt x="180530" y="185458"/>
                </a:lnTo>
                <a:lnTo>
                  <a:pt x="183603" y="178104"/>
                </a:lnTo>
                <a:lnTo>
                  <a:pt x="273380" y="178104"/>
                </a:lnTo>
                <a:lnTo>
                  <a:pt x="275945" y="185915"/>
                </a:lnTo>
                <a:lnTo>
                  <a:pt x="280974" y="192189"/>
                </a:lnTo>
                <a:lnTo>
                  <a:pt x="287921" y="196367"/>
                </a:lnTo>
                <a:lnTo>
                  <a:pt x="296202" y="197878"/>
                </a:lnTo>
                <a:lnTo>
                  <a:pt x="305193" y="196088"/>
                </a:lnTo>
                <a:lnTo>
                  <a:pt x="312610" y="191173"/>
                </a:lnTo>
                <a:lnTo>
                  <a:pt x="317665" y="183769"/>
                </a:lnTo>
                <a:lnTo>
                  <a:pt x="318808" y="178104"/>
                </a:lnTo>
                <a:lnTo>
                  <a:pt x="319519" y="174561"/>
                </a:lnTo>
                <a:lnTo>
                  <a:pt x="318236" y="167957"/>
                </a:lnTo>
                <a:lnTo>
                  <a:pt x="317741" y="165354"/>
                </a:lnTo>
                <a:lnTo>
                  <a:pt x="312813" y="157949"/>
                </a:lnTo>
                <a:lnTo>
                  <a:pt x="305409" y="153022"/>
                </a:lnTo>
                <a:lnTo>
                  <a:pt x="296202" y="151231"/>
                </a:lnTo>
                <a:lnTo>
                  <a:pt x="288645" y="152488"/>
                </a:lnTo>
                <a:lnTo>
                  <a:pt x="282181" y="155981"/>
                </a:lnTo>
                <a:lnTo>
                  <a:pt x="277152" y="161277"/>
                </a:lnTo>
                <a:lnTo>
                  <a:pt x="273875" y="167957"/>
                </a:lnTo>
                <a:lnTo>
                  <a:pt x="182600" y="167957"/>
                </a:lnTo>
                <a:lnTo>
                  <a:pt x="179730" y="160616"/>
                </a:lnTo>
                <a:lnTo>
                  <a:pt x="179514" y="160350"/>
                </a:lnTo>
                <a:lnTo>
                  <a:pt x="174599" y="154838"/>
                </a:lnTo>
                <a:lnTo>
                  <a:pt x="172948" y="153936"/>
                </a:lnTo>
                <a:lnTo>
                  <a:pt x="172948" y="166458"/>
                </a:lnTo>
                <a:lnTo>
                  <a:pt x="172948" y="181152"/>
                </a:lnTo>
                <a:lnTo>
                  <a:pt x="166878" y="186728"/>
                </a:lnTo>
                <a:lnTo>
                  <a:pt x="152679" y="186728"/>
                </a:lnTo>
                <a:lnTo>
                  <a:pt x="146570" y="180657"/>
                </a:lnTo>
                <a:lnTo>
                  <a:pt x="146570" y="178104"/>
                </a:lnTo>
                <a:lnTo>
                  <a:pt x="146570" y="167957"/>
                </a:lnTo>
                <a:lnTo>
                  <a:pt x="146570" y="165925"/>
                </a:lnTo>
                <a:lnTo>
                  <a:pt x="152679" y="160350"/>
                </a:lnTo>
                <a:lnTo>
                  <a:pt x="167373" y="160350"/>
                </a:lnTo>
                <a:lnTo>
                  <a:pt x="172948" y="166458"/>
                </a:lnTo>
                <a:lnTo>
                  <a:pt x="172948" y="153936"/>
                </a:lnTo>
                <a:lnTo>
                  <a:pt x="167754" y="151053"/>
                </a:lnTo>
                <a:lnTo>
                  <a:pt x="159778" y="149707"/>
                </a:lnTo>
                <a:lnTo>
                  <a:pt x="151853" y="151053"/>
                </a:lnTo>
                <a:lnTo>
                  <a:pt x="145122" y="154838"/>
                </a:lnTo>
                <a:lnTo>
                  <a:pt x="140004" y="160616"/>
                </a:lnTo>
                <a:lnTo>
                  <a:pt x="136944" y="167957"/>
                </a:lnTo>
                <a:lnTo>
                  <a:pt x="67945" y="167957"/>
                </a:lnTo>
                <a:lnTo>
                  <a:pt x="75717" y="153339"/>
                </a:lnTo>
                <a:lnTo>
                  <a:pt x="87045" y="141973"/>
                </a:lnTo>
                <a:lnTo>
                  <a:pt x="101130" y="134581"/>
                </a:lnTo>
                <a:lnTo>
                  <a:pt x="117144" y="131953"/>
                </a:lnTo>
                <a:lnTo>
                  <a:pt x="124269" y="132435"/>
                </a:lnTo>
                <a:lnTo>
                  <a:pt x="131102" y="133858"/>
                </a:lnTo>
                <a:lnTo>
                  <a:pt x="137553" y="136232"/>
                </a:lnTo>
                <a:lnTo>
                  <a:pt x="143522" y="139560"/>
                </a:lnTo>
                <a:lnTo>
                  <a:pt x="145440" y="131953"/>
                </a:lnTo>
                <a:lnTo>
                  <a:pt x="147116" y="125361"/>
                </a:lnTo>
                <a:lnTo>
                  <a:pt x="149987" y="114007"/>
                </a:lnTo>
                <a:lnTo>
                  <a:pt x="165849" y="93408"/>
                </a:lnTo>
                <a:lnTo>
                  <a:pt x="187045" y="79641"/>
                </a:lnTo>
                <a:lnTo>
                  <a:pt x="209473" y="74625"/>
                </a:lnTo>
                <a:lnTo>
                  <a:pt x="232206" y="79641"/>
                </a:lnTo>
                <a:lnTo>
                  <a:pt x="254038" y="93408"/>
                </a:lnTo>
                <a:lnTo>
                  <a:pt x="270446" y="114007"/>
                </a:lnTo>
                <a:lnTo>
                  <a:pt x="276923" y="139560"/>
                </a:lnTo>
                <a:lnTo>
                  <a:pt x="282892" y="136448"/>
                </a:lnTo>
                <a:lnTo>
                  <a:pt x="289356" y="134048"/>
                </a:lnTo>
                <a:lnTo>
                  <a:pt x="296189" y="132499"/>
                </a:lnTo>
                <a:lnTo>
                  <a:pt x="303301" y="131953"/>
                </a:lnTo>
                <a:lnTo>
                  <a:pt x="323748" y="136321"/>
                </a:lnTo>
                <a:lnTo>
                  <a:pt x="351840" y="165925"/>
                </a:lnTo>
                <a:lnTo>
                  <a:pt x="355993" y="192189"/>
                </a:lnTo>
                <a:lnTo>
                  <a:pt x="355053" y="198907"/>
                </a:lnTo>
                <a:lnTo>
                  <a:pt x="359600" y="197383"/>
                </a:lnTo>
                <a:lnTo>
                  <a:pt x="364172" y="196380"/>
                </a:lnTo>
                <a:lnTo>
                  <a:pt x="369252" y="196380"/>
                </a:lnTo>
                <a:lnTo>
                  <a:pt x="385368" y="199847"/>
                </a:lnTo>
                <a:lnTo>
                  <a:pt x="398602" y="209308"/>
                </a:lnTo>
                <a:lnTo>
                  <a:pt x="407543" y="223342"/>
                </a:lnTo>
                <a:lnTo>
                  <a:pt x="410819" y="240499"/>
                </a:lnTo>
                <a:lnTo>
                  <a:pt x="410819" y="210210"/>
                </a:lnTo>
                <a:lnTo>
                  <a:pt x="406069" y="202895"/>
                </a:lnTo>
                <a:lnTo>
                  <a:pt x="396798" y="196380"/>
                </a:lnTo>
                <a:lnTo>
                  <a:pt x="389737" y="191427"/>
                </a:lnTo>
                <a:lnTo>
                  <a:pt x="369747" y="187236"/>
                </a:lnTo>
                <a:lnTo>
                  <a:pt x="366699" y="187236"/>
                </a:lnTo>
                <a:lnTo>
                  <a:pt x="361518" y="162191"/>
                </a:lnTo>
                <a:lnTo>
                  <a:pt x="334124" y="131953"/>
                </a:lnTo>
                <a:lnTo>
                  <a:pt x="304330" y="122834"/>
                </a:lnTo>
                <a:lnTo>
                  <a:pt x="298221" y="122834"/>
                </a:lnTo>
                <a:lnTo>
                  <a:pt x="291630" y="123825"/>
                </a:lnTo>
                <a:lnTo>
                  <a:pt x="286054" y="125882"/>
                </a:lnTo>
                <a:lnTo>
                  <a:pt x="274586" y="101600"/>
                </a:lnTo>
                <a:lnTo>
                  <a:pt x="255993" y="82321"/>
                </a:lnTo>
                <a:lnTo>
                  <a:pt x="242354" y="74625"/>
                </a:lnTo>
                <a:lnTo>
                  <a:pt x="233413" y="69596"/>
                </a:lnTo>
                <a:lnTo>
                  <a:pt x="209969" y="65011"/>
                </a:lnTo>
                <a:lnTo>
                  <a:pt x="186486" y="69507"/>
                </a:lnTo>
                <a:lnTo>
                  <a:pt x="164388" y="82054"/>
                </a:lnTo>
                <a:lnTo>
                  <a:pt x="146570" y="101155"/>
                </a:lnTo>
                <a:lnTo>
                  <a:pt x="135928" y="125361"/>
                </a:lnTo>
                <a:lnTo>
                  <a:pt x="129844" y="123329"/>
                </a:lnTo>
                <a:lnTo>
                  <a:pt x="123748" y="122326"/>
                </a:lnTo>
                <a:lnTo>
                  <a:pt x="117678" y="122326"/>
                </a:lnTo>
                <a:lnTo>
                  <a:pt x="93649" y="127406"/>
                </a:lnTo>
                <a:lnTo>
                  <a:pt x="73914" y="141224"/>
                </a:lnTo>
                <a:lnTo>
                  <a:pt x="60452" y="161696"/>
                </a:lnTo>
                <a:lnTo>
                  <a:pt x="55270" y="186728"/>
                </a:lnTo>
                <a:lnTo>
                  <a:pt x="52222" y="186728"/>
                </a:lnTo>
                <a:lnTo>
                  <a:pt x="31877" y="191211"/>
                </a:lnTo>
                <a:lnTo>
                  <a:pt x="15278" y="202831"/>
                </a:lnTo>
                <a:lnTo>
                  <a:pt x="4102" y="219976"/>
                </a:lnTo>
                <a:lnTo>
                  <a:pt x="0" y="241007"/>
                </a:lnTo>
                <a:lnTo>
                  <a:pt x="4089" y="262026"/>
                </a:lnTo>
                <a:lnTo>
                  <a:pt x="15214" y="279120"/>
                </a:lnTo>
                <a:lnTo>
                  <a:pt x="31661" y="290588"/>
                </a:lnTo>
                <a:lnTo>
                  <a:pt x="51727" y="294779"/>
                </a:lnTo>
                <a:lnTo>
                  <a:pt x="369747" y="294779"/>
                </a:lnTo>
                <a:lnTo>
                  <a:pt x="389813" y="290512"/>
                </a:lnTo>
                <a:lnTo>
                  <a:pt x="397459" y="285127"/>
                </a:lnTo>
                <a:lnTo>
                  <a:pt x="406260" y="278930"/>
                </a:lnTo>
                <a:lnTo>
                  <a:pt x="417385" y="261823"/>
                </a:lnTo>
                <a:lnTo>
                  <a:pt x="421474" y="241007"/>
                </a:lnTo>
                <a:close/>
              </a:path>
              <a:path w="1238885" h="344170">
                <a:moveTo>
                  <a:pt x="1119517" y="276580"/>
                </a:moveTo>
                <a:lnTo>
                  <a:pt x="972223" y="276580"/>
                </a:lnTo>
                <a:lnTo>
                  <a:pt x="972223" y="286753"/>
                </a:lnTo>
                <a:lnTo>
                  <a:pt x="1119517" y="286753"/>
                </a:lnTo>
                <a:lnTo>
                  <a:pt x="1119517" y="276580"/>
                </a:lnTo>
                <a:close/>
              </a:path>
              <a:path w="1238885" h="344170">
                <a:moveTo>
                  <a:pt x="1119517" y="166204"/>
                </a:moveTo>
                <a:lnTo>
                  <a:pt x="972223" y="166204"/>
                </a:lnTo>
                <a:lnTo>
                  <a:pt x="972223" y="176377"/>
                </a:lnTo>
                <a:lnTo>
                  <a:pt x="1119517" y="176377"/>
                </a:lnTo>
                <a:lnTo>
                  <a:pt x="1119517" y="166204"/>
                </a:lnTo>
                <a:close/>
              </a:path>
              <a:path w="1238885" h="344170">
                <a:moveTo>
                  <a:pt x="1119517" y="56908"/>
                </a:moveTo>
                <a:lnTo>
                  <a:pt x="972223" y="56908"/>
                </a:lnTo>
                <a:lnTo>
                  <a:pt x="972223" y="67081"/>
                </a:lnTo>
                <a:lnTo>
                  <a:pt x="1119517" y="67081"/>
                </a:lnTo>
                <a:lnTo>
                  <a:pt x="1119517" y="56908"/>
                </a:lnTo>
                <a:close/>
              </a:path>
              <a:path w="1238885" h="344170">
                <a:moveTo>
                  <a:pt x="1192898" y="281406"/>
                </a:moveTo>
                <a:lnTo>
                  <a:pt x="1191006" y="271983"/>
                </a:lnTo>
                <a:lnTo>
                  <a:pt x="1187945" y="267474"/>
                </a:lnTo>
                <a:lnTo>
                  <a:pt x="1185799" y="264312"/>
                </a:lnTo>
                <a:lnTo>
                  <a:pt x="1182725" y="262293"/>
                </a:lnTo>
                <a:lnTo>
                  <a:pt x="1182725" y="273354"/>
                </a:lnTo>
                <a:lnTo>
                  <a:pt x="1182725" y="289433"/>
                </a:lnTo>
                <a:lnTo>
                  <a:pt x="1176299" y="295884"/>
                </a:lnTo>
                <a:lnTo>
                  <a:pt x="1160741" y="295884"/>
                </a:lnTo>
                <a:lnTo>
                  <a:pt x="1154328" y="289433"/>
                </a:lnTo>
                <a:lnTo>
                  <a:pt x="1154328" y="273354"/>
                </a:lnTo>
                <a:lnTo>
                  <a:pt x="1160221" y="267474"/>
                </a:lnTo>
                <a:lnTo>
                  <a:pt x="1176299" y="267474"/>
                </a:lnTo>
                <a:lnTo>
                  <a:pt x="1182725" y="273354"/>
                </a:lnTo>
                <a:lnTo>
                  <a:pt x="1182725" y="262293"/>
                </a:lnTo>
                <a:lnTo>
                  <a:pt x="1177975" y="259168"/>
                </a:lnTo>
                <a:lnTo>
                  <a:pt x="1168247" y="257276"/>
                </a:lnTo>
                <a:lnTo>
                  <a:pt x="1158836" y="259168"/>
                </a:lnTo>
                <a:lnTo>
                  <a:pt x="1151178" y="264312"/>
                </a:lnTo>
                <a:lnTo>
                  <a:pt x="1146035" y="271983"/>
                </a:lnTo>
                <a:lnTo>
                  <a:pt x="1144143" y="281406"/>
                </a:lnTo>
                <a:lnTo>
                  <a:pt x="1146035" y="290906"/>
                </a:lnTo>
                <a:lnTo>
                  <a:pt x="1151178" y="298754"/>
                </a:lnTo>
                <a:lnTo>
                  <a:pt x="1158836" y="304088"/>
                </a:lnTo>
                <a:lnTo>
                  <a:pt x="1168247" y="306057"/>
                </a:lnTo>
                <a:lnTo>
                  <a:pt x="1177747" y="304088"/>
                </a:lnTo>
                <a:lnTo>
                  <a:pt x="1185595" y="298754"/>
                </a:lnTo>
                <a:lnTo>
                  <a:pt x="1187551" y="295884"/>
                </a:lnTo>
                <a:lnTo>
                  <a:pt x="1190929" y="290906"/>
                </a:lnTo>
                <a:lnTo>
                  <a:pt x="1192898" y="281406"/>
                </a:lnTo>
                <a:close/>
              </a:path>
              <a:path w="1238885" h="344170">
                <a:moveTo>
                  <a:pt x="1192898" y="170510"/>
                </a:moveTo>
                <a:lnTo>
                  <a:pt x="1191006" y="161086"/>
                </a:lnTo>
                <a:lnTo>
                  <a:pt x="1185799" y="153416"/>
                </a:lnTo>
                <a:lnTo>
                  <a:pt x="1177975" y="148259"/>
                </a:lnTo>
                <a:lnTo>
                  <a:pt x="1168247" y="146380"/>
                </a:lnTo>
                <a:lnTo>
                  <a:pt x="1158836" y="148259"/>
                </a:lnTo>
                <a:lnTo>
                  <a:pt x="1151178" y="153416"/>
                </a:lnTo>
                <a:lnTo>
                  <a:pt x="1146035" y="161086"/>
                </a:lnTo>
                <a:lnTo>
                  <a:pt x="1144143" y="170510"/>
                </a:lnTo>
                <a:lnTo>
                  <a:pt x="1146035" y="179997"/>
                </a:lnTo>
                <a:lnTo>
                  <a:pt x="1151178" y="187833"/>
                </a:lnTo>
                <a:lnTo>
                  <a:pt x="1158836" y="193167"/>
                </a:lnTo>
                <a:lnTo>
                  <a:pt x="1168247" y="195135"/>
                </a:lnTo>
                <a:lnTo>
                  <a:pt x="1177747" y="193167"/>
                </a:lnTo>
                <a:lnTo>
                  <a:pt x="1185595" y="187833"/>
                </a:lnTo>
                <a:lnTo>
                  <a:pt x="1190929" y="179997"/>
                </a:lnTo>
                <a:lnTo>
                  <a:pt x="1192898" y="170510"/>
                </a:lnTo>
                <a:close/>
              </a:path>
              <a:path w="1238885" h="344170">
                <a:moveTo>
                  <a:pt x="1192898" y="61734"/>
                </a:moveTo>
                <a:lnTo>
                  <a:pt x="1191006" y="52311"/>
                </a:lnTo>
                <a:lnTo>
                  <a:pt x="1187932" y="47802"/>
                </a:lnTo>
                <a:lnTo>
                  <a:pt x="1185799" y="44653"/>
                </a:lnTo>
                <a:lnTo>
                  <a:pt x="1182725" y="42633"/>
                </a:lnTo>
                <a:lnTo>
                  <a:pt x="1182725" y="53708"/>
                </a:lnTo>
                <a:lnTo>
                  <a:pt x="1182725" y="69786"/>
                </a:lnTo>
                <a:lnTo>
                  <a:pt x="1176299" y="76200"/>
                </a:lnTo>
                <a:lnTo>
                  <a:pt x="1160741" y="76200"/>
                </a:lnTo>
                <a:lnTo>
                  <a:pt x="1154328" y="69786"/>
                </a:lnTo>
                <a:lnTo>
                  <a:pt x="1154328" y="53708"/>
                </a:lnTo>
                <a:lnTo>
                  <a:pt x="1160221" y="47802"/>
                </a:lnTo>
                <a:lnTo>
                  <a:pt x="1176299" y="47802"/>
                </a:lnTo>
                <a:lnTo>
                  <a:pt x="1182725" y="53708"/>
                </a:lnTo>
                <a:lnTo>
                  <a:pt x="1182725" y="42633"/>
                </a:lnTo>
                <a:lnTo>
                  <a:pt x="1177975" y="39509"/>
                </a:lnTo>
                <a:lnTo>
                  <a:pt x="1168247" y="37630"/>
                </a:lnTo>
                <a:lnTo>
                  <a:pt x="1158836" y="39509"/>
                </a:lnTo>
                <a:lnTo>
                  <a:pt x="1151178" y="44653"/>
                </a:lnTo>
                <a:lnTo>
                  <a:pt x="1146035" y="52311"/>
                </a:lnTo>
                <a:lnTo>
                  <a:pt x="1144143" y="61734"/>
                </a:lnTo>
                <a:lnTo>
                  <a:pt x="1146035" y="71462"/>
                </a:lnTo>
                <a:lnTo>
                  <a:pt x="1151178" y="79273"/>
                </a:lnTo>
                <a:lnTo>
                  <a:pt x="1158836" y="84493"/>
                </a:lnTo>
                <a:lnTo>
                  <a:pt x="1168247" y="86385"/>
                </a:lnTo>
                <a:lnTo>
                  <a:pt x="1177747" y="84416"/>
                </a:lnTo>
                <a:lnTo>
                  <a:pt x="1185595" y="79082"/>
                </a:lnTo>
                <a:lnTo>
                  <a:pt x="1187551" y="76200"/>
                </a:lnTo>
                <a:lnTo>
                  <a:pt x="1190929" y="71234"/>
                </a:lnTo>
                <a:lnTo>
                  <a:pt x="1192898" y="61734"/>
                </a:lnTo>
                <a:close/>
              </a:path>
              <a:path w="1238885" h="344170">
                <a:moveTo>
                  <a:pt x="1238427" y="229958"/>
                </a:moveTo>
                <a:lnTo>
                  <a:pt x="1227696" y="229958"/>
                </a:lnTo>
                <a:lnTo>
                  <a:pt x="1227696" y="333375"/>
                </a:lnTo>
                <a:lnTo>
                  <a:pt x="1238427" y="333375"/>
                </a:lnTo>
                <a:lnTo>
                  <a:pt x="1238427" y="229958"/>
                </a:lnTo>
                <a:close/>
              </a:path>
              <a:path w="1238885" h="344170">
                <a:moveTo>
                  <a:pt x="1238427" y="10299"/>
                </a:moveTo>
                <a:lnTo>
                  <a:pt x="1227696" y="10299"/>
                </a:lnTo>
                <a:lnTo>
                  <a:pt x="1227696" y="115303"/>
                </a:lnTo>
                <a:lnTo>
                  <a:pt x="1238427" y="115303"/>
                </a:lnTo>
                <a:lnTo>
                  <a:pt x="1238427" y="10299"/>
                </a:lnTo>
                <a:close/>
              </a:path>
              <a:path w="1238885" h="344170">
                <a:moveTo>
                  <a:pt x="1238427" y="0"/>
                </a:moveTo>
                <a:lnTo>
                  <a:pt x="931519" y="0"/>
                </a:lnTo>
                <a:lnTo>
                  <a:pt x="931519" y="10160"/>
                </a:lnTo>
                <a:lnTo>
                  <a:pt x="931519" y="115570"/>
                </a:lnTo>
                <a:lnTo>
                  <a:pt x="931519" y="344170"/>
                </a:lnTo>
                <a:lnTo>
                  <a:pt x="1238427" y="344170"/>
                </a:lnTo>
                <a:lnTo>
                  <a:pt x="1238427" y="334010"/>
                </a:lnTo>
                <a:lnTo>
                  <a:pt x="941692" y="334010"/>
                </a:lnTo>
                <a:lnTo>
                  <a:pt x="941692" y="229870"/>
                </a:lnTo>
                <a:lnTo>
                  <a:pt x="1238427" y="229870"/>
                </a:lnTo>
                <a:lnTo>
                  <a:pt x="1238427" y="219786"/>
                </a:lnTo>
                <a:lnTo>
                  <a:pt x="1238427" y="125730"/>
                </a:lnTo>
                <a:lnTo>
                  <a:pt x="1238427" y="125476"/>
                </a:lnTo>
                <a:lnTo>
                  <a:pt x="1238427" y="115570"/>
                </a:lnTo>
                <a:lnTo>
                  <a:pt x="1227696" y="115570"/>
                </a:lnTo>
                <a:lnTo>
                  <a:pt x="1227696" y="125730"/>
                </a:lnTo>
                <a:lnTo>
                  <a:pt x="1227696" y="219710"/>
                </a:lnTo>
                <a:lnTo>
                  <a:pt x="941692" y="219710"/>
                </a:lnTo>
                <a:lnTo>
                  <a:pt x="941692" y="125730"/>
                </a:lnTo>
                <a:lnTo>
                  <a:pt x="1227696" y="125730"/>
                </a:lnTo>
                <a:lnTo>
                  <a:pt x="1227696" y="115570"/>
                </a:lnTo>
                <a:lnTo>
                  <a:pt x="941692" y="115570"/>
                </a:lnTo>
                <a:lnTo>
                  <a:pt x="941692" y="10160"/>
                </a:lnTo>
                <a:lnTo>
                  <a:pt x="1238427" y="10160"/>
                </a:lnTo>
                <a:lnTo>
                  <a:pt x="1238427" y="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64639" y="4080522"/>
            <a:ext cx="307340" cy="344170"/>
          </a:xfrm>
          <a:custGeom>
            <a:avLst/>
            <a:gdLst/>
            <a:ahLst/>
            <a:cxnLst/>
            <a:rect l="l" t="t" r="r" b="b"/>
            <a:pathLst>
              <a:path w="307339" h="344170">
                <a:moveTo>
                  <a:pt x="187998" y="276872"/>
                </a:moveTo>
                <a:lnTo>
                  <a:pt x="40716" y="276872"/>
                </a:lnTo>
                <a:lnTo>
                  <a:pt x="40716" y="287045"/>
                </a:lnTo>
                <a:lnTo>
                  <a:pt x="187998" y="287045"/>
                </a:lnTo>
                <a:lnTo>
                  <a:pt x="187998" y="276872"/>
                </a:lnTo>
                <a:close/>
              </a:path>
              <a:path w="307339" h="344170">
                <a:moveTo>
                  <a:pt x="187998" y="166497"/>
                </a:moveTo>
                <a:lnTo>
                  <a:pt x="40716" y="166497"/>
                </a:lnTo>
                <a:lnTo>
                  <a:pt x="40716" y="176669"/>
                </a:lnTo>
                <a:lnTo>
                  <a:pt x="187998" y="176669"/>
                </a:lnTo>
                <a:lnTo>
                  <a:pt x="187998" y="166497"/>
                </a:lnTo>
                <a:close/>
              </a:path>
              <a:path w="307339" h="344170">
                <a:moveTo>
                  <a:pt x="187998" y="57200"/>
                </a:moveTo>
                <a:lnTo>
                  <a:pt x="40716" y="57200"/>
                </a:lnTo>
                <a:lnTo>
                  <a:pt x="40716" y="67373"/>
                </a:lnTo>
                <a:lnTo>
                  <a:pt x="187998" y="67373"/>
                </a:lnTo>
                <a:lnTo>
                  <a:pt x="187998" y="57200"/>
                </a:lnTo>
                <a:close/>
              </a:path>
              <a:path w="307339" h="344170">
                <a:moveTo>
                  <a:pt x="261378" y="281698"/>
                </a:moveTo>
                <a:lnTo>
                  <a:pt x="259486" y="272275"/>
                </a:lnTo>
                <a:lnTo>
                  <a:pt x="256425" y="267779"/>
                </a:lnTo>
                <a:lnTo>
                  <a:pt x="254279" y="264617"/>
                </a:lnTo>
                <a:lnTo>
                  <a:pt x="251193" y="262585"/>
                </a:lnTo>
                <a:lnTo>
                  <a:pt x="251193" y="273646"/>
                </a:lnTo>
                <a:lnTo>
                  <a:pt x="251193" y="289725"/>
                </a:lnTo>
                <a:lnTo>
                  <a:pt x="244767" y="296176"/>
                </a:lnTo>
                <a:lnTo>
                  <a:pt x="229235" y="296176"/>
                </a:lnTo>
                <a:lnTo>
                  <a:pt x="222808" y="289725"/>
                </a:lnTo>
                <a:lnTo>
                  <a:pt x="222808" y="273646"/>
                </a:lnTo>
                <a:lnTo>
                  <a:pt x="228701" y="267779"/>
                </a:lnTo>
                <a:lnTo>
                  <a:pt x="244767" y="267779"/>
                </a:lnTo>
                <a:lnTo>
                  <a:pt x="251193" y="273646"/>
                </a:lnTo>
                <a:lnTo>
                  <a:pt x="251193" y="262585"/>
                </a:lnTo>
                <a:lnTo>
                  <a:pt x="246456" y="259461"/>
                </a:lnTo>
                <a:lnTo>
                  <a:pt x="236740" y="257581"/>
                </a:lnTo>
                <a:lnTo>
                  <a:pt x="227317" y="259461"/>
                </a:lnTo>
                <a:lnTo>
                  <a:pt x="219659" y="264617"/>
                </a:lnTo>
                <a:lnTo>
                  <a:pt x="214515" y="272275"/>
                </a:lnTo>
                <a:lnTo>
                  <a:pt x="212636" y="281698"/>
                </a:lnTo>
                <a:lnTo>
                  <a:pt x="214515" y="291211"/>
                </a:lnTo>
                <a:lnTo>
                  <a:pt x="219659" y="299046"/>
                </a:lnTo>
                <a:lnTo>
                  <a:pt x="227317" y="304380"/>
                </a:lnTo>
                <a:lnTo>
                  <a:pt x="236740" y="306349"/>
                </a:lnTo>
                <a:lnTo>
                  <a:pt x="246227" y="304380"/>
                </a:lnTo>
                <a:lnTo>
                  <a:pt x="254076" y="299046"/>
                </a:lnTo>
                <a:lnTo>
                  <a:pt x="256032" y="296176"/>
                </a:lnTo>
                <a:lnTo>
                  <a:pt x="259410" y="291211"/>
                </a:lnTo>
                <a:lnTo>
                  <a:pt x="261378" y="281698"/>
                </a:lnTo>
                <a:close/>
              </a:path>
              <a:path w="307339" h="344170">
                <a:moveTo>
                  <a:pt x="261378" y="170802"/>
                </a:moveTo>
                <a:lnTo>
                  <a:pt x="259486" y="161378"/>
                </a:lnTo>
                <a:lnTo>
                  <a:pt x="254279" y="153708"/>
                </a:lnTo>
                <a:lnTo>
                  <a:pt x="246456" y="148564"/>
                </a:lnTo>
                <a:lnTo>
                  <a:pt x="236740" y="146672"/>
                </a:lnTo>
                <a:lnTo>
                  <a:pt x="227317" y="148564"/>
                </a:lnTo>
                <a:lnTo>
                  <a:pt x="219659" y="153708"/>
                </a:lnTo>
                <a:lnTo>
                  <a:pt x="214515" y="161378"/>
                </a:lnTo>
                <a:lnTo>
                  <a:pt x="212636" y="170802"/>
                </a:lnTo>
                <a:lnTo>
                  <a:pt x="214515" y="180289"/>
                </a:lnTo>
                <a:lnTo>
                  <a:pt x="219659" y="188125"/>
                </a:lnTo>
                <a:lnTo>
                  <a:pt x="227317" y="193459"/>
                </a:lnTo>
                <a:lnTo>
                  <a:pt x="236740" y="195427"/>
                </a:lnTo>
                <a:lnTo>
                  <a:pt x="246227" y="193459"/>
                </a:lnTo>
                <a:lnTo>
                  <a:pt x="254076" y="188125"/>
                </a:lnTo>
                <a:lnTo>
                  <a:pt x="259410" y="180289"/>
                </a:lnTo>
                <a:lnTo>
                  <a:pt x="261378" y="170802"/>
                </a:lnTo>
                <a:close/>
              </a:path>
              <a:path w="307339" h="344170">
                <a:moveTo>
                  <a:pt x="261378" y="62026"/>
                </a:moveTo>
                <a:lnTo>
                  <a:pt x="259486" y="52603"/>
                </a:lnTo>
                <a:lnTo>
                  <a:pt x="256413" y="48094"/>
                </a:lnTo>
                <a:lnTo>
                  <a:pt x="254279" y="44945"/>
                </a:lnTo>
                <a:lnTo>
                  <a:pt x="251193" y="42926"/>
                </a:lnTo>
                <a:lnTo>
                  <a:pt x="251193" y="54000"/>
                </a:lnTo>
                <a:lnTo>
                  <a:pt x="251193" y="70078"/>
                </a:lnTo>
                <a:lnTo>
                  <a:pt x="244767" y="76504"/>
                </a:lnTo>
                <a:lnTo>
                  <a:pt x="229235" y="76504"/>
                </a:lnTo>
                <a:lnTo>
                  <a:pt x="222808" y="70078"/>
                </a:lnTo>
                <a:lnTo>
                  <a:pt x="222808" y="54000"/>
                </a:lnTo>
                <a:lnTo>
                  <a:pt x="228701" y="48094"/>
                </a:lnTo>
                <a:lnTo>
                  <a:pt x="244767" y="48094"/>
                </a:lnTo>
                <a:lnTo>
                  <a:pt x="251193" y="54000"/>
                </a:lnTo>
                <a:lnTo>
                  <a:pt x="251193" y="42926"/>
                </a:lnTo>
                <a:lnTo>
                  <a:pt x="246456" y="39801"/>
                </a:lnTo>
                <a:lnTo>
                  <a:pt x="236740" y="37922"/>
                </a:lnTo>
                <a:lnTo>
                  <a:pt x="227317" y="39801"/>
                </a:lnTo>
                <a:lnTo>
                  <a:pt x="219659" y="44945"/>
                </a:lnTo>
                <a:lnTo>
                  <a:pt x="214515" y="52603"/>
                </a:lnTo>
                <a:lnTo>
                  <a:pt x="212636" y="62026"/>
                </a:lnTo>
                <a:lnTo>
                  <a:pt x="214515" y="71755"/>
                </a:lnTo>
                <a:lnTo>
                  <a:pt x="219659" y="79578"/>
                </a:lnTo>
                <a:lnTo>
                  <a:pt x="227317" y="84785"/>
                </a:lnTo>
                <a:lnTo>
                  <a:pt x="236740" y="86677"/>
                </a:lnTo>
                <a:lnTo>
                  <a:pt x="246227" y="84709"/>
                </a:lnTo>
                <a:lnTo>
                  <a:pt x="254076" y="79375"/>
                </a:lnTo>
                <a:lnTo>
                  <a:pt x="256032" y="76504"/>
                </a:lnTo>
                <a:lnTo>
                  <a:pt x="259410" y="71526"/>
                </a:lnTo>
                <a:lnTo>
                  <a:pt x="261378" y="62026"/>
                </a:lnTo>
                <a:close/>
              </a:path>
              <a:path w="307339" h="344170">
                <a:moveTo>
                  <a:pt x="306895" y="230251"/>
                </a:moveTo>
                <a:lnTo>
                  <a:pt x="296189" y="230251"/>
                </a:lnTo>
                <a:lnTo>
                  <a:pt x="296189" y="333679"/>
                </a:lnTo>
                <a:lnTo>
                  <a:pt x="306895" y="333679"/>
                </a:lnTo>
                <a:lnTo>
                  <a:pt x="306895" y="230251"/>
                </a:lnTo>
                <a:close/>
              </a:path>
              <a:path w="307339" h="344170">
                <a:moveTo>
                  <a:pt x="306895" y="0"/>
                </a:moveTo>
                <a:lnTo>
                  <a:pt x="0" y="0"/>
                </a:lnTo>
                <a:lnTo>
                  <a:pt x="0" y="10160"/>
                </a:lnTo>
                <a:lnTo>
                  <a:pt x="0" y="115570"/>
                </a:lnTo>
                <a:lnTo>
                  <a:pt x="0" y="344170"/>
                </a:lnTo>
                <a:lnTo>
                  <a:pt x="306895" y="344170"/>
                </a:lnTo>
                <a:lnTo>
                  <a:pt x="306895" y="334010"/>
                </a:lnTo>
                <a:lnTo>
                  <a:pt x="10185" y="334010"/>
                </a:lnTo>
                <a:lnTo>
                  <a:pt x="10185" y="229870"/>
                </a:lnTo>
                <a:lnTo>
                  <a:pt x="306895" y="229870"/>
                </a:lnTo>
                <a:lnTo>
                  <a:pt x="306895" y="220078"/>
                </a:lnTo>
                <a:lnTo>
                  <a:pt x="306895" y="219710"/>
                </a:lnTo>
                <a:lnTo>
                  <a:pt x="306895" y="125780"/>
                </a:lnTo>
                <a:lnTo>
                  <a:pt x="296189" y="125780"/>
                </a:lnTo>
                <a:lnTo>
                  <a:pt x="296189" y="219710"/>
                </a:lnTo>
                <a:lnTo>
                  <a:pt x="10185" y="219710"/>
                </a:lnTo>
                <a:lnTo>
                  <a:pt x="10185" y="125730"/>
                </a:lnTo>
                <a:lnTo>
                  <a:pt x="306895" y="125730"/>
                </a:lnTo>
                <a:lnTo>
                  <a:pt x="306895" y="115595"/>
                </a:lnTo>
                <a:lnTo>
                  <a:pt x="306895" y="10604"/>
                </a:lnTo>
                <a:lnTo>
                  <a:pt x="296189" y="10604"/>
                </a:lnTo>
                <a:lnTo>
                  <a:pt x="296189" y="115570"/>
                </a:lnTo>
                <a:lnTo>
                  <a:pt x="10185" y="115570"/>
                </a:lnTo>
                <a:lnTo>
                  <a:pt x="10185" y="10160"/>
                </a:lnTo>
                <a:lnTo>
                  <a:pt x="306895" y="10160"/>
                </a:lnTo>
                <a:lnTo>
                  <a:pt x="306895" y="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6826987" y="4037317"/>
            <a:ext cx="1150620" cy="360680"/>
          </a:xfrm>
          <a:custGeom>
            <a:avLst/>
            <a:gdLst/>
            <a:ahLst/>
            <a:cxnLst/>
            <a:rect l="l" t="t" r="r" b="b"/>
            <a:pathLst>
              <a:path w="1150620" h="360679">
                <a:moveTo>
                  <a:pt x="421462" y="241033"/>
                </a:moveTo>
                <a:lnTo>
                  <a:pt x="417169" y="220002"/>
                </a:lnTo>
                <a:lnTo>
                  <a:pt x="410819" y="210235"/>
                </a:lnTo>
                <a:lnTo>
                  <a:pt x="410819" y="240525"/>
                </a:lnTo>
                <a:lnTo>
                  <a:pt x="407835" y="257987"/>
                </a:lnTo>
                <a:lnTo>
                  <a:pt x="399034" y="272161"/>
                </a:lnTo>
                <a:lnTo>
                  <a:pt x="385864" y="281673"/>
                </a:lnTo>
                <a:lnTo>
                  <a:pt x="369747" y="285153"/>
                </a:lnTo>
                <a:lnTo>
                  <a:pt x="51714" y="285153"/>
                </a:lnTo>
                <a:lnTo>
                  <a:pt x="36588" y="282117"/>
                </a:lnTo>
                <a:lnTo>
                  <a:pt x="23888" y="273799"/>
                </a:lnTo>
                <a:lnTo>
                  <a:pt x="14706" y="261404"/>
                </a:lnTo>
                <a:lnTo>
                  <a:pt x="10147" y="246100"/>
                </a:lnTo>
                <a:lnTo>
                  <a:pt x="66941" y="246100"/>
                </a:lnTo>
                <a:lnTo>
                  <a:pt x="69786" y="253453"/>
                </a:lnTo>
                <a:lnTo>
                  <a:pt x="74930" y="259219"/>
                </a:lnTo>
                <a:lnTo>
                  <a:pt x="81775" y="263004"/>
                </a:lnTo>
                <a:lnTo>
                  <a:pt x="89763" y="264350"/>
                </a:lnTo>
                <a:lnTo>
                  <a:pt x="97675" y="263004"/>
                </a:lnTo>
                <a:lnTo>
                  <a:pt x="104406" y="259219"/>
                </a:lnTo>
                <a:lnTo>
                  <a:pt x="109524" y="253453"/>
                </a:lnTo>
                <a:lnTo>
                  <a:pt x="112598" y="246100"/>
                </a:lnTo>
                <a:lnTo>
                  <a:pt x="196265" y="246100"/>
                </a:lnTo>
                <a:lnTo>
                  <a:pt x="199123" y="253453"/>
                </a:lnTo>
                <a:lnTo>
                  <a:pt x="204254" y="259219"/>
                </a:lnTo>
                <a:lnTo>
                  <a:pt x="211112" y="263004"/>
                </a:lnTo>
                <a:lnTo>
                  <a:pt x="219087" y="264350"/>
                </a:lnTo>
                <a:lnTo>
                  <a:pt x="227025" y="263004"/>
                </a:lnTo>
                <a:lnTo>
                  <a:pt x="233743" y="259219"/>
                </a:lnTo>
                <a:lnTo>
                  <a:pt x="237731" y="254736"/>
                </a:lnTo>
                <a:lnTo>
                  <a:pt x="238861" y="253453"/>
                </a:lnTo>
                <a:lnTo>
                  <a:pt x="241922" y="246100"/>
                </a:lnTo>
                <a:lnTo>
                  <a:pt x="324599" y="246100"/>
                </a:lnTo>
                <a:lnTo>
                  <a:pt x="327444" y="253453"/>
                </a:lnTo>
                <a:lnTo>
                  <a:pt x="332587" y="259219"/>
                </a:lnTo>
                <a:lnTo>
                  <a:pt x="339432" y="263004"/>
                </a:lnTo>
                <a:lnTo>
                  <a:pt x="347421" y="264350"/>
                </a:lnTo>
                <a:lnTo>
                  <a:pt x="356412" y="262559"/>
                </a:lnTo>
                <a:lnTo>
                  <a:pt x="363829" y="257632"/>
                </a:lnTo>
                <a:lnTo>
                  <a:pt x="368884" y="250228"/>
                </a:lnTo>
                <a:lnTo>
                  <a:pt x="369709" y="246100"/>
                </a:lnTo>
                <a:lnTo>
                  <a:pt x="370738" y="241033"/>
                </a:lnTo>
                <a:lnTo>
                  <a:pt x="347421" y="217703"/>
                </a:lnTo>
                <a:lnTo>
                  <a:pt x="339509" y="219062"/>
                </a:lnTo>
                <a:lnTo>
                  <a:pt x="332778" y="222834"/>
                </a:lnTo>
                <a:lnTo>
                  <a:pt x="327672" y="228612"/>
                </a:lnTo>
                <a:lnTo>
                  <a:pt x="324599" y="235953"/>
                </a:lnTo>
                <a:lnTo>
                  <a:pt x="240919" y="235953"/>
                </a:lnTo>
                <a:lnTo>
                  <a:pt x="238061" y="228612"/>
                </a:lnTo>
                <a:lnTo>
                  <a:pt x="237375" y="227825"/>
                </a:lnTo>
                <a:lnTo>
                  <a:pt x="232930" y="222834"/>
                </a:lnTo>
                <a:lnTo>
                  <a:pt x="231267" y="221919"/>
                </a:lnTo>
                <a:lnTo>
                  <a:pt x="231267" y="233934"/>
                </a:lnTo>
                <a:lnTo>
                  <a:pt x="231267" y="248627"/>
                </a:lnTo>
                <a:lnTo>
                  <a:pt x="225196" y="254203"/>
                </a:lnTo>
                <a:lnTo>
                  <a:pt x="218097" y="254203"/>
                </a:lnTo>
                <a:lnTo>
                  <a:pt x="210997" y="254736"/>
                </a:lnTo>
                <a:lnTo>
                  <a:pt x="204889" y="248627"/>
                </a:lnTo>
                <a:lnTo>
                  <a:pt x="204889" y="246100"/>
                </a:lnTo>
                <a:lnTo>
                  <a:pt x="204889" y="235953"/>
                </a:lnTo>
                <a:lnTo>
                  <a:pt x="204889" y="233426"/>
                </a:lnTo>
                <a:lnTo>
                  <a:pt x="210997" y="227825"/>
                </a:lnTo>
                <a:lnTo>
                  <a:pt x="225691" y="227825"/>
                </a:lnTo>
                <a:lnTo>
                  <a:pt x="231267" y="233934"/>
                </a:lnTo>
                <a:lnTo>
                  <a:pt x="231267" y="221919"/>
                </a:lnTo>
                <a:lnTo>
                  <a:pt x="226072" y="219062"/>
                </a:lnTo>
                <a:lnTo>
                  <a:pt x="218097" y="217703"/>
                </a:lnTo>
                <a:lnTo>
                  <a:pt x="210172" y="219062"/>
                </a:lnTo>
                <a:lnTo>
                  <a:pt x="203441" y="222834"/>
                </a:lnTo>
                <a:lnTo>
                  <a:pt x="198323" y="228612"/>
                </a:lnTo>
                <a:lnTo>
                  <a:pt x="195262" y="235953"/>
                </a:lnTo>
                <a:lnTo>
                  <a:pt x="112064" y="235953"/>
                </a:lnTo>
                <a:lnTo>
                  <a:pt x="109220" y="228612"/>
                </a:lnTo>
                <a:lnTo>
                  <a:pt x="104089" y="222834"/>
                </a:lnTo>
                <a:lnTo>
                  <a:pt x="97243" y="219062"/>
                </a:lnTo>
                <a:lnTo>
                  <a:pt x="89242" y="217703"/>
                </a:lnTo>
                <a:lnTo>
                  <a:pt x="81330" y="219062"/>
                </a:lnTo>
                <a:lnTo>
                  <a:pt x="74599" y="222834"/>
                </a:lnTo>
                <a:lnTo>
                  <a:pt x="69494" y="228612"/>
                </a:lnTo>
                <a:lnTo>
                  <a:pt x="66421" y="235953"/>
                </a:lnTo>
                <a:lnTo>
                  <a:pt x="10147" y="235953"/>
                </a:lnTo>
                <a:lnTo>
                  <a:pt x="14427" y="220357"/>
                </a:lnTo>
                <a:lnTo>
                  <a:pt x="23520" y="207810"/>
                </a:lnTo>
                <a:lnTo>
                  <a:pt x="36309" y="199440"/>
                </a:lnTo>
                <a:lnTo>
                  <a:pt x="51714" y="196405"/>
                </a:lnTo>
                <a:lnTo>
                  <a:pt x="56794" y="196405"/>
                </a:lnTo>
                <a:lnTo>
                  <a:pt x="61366" y="197408"/>
                </a:lnTo>
                <a:lnTo>
                  <a:pt x="65913" y="198932"/>
                </a:lnTo>
                <a:lnTo>
                  <a:pt x="65557" y="196405"/>
                </a:lnTo>
                <a:lnTo>
                  <a:pt x="65024" y="192214"/>
                </a:lnTo>
                <a:lnTo>
                  <a:pt x="64985" y="183794"/>
                </a:lnTo>
                <a:lnTo>
                  <a:pt x="65913" y="178130"/>
                </a:lnTo>
                <a:lnTo>
                  <a:pt x="137947" y="178130"/>
                </a:lnTo>
                <a:lnTo>
                  <a:pt x="140792" y="185483"/>
                </a:lnTo>
                <a:lnTo>
                  <a:pt x="145935" y="191262"/>
                </a:lnTo>
                <a:lnTo>
                  <a:pt x="152781" y="195046"/>
                </a:lnTo>
                <a:lnTo>
                  <a:pt x="160769" y="196405"/>
                </a:lnTo>
                <a:lnTo>
                  <a:pt x="168681" y="195046"/>
                </a:lnTo>
                <a:lnTo>
                  <a:pt x="175412" y="191262"/>
                </a:lnTo>
                <a:lnTo>
                  <a:pt x="179400" y="186753"/>
                </a:lnTo>
                <a:lnTo>
                  <a:pt x="180530" y="185483"/>
                </a:lnTo>
                <a:lnTo>
                  <a:pt x="183591" y="178130"/>
                </a:lnTo>
                <a:lnTo>
                  <a:pt x="273367" y="178130"/>
                </a:lnTo>
                <a:lnTo>
                  <a:pt x="275932" y="185940"/>
                </a:lnTo>
                <a:lnTo>
                  <a:pt x="280974" y="192214"/>
                </a:lnTo>
                <a:lnTo>
                  <a:pt x="287921" y="196392"/>
                </a:lnTo>
                <a:lnTo>
                  <a:pt x="296189" y="197904"/>
                </a:lnTo>
                <a:lnTo>
                  <a:pt x="305181" y="196113"/>
                </a:lnTo>
                <a:lnTo>
                  <a:pt x="312610" y="191198"/>
                </a:lnTo>
                <a:lnTo>
                  <a:pt x="317652" y="183794"/>
                </a:lnTo>
                <a:lnTo>
                  <a:pt x="318795" y="178130"/>
                </a:lnTo>
                <a:lnTo>
                  <a:pt x="319519" y="174586"/>
                </a:lnTo>
                <a:lnTo>
                  <a:pt x="296189" y="151257"/>
                </a:lnTo>
                <a:lnTo>
                  <a:pt x="288645" y="152514"/>
                </a:lnTo>
                <a:lnTo>
                  <a:pt x="282181" y="156006"/>
                </a:lnTo>
                <a:lnTo>
                  <a:pt x="277139" y="161302"/>
                </a:lnTo>
                <a:lnTo>
                  <a:pt x="273862" y="167982"/>
                </a:lnTo>
                <a:lnTo>
                  <a:pt x="182587" y="167982"/>
                </a:lnTo>
                <a:lnTo>
                  <a:pt x="179730" y="160642"/>
                </a:lnTo>
                <a:lnTo>
                  <a:pt x="179501" y="160375"/>
                </a:lnTo>
                <a:lnTo>
                  <a:pt x="174599" y="154863"/>
                </a:lnTo>
                <a:lnTo>
                  <a:pt x="172948" y="153962"/>
                </a:lnTo>
                <a:lnTo>
                  <a:pt x="172948" y="166484"/>
                </a:lnTo>
                <a:lnTo>
                  <a:pt x="172948" y="181178"/>
                </a:lnTo>
                <a:lnTo>
                  <a:pt x="166865" y="186753"/>
                </a:lnTo>
                <a:lnTo>
                  <a:pt x="152641" y="186753"/>
                </a:lnTo>
                <a:lnTo>
                  <a:pt x="146570" y="180682"/>
                </a:lnTo>
                <a:lnTo>
                  <a:pt x="146570" y="178130"/>
                </a:lnTo>
                <a:lnTo>
                  <a:pt x="146570" y="167982"/>
                </a:lnTo>
                <a:lnTo>
                  <a:pt x="146570" y="165950"/>
                </a:lnTo>
                <a:lnTo>
                  <a:pt x="152641" y="160375"/>
                </a:lnTo>
                <a:lnTo>
                  <a:pt x="167373" y="160375"/>
                </a:lnTo>
                <a:lnTo>
                  <a:pt x="172948" y="166484"/>
                </a:lnTo>
                <a:lnTo>
                  <a:pt x="172948" y="153962"/>
                </a:lnTo>
                <a:lnTo>
                  <a:pt x="167754" y="151079"/>
                </a:lnTo>
                <a:lnTo>
                  <a:pt x="159766" y="149733"/>
                </a:lnTo>
                <a:lnTo>
                  <a:pt x="151841" y="151079"/>
                </a:lnTo>
                <a:lnTo>
                  <a:pt x="145110" y="154863"/>
                </a:lnTo>
                <a:lnTo>
                  <a:pt x="140004" y="160642"/>
                </a:lnTo>
                <a:lnTo>
                  <a:pt x="136944" y="167982"/>
                </a:lnTo>
                <a:lnTo>
                  <a:pt x="67945" y="167982"/>
                </a:lnTo>
                <a:lnTo>
                  <a:pt x="75717" y="153365"/>
                </a:lnTo>
                <a:lnTo>
                  <a:pt x="87045" y="141998"/>
                </a:lnTo>
                <a:lnTo>
                  <a:pt x="101117" y="134607"/>
                </a:lnTo>
                <a:lnTo>
                  <a:pt x="117144" y="131978"/>
                </a:lnTo>
                <a:lnTo>
                  <a:pt x="124269" y="132461"/>
                </a:lnTo>
                <a:lnTo>
                  <a:pt x="131102" y="133883"/>
                </a:lnTo>
                <a:lnTo>
                  <a:pt x="137553" y="136258"/>
                </a:lnTo>
                <a:lnTo>
                  <a:pt x="143522" y="139585"/>
                </a:lnTo>
                <a:lnTo>
                  <a:pt x="145440" y="131978"/>
                </a:lnTo>
                <a:lnTo>
                  <a:pt x="165849" y="93433"/>
                </a:lnTo>
                <a:lnTo>
                  <a:pt x="209473" y="74650"/>
                </a:lnTo>
                <a:lnTo>
                  <a:pt x="232194" y="79667"/>
                </a:lnTo>
                <a:lnTo>
                  <a:pt x="254025" y="93433"/>
                </a:lnTo>
                <a:lnTo>
                  <a:pt x="270446" y="114033"/>
                </a:lnTo>
                <a:lnTo>
                  <a:pt x="276923" y="139585"/>
                </a:lnTo>
                <a:lnTo>
                  <a:pt x="282892" y="136474"/>
                </a:lnTo>
                <a:lnTo>
                  <a:pt x="289344" y="134073"/>
                </a:lnTo>
                <a:lnTo>
                  <a:pt x="296176" y="132524"/>
                </a:lnTo>
                <a:lnTo>
                  <a:pt x="303288" y="131978"/>
                </a:lnTo>
                <a:lnTo>
                  <a:pt x="323735" y="136347"/>
                </a:lnTo>
                <a:lnTo>
                  <a:pt x="351840" y="165950"/>
                </a:lnTo>
                <a:lnTo>
                  <a:pt x="355993" y="192214"/>
                </a:lnTo>
                <a:lnTo>
                  <a:pt x="355041" y="198932"/>
                </a:lnTo>
                <a:lnTo>
                  <a:pt x="359587" y="197408"/>
                </a:lnTo>
                <a:lnTo>
                  <a:pt x="364172" y="196405"/>
                </a:lnTo>
                <a:lnTo>
                  <a:pt x="369239" y="196405"/>
                </a:lnTo>
                <a:lnTo>
                  <a:pt x="385368" y="199872"/>
                </a:lnTo>
                <a:lnTo>
                  <a:pt x="398589" y="209334"/>
                </a:lnTo>
                <a:lnTo>
                  <a:pt x="407530" y="223367"/>
                </a:lnTo>
                <a:lnTo>
                  <a:pt x="410819" y="240525"/>
                </a:lnTo>
                <a:lnTo>
                  <a:pt x="410819" y="210235"/>
                </a:lnTo>
                <a:lnTo>
                  <a:pt x="406069" y="202920"/>
                </a:lnTo>
                <a:lnTo>
                  <a:pt x="396786" y="196405"/>
                </a:lnTo>
                <a:lnTo>
                  <a:pt x="389737" y="191452"/>
                </a:lnTo>
                <a:lnTo>
                  <a:pt x="369747" y="187261"/>
                </a:lnTo>
                <a:lnTo>
                  <a:pt x="366687" y="187261"/>
                </a:lnTo>
                <a:lnTo>
                  <a:pt x="361518" y="162217"/>
                </a:lnTo>
                <a:lnTo>
                  <a:pt x="348056" y="141744"/>
                </a:lnTo>
                <a:lnTo>
                  <a:pt x="334111" y="131978"/>
                </a:lnTo>
                <a:lnTo>
                  <a:pt x="328333" y="127927"/>
                </a:lnTo>
                <a:lnTo>
                  <a:pt x="318757" y="125907"/>
                </a:lnTo>
                <a:lnTo>
                  <a:pt x="304317" y="122859"/>
                </a:lnTo>
                <a:lnTo>
                  <a:pt x="298221" y="122859"/>
                </a:lnTo>
                <a:lnTo>
                  <a:pt x="291617" y="123850"/>
                </a:lnTo>
                <a:lnTo>
                  <a:pt x="286042" y="125907"/>
                </a:lnTo>
                <a:lnTo>
                  <a:pt x="274586" y="101625"/>
                </a:lnTo>
                <a:lnTo>
                  <a:pt x="255993" y="82346"/>
                </a:lnTo>
                <a:lnTo>
                  <a:pt x="242341" y="74650"/>
                </a:lnTo>
                <a:lnTo>
                  <a:pt x="233413" y="69621"/>
                </a:lnTo>
                <a:lnTo>
                  <a:pt x="209969" y="65036"/>
                </a:lnTo>
                <a:lnTo>
                  <a:pt x="186486" y="69532"/>
                </a:lnTo>
                <a:lnTo>
                  <a:pt x="164388" y="82080"/>
                </a:lnTo>
                <a:lnTo>
                  <a:pt x="146558" y="101180"/>
                </a:lnTo>
                <a:lnTo>
                  <a:pt x="135915" y="125387"/>
                </a:lnTo>
                <a:lnTo>
                  <a:pt x="129844" y="123355"/>
                </a:lnTo>
                <a:lnTo>
                  <a:pt x="123748" y="122351"/>
                </a:lnTo>
                <a:lnTo>
                  <a:pt x="117665" y="122351"/>
                </a:lnTo>
                <a:lnTo>
                  <a:pt x="93649" y="127431"/>
                </a:lnTo>
                <a:lnTo>
                  <a:pt x="73901" y="141249"/>
                </a:lnTo>
                <a:lnTo>
                  <a:pt x="60452" y="161721"/>
                </a:lnTo>
                <a:lnTo>
                  <a:pt x="55270" y="186753"/>
                </a:lnTo>
                <a:lnTo>
                  <a:pt x="52222" y="186753"/>
                </a:lnTo>
                <a:lnTo>
                  <a:pt x="31864" y="191236"/>
                </a:lnTo>
                <a:lnTo>
                  <a:pt x="15265" y="202857"/>
                </a:lnTo>
                <a:lnTo>
                  <a:pt x="4089" y="220002"/>
                </a:lnTo>
                <a:lnTo>
                  <a:pt x="0" y="241033"/>
                </a:lnTo>
                <a:lnTo>
                  <a:pt x="4076" y="262051"/>
                </a:lnTo>
                <a:lnTo>
                  <a:pt x="15201" y="279146"/>
                </a:lnTo>
                <a:lnTo>
                  <a:pt x="31661" y="290614"/>
                </a:lnTo>
                <a:lnTo>
                  <a:pt x="51714" y="294805"/>
                </a:lnTo>
                <a:lnTo>
                  <a:pt x="369747" y="294805"/>
                </a:lnTo>
                <a:lnTo>
                  <a:pt x="389801" y="290537"/>
                </a:lnTo>
                <a:lnTo>
                  <a:pt x="397446" y="285153"/>
                </a:lnTo>
                <a:lnTo>
                  <a:pt x="406260" y="278955"/>
                </a:lnTo>
                <a:lnTo>
                  <a:pt x="417385" y="261848"/>
                </a:lnTo>
                <a:lnTo>
                  <a:pt x="421462" y="241033"/>
                </a:lnTo>
                <a:close/>
              </a:path>
              <a:path w="1150620" h="360679">
                <a:moveTo>
                  <a:pt x="941285" y="203060"/>
                </a:moveTo>
                <a:lnTo>
                  <a:pt x="939380" y="193624"/>
                </a:lnTo>
                <a:lnTo>
                  <a:pt x="934224" y="186055"/>
                </a:lnTo>
                <a:lnTo>
                  <a:pt x="926617" y="181013"/>
                </a:lnTo>
                <a:lnTo>
                  <a:pt x="917422" y="179184"/>
                </a:lnTo>
                <a:lnTo>
                  <a:pt x="908215" y="181013"/>
                </a:lnTo>
                <a:lnTo>
                  <a:pt x="900607" y="186055"/>
                </a:lnTo>
                <a:lnTo>
                  <a:pt x="895451" y="193624"/>
                </a:lnTo>
                <a:lnTo>
                  <a:pt x="893546" y="203060"/>
                </a:lnTo>
                <a:lnTo>
                  <a:pt x="895375" y="212483"/>
                </a:lnTo>
                <a:lnTo>
                  <a:pt x="900417" y="220065"/>
                </a:lnTo>
                <a:lnTo>
                  <a:pt x="907986" y="225120"/>
                </a:lnTo>
                <a:lnTo>
                  <a:pt x="917422" y="226961"/>
                </a:lnTo>
                <a:lnTo>
                  <a:pt x="926846" y="225120"/>
                </a:lnTo>
                <a:lnTo>
                  <a:pt x="934415" y="220065"/>
                </a:lnTo>
                <a:lnTo>
                  <a:pt x="939457" y="212483"/>
                </a:lnTo>
                <a:lnTo>
                  <a:pt x="941285" y="203060"/>
                </a:lnTo>
                <a:close/>
              </a:path>
              <a:path w="1150620" h="360679">
                <a:moveTo>
                  <a:pt x="1102220" y="203060"/>
                </a:moveTo>
                <a:lnTo>
                  <a:pt x="1100315" y="193624"/>
                </a:lnTo>
                <a:lnTo>
                  <a:pt x="1095146" y="186055"/>
                </a:lnTo>
                <a:lnTo>
                  <a:pt x="1087551" y="181013"/>
                </a:lnTo>
                <a:lnTo>
                  <a:pt x="1078344" y="179184"/>
                </a:lnTo>
                <a:lnTo>
                  <a:pt x="1069136" y="181013"/>
                </a:lnTo>
                <a:lnTo>
                  <a:pt x="1061542" y="186055"/>
                </a:lnTo>
                <a:lnTo>
                  <a:pt x="1056373" y="193624"/>
                </a:lnTo>
                <a:lnTo>
                  <a:pt x="1054468" y="203060"/>
                </a:lnTo>
                <a:lnTo>
                  <a:pt x="1056297" y="212483"/>
                </a:lnTo>
                <a:lnTo>
                  <a:pt x="1061339" y="220065"/>
                </a:lnTo>
                <a:lnTo>
                  <a:pt x="1068920" y="225120"/>
                </a:lnTo>
                <a:lnTo>
                  <a:pt x="1078344" y="226961"/>
                </a:lnTo>
                <a:lnTo>
                  <a:pt x="1087767" y="225120"/>
                </a:lnTo>
                <a:lnTo>
                  <a:pt x="1095336" y="220065"/>
                </a:lnTo>
                <a:lnTo>
                  <a:pt x="1100378" y="212483"/>
                </a:lnTo>
                <a:lnTo>
                  <a:pt x="1102220" y="203060"/>
                </a:lnTo>
                <a:close/>
              </a:path>
              <a:path w="1150620" h="360679">
                <a:moveTo>
                  <a:pt x="1150493" y="331851"/>
                </a:moveTo>
                <a:lnTo>
                  <a:pt x="1101191" y="331851"/>
                </a:lnTo>
                <a:lnTo>
                  <a:pt x="1098702" y="325589"/>
                </a:lnTo>
                <a:lnTo>
                  <a:pt x="1097140" y="323532"/>
                </a:lnTo>
                <a:lnTo>
                  <a:pt x="1094625" y="320230"/>
                </a:lnTo>
                <a:lnTo>
                  <a:pt x="1091844" y="318122"/>
                </a:lnTo>
                <a:lnTo>
                  <a:pt x="1091844" y="329780"/>
                </a:lnTo>
                <a:lnTo>
                  <a:pt x="1091844" y="344309"/>
                </a:lnTo>
                <a:lnTo>
                  <a:pt x="1085621" y="350532"/>
                </a:lnTo>
                <a:lnTo>
                  <a:pt x="1070546" y="350532"/>
                </a:lnTo>
                <a:lnTo>
                  <a:pt x="1064844" y="344309"/>
                </a:lnTo>
                <a:lnTo>
                  <a:pt x="1064844" y="341706"/>
                </a:lnTo>
                <a:lnTo>
                  <a:pt x="1064844" y="331851"/>
                </a:lnTo>
                <a:lnTo>
                  <a:pt x="1064844" y="329780"/>
                </a:lnTo>
                <a:lnTo>
                  <a:pt x="1071067" y="323532"/>
                </a:lnTo>
                <a:lnTo>
                  <a:pt x="1085621" y="323532"/>
                </a:lnTo>
                <a:lnTo>
                  <a:pt x="1091844" y="329780"/>
                </a:lnTo>
                <a:lnTo>
                  <a:pt x="1091844" y="318122"/>
                </a:lnTo>
                <a:lnTo>
                  <a:pt x="1089279" y="316153"/>
                </a:lnTo>
                <a:lnTo>
                  <a:pt x="1083017" y="313677"/>
                </a:lnTo>
                <a:lnTo>
                  <a:pt x="1083017" y="291858"/>
                </a:lnTo>
                <a:lnTo>
                  <a:pt x="1143736" y="291858"/>
                </a:lnTo>
                <a:lnTo>
                  <a:pt x="1143736" y="281482"/>
                </a:lnTo>
                <a:lnTo>
                  <a:pt x="1143736" y="9880"/>
                </a:lnTo>
                <a:lnTo>
                  <a:pt x="1143736" y="0"/>
                </a:lnTo>
                <a:lnTo>
                  <a:pt x="1133894" y="0"/>
                </a:lnTo>
                <a:lnTo>
                  <a:pt x="1133894" y="9880"/>
                </a:lnTo>
                <a:lnTo>
                  <a:pt x="1133894" y="281482"/>
                </a:lnTo>
                <a:lnTo>
                  <a:pt x="1017587" y="281482"/>
                </a:lnTo>
                <a:lnTo>
                  <a:pt x="1017587" y="9880"/>
                </a:lnTo>
                <a:lnTo>
                  <a:pt x="1133894" y="9880"/>
                </a:lnTo>
                <a:lnTo>
                  <a:pt x="1133894" y="0"/>
                </a:lnTo>
                <a:lnTo>
                  <a:pt x="1007211" y="0"/>
                </a:lnTo>
                <a:lnTo>
                  <a:pt x="1007211" y="291858"/>
                </a:lnTo>
                <a:lnTo>
                  <a:pt x="1073137" y="291858"/>
                </a:lnTo>
                <a:lnTo>
                  <a:pt x="1073137" y="313677"/>
                </a:lnTo>
                <a:lnTo>
                  <a:pt x="1066876" y="316153"/>
                </a:lnTo>
                <a:lnTo>
                  <a:pt x="1061529" y="320230"/>
                </a:lnTo>
                <a:lnTo>
                  <a:pt x="1057452" y="325589"/>
                </a:lnTo>
                <a:lnTo>
                  <a:pt x="1054963" y="331851"/>
                </a:lnTo>
                <a:lnTo>
                  <a:pt x="940765" y="331851"/>
                </a:lnTo>
                <a:lnTo>
                  <a:pt x="938301" y="325589"/>
                </a:lnTo>
                <a:lnTo>
                  <a:pt x="936726" y="323532"/>
                </a:lnTo>
                <a:lnTo>
                  <a:pt x="934224" y="320230"/>
                </a:lnTo>
                <a:lnTo>
                  <a:pt x="930922" y="317715"/>
                </a:lnTo>
                <a:lnTo>
                  <a:pt x="930922" y="329780"/>
                </a:lnTo>
                <a:lnTo>
                  <a:pt x="930922" y="344309"/>
                </a:lnTo>
                <a:lnTo>
                  <a:pt x="924687" y="350532"/>
                </a:lnTo>
                <a:lnTo>
                  <a:pt x="909612" y="350532"/>
                </a:lnTo>
                <a:lnTo>
                  <a:pt x="903922" y="344309"/>
                </a:lnTo>
                <a:lnTo>
                  <a:pt x="903922" y="329780"/>
                </a:lnTo>
                <a:lnTo>
                  <a:pt x="910145" y="323532"/>
                </a:lnTo>
                <a:lnTo>
                  <a:pt x="924687" y="323532"/>
                </a:lnTo>
                <a:lnTo>
                  <a:pt x="930922" y="329780"/>
                </a:lnTo>
                <a:lnTo>
                  <a:pt x="930922" y="317715"/>
                </a:lnTo>
                <a:lnTo>
                  <a:pt x="928878" y="316153"/>
                </a:lnTo>
                <a:lnTo>
                  <a:pt x="922616" y="313677"/>
                </a:lnTo>
                <a:lnTo>
                  <a:pt x="922616" y="291858"/>
                </a:lnTo>
                <a:lnTo>
                  <a:pt x="987488" y="291858"/>
                </a:lnTo>
                <a:lnTo>
                  <a:pt x="987488" y="281482"/>
                </a:lnTo>
                <a:lnTo>
                  <a:pt x="987488" y="9880"/>
                </a:lnTo>
                <a:lnTo>
                  <a:pt x="987488" y="0"/>
                </a:lnTo>
                <a:lnTo>
                  <a:pt x="977112" y="0"/>
                </a:lnTo>
                <a:lnTo>
                  <a:pt x="977112" y="9880"/>
                </a:lnTo>
                <a:lnTo>
                  <a:pt x="977112" y="281482"/>
                </a:lnTo>
                <a:lnTo>
                  <a:pt x="859790" y="281482"/>
                </a:lnTo>
                <a:lnTo>
                  <a:pt x="859790" y="9880"/>
                </a:lnTo>
                <a:lnTo>
                  <a:pt x="977112" y="9880"/>
                </a:lnTo>
                <a:lnTo>
                  <a:pt x="977112" y="0"/>
                </a:lnTo>
                <a:lnTo>
                  <a:pt x="849414" y="0"/>
                </a:lnTo>
                <a:lnTo>
                  <a:pt x="849414" y="291858"/>
                </a:lnTo>
                <a:lnTo>
                  <a:pt x="912215" y="291858"/>
                </a:lnTo>
                <a:lnTo>
                  <a:pt x="912215" y="313677"/>
                </a:lnTo>
                <a:lnTo>
                  <a:pt x="905954" y="316153"/>
                </a:lnTo>
                <a:lnTo>
                  <a:pt x="900607" y="320230"/>
                </a:lnTo>
                <a:lnTo>
                  <a:pt x="896531" y="325589"/>
                </a:lnTo>
                <a:lnTo>
                  <a:pt x="894041" y="331851"/>
                </a:lnTo>
                <a:lnTo>
                  <a:pt x="845261" y="331851"/>
                </a:lnTo>
                <a:lnTo>
                  <a:pt x="845261" y="341706"/>
                </a:lnTo>
                <a:lnTo>
                  <a:pt x="894041" y="341706"/>
                </a:lnTo>
                <a:lnTo>
                  <a:pt x="896975" y="349237"/>
                </a:lnTo>
                <a:lnTo>
                  <a:pt x="902233" y="355155"/>
                </a:lnTo>
                <a:lnTo>
                  <a:pt x="909243" y="359016"/>
                </a:lnTo>
                <a:lnTo>
                  <a:pt x="917422" y="360400"/>
                </a:lnTo>
                <a:lnTo>
                  <a:pt x="925525" y="359016"/>
                </a:lnTo>
                <a:lnTo>
                  <a:pt x="932395" y="355155"/>
                </a:lnTo>
                <a:lnTo>
                  <a:pt x="936485" y="350532"/>
                </a:lnTo>
                <a:lnTo>
                  <a:pt x="937628" y="349237"/>
                </a:lnTo>
                <a:lnTo>
                  <a:pt x="940765" y="341706"/>
                </a:lnTo>
                <a:lnTo>
                  <a:pt x="1054963" y="341706"/>
                </a:lnTo>
                <a:lnTo>
                  <a:pt x="1057897" y="349237"/>
                </a:lnTo>
                <a:lnTo>
                  <a:pt x="1063155" y="355155"/>
                </a:lnTo>
                <a:lnTo>
                  <a:pt x="1070165" y="359016"/>
                </a:lnTo>
                <a:lnTo>
                  <a:pt x="1078344" y="360400"/>
                </a:lnTo>
                <a:lnTo>
                  <a:pt x="1086446" y="359016"/>
                </a:lnTo>
                <a:lnTo>
                  <a:pt x="1093330" y="355155"/>
                </a:lnTo>
                <a:lnTo>
                  <a:pt x="1097407" y="350532"/>
                </a:lnTo>
                <a:lnTo>
                  <a:pt x="1098550" y="349237"/>
                </a:lnTo>
                <a:lnTo>
                  <a:pt x="1101686" y="341706"/>
                </a:lnTo>
                <a:lnTo>
                  <a:pt x="1150493" y="341706"/>
                </a:lnTo>
                <a:lnTo>
                  <a:pt x="1150493" y="331851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9" name="object 39"/>
          <p:cNvGrpSpPr/>
          <p:nvPr/>
        </p:nvGrpSpPr>
        <p:grpSpPr>
          <a:xfrm>
            <a:off x="6332162" y="1933373"/>
            <a:ext cx="673735" cy="406400"/>
            <a:chOff x="6332162" y="1933373"/>
            <a:chExt cx="673735" cy="406400"/>
          </a:xfrm>
        </p:grpSpPr>
        <p:sp>
          <p:nvSpPr>
            <p:cNvPr id="40" name="object 40"/>
            <p:cNvSpPr/>
            <p:nvPr/>
          </p:nvSpPr>
          <p:spPr>
            <a:xfrm>
              <a:off x="6386037" y="194289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1"/>
                  </a:moveTo>
                  <a:lnTo>
                    <a:pt x="4624" y="349451"/>
                  </a:lnTo>
                  <a:lnTo>
                    <a:pt x="0" y="344811"/>
                  </a:lnTo>
                  <a:lnTo>
                    <a:pt x="0" y="4637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11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386037" y="194289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9"/>
                  </a:lnTo>
                  <a:lnTo>
                    <a:pt x="610198" y="344811"/>
                  </a:lnTo>
                  <a:lnTo>
                    <a:pt x="605548" y="349451"/>
                  </a:lnTo>
                  <a:lnTo>
                    <a:pt x="599823" y="349451"/>
                  </a:lnTo>
                  <a:lnTo>
                    <a:pt x="10349" y="349451"/>
                  </a:lnTo>
                  <a:lnTo>
                    <a:pt x="4624" y="349451"/>
                  </a:lnTo>
                  <a:lnTo>
                    <a:pt x="0" y="344811"/>
                  </a:lnTo>
                  <a:lnTo>
                    <a:pt x="0" y="33908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341687" y="1980343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1"/>
                  </a:moveTo>
                  <a:lnTo>
                    <a:pt x="4649" y="349451"/>
                  </a:lnTo>
                  <a:lnTo>
                    <a:pt x="0" y="344811"/>
                  </a:lnTo>
                  <a:lnTo>
                    <a:pt x="0" y="4637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1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41687" y="1980343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48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9"/>
                  </a:lnTo>
                  <a:lnTo>
                    <a:pt x="610198" y="344811"/>
                  </a:lnTo>
                  <a:lnTo>
                    <a:pt x="605548" y="349451"/>
                  </a:lnTo>
                  <a:lnTo>
                    <a:pt x="599848" y="349451"/>
                  </a:lnTo>
                  <a:lnTo>
                    <a:pt x="10349" y="349451"/>
                  </a:lnTo>
                  <a:lnTo>
                    <a:pt x="4649" y="349451"/>
                  </a:lnTo>
                  <a:lnTo>
                    <a:pt x="0" y="344811"/>
                  </a:lnTo>
                  <a:lnTo>
                    <a:pt x="0" y="33908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435458" y="1992508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DH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080485" y="1935311"/>
            <a:ext cx="673735" cy="406400"/>
            <a:chOff x="7080485" y="1935311"/>
            <a:chExt cx="673735" cy="406400"/>
          </a:xfrm>
        </p:grpSpPr>
        <p:sp>
          <p:nvSpPr>
            <p:cNvPr id="46" name="object 46"/>
            <p:cNvSpPr/>
            <p:nvPr/>
          </p:nvSpPr>
          <p:spPr>
            <a:xfrm>
              <a:off x="7134360" y="1944836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1"/>
                  </a:moveTo>
                  <a:lnTo>
                    <a:pt x="4624" y="349451"/>
                  </a:lnTo>
                  <a:lnTo>
                    <a:pt x="0" y="344811"/>
                  </a:lnTo>
                  <a:lnTo>
                    <a:pt x="0" y="4637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11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134360" y="1944836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9"/>
                  </a:lnTo>
                  <a:lnTo>
                    <a:pt x="610198" y="344811"/>
                  </a:lnTo>
                  <a:lnTo>
                    <a:pt x="605548" y="349451"/>
                  </a:lnTo>
                  <a:lnTo>
                    <a:pt x="599823" y="349451"/>
                  </a:lnTo>
                  <a:lnTo>
                    <a:pt x="10349" y="349451"/>
                  </a:lnTo>
                  <a:lnTo>
                    <a:pt x="4624" y="349451"/>
                  </a:lnTo>
                  <a:lnTo>
                    <a:pt x="0" y="344811"/>
                  </a:lnTo>
                  <a:lnTo>
                    <a:pt x="0" y="33908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90010" y="198228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1"/>
                  </a:moveTo>
                  <a:lnTo>
                    <a:pt x="4649" y="349451"/>
                  </a:lnTo>
                  <a:lnTo>
                    <a:pt x="0" y="344814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90010" y="198228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091"/>
                  </a:lnTo>
                  <a:lnTo>
                    <a:pt x="610198" y="344814"/>
                  </a:lnTo>
                  <a:lnTo>
                    <a:pt x="605548" y="349451"/>
                  </a:lnTo>
                  <a:lnTo>
                    <a:pt x="599823" y="349451"/>
                  </a:lnTo>
                  <a:lnTo>
                    <a:pt x="10349" y="349451"/>
                  </a:lnTo>
                  <a:lnTo>
                    <a:pt x="4649" y="349451"/>
                  </a:lnTo>
                  <a:lnTo>
                    <a:pt x="0" y="344814"/>
                  </a:lnTo>
                  <a:lnTo>
                    <a:pt x="0" y="339091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183779" y="1994451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DW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7833571" y="1938906"/>
            <a:ext cx="669290" cy="401320"/>
            <a:chOff x="7833571" y="1938906"/>
            <a:chExt cx="669290" cy="401320"/>
          </a:xfrm>
        </p:grpSpPr>
        <p:sp>
          <p:nvSpPr>
            <p:cNvPr id="52" name="object 52"/>
            <p:cNvSpPr/>
            <p:nvPr/>
          </p:nvSpPr>
          <p:spPr>
            <a:xfrm>
              <a:off x="7882683" y="194843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99"/>
                  </a:moveTo>
                  <a:lnTo>
                    <a:pt x="4649" y="349499"/>
                  </a:lnTo>
                  <a:lnTo>
                    <a:pt x="0" y="344861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61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7882683" y="194843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6"/>
                  </a:lnTo>
                  <a:lnTo>
                    <a:pt x="610198" y="344861"/>
                  </a:lnTo>
                  <a:lnTo>
                    <a:pt x="605548" y="349499"/>
                  </a:lnTo>
                  <a:lnTo>
                    <a:pt x="599823" y="349499"/>
                  </a:lnTo>
                  <a:lnTo>
                    <a:pt x="10349" y="349499"/>
                  </a:lnTo>
                  <a:lnTo>
                    <a:pt x="4649" y="349499"/>
                  </a:lnTo>
                  <a:lnTo>
                    <a:pt x="0" y="344861"/>
                  </a:lnTo>
                  <a:lnTo>
                    <a:pt x="0" y="339136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7838333" y="198587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73" y="349499"/>
                  </a:moveTo>
                  <a:lnTo>
                    <a:pt x="4649" y="349499"/>
                  </a:lnTo>
                  <a:lnTo>
                    <a:pt x="0" y="344859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98" y="0"/>
                  </a:lnTo>
                  <a:lnTo>
                    <a:pt x="605223" y="1089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838333" y="198587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74" y="0"/>
                  </a:lnTo>
                  <a:lnTo>
                    <a:pt x="599848" y="0"/>
                  </a:lnTo>
                  <a:lnTo>
                    <a:pt x="602598" y="0"/>
                  </a:lnTo>
                  <a:lnTo>
                    <a:pt x="605223" y="1089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6"/>
                  </a:lnTo>
                  <a:lnTo>
                    <a:pt x="610198" y="344859"/>
                  </a:lnTo>
                  <a:lnTo>
                    <a:pt x="605573" y="349499"/>
                  </a:lnTo>
                  <a:lnTo>
                    <a:pt x="599848" y="349499"/>
                  </a:lnTo>
                  <a:lnTo>
                    <a:pt x="10374" y="349499"/>
                  </a:lnTo>
                  <a:lnTo>
                    <a:pt x="4649" y="349499"/>
                  </a:lnTo>
                  <a:lnTo>
                    <a:pt x="0" y="344859"/>
                  </a:lnTo>
                  <a:lnTo>
                    <a:pt x="0" y="339136"/>
                  </a:lnTo>
                  <a:lnTo>
                    <a:pt x="0" y="1036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932108" y="1998066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ML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6332162" y="2346775"/>
            <a:ext cx="673735" cy="406400"/>
            <a:chOff x="6332162" y="2346775"/>
            <a:chExt cx="673735" cy="406400"/>
          </a:xfrm>
        </p:grpSpPr>
        <p:sp>
          <p:nvSpPr>
            <p:cNvPr id="58" name="object 58"/>
            <p:cNvSpPr/>
            <p:nvPr/>
          </p:nvSpPr>
          <p:spPr>
            <a:xfrm>
              <a:off x="6386037" y="235630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44"/>
                  </a:moveTo>
                  <a:lnTo>
                    <a:pt x="4624" y="349444"/>
                  </a:lnTo>
                  <a:lnTo>
                    <a:pt x="0" y="344819"/>
                  </a:lnTo>
                  <a:lnTo>
                    <a:pt x="0" y="4639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1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386037" y="235630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094"/>
                  </a:lnTo>
                  <a:lnTo>
                    <a:pt x="610198" y="344819"/>
                  </a:lnTo>
                  <a:lnTo>
                    <a:pt x="605548" y="349444"/>
                  </a:lnTo>
                  <a:lnTo>
                    <a:pt x="599823" y="349444"/>
                  </a:lnTo>
                  <a:lnTo>
                    <a:pt x="10349" y="349444"/>
                  </a:lnTo>
                  <a:lnTo>
                    <a:pt x="4624" y="349444"/>
                  </a:lnTo>
                  <a:lnTo>
                    <a:pt x="0" y="344819"/>
                  </a:lnTo>
                  <a:lnTo>
                    <a:pt x="0" y="339094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341687" y="239374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46"/>
                  </a:moveTo>
                  <a:lnTo>
                    <a:pt x="4649" y="349446"/>
                  </a:lnTo>
                  <a:lnTo>
                    <a:pt x="0" y="344821"/>
                  </a:lnTo>
                  <a:lnTo>
                    <a:pt x="0" y="4637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341687" y="239374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48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96"/>
                  </a:lnTo>
                  <a:lnTo>
                    <a:pt x="610198" y="344821"/>
                  </a:lnTo>
                  <a:lnTo>
                    <a:pt x="605548" y="349446"/>
                  </a:lnTo>
                  <a:lnTo>
                    <a:pt x="599848" y="349446"/>
                  </a:lnTo>
                  <a:lnTo>
                    <a:pt x="10349" y="349446"/>
                  </a:lnTo>
                  <a:lnTo>
                    <a:pt x="4649" y="349446"/>
                  </a:lnTo>
                  <a:lnTo>
                    <a:pt x="0" y="344821"/>
                  </a:lnTo>
                  <a:lnTo>
                    <a:pt x="0" y="339096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435458" y="2405911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DE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7080485" y="2348715"/>
            <a:ext cx="673735" cy="406400"/>
            <a:chOff x="7080485" y="2348715"/>
            <a:chExt cx="673735" cy="406400"/>
          </a:xfrm>
        </p:grpSpPr>
        <p:sp>
          <p:nvSpPr>
            <p:cNvPr id="64" name="object 64"/>
            <p:cNvSpPr/>
            <p:nvPr/>
          </p:nvSpPr>
          <p:spPr>
            <a:xfrm>
              <a:off x="7134360" y="235824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4"/>
                  </a:moveTo>
                  <a:lnTo>
                    <a:pt x="4624" y="349454"/>
                  </a:lnTo>
                  <a:lnTo>
                    <a:pt x="0" y="344804"/>
                  </a:lnTo>
                  <a:lnTo>
                    <a:pt x="0" y="4637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0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7134360" y="235824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79"/>
                  </a:lnTo>
                  <a:lnTo>
                    <a:pt x="610198" y="344804"/>
                  </a:lnTo>
                  <a:lnTo>
                    <a:pt x="605548" y="349454"/>
                  </a:lnTo>
                  <a:lnTo>
                    <a:pt x="599823" y="349454"/>
                  </a:lnTo>
                  <a:lnTo>
                    <a:pt x="10349" y="349454"/>
                  </a:lnTo>
                  <a:lnTo>
                    <a:pt x="4624" y="349454"/>
                  </a:lnTo>
                  <a:lnTo>
                    <a:pt x="0" y="344804"/>
                  </a:lnTo>
                  <a:lnTo>
                    <a:pt x="0" y="33907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7090010" y="239568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456"/>
                  </a:moveTo>
                  <a:lnTo>
                    <a:pt x="4649" y="349456"/>
                  </a:lnTo>
                  <a:lnTo>
                    <a:pt x="0" y="344806"/>
                  </a:lnTo>
                  <a:lnTo>
                    <a:pt x="0" y="4637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0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090010" y="239568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59"/>
                  </a:moveTo>
                  <a:lnTo>
                    <a:pt x="0" y="4637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1"/>
                  </a:lnTo>
                  <a:lnTo>
                    <a:pt x="610198" y="344806"/>
                  </a:lnTo>
                  <a:lnTo>
                    <a:pt x="605548" y="349456"/>
                  </a:lnTo>
                  <a:lnTo>
                    <a:pt x="599823" y="349456"/>
                  </a:lnTo>
                  <a:lnTo>
                    <a:pt x="10349" y="349456"/>
                  </a:lnTo>
                  <a:lnTo>
                    <a:pt x="4649" y="349456"/>
                  </a:lnTo>
                  <a:lnTo>
                    <a:pt x="0" y="344806"/>
                  </a:lnTo>
                  <a:lnTo>
                    <a:pt x="0" y="339081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8" name="object 68"/>
          <p:cNvSpPr txBox="1"/>
          <p:nvPr/>
        </p:nvSpPr>
        <p:spPr>
          <a:xfrm>
            <a:off x="7183779" y="2407854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ODB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7833571" y="2352310"/>
            <a:ext cx="669290" cy="401320"/>
            <a:chOff x="7833571" y="2352310"/>
            <a:chExt cx="669290" cy="401320"/>
          </a:xfrm>
        </p:grpSpPr>
        <p:sp>
          <p:nvSpPr>
            <p:cNvPr id="70" name="object 70"/>
            <p:cNvSpPr/>
            <p:nvPr/>
          </p:nvSpPr>
          <p:spPr>
            <a:xfrm>
              <a:off x="7882683" y="2361835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48" y="349509"/>
                  </a:moveTo>
                  <a:lnTo>
                    <a:pt x="4649" y="349509"/>
                  </a:lnTo>
                  <a:lnTo>
                    <a:pt x="0" y="344859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5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7882683" y="2361835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4"/>
                  </a:lnTo>
                  <a:lnTo>
                    <a:pt x="610198" y="344859"/>
                  </a:lnTo>
                  <a:lnTo>
                    <a:pt x="605548" y="349509"/>
                  </a:lnTo>
                  <a:lnTo>
                    <a:pt x="599823" y="349509"/>
                  </a:lnTo>
                  <a:lnTo>
                    <a:pt x="10349" y="349509"/>
                  </a:lnTo>
                  <a:lnTo>
                    <a:pt x="4649" y="349509"/>
                  </a:lnTo>
                  <a:lnTo>
                    <a:pt x="0" y="344859"/>
                  </a:lnTo>
                  <a:lnTo>
                    <a:pt x="0" y="339134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7838333" y="239928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605573" y="349489"/>
                  </a:moveTo>
                  <a:lnTo>
                    <a:pt x="4649" y="349489"/>
                  </a:lnTo>
                  <a:lnTo>
                    <a:pt x="0" y="344864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98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7838333" y="239928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4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74" y="0"/>
                  </a:lnTo>
                  <a:lnTo>
                    <a:pt x="599848" y="0"/>
                  </a:lnTo>
                  <a:lnTo>
                    <a:pt x="602598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9"/>
                  </a:lnTo>
                  <a:lnTo>
                    <a:pt x="610198" y="344864"/>
                  </a:lnTo>
                  <a:lnTo>
                    <a:pt x="605573" y="349489"/>
                  </a:lnTo>
                  <a:lnTo>
                    <a:pt x="599848" y="349489"/>
                  </a:lnTo>
                  <a:lnTo>
                    <a:pt x="10374" y="349489"/>
                  </a:lnTo>
                  <a:lnTo>
                    <a:pt x="4649" y="349489"/>
                  </a:lnTo>
                  <a:lnTo>
                    <a:pt x="0" y="344864"/>
                  </a:lnTo>
                  <a:lnTo>
                    <a:pt x="0" y="339139"/>
                  </a:lnTo>
                  <a:lnTo>
                    <a:pt x="0" y="1036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7932108" y="2411469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CDF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3880092" y="1935311"/>
            <a:ext cx="673735" cy="406400"/>
            <a:chOff x="3880092" y="1935311"/>
            <a:chExt cx="673735" cy="406400"/>
          </a:xfrm>
        </p:grpSpPr>
        <p:sp>
          <p:nvSpPr>
            <p:cNvPr id="76" name="object 76"/>
            <p:cNvSpPr/>
            <p:nvPr/>
          </p:nvSpPr>
          <p:spPr>
            <a:xfrm>
              <a:off x="3933967" y="1944836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51"/>
                  </a:moveTo>
                  <a:lnTo>
                    <a:pt x="4624" y="349451"/>
                  </a:lnTo>
                  <a:lnTo>
                    <a:pt x="0" y="344811"/>
                  </a:lnTo>
                  <a:lnTo>
                    <a:pt x="0" y="4637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11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933967" y="1944836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59"/>
                  </a:moveTo>
                  <a:lnTo>
                    <a:pt x="0" y="4637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9"/>
                  </a:lnTo>
                  <a:lnTo>
                    <a:pt x="610198" y="344811"/>
                  </a:lnTo>
                  <a:lnTo>
                    <a:pt x="605548" y="349451"/>
                  </a:lnTo>
                  <a:lnTo>
                    <a:pt x="599823" y="349451"/>
                  </a:lnTo>
                  <a:lnTo>
                    <a:pt x="10349" y="349451"/>
                  </a:lnTo>
                  <a:lnTo>
                    <a:pt x="4624" y="349451"/>
                  </a:lnTo>
                  <a:lnTo>
                    <a:pt x="0" y="344811"/>
                  </a:lnTo>
                  <a:lnTo>
                    <a:pt x="0" y="33908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3889617" y="198228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51"/>
                  </a:moveTo>
                  <a:lnTo>
                    <a:pt x="4649" y="349451"/>
                  </a:lnTo>
                  <a:lnTo>
                    <a:pt x="0" y="344814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1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889617" y="198228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48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091"/>
                  </a:lnTo>
                  <a:lnTo>
                    <a:pt x="610198" y="344814"/>
                  </a:lnTo>
                  <a:lnTo>
                    <a:pt x="605548" y="349451"/>
                  </a:lnTo>
                  <a:lnTo>
                    <a:pt x="599848" y="349451"/>
                  </a:lnTo>
                  <a:lnTo>
                    <a:pt x="10349" y="349451"/>
                  </a:lnTo>
                  <a:lnTo>
                    <a:pt x="4649" y="349451"/>
                  </a:lnTo>
                  <a:lnTo>
                    <a:pt x="0" y="344814"/>
                  </a:lnTo>
                  <a:lnTo>
                    <a:pt x="0" y="339091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0" name="object 80"/>
          <p:cNvSpPr txBox="1"/>
          <p:nvPr/>
        </p:nvSpPr>
        <p:spPr>
          <a:xfrm>
            <a:off x="3983385" y="1994451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DW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4633178" y="1938906"/>
            <a:ext cx="669290" cy="401320"/>
            <a:chOff x="4633178" y="1938906"/>
            <a:chExt cx="669290" cy="401320"/>
          </a:xfrm>
        </p:grpSpPr>
        <p:sp>
          <p:nvSpPr>
            <p:cNvPr id="82" name="object 82"/>
            <p:cNvSpPr/>
            <p:nvPr/>
          </p:nvSpPr>
          <p:spPr>
            <a:xfrm>
              <a:off x="4682290" y="194843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99"/>
                  </a:moveTo>
                  <a:lnTo>
                    <a:pt x="4649" y="349499"/>
                  </a:lnTo>
                  <a:lnTo>
                    <a:pt x="0" y="344861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61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4682290" y="1948431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6"/>
                  </a:lnTo>
                  <a:lnTo>
                    <a:pt x="610198" y="344861"/>
                  </a:lnTo>
                  <a:lnTo>
                    <a:pt x="605548" y="349499"/>
                  </a:lnTo>
                  <a:lnTo>
                    <a:pt x="599823" y="349499"/>
                  </a:lnTo>
                  <a:lnTo>
                    <a:pt x="10349" y="349499"/>
                  </a:lnTo>
                  <a:lnTo>
                    <a:pt x="4649" y="349499"/>
                  </a:lnTo>
                  <a:lnTo>
                    <a:pt x="0" y="344861"/>
                  </a:lnTo>
                  <a:lnTo>
                    <a:pt x="0" y="339136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4637940" y="198587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73" y="349499"/>
                  </a:moveTo>
                  <a:lnTo>
                    <a:pt x="4649" y="349499"/>
                  </a:lnTo>
                  <a:lnTo>
                    <a:pt x="0" y="344859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98" y="0"/>
                  </a:lnTo>
                  <a:lnTo>
                    <a:pt x="605223" y="1089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4637940" y="1985878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74" y="0"/>
                  </a:lnTo>
                  <a:lnTo>
                    <a:pt x="599848" y="0"/>
                  </a:lnTo>
                  <a:lnTo>
                    <a:pt x="602598" y="0"/>
                  </a:lnTo>
                  <a:lnTo>
                    <a:pt x="605223" y="1089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6"/>
                  </a:lnTo>
                  <a:lnTo>
                    <a:pt x="610198" y="344859"/>
                  </a:lnTo>
                  <a:lnTo>
                    <a:pt x="605573" y="349499"/>
                  </a:lnTo>
                  <a:lnTo>
                    <a:pt x="599848" y="349499"/>
                  </a:lnTo>
                  <a:lnTo>
                    <a:pt x="10374" y="349499"/>
                  </a:lnTo>
                  <a:lnTo>
                    <a:pt x="4649" y="349499"/>
                  </a:lnTo>
                  <a:lnTo>
                    <a:pt x="0" y="344859"/>
                  </a:lnTo>
                  <a:lnTo>
                    <a:pt x="0" y="339136"/>
                  </a:lnTo>
                  <a:lnTo>
                    <a:pt x="0" y="1036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4731715" y="1998066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ML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3512767" y="2346775"/>
            <a:ext cx="673735" cy="406400"/>
            <a:chOff x="3512767" y="2346775"/>
            <a:chExt cx="673735" cy="406400"/>
          </a:xfrm>
        </p:grpSpPr>
        <p:sp>
          <p:nvSpPr>
            <p:cNvPr id="88" name="object 88"/>
            <p:cNvSpPr/>
            <p:nvPr/>
          </p:nvSpPr>
          <p:spPr>
            <a:xfrm>
              <a:off x="3566642" y="235630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44"/>
                  </a:moveTo>
                  <a:lnTo>
                    <a:pt x="4624" y="349444"/>
                  </a:lnTo>
                  <a:lnTo>
                    <a:pt x="0" y="344819"/>
                  </a:lnTo>
                  <a:lnTo>
                    <a:pt x="0" y="4639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1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3566642" y="235630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094"/>
                  </a:lnTo>
                  <a:lnTo>
                    <a:pt x="610198" y="344819"/>
                  </a:lnTo>
                  <a:lnTo>
                    <a:pt x="605548" y="349444"/>
                  </a:lnTo>
                  <a:lnTo>
                    <a:pt x="599823" y="349444"/>
                  </a:lnTo>
                  <a:lnTo>
                    <a:pt x="10349" y="349444"/>
                  </a:lnTo>
                  <a:lnTo>
                    <a:pt x="4624" y="349444"/>
                  </a:lnTo>
                  <a:lnTo>
                    <a:pt x="0" y="344819"/>
                  </a:lnTo>
                  <a:lnTo>
                    <a:pt x="0" y="339094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522292" y="239374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46"/>
                  </a:moveTo>
                  <a:lnTo>
                    <a:pt x="4649" y="349446"/>
                  </a:lnTo>
                  <a:lnTo>
                    <a:pt x="0" y="344821"/>
                  </a:lnTo>
                  <a:lnTo>
                    <a:pt x="0" y="4637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2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3522292" y="239374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59"/>
                  </a:moveTo>
                  <a:lnTo>
                    <a:pt x="0" y="4637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48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96"/>
                  </a:lnTo>
                  <a:lnTo>
                    <a:pt x="610198" y="344821"/>
                  </a:lnTo>
                  <a:lnTo>
                    <a:pt x="605548" y="349446"/>
                  </a:lnTo>
                  <a:lnTo>
                    <a:pt x="599848" y="349446"/>
                  </a:lnTo>
                  <a:lnTo>
                    <a:pt x="10349" y="349446"/>
                  </a:lnTo>
                  <a:lnTo>
                    <a:pt x="4649" y="349446"/>
                  </a:lnTo>
                  <a:lnTo>
                    <a:pt x="0" y="344821"/>
                  </a:lnTo>
                  <a:lnTo>
                    <a:pt x="0" y="339096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3616064" y="2405911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DE</a:t>
            </a:r>
            <a:endParaRPr sz="10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93" name="object 93"/>
          <p:cNvGrpSpPr/>
          <p:nvPr/>
        </p:nvGrpSpPr>
        <p:grpSpPr>
          <a:xfrm>
            <a:off x="4261091" y="2348715"/>
            <a:ext cx="673735" cy="406400"/>
            <a:chOff x="4261091" y="2348715"/>
            <a:chExt cx="673735" cy="406400"/>
          </a:xfrm>
        </p:grpSpPr>
        <p:sp>
          <p:nvSpPr>
            <p:cNvPr id="94" name="object 94"/>
            <p:cNvSpPr/>
            <p:nvPr/>
          </p:nvSpPr>
          <p:spPr>
            <a:xfrm>
              <a:off x="4314966" y="235824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54"/>
                  </a:moveTo>
                  <a:lnTo>
                    <a:pt x="4624" y="349454"/>
                  </a:lnTo>
                  <a:lnTo>
                    <a:pt x="0" y="344804"/>
                  </a:lnTo>
                  <a:lnTo>
                    <a:pt x="0" y="4637"/>
                  </a:lnTo>
                  <a:lnTo>
                    <a:pt x="4624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0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4314966" y="235824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59"/>
                  </a:moveTo>
                  <a:lnTo>
                    <a:pt x="0" y="4637"/>
                  </a:lnTo>
                  <a:lnTo>
                    <a:pt x="4624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48" y="3034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79"/>
                  </a:lnTo>
                  <a:lnTo>
                    <a:pt x="610198" y="344804"/>
                  </a:lnTo>
                  <a:lnTo>
                    <a:pt x="605548" y="349454"/>
                  </a:lnTo>
                  <a:lnTo>
                    <a:pt x="599823" y="349454"/>
                  </a:lnTo>
                  <a:lnTo>
                    <a:pt x="10349" y="349454"/>
                  </a:lnTo>
                  <a:lnTo>
                    <a:pt x="4624" y="349454"/>
                  </a:lnTo>
                  <a:lnTo>
                    <a:pt x="0" y="344804"/>
                  </a:lnTo>
                  <a:lnTo>
                    <a:pt x="0" y="339079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270616" y="239568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456"/>
                  </a:moveTo>
                  <a:lnTo>
                    <a:pt x="4649" y="349456"/>
                  </a:lnTo>
                  <a:lnTo>
                    <a:pt x="0" y="344806"/>
                  </a:lnTo>
                  <a:lnTo>
                    <a:pt x="0" y="4637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344806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4270616" y="2395687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59"/>
                  </a:moveTo>
                  <a:lnTo>
                    <a:pt x="0" y="4637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48" y="0"/>
                  </a:lnTo>
                  <a:lnTo>
                    <a:pt x="602573" y="0"/>
                  </a:lnTo>
                  <a:lnTo>
                    <a:pt x="605223" y="1089"/>
                  </a:lnTo>
                  <a:lnTo>
                    <a:pt x="607173" y="3032"/>
                  </a:lnTo>
                  <a:lnTo>
                    <a:pt x="609098" y="4977"/>
                  </a:lnTo>
                  <a:lnTo>
                    <a:pt x="610198" y="7612"/>
                  </a:lnTo>
                  <a:lnTo>
                    <a:pt x="610198" y="10359"/>
                  </a:lnTo>
                  <a:lnTo>
                    <a:pt x="610198" y="339081"/>
                  </a:lnTo>
                  <a:lnTo>
                    <a:pt x="610198" y="344806"/>
                  </a:lnTo>
                  <a:lnTo>
                    <a:pt x="605548" y="349456"/>
                  </a:lnTo>
                  <a:lnTo>
                    <a:pt x="599848" y="349456"/>
                  </a:lnTo>
                  <a:lnTo>
                    <a:pt x="10349" y="349456"/>
                  </a:lnTo>
                  <a:lnTo>
                    <a:pt x="4649" y="349456"/>
                  </a:lnTo>
                  <a:lnTo>
                    <a:pt x="0" y="344806"/>
                  </a:lnTo>
                  <a:lnTo>
                    <a:pt x="0" y="339081"/>
                  </a:lnTo>
                  <a:lnTo>
                    <a:pt x="0" y="10359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8" name="object 98"/>
          <p:cNvSpPr txBox="1"/>
          <p:nvPr/>
        </p:nvSpPr>
        <p:spPr>
          <a:xfrm>
            <a:off x="4364385" y="2407854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ODB*</a:t>
            </a:r>
            <a:endParaRPr sz="10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grpSp>
        <p:nvGrpSpPr>
          <p:cNvPr id="99" name="object 99"/>
          <p:cNvGrpSpPr/>
          <p:nvPr/>
        </p:nvGrpSpPr>
        <p:grpSpPr>
          <a:xfrm>
            <a:off x="5014177" y="2352310"/>
            <a:ext cx="669290" cy="401320"/>
            <a:chOff x="5014177" y="2352310"/>
            <a:chExt cx="669290" cy="401320"/>
          </a:xfrm>
        </p:grpSpPr>
        <p:sp>
          <p:nvSpPr>
            <p:cNvPr id="100" name="object 100"/>
            <p:cNvSpPr/>
            <p:nvPr/>
          </p:nvSpPr>
          <p:spPr>
            <a:xfrm>
              <a:off x="5063289" y="2361835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48" y="349509"/>
                  </a:moveTo>
                  <a:lnTo>
                    <a:pt x="4649" y="349509"/>
                  </a:lnTo>
                  <a:lnTo>
                    <a:pt x="0" y="344859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34485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5063289" y="2361835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49" y="0"/>
                  </a:lnTo>
                  <a:lnTo>
                    <a:pt x="599823" y="0"/>
                  </a:lnTo>
                  <a:lnTo>
                    <a:pt x="602573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7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4"/>
                  </a:lnTo>
                  <a:lnTo>
                    <a:pt x="610198" y="344859"/>
                  </a:lnTo>
                  <a:lnTo>
                    <a:pt x="605548" y="349509"/>
                  </a:lnTo>
                  <a:lnTo>
                    <a:pt x="599823" y="349509"/>
                  </a:lnTo>
                  <a:lnTo>
                    <a:pt x="10349" y="349509"/>
                  </a:lnTo>
                  <a:lnTo>
                    <a:pt x="4649" y="349509"/>
                  </a:lnTo>
                  <a:lnTo>
                    <a:pt x="0" y="344859"/>
                  </a:lnTo>
                  <a:lnTo>
                    <a:pt x="0" y="339134"/>
                  </a:lnTo>
                  <a:lnTo>
                    <a:pt x="0" y="10362"/>
                  </a:lnTo>
                  <a:close/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5018939" y="239928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605573" y="349489"/>
                  </a:moveTo>
                  <a:lnTo>
                    <a:pt x="4649" y="349489"/>
                  </a:lnTo>
                  <a:lnTo>
                    <a:pt x="0" y="344864"/>
                  </a:lnTo>
                  <a:lnTo>
                    <a:pt x="0" y="4639"/>
                  </a:lnTo>
                  <a:lnTo>
                    <a:pt x="4649" y="0"/>
                  </a:lnTo>
                  <a:lnTo>
                    <a:pt x="602598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344864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5018939" y="2399280"/>
              <a:ext cx="610235" cy="349885"/>
            </a:xfrm>
            <a:custGeom>
              <a:avLst/>
              <a:gdLst/>
              <a:ahLst/>
              <a:cxnLst/>
              <a:rect l="l" t="t" r="r" b="b"/>
              <a:pathLst>
                <a:path w="610235" h="349885">
                  <a:moveTo>
                    <a:pt x="0" y="10362"/>
                  </a:moveTo>
                  <a:lnTo>
                    <a:pt x="0" y="4639"/>
                  </a:lnTo>
                  <a:lnTo>
                    <a:pt x="4649" y="0"/>
                  </a:lnTo>
                  <a:lnTo>
                    <a:pt x="10374" y="0"/>
                  </a:lnTo>
                  <a:lnTo>
                    <a:pt x="599848" y="0"/>
                  </a:lnTo>
                  <a:lnTo>
                    <a:pt x="602598" y="0"/>
                  </a:lnTo>
                  <a:lnTo>
                    <a:pt x="605223" y="1092"/>
                  </a:lnTo>
                  <a:lnTo>
                    <a:pt x="607173" y="3034"/>
                  </a:lnTo>
                  <a:lnTo>
                    <a:pt x="609098" y="4979"/>
                  </a:lnTo>
                  <a:lnTo>
                    <a:pt x="610198" y="7614"/>
                  </a:lnTo>
                  <a:lnTo>
                    <a:pt x="610198" y="10362"/>
                  </a:lnTo>
                  <a:lnTo>
                    <a:pt x="610198" y="339139"/>
                  </a:lnTo>
                  <a:lnTo>
                    <a:pt x="610198" y="344864"/>
                  </a:lnTo>
                  <a:lnTo>
                    <a:pt x="605573" y="349489"/>
                  </a:lnTo>
                  <a:lnTo>
                    <a:pt x="599848" y="349489"/>
                  </a:lnTo>
                  <a:lnTo>
                    <a:pt x="10374" y="349489"/>
                  </a:lnTo>
                  <a:lnTo>
                    <a:pt x="4649" y="349489"/>
                  </a:lnTo>
                  <a:lnTo>
                    <a:pt x="0" y="344864"/>
                  </a:lnTo>
                  <a:lnTo>
                    <a:pt x="0" y="339139"/>
                  </a:lnTo>
                  <a:lnTo>
                    <a:pt x="0" y="1036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4" name="object 104"/>
          <p:cNvSpPr txBox="1"/>
          <p:nvPr/>
        </p:nvSpPr>
        <p:spPr>
          <a:xfrm>
            <a:off x="5112714" y="2411469"/>
            <a:ext cx="422909" cy="3155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5405">
              <a:lnSpc>
                <a:spcPct val="100000"/>
              </a:lnSpc>
              <a:spcBef>
                <a:spcPts val="100"/>
              </a:spcBef>
            </a:pPr>
            <a:r>
              <a:rPr dirty="0" sz="1000" spc="-10" b="0">
                <a:solidFill>
                  <a:srgbClr val="2F5767"/>
                </a:solidFill>
                <a:latin typeface="Roboto Light"/>
                <a:cs typeface="Roboto Light"/>
              </a:rPr>
              <a:t>CDF*</a:t>
            </a:r>
            <a:endParaRPr sz="1000">
              <a:latin typeface="Roboto Light"/>
              <a:cs typeface="Roboto Light"/>
            </a:endParaRPr>
          </a:p>
          <a:p>
            <a:pPr marL="12700">
              <a:lnSpc>
                <a:spcPct val="100000"/>
              </a:lnSpc>
            </a:pPr>
            <a:r>
              <a:rPr dirty="0" sz="900" spc="-10" b="0">
                <a:solidFill>
                  <a:srgbClr val="2F5767"/>
                </a:solidFill>
                <a:latin typeface="Roboto Light"/>
                <a:cs typeface="Roboto Light"/>
              </a:rPr>
              <a:t>clusters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058960" y="4798040"/>
            <a:ext cx="1500596" cy="209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77</a:t>
            </a:fld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6" name="object 6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19099" y="640078"/>
            <a:ext cx="2378075" cy="1325245"/>
          </a:xfrm>
          <a:prstGeom prst="rect">
            <a:avLst/>
          </a:prstGeom>
          <a:solidFill>
            <a:srgbClr val="172B34">
              <a:alpha val="744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3300">
              <a:latin typeface="Times New Roman"/>
              <a:cs typeface="Times New Roman"/>
            </a:endParaRPr>
          </a:p>
          <a:p>
            <a:pPr marL="83185">
              <a:lnSpc>
                <a:spcPct val="100000"/>
              </a:lnSpc>
            </a:pPr>
            <a:r>
              <a:rPr dirty="0" sz="2000" spc="10">
                <a:solidFill>
                  <a:srgbClr val="FFFFFF"/>
                </a:solidFill>
                <a:latin typeface="Lato"/>
                <a:cs typeface="Lato"/>
              </a:rPr>
              <a:t>CDP </a:t>
            </a:r>
            <a:r>
              <a:rPr dirty="0" sz="2000">
                <a:solidFill>
                  <a:srgbClr val="FFFFFF"/>
                </a:solidFill>
                <a:latin typeface="Lato"/>
                <a:cs typeface="Lato"/>
              </a:rPr>
              <a:t>RUNTIME</a:t>
            </a:r>
            <a:r>
              <a:rPr dirty="0" sz="2000" spc="-29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000" spc="-20">
                <a:solidFill>
                  <a:srgbClr val="FFFFFF"/>
                </a:solidFill>
                <a:latin typeface="Lato"/>
                <a:cs typeface="Lato"/>
              </a:rPr>
              <a:t>7.1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2123" y="2122927"/>
            <a:ext cx="2274570" cy="1198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solidFill>
                  <a:srgbClr val="7E7E7E"/>
                </a:solidFill>
                <a:latin typeface="Roboto"/>
                <a:cs typeface="Roboto"/>
              </a:rPr>
              <a:t>A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CDP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Private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Cloud Base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cluster  (powered by Cloudera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Runtime),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can 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serve as </a:t>
            </a:r>
            <a:r>
              <a:rPr dirty="0" sz="1100">
                <a:solidFill>
                  <a:srgbClr val="7E7E7E"/>
                </a:solidFill>
                <a:latin typeface="Roboto"/>
                <a:cs typeface="Roboto"/>
              </a:rPr>
              <a:t>a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traditional </a:t>
            </a:r>
            <a:r>
              <a:rPr dirty="0" sz="1100">
                <a:solidFill>
                  <a:srgbClr val="7E7E7E"/>
                </a:solidFill>
                <a:latin typeface="Roboto"/>
                <a:cs typeface="Roboto"/>
              </a:rPr>
              <a:t>“</a:t>
            </a:r>
            <a:r>
              <a:rPr dirty="0" sz="1100">
                <a:solidFill>
                  <a:srgbClr val="00A3AE"/>
                </a:solidFill>
                <a:latin typeface="Roboto"/>
                <a:cs typeface="Roboto"/>
              </a:rPr>
              <a:t>data </a:t>
            </a:r>
            <a:r>
              <a:rPr dirty="0" sz="1100" spc="-5">
                <a:solidFill>
                  <a:srgbClr val="00A3AE"/>
                </a:solidFill>
                <a:latin typeface="Roboto"/>
                <a:cs typeface="Roboto"/>
              </a:rPr>
              <a:t>lake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” 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(storage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&amp; compute) </a:t>
            </a:r>
            <a:r>
              <a:rPr dirty="0" sz="1100" spc="-15">
                <a:solidFill>
                  <a:srgbClr val="7E7E7E"/>
                </a:solidFill>
                <a:latin typeface="Roboto"/>
                <a:cs typeface="Roboto"/>
              </a:rPr>
              <a:t>cluster,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or as </a:t>
            </a:r>
            <a:r>
              <a:rPr dirty="0" sz="1100">
                <a:solidFill>
                  <a:srgbClr val="7E7E7E"/>
                </a:solidFill>
                <a:latin typeface="Roboto"/>
                <a:cs typeface="Roboto"/>
              </a:rPr>
              <a:t>a 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“</a:t>
            </a:r>
            <a:r>
              <a:rPr dirty="0" sz="1100" spc="-5">
                <a:solidFill>
                  <a:srgbClr val="00A3AE"/>
                </a:solidFill>
                <a:latin typeface="Roboto"/>
                <a:cs typeface="Roboto"/>
              </a:rPr>
              <a:t>base </a:t>
            </a:r>
            <a:r>
              <a:rPr dirty="0" sz="1100" spc="-10">
                <a:solidFill>
                  <a:srgbClr val="00A3AE"/>
                </a:solidFill>
                <a:latin typeface="Roboto"/>
                <a:cs typeface="Roboto"/>
              </a:rPr>
              <a:t>storage </a:t>
            </a:r>
            <a:r>
              <a:rPr dirty="0" sz="1100" spc="-5">
                <a:solidFill>
                  <a:srgbClr val="00A3AE"/>
                </a:solidFill>
                <a:latin typeface="Roboto"/>
                <a:cs typeface="Roboto"/>
              </a:rPr>
              <a:t>cluster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”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(storage only) 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serving compute workloads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running 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on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 Kubernetes.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2123" y="3616444"/>
            <a:ext cx="2209165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This image shows the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component  versions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in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Cloudera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Runtime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7.1.6.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2123" y="4271763"/>
            <a:ext cx="21437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Click </a:t>
            </a:r>
            <a:r>
              <a:rPr dirty="0" u="sng" sz="1100" spc="-5">
                <a:solidFill>
                  <a:srgbClr val="00A5B1"/>
                </a:solidFill>
                <a:uFill>
                  <a:solidFill>
                    <a:srgbClr val="00A5B1"/>
                  </a:solidFill>
                </a:uFill>
                <a:latin typeface="Roboto"/>
                <a:cs typeface="Roboto"/>
                <a:hlinkClick r:id="rId3"/>
              </a:rPr>
              <a:t>HERE</a:t>
            </a:r>
            <a:r>
              <a:rPr dirty="0" sz="1100" spc="-5">
                <a:solidFill>
                  <a:srgbClr val="00A5B1"/>
                </a:solidFill>
                <a:latin typeface="Roboto"/>
                <a:cs typeface="Roboto"/>
                <a:hlinkClick r:id="rId3"/>
              </a:rPr>
              <a:t>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for the complete list 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of  </a:t>
            </a:r>
            <a:r>
              <a:rPr dirty="0" sz="1100" spc="-5">
                <a:solidFill>
                  <a:srgbClr val="7E7E7E"/>
                </a:solidFill>
                <a:latin typeface="Roboto"/>
                <a:cs typeface="Roboto"/>
              </a:rPr>
              <a:t>supported</a:t>
            </a:r>
            <a:r>
              <a:rPr dirty="0" sz="1100" spc="-10">
                <a:solidFill>
                  <a:srgbClr val="7E7E7E"/>
                </a:solidFill>
                <a:latin typeface="Roboto"/>
                <a:cs typeface="Roboto"/>
              </a:rPr>
              <a:t> components.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36267" y="493324"/>
            <a:ext cx="3816985" cy="4092575"/>
            <a:chOff x="3936267" y="493324"/>
            <a:chExt cx="3816985" cy="4092575"/>
          </a:xfrm>
        </p:grpSpPr>
        <p:sp>
          <p:nvSpPr>
            <p:cNvPr id="13" name="object 13"/>
            <p:cNvSpPr/>
            <p:nvPr/>
          </p:nvSpPr>
          <p:spPr>
            <a:xfrm>
              <a:off x="3945792" y="502849"/>
              <a:ext cx="3797935" cy="4073525"/>
            </a:xfrm>
            <a:custGeom>
              <a:avLst/>
              <a:gdLst/>
              <a:ahLst/>
              <a:cxnLst/>
              <a:rect l="l" t="t" r="r" b="b"/>
              <a:pathLst>
                <a:path w="3797934" h="4073525">
                  <a:moveTo>
                    <a:pt x="3684792" y="4073391"/>
                  </a:moveTo>
                  <a:lnTo>
                    <a:pt x="112599" y="4073391"/>
                  </a:lnTo>
                  <a:lnTo>
                    <a:pt x="68765" y="4064544"/>
                  </a:lnTo>
                  <a:lnTo>
                    <a:pt x="32974" y="4040416"/>
                  </a:lnTo>
                  <a:lnTo>
                    <a:pt x="8846" y="4004626"/>
                  </a:lnTo>
                  <a:lnTo>
                    <a:pt x="0" y="3960792"/>
                  </a:lnTo>
                  <a:lnTo>
                    <a:pt x="0" y="112592"/>
                  </a:lnTo>
                  <a:lnTo>
                    <a:pt x="8846" y="68766"/>
                  </a:lnTo>
                  <a:lnTo>
                    <a:pt x="32974" y="32977"/>
                  </a:lnTo>
                  <a:lnTo>
                    <a:pt x="68765" y="8848"/>
                  </a:lnTo>
                  <a:lnTo>
                    <a:pt x="112599" y="0"/>
                  </a:lnTo>
                  <a:lnTo>
                    <a:pt x="3684792" y="0"/>
                  </a:lnTo>
                  <a:lnTo>
                    <a:pt x="3727886" y="8570"/>
                  </a:lnTo>
                  <a:lnTo>
                    <a:pt x="3764417" y="32977"/>
                  </a:lnTo>
                  <a:lnTo>
                    <a:pt x="3788817" y="69505"/>
                  </a:lnTo>
                  <a:lnTo>
                    <a:pt x="3797392" y="112592"/>
                  </a:lnTo>
                  <a:lnTo>
                    <a:pt x="3797392" y="3960792"/>
                  </a:lnTo>
                  <a:lnTo>
                    <a:pt x="3788545" y="4004626"/>
                  </a:lnTo>
                  <a:lnTo>
                    <a:pt x="3764417" y="4040416"/>
                  </a:lnTo>
                  <a:lnTo>
                    <a:pt x="3728626" y="4064544"/>
                  </a:lnTo>
                  <a:lnTo>
                    <a:pt x="3684792" y="4073391"/>
                  </a:lnTo>
                  <a:close/>
                </a:path>
              </a:pathLst>
            </a:custGeom>
            <a:solidFill>
              <a:srgbClr val="F9CA9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945792" y="502849"/>
              <a:ext cx="3797935" cy="4073525"/>
            </a:xfrm>
            <a:custGeom>
              <a:avLst/>
              <a:gdLst/>
              <a:ahLst/>
              <a:cxnLst/>
              <a:rect l="l" t="t" r="r" b="b"/>
              <a:pathLst>
                <a:path w="3797934" h="4073525">
                  <a:moveTo>
                    <a:pt x="0" y="112592"/>
                  </a:moveTo>
                  <a:lnTo>
                    <a:pt x="8846" y="68766"/>
                  </a:lnTo>
                  <a:lnTo>
                    <a:pt x="32974" y="32977"/>
                  </a:lnTo>
                  <a:lnTo>
                    <a:pt x="68765" y="8848"/>
                  </a:lnTo>
                  <a:lnTo>
                    <a:pt x="112599" y="0"/>
                  </a:lnTo>
                  <a:lnTo>
                    <a:pt x="3684792" y="0"/>
                  </a:lnTo>
                  <a:lnTo>
                    <a:pt x="3727886" y="8570"/>
                  </a:lnTo>
                  <a:lnTo>
                    <a:pt x="3764417" y="32977"/>
                  </a:lnTo>
                  <a:lnTo>
                    <a:pt x="3788817" y="69505"/>
                  </a:lnTo>
                  <a:lnTo>
                    <a:pt x="3797392" y="112592"/>
                  </a:lnTo>
                  <a:lnTo>
                    <a:pt x="3797392" y="3960792"/>
                  </a:lnTo>
                  <a:lnTo>
                    <a:pt x="3788545" y="4004626"/>
                  </a:lnTo>
                  <a:lnTo>
                    <a:pt x="3764417" y="4040416"/>
                  </a:lnTo>
                  <a:lnTo>
                    <a:pt x="3728626" y="4064544"/>
                  </a:lnTo>
                  <a:lnTo>
                    <a:pt x="3684792" y="4073391"/>
                  </a:lnTo>
                  <a:lnTo>
                    <a:pt x="112599" y="4073391"/>
                  </a:lnTo>
                  <a:lnTo>
                    <a:pt x="68765" y="4064544"/>
                  </a:lnTo>
                  <a:lnTo>
                    <a:pt x="32974" y="4040416"/>
                  </a:lnTo>
                  <a:lnTo>
                    <a:pt x="8846" y="4004626"/>
                  </a:lnTo>
                  <a:lnTo>
                    <a:pt x="0" y="3960792"/>
                  </a:lnTo>
                  <a:lnTo>
                    <a:pt x="0" y="112592"/>
                  </a:lnTo>
                  <a:close/>
                </a:path>
              </a:pathLst>
            </a:custGeom>
            <a:ln w="19049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1408" rIns="0" bIns="0" rtlCol="0" vert="horz">
            <a:spAutoFit/>
          </a:bodyPr>
          <a:lstStyle/>
          <a:p>
            <a:pPr algn="ctr" marL="2544445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CDP-PVC </a:t>
            </a:r>
            <a:r>
              <a:rPr dirty="0" spc="-5"/>
              <a:t>BASE</a:t>
            </a:r>
            <a:r>
              <a:rPr dirty="0" spc="-50"/>
              <a:t> </a:t>
            </a:r>
            <a:r>
              <a:rPr dirty="0" spc="-10"/>
              <a:t>CLUSTER</a:t>
            </a:r>
          </a:p>
          <a:p>
            <a:pPr algn="ctr" marL="2544445">
              <a:lnSpc>
                <a:spcPct val="100000"/>
              </a:lnSpc>
              <a:spcBef>
                <a:spcPts val="20"/>
              </a:spcBef>
            </a:pPr>
            <a:r>
              <a:rPr dirty="0" sz="1200" spc="-10" b="0">
                <a:latin typeface="Roboto"/>
                <a:cs typeface="Roboto"/>
              </a:rPr>
              <a:t>(Cloudera </a:t>
            </a:r>
            <a:r>
              <a:rPr dirty="0" sz="1200" spc="-5" b="0">
                <a:latin typeface="Roboto"/>
                <a:cs typeface="Roboto"/>
              </a:rPr>
              <a:t>Runtime</a:t>
            </a:r>
            <a:r>
              <a:rPr dirty="0" sz="1200" spc="-10" b="0">
                <a:latin typeface="Roboto"/>
                <a:cs typeface="Roboto"/>
              </a:rPr>
              <a:t> 7.1.6)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117304" y="4074154"/>
            <a:ext cx="1011555" cy="429259"/>
            <a:chOff x="4117304" y="4074154"/>
            <a:chExt cx="1011555" cy="429259"/>
          </a:xfrm>
        </p:grpSpPr>
        <p:sp>
          <p:nvSpPr>
            <p:cNvPr id="17" name="object 17"/>
            <p:cNvSpPr/>
            <p:nvPr/>
          </p:nvSpPr>
          <p:spPr>
            <a:xfrm>
              <a:off x="4122066" y="407891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500848" y="419399"/>
                  </a:move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lnTo>
                    <a:pt x="46552" y="40423"/>
                  </a:lnTo>
                  <a:lnTo>
                    <a:pt x="122853" y="24032"/>
                  </a:lnTo>
                  <a:lnTo>
                    <a:pt x="172260" y="17138"/>
                  </a:lnTo>
                  <a:lnTo>
                    <a:pt x="228136" y="11256"/>
                  </a:lnTo>
                  <a:lnTo>
                    <a:pt x="289708" y="6493"/>
                  </a:lnTo>
                  <a:lnTo>
                    <a:pt x="356201" y="2957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7"/>
                  </a:lnTo>
                  <a:lnTo>
                    <a:pt x="711989" y="6493"/>
                  </a:lnTo>
                  <a:lnTo>
                    <a:pt x="773561" y="11256"/>
                  </a:lnTo>
                  <a:lnTo>
                    <a:pt x="829437" y="17138"/>
                  </a:lnTo>
                  <a:lnTo>
                    <a:pt x="878844" y="24032"/>
                  </a:lnTo>
                  <a:lnTo>
                    <a:pt x="921005" y="31829"/>
                  </a:lnTo>
                  <a:lnTo>
                    <a:pt x="980491" y="49704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122066" y="407891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1001697" y="69899"/>
                  </a:moveTo>
                  <a:lnTo>
                    <a:pt x="996267" y="80228"/>
                  </a:lnTo>
                  <a:lnTo>
                    <a:pt x="980491" y="90086"/>
                  </a:lnTo>
                  <a:lnTo>
                    <a:pt x="921005" y="107958"/>
                  </a:lnTo>
                  <a:lnTo>
                    <a:pt x="878844" y="115757"/>
                  </a:lnTo>
                  <a:lnTo>
                    <a:pt x="829437" y="122652"/>
                  </a:lnTo>
                  <a:lnTo>
                    <a:pt x="773561" y="128537"/>
                  </a:lnTo>
                  <a:lnTo>
                    <a:pt x="711989" y="133302"/>
                  </a:lnTo>
                  <a:lnTo>
                    <a:pt x="645496" y="136839"/>
                  </a:lnTo>
                  <a:lnTo>
                    <a:pt x="574858" y="139041"/>
                  </a:lnTo>
                  <a:lnTo>
                    <a:pt x="500848" y="139799"/>
                  </a:lnTo>
                  <a:lnTo>
                    <a:pt x="426839" y="139041"/>
                  </a:lnTo>
                  <a:lnTo>
                    <a:pt x="356201" y="136839"/>
                  </a:lnTo>
                  <a:lnTo>
                    <a:pt x="289708" y="133302"/>
                  </a:lnTo>
                  <a:lnTo>
                    <a:pt x="228136" y="128537"/>
                  </a:lnTo>
                  <a:lnTo>
                    <a:pt x="172260" y="122652"/>
                  </a:lnTo>
                  <a:lnTo>
                    <a:pt x="122853" y="115757"/>
                  </a:lnTo>
                  <a:lnTo>
                    <a:pt x="80692" y="107958"/>
                  </a:lnTo>
                  <a:lnTo>
                    <a:pt x="21206" y="90086"/>
                  </a:lnTo>
                  <a:lnTo>
                    <a:pt x="5430" y="80228"/>
                  </a:lnTo>
                  <a:lnTo>
                    <a:pt x="0" y="69899"/>
                  </a:lnTo>
                </a:path>
                <a:path w="1002029" h="419735">
                  <a:moveTo>
                    <a:pt x="0" y="69899"/>
                  </a:moveTo>
                  <a:lnTo>
                    <a:pt x="5430" y="59565"/>
                  </a:lnTo>
                  <a:lnTo>
                    <a:pt x="21206" y="49704"/>
                  </a:lnTo>
                  <a:lnTo>
                    <a:pt x="80692" y="31829"/>
                  </a:lnTo>
                  <a:lnTo>
                    <a:pt x="122853" y="24032"/>
                  </a:lnTo>
                  <a:lnTo>
                    <a:pt x="172260" y="17138"/>
                  </a:lnTo>
                  <a:lnTo>
                    <a:pt x="228136" y="11256"/>
                  </a:lnTo>
                  <a:lnTo>
                    <a:pt x="289708" y="6493"/>
                  </a:lnTo>
                  <a:lnTo>
                    <a:pt x="356201" y="2957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7"/>
                  </a:lnTo>
                  <a:lnTo>
                    <a:pt x="711989" y="6493"/>
                  </a:lnTo>
                  <a:lnTo>
                    <a:pt x="773561" y="11256"/>
                  </a:lnTo>
                  <a:lnTo>
                    <a:pt x="829437" y="17138"/>
                  </a:lnTo>
                  <a:lnTo>
                    <a:pt x="878844" y="24032"/>
                  </a:lnTo>
                  <a:lnTo>
                    <a:pt x="921005" y="31829"/>
                  </a:lnTo>
                  <a:lnTo>
                    <a:pt x="980491" y="49704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311660" y="4237707"/>
            <a:ext cx="62230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HDFS</a:t>
            </a:r>
            <a:r>
              <a:rPr dirty="0" sz="900" spc="-6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3.1.1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65793" y="3441868"/>
            <a:ext cx="4785360" cy="569595"/>
          </a:xfrm>
          <a:custGeom>
            <a:avLst/>
            <a:gdLst/>
            <a:ahLst/>
            <a:cxnLst/>
            <a:rect l="l" t="t" r="r" b="b"/>
            <a:pathLst>
              <a:path w="4785359" h="569595">
                <a:moveTo>
                  <a:pt x="8149" y="569248"/>
                </a:moveTo>
                <a:lnTo>
                  <a:pt x="4785340" y="555148"/>
                </a:lnTo>
              </a:path>
              <a:path w="4785359" h="569595">
                <a:moveTo>
                  <a:pt x="0" y="0"/>
                </a:moveTo>
                <a:lnTo>
                  <a:pt x="4777190" y="7799"/>
                </a:lnTo>
              </a:path>
            </a:pathLst>
          </a:custGeom>
          <a:ln w="19049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108502" y="4099240"/>
            <a:ext cx="5810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STORAGE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84920" y="3398192"/>
            <a:ext cx="848994" cy="4445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7945">
              <a:lnSpc>
                <a:spcPct val="137500"/>
              </a:lnSpc>
              <a:spcBef>
                <a:spcPts val="100"/>
              </a:spcBef>
            </a:pPr>
            <a:r>
              <a:rPr dirty="0" sz="1000" spc="-5">
                <a:solidFill>
                  <a:srgbClr val="F96702"/>
                </a:solidFill>
                <a:latin typeface="Roboto"/>
                <a:cs typeface="Roboto"/>
              </a:rPr>
              <a:t>SECURITY &amp;  </a:t>
            </a: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G</a:t>
            </a:r>
            <a:r>
              <a:rPr dirty="0" sz="1000" spc="-20">
                <a:solidFill>
                  <a:srgbClr val="F96702"/>
                </a:solidFill>
                <a:latin typeface="Roboto"/>
                <a:cs typeface="Roboto"/>
              </a:rPr>
              <a:t>O</a:t>
            </a: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VER</a:t>
            </a:r>
            <a:r>
              <a:rPr dirty="0" sz="1000">
                <a:solidFill>
                  <a:srgbClr val="F96702"/>
                </a:solidFill>
                <a:latin typeface="Roboto"/>
                <a:cs typeface="Roboto"/>
              </a:rPr>
              <a:t>N</a:t>
            </a: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ANCE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948319" y="1015747"/>
            <a:ext cx="4812665" cy="2839085"/>
            <a:chOff x="2948319" y="1015747"/>
            <a:chExt cx="4812665" cy="2839085"/>
          </a:xfrm>
        </p:grpSpPr>
        <p:sp>
          <p:nvSpPr>
            <p:cNvPr id="24" name="object 24"/>
            <p:cNvSpPr/>
            <p:nvPr/>
          </p:nvSpPr>
          <p:spPr>
            <a:xfrm>
              <a:off x="2957844" y="1025272"/>
              <a:ext cx="4793615" cy="20320"/>
            </a:xfrm>
            <a:custGeom>
              <a:avLst/>
              <a:gdLst/>
              <a:ahLst/>
              <a:cxnLst/>
              <a:rect l="l" t="t" r="r" b="b"/>
              <a:pathLst>
                <a:path w="4793615" h="20319">
                  <a:moveTo>
                    <a:pt x="0" y="20099"/>
                  </a:moveTo>
                  <a:lnTo>
                    <a:pt x="4793090" y="0"/>
                  </a:lnTo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46615" y="3591942"/>
              <a:ext cx="800100" cy="262890"/>
            </a:xfrm>
            <a:custGeom>
              <a:avLst/>
              <a:gdLst/>
              <a:ahLst/>
              <a:cxnLst/>
              <a:rect l="l" t="t" r="r" b="b"/>
              <a:pathLst>
                <a:path w="800100" h="262889">
                  <a:moveTo>
                    <a:pt x="799798" y="262799"/>
                  </a:moveTo>
                  <a:lnTo>
                    <a:pt x="0" y="262799"/>
                  </a:lnTo>
                  <a:lnTo>
                    <a:pt x="0" y="0"/>
                  </a:lnTo>
                  <a:lnTo>
                    <a:pt x="799798" y="0"/>
                  </a:lnTo>
                  <a:lnTo>
                    <a:pt x="799798" y="26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2959331" y="1110444"/>
            <a:ext cx="9004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96702"/>
                </a:solidFill>
                <a:latin typeface="Roboto"/>
                <a:cs typeface="Roboto"/>
              </a:rPr>
              <a:t>MANAGEMENT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946615" y="3591942"/>
            <a:ext cx="800100" cy="262890"/>
          </a:xfrm>
          <a:prstGeom prst="rect">
            <a:avLst/>
          </a:prstGeom>
          <a:ln w="9524">
            <a:solidFill>
              <a:srgbClr val="2F5767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00"/>
              </a:lnSpc>
            </a:pPr>
            <a:r>
              <a:rPr dirty="0" sz="900" spc="-5">
                <a:latin typeface="Arial"/>
                <a:cs typeface="Arial"/>
              </a:rPr>
              <a:t>Ranger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070"/>
              </a:lnSpc>
            </a:pPr>
            <a:r>
              <a:rPr dirty="0" sz="900" spc="-5">
                <a:latin typeface="Arial"/>
                <a:cs typeface="Arial"/>
              </a:rPr>
              <a:t>2.0.0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926044" y="1807071"/>
            <a:ext cx="4841240" cy="2047875"/>
            <a:chOff x="2926044" y="1807071"/>
            <a:chExt cx="4841240" cy="2047875"/>
          </a:xfrm>
        </p:grpSpPr>
        <p:sp>
          <p:nvSpPr>
            <p:cNvPr id="29" name="object 29"/>
            <p:cNvSpPr/>
            <p:nvPr/>
          </p:nvSpPr>
          <p:spPr>
            <a:xfrm>
              <a:off x="2935569" y="1816596"/>
              <a:ext cx="4822190" cy="791845"/>
            </a:xfrm>
            <a:custGeom>
              <a:avLst/>
              <a:gdLst/>
              <a:ahLst/>
              <a:cxnLst/>
              <a:rect l="l" t="t" r="r" b="b"/>
              <a:pathLst>
                <a:path w="4822190" h="791844">
                  <a:moveTo>
                    <a:pt x="0" y="0"/>
                  </a:moveTo>
                  <a:lnTo>
                    <a:pt x="4821890" y="4499"/>
                  </a:lnTo>
                </a:path>
                <a:path w="4822190" h="791844">
                  <a:moveTo>
                    <a:pt x="46474" y="791623"/>
                  </a:moveTo>
                  <a:lnTo>
                    <a:pt x="4807465" y="775723"/>
                  </a:lnTo>
                </a:path>
              </a:pathLst>
            </a:custGeom>
            <a:ln w="19049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823813" y="3591942"/>
              <a:ext cx="800100" cy="262890"/>
            </a:xfrm>
            <a:custGeom>
              <a:avLst/>
              <a:gdLst/>
              <a:ahLst/>
              <a:cxnLst/>
              <a:rect l="l" t="t" r="r" b="b"/>
              <a:pathLst>
                <a:path w="800100" h="262889">
                  <a:moveTo>
                    <a:pt x="799798" y="262799"/>
                  </a:moveTo>
                  <a:lnTo>
                    <a:pt x="0" y="262799"/>
                  </a:lnTo>
                  <a:lnTo>
                    <a:pt x="0" y="0"/>
                  </a:lnTo>
                  <a:lnTo>
                    <a:pt x="799798" y="0"/>
                  </a:lnTo>
                  <a:lnTo>
                    <a:pt x="799798" y="26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3101096" y="1876967"/>
            <a:ext cx="61531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46990" marR="5080" indent="-3492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COMPUTE  </a:t>
            </a: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ENGINES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962707" y="2689391"/>
            <a:ext cx="87249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96702"/>
                </a:solidFill>
                <a:latin typeface="Roboto"/>
                <a:cs typeface="Roboto"/>
              </a:rPr>
              <a:t>FRAMEWORKS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23813" y="3591942"/>
            <a:ext cx="800100" cy="262890"/>
          </a:xfrm>
          <a:prstGeom prst="rect">
            <a:avLst/>
          </a:prstGeom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Atlas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2.0.0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98366" y="2724419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000"/>
              </a:lnSpc>
            </a:pPr>
            <a:r>
              <a:rPr dirty="0" sz="900" spc="-5">
                <a:latin typeface="Arial"/>
                <a:cs typeface="Arial"/>
              </a:rPr>
              <a:t>Capacity</a:t>
            </a:r>
            <a:endParaRPr sz="900">
              <a:latin typeface="Arial"/>
              <a:cs typeface="Arial"/>
            </a:endParaRPr>
          </a:p>
          <a:p>
            <a:pPr algn="ctr">
              <a:lnSpc>
                <a:spcPts val="1070"/>
              </a:lnSpc>
            </a:pPr>
            <a:r>
              <a:rPr dirty="0" sz="900" spc="-5">
                <a:latin typeface="Arial"/>
                <a:cs typeface="Arial"/>
              </a:rPr>
              <a:t>Scheduler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3.1.1</a:t>
            </a:r>
            <a:endParaRPr sz="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098366" y="3062868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84480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ZK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3.5.5</a:t>
            </a:r>
            <a:endParaRPr sz="9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94889" y="3058518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30504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ORC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1.5.1</a:t>
            </a:r>
            <a:endParaRPr sz="9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522261" y="3058518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08279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Oozie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5.1.0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90641" y="3591942"/>
            <a:ext cx="80010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29539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HMS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2.0.0</a:t>
            </a:r>
            <a:endParaRPr sz="9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98366" y="2240270"/>
            <a:ext cx="1002030" cy="262890"/>
          </a:xfrm>
          <a:custGeom>
            <a:avLst/>
            <a:gdLst/>
            <a:ahLst/>
            <a:cxnLst/>
            <a:rect l="l" t="t" r="r" b="b"/>
            <a:pathLst>
              <a:path w="1002029" h="262889">
                <a:moveTo>
                  <a:pt x="0" y="0"/>
                </a:moveTo>
                <a:lnTo>
                  <a:pt x="1001697" y="0"/>
                </a:lnTo>
                <a:lnTo>
                  <a:pt x="1001697" y="262799"/>
                </a:lnTo>
                <a:lnTo>
                  <a:pt x="0" y="262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4103129" y="2224033"/>
            <a:ext cx="992505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4295" rIns="0" bIns="0" rtlCol="0" vert="horz">
            <a:spAutoFit/>
          </a:bodyPr>
          <a:lstStyle/>
          <a:p>
            <a:pPr marL="206375">
              <a:lnSpc>
                <a:spcPct val="100000"/>
              </a:lnSpc>
              <a:spcBef>
                <a:spcPts val="585"/>
              </a:spcBef>
            </a:pPr>
            <a:r>
              <a:rPr dirty="0" sz="900" spc="-5">
                <a:latin typeface="Arial"/>
                <a:cs typeface="Arial"/>
              </a:rPr>
              <a:t>Kafka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2.4.0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94889" y="2240270"/>
            <a:ext cx="1002030" cy="262890"/>
          </a:xfrm>
          <a:custGeom>
            <a:avLst/>
            <a:gdLst/>
            <a:ahLst/>
            <a:cxnLst/>
            <a:rect l="l" t="t" r="r" b="b"/>
            <a:pathLst>
              <a:path w="1002029" h="262889">
                <a:moveTo>
                  <a:pt x="0" y="0"/>
                </a:moveTo>
                <a:lnTo>
                  <a:pt x="1001697" y="0"/>
                </a:lnTo>
                <a:lnTo>
                  <a:pt x="1001697" y="262799"/>
                </a:lnTo>
                <a:lnTo>
                  <a:pt x="0" y="262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299651" y="2224033"/>
            <a:ext cx="992505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4295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585"/>
              </a:spcBef>
            </a:pPr>
            <a:r>
              <a:rPr dirty="0" sz="900" spc="-5">
                <a:latin typeface="Arial"/>
                <a:cs typeface="Arial"/>
              </a:rPr>
              <a:t>Impala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3.4.0</a:t>
            </a:r>
            <a:endParaRPr sz="9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098366" y="1451979"/>
            <a:ext cx="1612265" cy="746760"/>
          </a:xfrm>
          <a:custGeom>
            <a:avLst/>
            <a:gdLst/>
            <a:ahLst/>
            <a:cxnLst/>
            <a:rect l="l" t="t" r="r" b="b"/>
            <a:pathLst>
              <a:path w="1612264" h="746760">
                <a:moveTo>
                  <a:pt x="0" y="483491"/>
                </a:moveTo>
                <a:lnTo>
                  <a:pt x="1001697" y="483491"/>
                </a:lnTo>
                <a:lnTo>
                  <a:pt x="1001697" y="746290"/>
                </a:lnTo>
                <a:lnTo>
                  <a:pt x="0" y="746290"/>
                </a:lnTo>
                <a:lnTo>
                  <a:pt x="0" y="483491"/>
                </a:lnTo>
                <a:close/>
              </a:path>
              <a:path w="1612264" h="746760">
                <a:moveTo>
                  <a:pt x="27724" y="0"/>
                </a:moveTo>
                <a:lnTo>
                  <a:pt x="1612021" y="0"/>
                </a:lnTo>
                <a:lnTo>
                  <a:pt x="1612021" y="262799"/>
                </a:lnTo>
                <a:lnTo>
                  <a:pt x="27724" y="262799"/>
                </a:lnTo>
                <a:lnTo>
                  <a:pt x="27724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130854" y="1435738"/>
            <a:ext cx="1574800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82550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650"/>
              </a:spcBef>
            </a:pPr>
            <a:r>
              <a:rPr dirty="0" sz="800" spc="-5">
                <a:latin typeface="Arial"/>
                <a:cs typeface="Arial"/>
              </a:rPr>
              <a:t>Streams </a:t>
            </a:r>
            <a:r>
              <a:rPr dirty="0" sz="800">
                <a:latin typeface="Arial"/>
                <a:cs typeface="Arial"/>
              </a:rPr>
              <a:t>Message </a:t>
            </a:r>
            <a:r>
              <a:rPr dirty="0" sz="800" spc="-15">
                <a:latin typeface="Arial"/>
                <a:cs typeface="Arial"/>
              </a:rPr>
              <a:t>Mgr.</a:t>
            </a:r>
            <a:r>
              <a:rPr dirty="0" sz="800" spc="-40">
                <a:latin typeface="Arial"/>
                <a:cs typeface="Arial"/>
              </a:rPr>
              <a:t> </a:t>
            </a:r>
            <a:r>
              <a:rPr dirty="0" sz="800" spc="-5">
                <a:latin typeface="Arial"/>
                <a:cs typeface="Arial"/>
              </a:rPr>
              <a:t>2.1.0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939563" y="1451992"/>
            <a:ext cx="1584325" cy="262890"/>
          </a:xfrm>
          <a:custGeom>
            <a:avLst/>
            <a:gdLst/>
            <a:ahLst/>
            <a:cxnLst/>
            <a:rect l="l" t="t" r="r" b="b"/>
            <a:pathLst>
              <a:path w="1584325" h="262889">
                <a:moveTo>
                  <a:pt x="0" y="0"/>
                </a:moveTo>
                <a:lnTo>
                  <a:pt x="1584296" y="0"/>
                </a:lnTo>
                <a:lnTo>
                  <a:pt x="1584296" y="262799"/>
                </a:lnTo>
                <a:lnTo>
                  <a:pt x="0" y="262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 txBox="1"/>
          <p:nvPr/>
        </p:nvSpPr>
        <p:spPr>
          <a:xfrm>
            <a:off x="5944325" y="1435750"/>
            <a:ext cx="1574800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74295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585"/>
              </a:spcBef>
            </a:pPr>
            <a:r>
              <a:rPr dirty="0" sz="900" spc="-5">
                <a:latin typeface="Arial"/>
                <a:cs typeface="Arial"/>
              </a:rPr>
              <a:t>Replication </a:t>
            </a:r>
            <a:r>
              <a:rPr dirty="0" sz="900">
                <a:latin typeface="Arial"/>
                <a:cs typeface="Arial"/>
              </a:rPr>
              <a:t>Manager</a:t>
            </a:r>
            <a:r>
              <a:rPr dirty="0" sz="900" spc="-4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1.5.0</a:t>
            </a:r>
            <a:endParaRPr sz="9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26091" y="1147172"/>
            <a:ext cx="1584325" cy="262890"/>
          </a:xfrm>
          <a:custGeom>
            <a:avLst/>
            <a:gdLst/>
            <a:ahLst/>
            <a:cxnLst/>
            <a:rect l="l" t="t" r="r" b="b"/>
            <a:pathLst>
              <a:path w="1584325" h="262890">
                <a:moveTo>
                  <a:pt x="0" y="0"/>
                </a:moveTo>
                <a:lnTo>
                  <a:pt x="1584296" y="0"/>
                </a:lnTo>
                <a:lnTo>
                  <a:pt x="1584296" y="262799"/>
                </a:lnTo>
                <a:lnTo>
                  <a:pt x="0" y="262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 txBox="1"/>
          <p:nvPr/>
        </p:nvSpPr>
        <p:spPr>
          <a:xfrm>
            <a:off x="4130854" y="1151935"/>
            <a:ext cx="1574800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3340" rIns="0" bIns="0" rtlCol="0" vert="horz">
            <a:spAutoFit/>
          </a:bodyPr>
          <a:lstStyle/>
          <a:p>
            <a:pPr marL="170815">
              <a:lnSpc>
                <a:spcPct val="100000"/>
              </a:lnSpc>
              <a:spcBef>
                <a:spcPts val="420"/>
              </a:spcBef>
            </a:pPr>
            <a:r>
              <a:rPr dirty="0" sz="900" spc="-5">
                <a:latin typeface="Arial"/>
                <a:cs typeface="Arial"/>
              </a:rPr>
              <a:t>Cloudera </a:t>
            </a:r>
            <a:r>
              <a:rPr dirty="0" sz="900">
                <a:latin typeface="Arial"/>
                <a:cs typeface="Arial"/>
              </a:rPr>
              <a:t>Manager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7.3.1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939563" y="1147185"/>
            <a:ext cx="1584325" cy="262890"/>
          </a:xfrm>
          <a:custGeom>
            <a:avLst/>
            <a:gdLst/>
            <a:ahLst/>
            <a:cxnLst/>
            <a:rect l="l" t="t" r="r" b="b"/>
            <a:pathLst>
              <a:path w="1584325" h="262890">
                <a:moveTo>
                  <a:pt x="0" y="0"/>
                </a:moveTo>
                <a:lnTo>
                  <a:pt x="1584296" y="0"/>
                </a:lnTo>
                <a:lnTo>
                  <a:pt x="1584296" y="262799"/>
                </a:lnTo>
                <a:lnTo>
                  <a:pt x="0" y="2627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944325" y="1151947"/>
            <a:ext cx="1574800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3340" rIns="0" bIns="0" rtlCol="0" vert="horz">
            <a:spAutoFit/>
          </a:bodyPr>
          <a:lstStyle/>
          <a:p>
            <a:pPr marL="162560">
              <a:lnSpc>
                <a:spcPct val="100000"/>
              </a:lnSpc>
              <a:spcBef>
                <a:spcPts val="420"/>
              </a:spcBef>
            </a:pPr>
            <a:r>
              <a:rPr dirty="0" sz="900" spc="-10">
                <a:latin typeface="Arial"/>
                <a:cs typeface="Arial"/>
              </a:rPr>
              <a:t>Workload </a:t>
            </a:r>
            <a:r>
              <a:rPr dirty="0" sz="900">
                <a:latin typeface="Arial"/>
                <a:cs typeface="Arial"/>
              </a:rPr>
              <a:t>Manager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2.1.0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320265" y="1469735"/>
            <a:ext cx="51371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Spark</a:t>
            </a:r>
            <a:r>
              <a:rPr dirty="0" sz="9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3.1 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separate 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parcel</a:t>
            </a:r>
            <a:endParaRPr sz="9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8188582" y="3570603"/>
            <a:ext cx="64706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Many</a:t>
            </a:r>
            <a:r>
              <a:rPr dirty="0" sz="9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teams 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running 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r>
              <a:rPr dirty="0" sz="9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2.6.0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132727" y="3788854"/>
            <a:ext cx="2963545" cy="716280"/>
            <a:chOff x="5132727" y="3788854"/>
            <a:chExt cx="2963545" cy="716280"/>
          </a:xfrm>
        </p:grpSpPr>
        <p:sp>
          <p:nvSpPr>
            <p:cNvPr id="54" name="object 54"/>
            <p:cNvSpPr/>
            <p:nvPr/>
          </p:nvSpPr>
          <p:spPr>
            <a:xfrm>
              <a:off x="5155964" y="3793617"/>
              <a:ext cx="2935605" cy="490220"/>
            </a:xfrm>
            <a:custGeom>
              <a:avLst/>
              <a:gdLst/>
              <a:ahLst/>
              <a:cxnLst/>
              <a:rect l="l" t="t" r="r" b="b"/>
              <a:pathLst>
                <a:path w="2935604" h="490220">
                  <a:moveTo>
                    <a:pt x="0" y="489624"/>
                  </a:moveTo>
                  <a:lnTo>
                    <a:pt x="2935394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5137489" y="4270916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30799" y="21124"/>
                  </a:moveTo>
                  <a:lnTo>
                    <a:pt x="0" y="15399"/>
                  </a:lnTo>
                  <a:lnTo>
                    <a:pt x="27274" y="0"/>
                  </a:lnTo>
                  <a:lnTo>
                    <a:pt x="18474" y="12324"/>
                  </a:lnTo>
                  <a:lnTo>
                    <a:pt x="30799" y="2112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5137489" y="4270916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8474" y="12324"/>
                  </a:moveTo>
                  <a:lnTo>
                    <a:pt x="27274" y="0"/>
                  </a:lnTo>
                  <a:lnTo>
                    <a:pt x="0" y="15399"/>
                  </a:lnTo>
                  <a:lnTo>
                    <a:pt x="30799" y="21124"/>
                  </a:lnTo>
                  <a:lnTo>
                    <a:pt x="18474" y="1232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5310314" y="408056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500848" y="419399"/>
                  </a:move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lnTo>
                    <a:pt x="46552" y="40433"/>
                  </a:lnTo>
                  <a:lnTo>
                    <a:pt x="122853" y="24042"/>
                  </a:lnTo>
                  <a:lnTo>
                    <a:pt x="172260" y="17146"/>
                  </a:lnTo>
                  <a:lnTo>
                    <a:pt x="228136" y="11262"/>
                  </a:lnTo>
                  <a:lnTo>
                    <a:pt x="289708" y="6497"/>
                  </a:lnTo>
                  <a:lnTo>
                    <a:pt x="356201" y="2959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9"/>
                  </a:lnTo>
                  <a:lnTo>
                    <a:pt x="711989" y="6497"/>
                  </a:lnTo>
                  <a:lnTo>
                    <a:pt x="773561" y="11262"/>
                  </a:lnTo>
                  <a:lnTo>
                    <a:pt x="829437" y="17146"/>
                  </a:lnTo>
                  <a:lnTo>
                    <a:pt x="878844" y="24042"/>
                  </a:lnTo>
                  <a:lnTo>
                    <a:pt x="921005" y="31840"/>
                  </a:lnTo>
                  <a:lnTo>
                    <a:pt x="980491" y="49713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5310314" y="408056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1001697" y="69899"/>
                  </a:moveTo>
                  <a:lnTo>
                    <a:pt x="996267" y="80228"/>
                  </a:lnTo>
                  <a:lnTo>
                    <a:pt x="980491" y="90086"/>
                  </a:lnTo>
                  <a:lnTo>
                    <a:pt x="921005" y="107958"/>
                  </a:lnTo>
                  <a:lnTo>
                    <a:pt x="878844" y="115757"/>
                  </a:lnTo>
                  <a:lnTo>
                    <a:pt x="829437" y="122652"/>
                  </a:lnTo>
                  <a:lnTo>
                    <a:pt x="773561" y="128537"/>
                  </a:lnTo>
                  <a:lnTo>
                    <a:pt x="711989" y="133302"/>
                  </a:lnTo>
                  <a:lnTo>
                    <a:pt x="645496" y="136839"/>
                  </a:lnTo>
                  <a:lnTo>
                    <a:pt x="574858" y="139041"/>
                  </a:lnTo>
                  <a:lnTo>
                    <a:pt x="500848" y="139799"/>
                  </a:lnTo>
                  <a:lnTo>
                    <a:pt x="426839" y="139041"/>
                  </a:lnTo>
                  <a:lnTo>
                    <a:pt x="356201" y="136839"/>
                  </a:lnTo>
                  <a:lnTo>
                    <a:pt x="289708" y="133302"/>
                  </a:lnTo>
                  <a:lnTo>
                    <a:pt x="228136" y="128537"/>
                  </a:lnTo>
                  <a:lnTo>
                    <a:pt x="172260" y="122652"/>
                  </a:lnTo>
                  <a:lnTo>
                    <a:pt x="122853" y="115757"/>
                  </a:lnTo>
                  <a:lnTo>
                    <a:pt x="80692" y="107958"/>
                  </a:lnTo>
                  <a:lnTo>
                    <a:pt x="21206" y="90086"/>
                  </a:lnTo>
                  <a:lnTo>
                    <a:pt x="5430" y="80228"/>
                  </a:lnTo>
                  <a:lnTo>
                    <a:pt x="0" y="69899"/>
                  </a:lnTo>
                </a:path>
                <a:path w="1002029" h="419735">
                  <a:moveTo>
                    <a:pt x="0" y="69899"/>
                  </a:moveTo>
                  <a:lnTo>
                    <a:pt x="5430" y="59571"/>
                  </a:lnTo>
                  <a:lnTo>
                    <a:pt x="21206" y="49713"/>
                  </a:lnTo>
                  <a:lnTo>
                    <a:pt x="80692" y="31840"/>
                  </a:lnTo>
                  <a:lnTo>
                    <a:pt x="122853" y="24042"/>
                  </a:lnTo>
                  <a:lnTo>
                    <a:pt x="172260" y="17146"/>
                  </a:lnTo>
                  <a:lnTo>
                    <a:pt x="228136" y="11262"/>
                  </a:lnTo>
                  <a:lnTo>
                    <a:pt x="289708" y="6497"/>
                  </a:lnTo>
                  <a:lnTo>
                    <a:pt x="356201" y="2959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9"/>
                  </a:lnTo>
                  <a:lnTo>
                    <a:pt x="711989" y="6497"/>
                  </a:lnTo>
                  <a:lnTo>
                    <a:pt x="773561" y="11262"/>
                  </a:lnTo>
                  <a:lnTo>
                    <a:pt x="829437" y="17146"/>
                  </a:lnTo>
                  <a:lnTo>
                    <a:pt x="878844" y="24042"/>
                  </a:lnTo>
                  <a:lnTo>
                    <a:pt x="921005" y="31840"/>
                  </a:lnTo>
                  <a:lnTo>
                    <a:pt x="980491" y="49713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9" name="object 59"/>
          <p:cNvSpPr txBox="1"/>
          <p:nvPr/>
        </p:nvSpPr>
        <p:spPr>
          <a:xfrm>
            <a:off x="5534754" y="4239364"/>
            <a:ext cx="55181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Ozone</a:t>
            </a:r>
            <a:r>
              <a:rPr dirty="0" sz="900" spc="-7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1.0</a:t>
            </a:r>
            <a:endParaRPr sz="9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701036" y="3591942"/>
            <a:ext cx="80010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126364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Knox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1.3.0</a:t>
            </a:r>
            <a:endParaRPr sz="9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182192" y="4135835"/>
            <a:ext cx="660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This is</a:t>
            </a:r>
            <a:r>
              <a:rPr dirty="0" sz="9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the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G.A.</a:t>
            </a:r>
            <a:r>
              <a:rPr dirty="0" sz="9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release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6321174" y="4074154"/>
            <a:ext cx="1207770" cy="429259"/>
            <a:chOff x="6321174" y="4074154"/>
            <a:chExt cx="1207770" cy="429259"/>
          </a:xfrm>
        </p:grpSpPr>
        <p:sp>
          <p:nvSpPr>
            <p:cNvPr id="63" name="object 63"/>
            <p:cNvSpPr/>
            <p:nvPr/>
          </p:nvSpPr>
          <p:spPr>
            <a:xfrm>
              <a:off x="6325937" y="42795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29424" y="21399"/>
                  </a:moveTo>
                  <a:lnTo>
                    <a:pt x="0" y="10699"/>
                  </a:lnTo>
                  <a:lnTo>
                    <a:pt x="29424" y="0"/>
                  </a:lnTo>
                  <a:lnTo>
                    <a:pt x="18724" y="10699"/>
                  </a:lnTo>
                  <a:lnTo>
                    <a:pt x="29424" y="2139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325937" y="42795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8724" y="10699"/>
                  </a:moveTo>
                  <a:lnTo>
                    <a:pt x="29424" y="0"/>
                  </a:lnTo>
                  <a:lnTo>
                    <a:pt x="0" y="10699"/>
                  </a:lnTo>
                  <a:lnTo>
                    <a:pt x="29424" y="21399"/>
                  </a:lnTo>
                  <a:lnTo>
                    <a:pt x="18724" y="1069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522261" y="407891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500848" y="419399"/>
                  </a:move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lnTo>
                    <a:pt x="46552" y="40423"/>
                  </a:lnTo>
                  <a:lnTo>
                    <a:pt x="122853" y="24032"/>
                  </a:lnTo>
                  <a:lnTo>
                    <a:pt x="172260" y="17138"/>
                  </a:lnTo>
                  <a:lnTo>
                    <a:pt x="228136" y="11256"/>
                  </a:lnTo>
                  <a:lnTo>
                    <a:pt x="289708" y="6493"/>
                  </a:lnTo>
                  <a:lnTo>
                    <a:pt x="356201" y="2957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7"/>
                  </a:lnTo>
                  <a:lnTo>
                    <a:pt x="711989" y="6493"/>
                  </a:lnTo>
                  <a:lnTo>
                    <a:pt x="773561" y="11256"/>
                  </a:lnTo>
                  <a:lnTo>
                    <a:pt x="829437" y="17138"/>
                  </a:lnTo>
                  <a:lnTo>
                    <a:pt x="878844" y="24032"/>
                  </a:lnTo>
                  <a:lnTo>
                    <a:pt x="921005" y="31829"/>
                  </a:lnTo>
                  <a:lnTo>
                    <a:pt x="980491" y="49704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522261" y="4078916"/>
              <a:ext cx="1002030" cy="419734"/>
            </a:xfrm>
            <a:custGeom>
              <a:avLst/>
              <a:gdLst/>
              <a:ahLst/>
              <a:cxnLst/>
              <a:rect l="l" t="t" r="r" b="b"/>
              <a:pathLst>
                <a:path w="1002029" h="419735">
                  <a:moveTo>
                    <a:pt x="1001697" y="69899"/>
                  </a:moveTo>
                  <a:lnTo>
                    <a:pt x="996267" y="80228"/>
                  </a:lnTo>
                  <a:lnTo>
                    <a:pt x="980491" y="90086"/>
                  </a:lnTo>
                  <a:lnTo>
                    <a:pt x="921005" y="107958"/>
                  </a:lnTo>
                  <a:lnTo>
                    <a:pt x="878844" y="115757"/>
                  </a:lnTo>
                  <a:lnTo>
                    <a:pt x="829437" y="122652"/>
                  </a:lnTo>
                  <a:lnTo>
                    <a:pt x="773561" y="128537"/>
                  </a:lnTo>
                  <a:lnTo>
                    <a:pt x="711989" y="133302"/>
                  </a:lnTo>
                  <a:lnTo>
                    <a:pt x="645496" y="136839"/>
                  </a:lnTo>
                  <a:lnTo>
                    <a:pt x="574858" y="139041"/>
                  </a:lnTo>
                  <a:lnTo>
                    <a:pt x="500848" y="139799"/>
                  </a:lnTo>
                  <a:lnTo>
                    <a:pt x="426839" y="139041"/>
                  </a:lnTo>
                  <a:lnTo>
                    <a:pt x="356201" y="136839"/>
                  </a:lnTo>
                  <a:lnTo>
                    <a:pt x="289708" y="133302"/>
                  </a:lnTo>
                  <a:lnTo>
                    <a:pt x="228136" y="128537"/>
                  </a:lnTo>
                  <a:lnTo>
                    <a:pt x="172260" y="122652"/>
                  </a:lnTo>
                  <a:lnTo>
                    <a:pt x="122853" y="115757"/>
                  </a:lnTo>
                  <a:lnTo>
                    <a:pt x="80692" y="107958"/>
                  </a:lnTo>
                  <a:lnTo>
                    <a:pt x="21206" y="90086"/>
                  </a:lnTo>
                  <a:lnTo>
                    <a:pt x="5430" y="80228"/>
                  </a:lnTo>
                  <a:lnTo>
                    <a:pt x="0" y="69899"/>
                  </a:lnTo>
                </a:path>
                <a:path w="1002029" h="419735">
                  <a:moveTo>
                    <a:pt x="0" y="69899"/>
                  </a:moveTo>
                  <a:lnTo>
                    <a:pt x="5430" y="59565"/>
                  </a:lnTo>
                  <a:lnTo>
                    <a:pt x="21206" y="49704"/>
                  </a:lnTo>
                  <a:lnTo>
                    <a:pt x="80692" y="31829"/>
                  </a:lnTo>
                  <a:lnTo>
                    <a:pt x="122853" y="24032"/>
                  </a:lnTo>
                  <a:lnTo>
                    <a:pt x="172260" y="17138"/>
                  </a:lnTo>
                  <a:lnTo>
                    <a:pt x="228136" y="11256"/>
                  </a:lnTo>
                  <a:lnTo>
                    <a:pt x="289708" y="6493"/>
                  </a:lnTo>
                  <a:lnTo>
                    <a:pt x="356201" y="2957"/>
                  </a:lnTo>
                  <a:lnTo>
                    <a:pt x="426839" y="757"/>
                  </a:lnTo>
                  <a:lnTo>
                    <a:pt x="500848" y="0"/>
                  </a:lnTo>
                  <a:lnTo>
                    <a:pt x="574858" y="757"/>
                  </a:lnTo>
                  <a:lnTo>
                    <a:pt x="645496" y="2957"/>
                  </a:lnTo>
                  <a:lnTo>
                    <a:pt x="711989" y="6493"/>
                  </a:lnTo>
                  <a:lnTo>
                    <a:pt x="773561" y="11256"/>
                  </a:lnTo>
                  <a:lnTo>
                    <a:pt x="829437" y="17138"/>
                  </a:lnTo>
                  <a:lnTo>
                    <a:pt x="878844" y="24032"/>
                  </a:lnTo>
                  <a:lnTo>
                    <a:pt x="921005" y="31829"/>
                  </a:lnTo>
                  <a:lnTo>
                    <a:pt x="980491" y="49704"/>
                  </a:lnTo>
                  <a:lnTo>
                    <a:pt x="1001697" y="69899"/>
                  </a:lnTo>
                  <a:lnTo>
                    <a:pt x="1001697" y="349499"/>
                  </a:lnTo>
                  <a:lnTo>
                    <a:pt x="955145" y="378965"/>
                  </a:lnTo>
                  <a:lnTo>
                    <a:pt x="878844" y="395356"/>
                  </a:lnTo>
                  <a:lnTo>
                    <a:pt x="829437" y="402252"/>
                  </a:lnTo>
                  <a:lnTo>
                    <a:pt x="773561" y="408136"/>
                  </a:lnTo>
                  <a:lnTo>
                    <a:pt x="711989" y="412901"/>
                  </a:lnTo>
                  <a:lnTo>
                    <a:pt x="645496" y="416439"/>
                  </a:lnTo>
                  <a:lnTo>
                    <a:pt x="574858" y="418641"/>
                  </a:lnTo>
                  <a:lnTo>
                    <a:pt x="500848" y="419399"/>
                  </a:lnTo>
                  <a:lnTo>
                    <a:pt x="426839" y="418641"/>
                  </a:lnTo>
                  <a:lnTo>
                    <a:pt x="356201" y="416439"/>
                  </a:lnTo>
                  <a:lnTo>
                    <a:pt x="289708" y="412901"/>
                  </a:lnTo>
                  <a:lnTo>
                    <a:pt x="228136" y="408136"/>
                  </a:lnTo>
                  <a:lnTo>
                    <a:pt x="172260" y="402252"/>
                  </a:lnTo>
                  <a:lnTo>
                    <a:pt x="122853" y="395356"/>
                  </a:lnTo>
                  <a:lnTo>
                    <a:pt x="80692" y="387558"/>
                  </a:lnTo>
                  <a:lnTo>
                    <a:pt x="21206" y="369685"/>
                  </a:lnTo>
                  <a:lnTo>
                    <a:pt x="0" y="349499"/>
                  </a:lnTo>
                  <a:lnTo>
                    <a:pt x="0" y="6989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 txBox="1"/>
          <p:nvPr/>
        </p:nvSpPr>
        <p:spPr>
          <a:xfrm>
            <a:off x="6331962" y="4135835"/>
            <a:ext cx="1798320" cy="264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940"/>
              </a:lnSpc>
              <a:spcBef>
                <a:spcPts val="100"/>
              </a:spcBef>
              <a:tabLst>
                <a:tab pos="1784985" algn="l"/>
              </a:tabLst>
            </a:pPr>
            <a:r>
              <a:rPr dirty="0" u="sng" sz="900">
                <a:solidFill>
                  <a:srgbClr val="FFFFFF"/>
                </a:solidFill>
                <a:uFill>
                  <a:solidFill>
                    <a:srgbClr val="2F5767"/>
                  </a:solidFill>
                </a:uFill>
                <a:latin typeface="Times New Roman"/>
                <a:cs typeface="Times New Roman"/>
              </a:rPr>
              <a:t> 	</a:t>
            </a:r>
            <a:endParaRPr sz="900">
              <a:latin typeface="Times New Roman"/>
              <a:cs typeface="Times New Roman"/>
            </a:endParaRPr>
          </a:p>
          <a:p>
            <a:pPr marL="382270">
              <a:lnSpc>
                <a:spcPts val="940"/>
              </a:lnSpc>
            </a:pPr>
            <a:r>
              <a:rPr dirty="0" sz="900" spc="-5">
                <a:latin typeface="Arial"/>
                <a:cs typeface="Arial"/>
              </a:rPr>
              <a:t>Kudu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1.12.0</a:t>
            </a:r>
            <a:endParaRPr sz="9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8235573" y="2079334"/>
            <a:ext cx="652145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Leverages  Hive on</a:t>
            </a:r>
            <a:r>
              <a:rPr dirty="0" sz="900" spc="-1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30">
                <a:solidFill>
                  <a:srgbClr val="FFFFFF"/>
                </a:solidFill>
                <a:latin typeface="Arial"/>
                <a:cs typeface="Arial"/>
              </a:rPr>
              <a:t>Tez, 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not</a:t>
            </a:r>
            <a:r>
              <a:rPr dirty="0" sz="9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MR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9" name="object 69"/>
          <p:cNvGrpSpPr/>
          <p:nvPr/>
        </p:nvGrpSpPr>
        <p:grpSpPr>
          <a:xfrm>
            <a:off x="5109127" y="1688009"/>
            <a:ext cx="3036570" cy="619125"/>
            <a:chOff x="5109127" y="1688009"/>
            <a:chExt cx="3036570" cy="619125"/>
          </a:xfrm>
        </p:grpSpPr>
        <p:sp>
          <p:nvSpPr>
            <p:cNvPr id="70" name="object 70"/>
            <p:cNvSpPr/>
            <p:nvPr/>
          </p:nvSpPr>
          <p:spPr>
            <a:xfrm>
              <a:off x="6328962" y="2071005"/>
              <a:ext cx="1811655" cy="231775"/>
            </a:xfrm>
            <a:custGeom>
              <a:avLst/>
              <a:gdLst/>
              <a:ahLst/>
              <a:cxnLst/>
              <a:rect l="l" t="t" r="r" b="b"/>
              <a:pathLst>
                <a:path w="1811654" h="231775">
                  <a:moveTo>
                    <a:pt x="0" y="0"/>
                  </a:moveTo>
                  <a:lnTo>
                    <a:pt x="1811421" y="231364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310387" y="2061738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27849" y="21249"/>
                  </a:moveTo>
                  <a:lnTo>
                    <a:pt x="0" y="6897"/>
                  </a:lnTo>
                  <a:lnTo>
                    <a:pt x="30549" y="0"/>
                  </a:lnTo>
                  <a:lnTo>
                    <a:pt x="18574" y="9267"/>
                  </a:lnTo>
                  <a:lnTo>
                    <a:pt x="27849" y="2124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6310387" y="2061738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8574" y="9267"/>
                  </a:moveTo>
                  <a:lnTo>
                    <a:pt x="30549" y="0"/>
                  </a:lnTo>
                  <a:lnTo>
                    <a:pt x="0" y="6897"/>
                  </a:lnTo>
                  <a:lnTo>
                    <a:pt x="27849" y="21249"/>
                  </a:lnTo>
                  <a:lnTo>
                    <a:pt x="18574" y="9267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132464" y="1692771"/>
              <a:ext cx="3008630" cy="370205"/>
            </a:xfrm>
            <a:custGeom>
              <a:avLst/>
              <a:gdLst/>
              <a:ahLst/>
              <a:cxnLst/>
              <a:rect l="l" t="t" r="r" b="b"/>
              <a:pathLst>
                <a:path w="3008629" h="370205">
                  <a:moveTo>
                    <a:pt x="0" y="370111"/>
                  </a:moveTo>
                  <a:lnTo>
                    <a:pt x="3008093" y="0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5113889" y="2050945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30524" y="21262"/>
                  </a:moveTo>
                  <a:lnTo>
                    <a:pt x="0" y="14224"/>
                  </a:lnTo>
                  <a:lnTo>
                    <a:pt x="27899" y="0"/>
                  </a:lnTo>
                  <a:lnTo>
                    <a:pt x="18574" y="11937"/>
                  </a:lnTo>
                  <a:lnTo>
                    <a:pt x="30524" y="21262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5113889" y="2050945"/>
              <a:ext cx="31115" cy="21590"/>
            </a:xfrm>
            <a:custGeom>
              <a:avLst/>
              <a:gdLst/>
              <a:ahLst/>
              <a:cxnLst/>
              <a:rect l="l" t="t" r="r" b="b"/>
              <a:pathLst>
                <a:path w="31114" h="21589">
                  <a:moveTo>
                    <a:pt x="18574" y="11937"/>
                  </a:moveTo>
                  <a:lnTo>
                    <a:pt x="27899" y="0"/>
                  </a:lnTo>
                  <a:lnTo>
                    <a:pt x="0" y="14224"/>
                  </a:lnTo>
                  <a:lnTo>
                    <a:pt x="30524" y="21262"/>
                  </a:lnTo>
                  <a:lnTo>
                    <a:pt x="18574" y="11937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5294889" y="1935471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1001697" y="262799"/>
                  </a:moveTo>
                  <a:lnTo>
                    <a:pt x="0" y="262799"/>
                  </a:lnTo>
                  <a:lnTo>
                    <a:pt x="0" y="0"/>
                  </a:lnTo>
                  <a:lnTo>
                    <a:pt x="1001697" y="0"/>
                  </a:lnTo>
                  <a:lnTo>
                    <a:pt x="1001697" y="26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5294889" y="1935471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0" y="0"/>
                  </a:moveTo>
                  <a:lnTo>
                    <a:pt x="1001697" y="0"/>
                  </a:lnTo>
                  <a:lnTo>
                    <a:pt x="1001697" y="262799"/>
                  </a:lnTo>
                  <a:lnTo>
                    <a:pt x="0" y="26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4103129" y="1940233"/>
            <a:ext cx="2188845" cy="2743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53340" rIns="0" bIns="0" rtlCol="0" vert="horz">
            <a:spAutoFit/>
          </a:bodyPr>
          <a:lstStyle/>
          <a:p>
            <a:pPr marL="203200">
              <a:lnSpc>
                <a:spcPct val="100000"/>
              </a:lnSpc>
              <a:spcBef>
                <a:spcPts val="420"/>
              </a:spcBef>
              <a:tabLst>
                <a:tab pos="1435100" algn="l"/>
              </a:tabLst>
            </a:pPr>
            <a:r>
              <a:rPr dirty="0" sz="900" spc="-5">
                <a:latin typeface="Arial"/>
                <a:cs typeface="Arial"/>
              </a:rPr>
              <a:t>Spark 2.4.5	Hive</a:t>
            </a:r>
            <a:r>
              <a:rPr dirty="0" sz="900" spc="-1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3.1.3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6517499" y="1930708"/>
            <a:ext cx="1011555" cy="272415"/>
            <a:chOff x="6517499" y="1930708"/>
            <a:chExt cx="1011555" cy="272415"/>
          </a:xfrm>
        </p:grpSpPr>
        <p:sp>
          <p:nvSpPr>
            <p:cNvPr id="80" name="object 80"/>
            <p:cNvSpPr/>
            <p:nvPr/>
          </p:nvSpPr>
          <p:spPr>
            <a:xfrm>
              <a:off x="6522261" y="1935471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1001697" y="262799"/>
                  </a:moveTo>
                  <a:lnTo>
                    <a:pt x="0" y="262799"/>
                  </a:lnTo>
                  <a:lnTo>
                    <a:pt x="0" y="0"/>
                  </a:lnTo>
                  <a:lnTo>
                    <a:pt x="1001697" y="0"/>
                  </a:lnTo>
                  <a:lnTo>
                    <a:pt x="1001697" y="26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6522261" y="1935471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0" y="0"/>
                  </a:moveTo>
                  <a:lnTo>
                    <a:pt x="1001697" y="0"/>
                  </a:lnTo>
                  <a:lnTo>
                    <a:pt x="1001697" y="262799"/>
                  </a:lnTo>
                  <a:lnTo>
                    <a:pt x="0" y="26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6527024" y="1981014"/>
            <a:ext cx="992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975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HBase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2.2.3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3" name="object 83"/>
          <p:cNvGrpSpPr/>
          <p:nvPr/>
        </p:nvGrpSpPr>
        <p:grpSpPr>
          <a:xfrm>
            <a:off x="6517499" y="2235507"/>
            <a:ext cx="1011555" cy="272415"/>
            <a:chOff x="6517499" y="2235507"/>
            <a:chExt cx="1011555" cy="272415"/>
          </a:xfrm>
        </p:grpSpPr>
        <p:sp>
          <p:nvSpPr>
            <p:cNvPr id="84" name="object 84"/>
            <p:cNvSpPr/>
            <p:nvPr/>
          </p:nvSpPr>
          <p:spPr>
            <a:xfrm>
              <a:off x="6522261" y="2240270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1001697" y="262799"/>
                  </a:moveTo>
                  <a:lnTo>
                    <a:pt x="0" y="262799"/>
                  </a:lnTo>
                  <a:lnTo>
                    <a:pt x="0" y="0"/>
                  </a:lnTo>
                  <a:lnTo>
                    <a:pt x="1001697" y="0"/>
                  </a:lnTo>
                  <a:lnTo>
                    <a:pt x="1001697" y="262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6522261" y="2240270"/>
              <a:ext cx="1002030" cy="262890"/>
            </a:xfrm>
            <a:custGeom>
              <a:avLst/>
              <a:gdLst/>
              <a:ahLst/>
              <a:cxnLst/>
              <a:rect l="l" t="t" r="r" b="b"/>
              <a:pathLst>
                <a:path w="1002029" h="262889">
                  <a:moveTo>
                    <a:pt x="0" y="0"/>
                  </a:moveTo>
                  <a:lnTo>
                    <a:pt x="1001697" y="0"/>
                  </a:lnTo>
                  <a:lnTo>
                    <a:pt x="1001697" y="262799"/>
                  </a:lnTo>
                  <a:lnTo>
                    <a:pt x="0" y="2627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6" name="object 86"/>
          <p:cNvSpPr txBox="1"/>
          <p:nvPr/>
        </p:nvSpPr>
        <p:spPr>
          <a:xfrm>
            <a:off x="6527024" y="2285814"/>
            <a:ext cx="99250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605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latin typeface="Arial"/>
                <a:cs typeface="Arial"/>
              </a:rPr>
              <a:t>Phoenix</a:t>
            </a:r>
            <a:r>
              <a:rPr dirty="0" sz="900" spc="-25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5.0.0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263256" y="2877184"/>
            <a:ext cx="498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FS </a:t>
            </a: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-&gt;</a:t>
            </a:r>
            <a:r>
              <a:rPr dirty="0" sz="900" spc="-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900" spc="-5">
                <a:solidFill>
                  <a:srgbClr val="FFFFFF"/>
                </a:solidFill>
                <a:latin typeface="Arial"/>
                <a:cs typeface="Arial"/>
              </a:rPr>
              <a:t>CS</a:t>
            </a:r>
            <a:endParaRPr sz="900">
              <a:latin typeface="Arial"/>
              <a:cs typeface="Arial"/>
            </a:endParaRPr>
          </a:p>
          <a:p>
            <a:pPr marL="13970">
              <a:lnSpc>
                <a:spcPct val="100000"/>
              </a:lnSpc>
            </a:pPr>
            <a:r>
              <a:rPr dirty="0" sz="900">
                <a:solidFill>
                  <a:srgbClr val="FFFFFF"/>
                </a:solidFill>
                <a:latin typeface="Arial"/>
                <a:cs typeface="Arial"/>
              </a:rPr>
              <a:t>Migration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88" name="object 88"/>
          <p:cNvGrpSpPr/>
          <p:nvPr/>
        </p:nvGrpSpPr>
        <p:grpSpPr>
          <a:xfrm>
            <a:off x="5109202" y="2842906"/>
            <a:ext cx="2987040" cy="193675"/>
            <a:chOff x="5109202" y="2842906"/>
            <a:chExt cx="2987040" cy="193675"/>
          </a:xfrm>
        </p:grpSpPr>
        <p:sp>
          <p:nvSpPr>
            <p:cNvPr id="89" name="object 89"/>
            <p:cNvSpPr/>
            <p:nvPr/>
          </p:nvSpPr>
          <p:spPr>
            <a:xfrm>
              <a:off x="5132639" y="2857744"/>
              <a:ext cx="2959100" cy="173990"/>
            </a:xfrm>
            <a:custGeom>
              <a:avLst/>
              <a:gdLst/>
              <a:ahLst/>
              <a:cxnLst/>
              <a:rect l="l" t="t" r="r" b="b"/>
              <a:pathLst>
                <a:path w="2959100" h="173989">
                  <a:moveTo>
                    <a:pt x="0" y="0"/>
                  </a:moveTo>
                  <a:lnTo>
                    <a:pt x="2958719" y="173874"/>
                  </a:lnTo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5113964" y="2847669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28749" y="21374"/>
                  </a:moveTo>
                  <a:lnTo>
                    <a:pt x="0" y="8974"/>
                  </a:lnTo>
                  <a:lnTo>
                    <a:pt x="29999" y="0"/>
                  </a:lnTo>
                  <a:lnTo>
                    <a:pt x="18674" y="10074"/>
                  </a:lnTo>
                  <a:lnTo>
                    <a:pt x="28749" y="21374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5113964" y="2847669"/>
              <a:ext cx="30480" cy="21590"/>
            </a:xfrm>
            <a:custGeom>
              <a:avLst/>
              <a:gdLst/>
              <a:ahLst/>
              <a:cxnLst/>
              <a:rect l="l" t="t" r="r" b="b"/>
              <a:pathLst>
                <a:path w="30479" h="21589">
                  <a:moveTo>
                    <a:pt x="18674" y="10074"/>
                  </a:moveTo>
                  <a:lnTo>
                    <a:pt x="29999" y="0"/>
                  </a:lnTo>
                  <a:lnTo>
                    <a:pt x="0" y="8974"/>
                  </a:lnTo>
                  <a:lnTo>
                    <a:pt x="28749" y="21374"/>
                  </a:lnTo>
                  <a:lnTo>
                    <a:pt x="18674" y="1007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2" name="object 92"/>
          <p:cNvSpPr txBox="1"/>
          <p:nvPr/>
        </p:nvSpPr>
        <p:spPr>
          <a:xfrm>
            <a:off x="5294889" y="2724419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93980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Parquet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1.10.99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6522261" y="2724419"/>
            <a:ext cx="1002030" cy="262890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57785" rIns="0" bIns="0" rtlCol="0" vert="horz">
            <a:spAutoFit/>
          </a:bodyPr>
          <a:lstStyle/>
          <a:p>
            <a:pPr marL="255904">
              <a:lnSpc>
                <a:spcPct val="100000"/>
              </a:lnSpc>
              <a:spcBef>
                <a:spcPts val="455"/>
              </a:spcBef>
            </a:pPr>
            <a:r>
              <a:rPr dirty="0" sz="900" spc="-5">
                <a:latin typeface="Arial"/>
                <a:cs typeface="Arial"/>
              </a:rPr>
              <a:t>Livy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5">
                <a:latin typeface="Arial"/>
                <a:cs typeface="Arial"/>
              </a:rPr>
              <a:t>0.6.0</a:t>
            </a:r>
            <a:endParaRPr sz="900">
              <a:latin typeface="Arial"/>
              <a:cs typeface="Arial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7058960" y="4798040"/>
            <a:ext cx="1500596" cy="2090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77</a:t>
            </a:fld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5885"/>
            <a:ext cx="8872855" cy="4027804"/>
            <a:chOff x="0" y="1115885"/>
            <a:chExt cx="8872855" cy="4027804"/>
          </a:xfrm>
        </p:grpSpPr>
        <p:sp>
          <p:nvSpPr>
            <p:cNvPr id="3" name="object 3"/>
            <p:cNvSpPr/>
            <p:nvPr/>
          </p:nvSpPr>
          <p:spPr>
            <a:xfrm>
              <a:off x="3851042" y="3883217"/>
              <a:ext cx="680720" cy="530225"/>
            </a:xfrm>
            <a:custGeom>
              <a:avLst/>
              <a:gdLst/>
              <a:ahLst/>
              <a:cxnLst/>
              <a:rect l="l" t="t" r="r" b="b"/>
              <a:pathLst>
                <a:path w="680720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675648" y="0"/>
                  </a:lnTo>
                  <a:lnTo>
                    <a:pt x="676823" y="0"/>
                  </a:lnTo>
                  <a:lnTo>
                    <a:pt x="677948" y="474"/>
                  </a:lnTo>
                  <a:lnTo>
                    <a:pt x="678798" y="1299"/>
                  </a:lnTo>
                  <a:lnTo>
                    <a:pt x="679623" y="2149"/>
                  </a:lnTo>
                  <a:lnTo>
                    <a:pt x="680098" y="3274"/>
                  </a:lnTo>
                  <a:lnTo>
                    <a:pt x="680098" y="4449"/>
                  </a:lnTo>
                  <a:lnTo>
                    <a:pt x="680098" y="525648"/>
                  </a:lnTo>
                  <a:lnTo>
                    <a:pt x="680098" y="528098"/>
                  </a:lnTo>
                  <a:lnTo>
                    <a:pt x="678098" y="530098"/>
                  </a:lnTo>
                  <a:lnTo>
                    <a:pt x="6756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3610542" y="1120647"/>
              <a:ext cx="5257800" cy="3509010"/>
            </a:xfrm>
            <a:custGeom>
              <a:avLst/>
              <a:gdLst/>
              <a:ahLst/>
              <a:cxnLst/>
              <a:rect l="l" t="t" r="r" b="b"/>
              <a:pathLst>
                <a:path w="5257800" h="3509010">
                  <a:moveTo>
                    <a:pt x="0" y="29472"/>
                  </a:moveTo>
                  <a:lnTo>
                    <a:pt x="2316" y="18000"/>
                  </a:lnTo>
                  <a:lnTo>
                    <a:pt x="8634" y="8632"/>
                  </a:lnTo>
                  <a:lnTo>
                    <a:pt x="18003" y="2316"/>
                  </a:lnTo>
                  <a:lnTo>
                    <a:pt x="29474" y="0"/>
                  </a:lnTo>
                  <a:lnTo>
                    <a:pt x="5228014" y="0"/>
                  </a:lnTo>
                  <a:lnTo>
                    <a:pt x="5235839" y="0"/>
                  </a:lnTo>
                  <a:lnTo>
                    <a:pt x="5243339" y="3104"/>
                  </a:lnTo>
                  <a:lnTo>
                    <a:pt x="5248864" y="8632"/>
                  </a:lnTo>
                  <a:lnTo>
                    <a:pt x="5254389" y="14159"/>
                  </a:lnTo>
                  <a:lnTo>
                    <a:pt x="5257489" y="21654"/>
                  </a:lnTo>
                  <a:lnTo>
                    <a:pt x="5257489" y="29472"/>
                  </a:lnTo>
                  <a:lnTo>
                    <a:pt x="5257489" y="3479017"/>
                  </a:lnTo>
                  <a:lnTo>
                    <a:pt x="5255172" y="3490489"/>
                  </a:lnTo>
                  <a:lnTo>
                    <a:pt x="5248855" y="3499858"/>
                  </a:lnTo>
                  <a:lnTo>
                    <a:pt x="5239485" y="3506176"/>
                  </a:lnTo>
                  <a:lnTo>
                    <a:pt x="5228014" y="3508492"/>
                  </a:lnTo>
                  <a:lnTo>
                    <a:pt x="29474" y="3508492"/>
                  </a:lnTo>
                  <a:lnTo>
                    <a:pt x="18003" y="3506176"/>
                  </a:lnTo>
                  <a:lnTo>
                    <a:pt x="8634" y="3499858"/>
                  </a:lnTo>
                  <a:lnTo>
                    <a:pt x="2316" y="3490489"/>
                  </a:lnTo>
                  <a:lnTo>
                    <a:pt x="0" y="3479017"/>
                  </a:lnTo>
                  <a:lnTo>
                    <a:pt x="0" y="29472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276736" y="1877358"/>
            <a:ext cx="1668780" cy="1885314"/>
            <a:chOff x="276736" y="1877358"/>
            <a:chExt cx="1668780" cy="1885314"/>
          </a:xfrm>
        </p:grpSpPr>
        <p:sp>
          <p:nvSpPr>
            <p:cNvPr id="7" name="object 7"/>
            <p:cNvSpPr/>
            <p:nvPr/>
          </p:nvSpPr>
          <p:spPr>
            <a:xfrm>
              <a:off x="1824821" y="3708217"/>
              <a:ext cx="120650" cy="54610"/>
            </a:xfrm>
            <a:custGeom>
              <a:avLst/>
              <a:gdLst/>
              <a:ahLst/>
              <a:cxnLst/>
              <a:rect l="l" t="t" r="r" b="b"/>
              <a:pathLst>
                <a:path w="120650" h="54610">
                  <a:moveTo>
                    <a:pt x="120299" y="54299"/>
                  </a:moveTo>
                  <a:lnTo>
                    <a:pt x="0" y="54299"/>
                  </a:lnTo>
                  <a:lnTo>
                    <a:pt x="0" y="0"/>
                  </a:lnTo>
                  <a:lnTo>
                    <a:pt x="120299" y="0"/>
                  </a:lnTo>
                  <a:lnTo>
                    <a:pt x="120299" y="5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81499" y="1882121"/>
              <a:ext cx="644525" cy="217804"/>
            </a:xfrm>
            <a:custGeom>
              <a:avLst/>
              <a:gdLst/>
              <a:ahLst/>
              <a:cxnLst/>
              <a:rect l="l" t="t" r="r" b="b"/>
              <a:pathLst>
                <a:path w="644525" h="217805">
                  <a:moveTo>
                    <a:pt x="0" y="36199"/>
                  </a:moveTo>
                  <a:lnTo>
                    <a:pt x="2844" y="22109"/>
                  </a:lnTo>
                  <a:lnTo>
                    <a:pt x="10602" y="10602"/>
                  </a:lnTo>
                  <a:lnTo>
                    <a:pt x="22109" y="2844"/>
                  </a:lnTo>
                  <a:lnTo>
                    <a:pt x="36199" y="0"/>
                  </a:lnTo>
                  <a:lnTo>
                    <a:pt x="608198" y="0"/>
                  </a:lnTo>
                  <a:lnTo>
                    <a:pt x="641642" y="22347"/>
                  </a:lnTo>
                  <a:lnTo>
                    <a:pt x="644398" y="36199"/>
                  </a:lnTo>
                  <a:lnTo>
                    <a:pt x="644398" y="180999"/>
                  </a:lnTo>
                  <a:lnTo>
                    <a:pt x="641553" y="195090"/>
                  </a:lnTo>
                  <a:lnTo>
                    <a:pt x="633795" y="206596"/>
                  </a:lnTo>
                  <a:lnTo>
                    <a:pt x="622289" y="214354"/>
                  </a:lnTo>
                  <a:lnTo>
                    <a:pt x="608198" y="217199"/>
                  </a:lnTo>
                  <a:lnTo>
                    <a:pt x="36199" y="217199"/>
                  </a:lnTo>
                  <a:lnTo>
                    <a:pt x="22109" y="214354"/>
                  </a:lnTo>
                  <a:lnTo>
                    <a:pt x="10602" y="206596"/>
                  </a:lnTo>
                  <a:lnTo>
                    <a:pt x="2844" y="195090"/>
                  </a:lnTo>
                  <a:lnTo>
                    <a:pt x="0" y="180999"/>
                  </a:lnTo>
                  <a:lnTo>
                    <a:pt x="0" y="3619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/>
          <p:cNvSpPr txBox="1"/>
          <p:nvPr/>
        </p:nvSpPr>
        <p:spPr>
          <a:xfrm>
            <a:off x="520166" y="1917064"/>
            <a:ext cx="16700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CLI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07767" y="1208022"/>
            <a:ext cx="967105" cy="2558415"/>
          </a:xfrm>
          <a:custGeom>
            <a:avLst/>
            <a:gdLst/>
            <a:ahLst/>
            <a:cxnLst/>
            <a:rect l="l" t="t" r="r" b="b"/>
            <a:pathLst>
              <a:path w="967104" h="2558415">
                <a:moveTo>
                  <a:pt x="963323" y="2558394"/>
                </a:moveTo>
                <a:lnTo>
                  <a:pt x="3574" y="2558394"/>
                </a:lnTo>
                <a:lnTo>
                  <a:pt x="0" y="2554819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255481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815683" y="1251007"/>
            <a:ext cx="75057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5" b="1">
                <a:solidFill>
                  <a:srgbClr val="666666"/>
                </a:solidFill>
                <a:latin typeface="Roboto"/>
                <a:cs typeface="Roboto"/>
              </a:rPr>
              <a:t>FreeIPA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6265" y="1208022"/>
            <a:ext cx="967105" cy="3253104"/>
          </a:xfrm>
          <a:custGeom>
            <a:avLst/>
            <a:gdLst/>
            <a:ahLst/>
            <a:cxnLst/>
            <a:rect l="l" t="t" r="r" b="b"/>
            <a:pathLst>
              <a:path w="967104" h="3253104">
                <a:moveTo>
                  <a:pt x="963323" y="3252593"/>
                </a:moveTo>
                <a:lnTo>
                  <a:pt x="3574" y="3252593"/>
                </a:lnTo>
                <a:lnTo>
                  <a:pt x="0" y="3249018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324901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3" name="object 13"/>
          <p:cNvGrpSpPr/>
          <p:nvPr/>
        </p:nvGrpSpPr>
        <p:grpSpPr>
          <a:xfrm>
            <a:off x="3766517" y="1466894"/>
            <a:ext cx="849630" cy="2197100"/>
            <a:chOff x="3766517" y="1466894"/>
            <a:chExt cx="849630" cy="2197100"/>
          </a:xfrm>
        </p:grpSpPr>
        <p:sp>
          <p:nvSpPr>
            <p:cNvPr id="14" name="object 14"/>
            <p:cNvSpPr/>
            <p:nvPr/>
          </p:nvSpPr>
          <p:spPr>
            <a:xfrm>
              <a:off x="3851117" y="2469880"/>
              <a:ext cx="680720" cy="1189355"/>
            </a:xfrm>
            <a:custGeom>
              <a:avLst/>
              <a:gdLst/>
              <a:ahLst/>
              <a:cxnLst/>
              <a:rect l="l" t="t" r="r" b="b"/>
              <a:pathLst>
                <a:path w="680720" h="1189354">
                  <a:moveTo>
                    <a:pt x="0" y="5712"/>
                  </a:moveTo>
                  <a:lnTo>
                    <a:pt x="0" y="2557"/>
                  </a:lnTo>
                  <a:lnTo>
                    <a:pt x="2549" y="0"/>
                  </a:lnTo>
                  <a:lnTo>
                    <a:pt x="5724" y="0"/>
                  </a:lnTo>
                  <a:lnTo>
                    <a:pt x="674398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2"/>
                  </a:lnTo>
                  <a:lnTo>
                    <a:pt x="679498" y="2742"/>
                  </a:lnTo>
                  <a:lnTo>
                    <a:pt x="680098" y="4197"/>
                  </a:lnTo>
                  <a:lnTo>
                    <a:pt x="680098" y="5712"/>
                  </a:lnTo>
                  <a:lnTo>
                    <a:pt x="680098" y="1183487"/>
                  </a:lnTo>
                  <a:lnTo>
                    <a:pt x="680098" y="1186637"/>
                  </a:lnTo>
                  <a:lnTo>
                    <a:pt x="677548" y="1189187"/>
                  </a:lnTo>
                  <a:lnTo>
                    <a:pt x="674398" y="1189187"/>
                  </a:lnTo>
                  <a:lnTo>
                    <a:pt x="5724" y="1189187"/>
                  </a:lnTo>
                  <a:lnTo>
                    <a:pt x="2549" y="1189187"/>
                  </a:lnTo>
                  <a:lnTo>
                    <a:pt x="0" y="1186637"/>
                  </a:lnTo>
                  <a:lnTo>
                    <a:pt x="0" y="1183487"/>
                  </a:lnTo>
                  <a:lnTo>
                    <a:pt x="0" y="571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766517" y="1466894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3785567" y="1479594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9"/>
                  </a:lnTo>
                  <a:lnTo>
                    <a:pt x="811198" y="2504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4883176" y="1251007"/>
            <a:ext cx="65278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SDX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6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Lake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99390" y="2688632"/>
            <a:ext cx="811530" cy="1851660"/>
            <a:chOff x="4799390" y="2688632"/>
            <a:chExt cx="811530" cy="1851660"/>
          </a:xfrm>
        </p:grpSpPr>
        <p:sp>
          <p:nvSpPr>
            <p:cNvPr id="19" name="object 19"/>
            <p:cNvSpPr/>
            <p:nvPr/>
          </p:nvSpPr>
          <p:spPr>
            <a:xfrm>
              <a:off x="4856040" y="2693394"/>
              <a:ext cx="680720" cy="1588135"/>
            </a:xfrm>
            <a:custGeom>
              <a:avLst/>
              <a:gdLst/>
              <a:ahLst/>
              <a:cxnLst/>
              <a:rect l="l" t="t" r="r" b="b"/>
              <a:pathLst>
                <a:path w="680720" h="1588135">
                  <a:moveTo>
                    <a:pt x="0" y="5724"/>
                  </a:moveTo>
                  <a:lnTo>
                    <a:pt x="0" y="2549"/>
                  </a:lnTo>
                  <a:lnTo>
                    <a:pt x="2549" y="0"/>
                  </a:lnTo>
                  <a:lnTo>
                    <a:pt x="5724" y="0"/>
                  </a:lnTo>
                  <a:lnTo>
                    <a:pt x="674373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4"/>
                  </a:lnTo>
                  <a:lnTo>
                    <a:pt x="679498" y="2749"/>
                  </a:lnTo>
                  <a:lnTo>
                    <a:pt x="680098" y="4199"/>
                  </a:lnTo>
                  <a:lnTo>
                    <a:pt x="680098" y="5724"/>
                  </a:lnTo>
                  <a:lnTo>
                    <a:pt x="680098" y="1581871"/>
                  </a:lnTo>
                  <a:lnTo>
                    <a:pt x="680098" y="1585046"/>
                  </a:lnTo>
                  <a:lnTo>
                    <a:pt x="677548" y="1587596"/>
                  </a:lnTo>
                  <a:lnTo>
                    <a:pt x="674373" y="1587596"/>
                  </a:lnTo>
                  <a:lnTo>
                    <a:pt x="5724" y="1587596"/>
                  </a:lnTo>
                  <a:lnTo>
                    <a:pt x="2549" y="1587596"/>
                  </a:lnTo>
                  <a:lnTo>
                    <a:pt x="0" y="1585046"/>
                  </a:lnTo>
                  <a:lnTo>
                    <a:pt x="0" y="1581871"/>
                  </a:lnTo>
                  <a:lnTo>
                    <a:pt x="0" y="572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799390" y="4364741"/>
              <a:ext cx="811530" cy="175260"/>
            </a:xfrm>
            <a:custGeom>
              <a:avLst/>
              <a:gdLst/>
              <a:ahLst/>
              <a:cxnLst/>
              <a:rect l="l" t="t" r="r" b="b"/>
              <a:pathLst>
                <a:path w="811529" h="175260">
                  <a:moveTo>
                    <a:pt x="803373" y="175199"/>
                  </a:moveTo>
                  <a:lnTo>
                    <a:pt x="7824" y="175199"/>
                  </a:lnTo>
                  <a:lnTo>
                    <a:pt x="0" y="167374"/>
                  </a:lnTo>
                  <a:lnTo>
                    <a:pt x="0" y="7824"/>
                  </a:lnTo>
                  <a:lnTo>
                    <a:pt x="7824" y="0"/>
                  </a:lnTo>
                  <a:lnTo>
                    <a:pt x="798373" y="0"/>
                  </a:lnTo>
                  <a:lnTo>
                    <a:pt x="802823" y="1849"/>
                  </a:lnTo>
                  <a:lnTo>
                    <a:pt x="809373" y="8399"/>
                  </a:lnTo>
                  <a:lnTo>
                    <a:pt x="811198" y="12849"/>
                  </a:lnTo>
                  <a:lnTo>
                    <a:pt x="811198" y="16737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4092570" y="1511847"/>
            <a:ext cx="1974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KDC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766517" y="1701109"/>
            <a:ext cx="849630" cy="241935"/>
            <a:chOff x="3766517" y="1701109"/>
            <a:chExt cx="849630" cy="241935"/>
          </a:xfrm>
        </p:grpSpPr>
        <p:sp>
          <p:nvSpPr>
            <p:cNvPr id="23" name="object 23"/>
            <p:cNvSpPr/>
            <p:nvPr/>
          </p:nvSpPr>
          <p:spPr>
            <a:xfrm>
              <a:off x="3766517" y="1701109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3785567" y="1713809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9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4068883" y="1746066"/>
            <a:ext cx="2451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L</a:t>
            </a:r>
            <a:r>
              <a:rPr dirty="0" sz="700" spc="-15">
                <a:solidFill>
                  <a:srgbClr val="757575"/>
                </a:solidFill>
                <a:latin typeface="Roboto"/>
                <a:cs typeface="Roboto"/>
              </a:rPr>
              <a:t>D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AP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3766517" y="1935338"/>
            <a:ext cx="849630" cy="241935"/>
            <a:chOff x="3766517" y="1935338"/>
            <a:chExt cx="849630" cy="241935"/>
          </a:xfrm>
        </p:grpSpPr>
        <p:sp>
          <p:nvSpPr>
            <p:cNvPr id="27" name="object 27"/>
            <p:cNvSpPr/>
            <p:nvPr/>
          </p:nvSpPr>
          <p:spPr>
            <a:xfrm>
              <a:off x="3766517" y="1935338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785567" y="1948038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7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/>
          <p:cNvSpPr txBox="1"/>
          <p:nvPr/>
        </p:nvSpPr>
        <p:spPr>
          <a:xfrm>
            <a:off x="4091312" y="1980295"/>
            <a:ext cx="2000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DNS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766517" y="2169568"/>
            <a:ext cx="849630" cy="241935"/>
            <a:chOff x="3766517" y="2169568"/>
            <a:chExt cx="849630" cy="241935"/>
          </a:xfrm>
        </p:grpSpPr>
        <p:sp>
          <p:nvSpPr>
            <p:cNvPr id="31" name="object 31"/>
            <p:cNvSpPr/>
            <p:nvPr/>
          </p:nvSpPr>
          <p:spPr>
            <a:xfrm>
              <a:off x="3766517" y="2169568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3785567" y="2182268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7"/>
                  </a:lnTo>
                  <a:lnTo>
                    <a:pt x="810198" y="997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4120574" y="2214524"/>
            <a:ext cx="1416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CA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63659" y="3413737"/>
            <a:ext cx="4552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Storage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72679" y="870284"/>
            <a:ext cx="153352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Customer </a:t>
            </a:r>
            <a:r>
              <a:rPr dirty="0" sz="1100" spc="-25" b="1">
                <a:solidFill>
                  <a:srgbClr val="666666"/>
                </a:solidFill>
                <a:latin typeface="Lato"/>
                <a:cs typeface="Lato"/>
              </a:rPr>
              <a:t>AWS</a:t>
            </a:r>
            <a:r>
              <a:rPr dirty="0" sz="1100" spc="-145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Account</a:t>
            </a:r>
            <a:endParaRPr sz="1100">
              <a:latin typeface="Lato"/>
              <a:cs typeface="La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82811" y="4386810"/>
            <a:ext cx="2451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 b="1">
                <a:solidFill>
                  <a:srgbClr val="FFFFFF"/>
                </a:solidFill>
                <a:latin typeface="Roboto"/>
                <a:cs typeface="Roboto"/>
              </a:rPr>
              <a:t>KN</a:t>
            </a:r>
            <a:r>
              <a:rPr dirty="0" sz="650" spc="-15" b="1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925952" y="3564165"/>
            <a:ext cx="5403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Amazon</a:t>
            </a:r>
            <a:r>
              <a:rPr dirty="0" sz="700" spc="-4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RDS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73040" y="4088534"/>
            <a:ext cx="45529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Storage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12486" y="647598"/>
            <a:ext cx="53975" cy="54610"/>
          </a:xfrm>
          <a:custGeom>
            <a:avLst/>
            <a:gdLst/>
            <a:ahLst/>
            <a:cxnLst/>
            <a:rect l="l" t="t" r="r" b="b"/>
            <a:pathLst>
              <a:path w="53975" h="54609">
                <a:moveTo>
                  <a:pt x="53699" y="54299"/>
                </a:moveTo>
                <a:lnTo>
                  <a:pt x="0" y="54299"/>
                </a:lnTo>
                <a:lnTo>
                  <a:pt x="53699" y="0"/>
                </a:lnTo>
                <a:lnTo>
                  <a:pt x="53699" y="542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 txBox="1"/>
          <p:nvPr/>
        </p:nvSpPr>
        <p:spPr>
          <a:xfrm>
            <a:off x="3923629" y="4238810"/>
            <a:ext cx="5353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Amazon</a:t>
            </a:r>
            <a:r>
              <a:rPr dirty="0" sz="700" spc="-4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IAM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1135035" y="1541659"/>
            <a:ext cx="2320290" cy="2225675"/>
            <a:chOff x="1135035" y="1541659"/>
            <a:chExt cx="2320290" cy="2225675"/>
          </a:xfrm>
        </p:grpSpPr>
        <p:sp>
          <p:nvSpPr>
            <p:cNvPr id="42" name="object 42"/>
            <p:cNvSpPr/>
            <p:nvPr/>
          </p:nvSpPr>
          <p:spPr>
            <a:xfrm>
              <a:off x="1139797" y="1546421"/>
              <a:ext cx="2310765" cy="2216150"/>
            </a:xfrm>
            <a:custGeom>
              <a:avLst/>
              <a:gdLst/>
              <a:ahLst/>
              <a:cxnLst/>
              <a:rect l="l" t="t" r="r" b="b"/>
              <a:pathLst>
                <a:path w="2310765" h="2216150">
                  <a:moveTo>
                    <a:pt x="0" y="18614"/>
                  </a:moveTo>
                  <a:lnTo>
                    <a:pt x="1462" y="11369"/>
                  </a:lnTo>
                  <a:lnTo>
                    <a:pt x="5452" y="5452"/>
                  </a:lnTo>
                  <a:lnTo>
                    <a:pt x="11369" y="1462"/>
                  </a:lnTo>
                  <a:lnTo>
                    <a:pt x="18614" y="0"/>
                  </a:lnTo>
                  <a:lnTo>
                    <a:pt x="2291670" y="0"/>
                  </a:lnTo>
                  <a:lnTo>
                    <a:pt x="2296620" y="0"/>
                  </a:lnTo>
                  <a:lnTo>
                    <a:pt x="2301345" y="1962"/>
                  </a:lnTo>
                  <a:lnTo>
                    <a:pt x="2304845" y="5452"/>
                  </a:lnTo>
                  <a:lnTo>
                    <a:pt x="2308345" y="8942"/>
                  </a:lnTo>
                  <a:lnTo>
                    <a:pt x="2310295" y="13677"/>
                  </a:lnTo>
                  <a:lnTo>
                    <a:pt x="2310295" y="18614"/>
                  </a:lnTo>
                  <a:lnTo>
                    <a:pt x="2310295" y="2197470"/>
                  </a:lnTo>
                  <a:lnTo>
                    <a:pt x="2308833" y="2204726"/>
                  </a:lnTo>
                  <a:lnTo>
                    <a:pt x="2304845" y="2210645"/>
                  </a:lnTo>
                  <a:lnTo>
                    <a:pt x="2298925" y="2214633"/>
                  </a:lnTo>
                  <a:lnTo>
                    <a:pt x="2291670" y="2216095"/>
                  </a:lnTo>
                  <a:lnTo>
                    <a:pt x="18614" y="2216095"/>
                  </a:lnTo>
                  <a:lnTo>
                    <a:pt x="11369" y="2214633"/>
                  </a:lnTo>
                  <a:lnTo>
                    <a:pt x="5452" y="2210645"/>
                  </a:lnTo>
                  <a:lnTo>
                    <a:pt x="1462" y="2204726"/>
                  </a:lnTo>
                  <a:lnTo>
                    <a:pt x="0" y="2197470"/>
                  </a:lnTo>
                  <a:lnTo>
                    <a:pt x="0" y="18614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17460" y="1631962"/>
              <a:ext cx="1249045" cy="252729"/>
            </a:xfrm>
            <a:custGeom>
              <a:avLst/>
              <a:gdLst/>
              <a:ahLst/>
              <a:cxnLst/>
              <a:rect l="l" t="t" r="r" b="b"/>
              <a:pathLst>
                <a:path w="1249045" h="252730">
                  <a:moveTo>
                    <a:pt x="1248905" y="1270"/>
                  </a:moveTo>
                  <a:lnTo>
                    <a:pt x="1248714" y="1270"/>
                  </a:lnTo>
                  <a:lnTo>
                    <a:pt x="124871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2730"/>
                  </a:lnTo>
                  <a:lnTo>
                    <a:pt x="1248905" y="252730"/>
                  </a:lnTo>
                  <a:lnTo>
                    <a:pt x="1248905" y="127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797698" y="1301255"/>
            <a:ext cx="9944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Cloudera</a:t>
            </a:r>
            <a:r>
              <a:rPr dirty="0" sz="1100" spc="-110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Cloud</a:t>
            </a:r>
            <a:endParaRPr sz="1100">
              <a:latin typeface="Lato"/>
              <a:cs typeface="La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54195" y="1672755"/>
            <a:ext cx="5746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4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Catalog</a:t>
            </a:r>
            <a:endParaRPr sz="750">
              <a:latin typeface="Roboto"/>
              <a:cs typeface="Roboto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217472" y="1967242"/>
            <a:ext cx="1249045" cy="254000"/>
          </a:xfrm>
          <a:custGeom>
            <a:avLst/>
            <a:gdLst/>
            <a:ahLst/>
            <a:cxnLst/>
            <a:rect l="l" t="t" r="r" b="b"/>
            <a:pathLst>
              <a:path w="1249045" h="254000">
                <a:moveTo>
                  <a:pt x="1248892" y="1270"/>
                </a:moveTo>
                <a:lnTo>
                  <a:pt x="1248371" y="1270"/>
                </a:lnTo>
                <a:lnTo>
                  <a:pt x="1248371" y="0"/>
                </a:lnTo>
                <a:lnTo>
                  <a:pt x="228" y="0"/>
                </a:lnTo>
                <a:lnTo>
                  <a:pt x="228" y="1270"/>
                </a:lnTo>
                <a:lnTo>
                  <a:pt x="0" y="1270"/>
                </a:lnTo>
                <a:lnTo>
                  <a:pt x="0" y="254000"/>
                </a:lnTo>
                <a:lnTo>
                  <a:pt x="1248892" y="254000"/>
                </a:lnTo>
                <a:lnTo>
                  <a:pt x="1248892" y="127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386717" y="2008405"/>
            <a:ext cx="90995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Replication</a:t>
            </a:r>
            <a:r>
              <a:rPr dirty="0" sz="750" spc="-4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Manager</a:t>
            </a:r>
            <a:endParaRPr sz="750">
              <a:latin typeface="Roboto"/>
              <a:cs typeface="Roboto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221257" y="2302522"/>
            <a:ext cx="1249045" cy="254000"/>
          </a:xfrm>
          <a:custGeom>
            <a:avLst/>
            <a:gdLst/>
            <a:ahLst/>
            <a:cxnLst/>
            <a:rect l="l" t="t" r="r" b="b"/>
            <a:pathLst>
              <a:path w="1249045" h="254000">
                <a:moveTo>
                  <a:pt x="1248892" y="1270"/>
                </a:moveTo>
                <a:lnTo>
                  <a:pt x="1248003" y="1270"/>
                </a:lnTo>
                <a:lnTo>
                  <a:pt x="1248003" y="0"/>
                </a:lnTo>
                <a:lnTo>
                  <a:pt x="596" y="0"/>
                </a:lnTo>
                <a:lnTo>
                  <a:pt x="596" y="1270"/>
                </a:lnTo>
                <a:lnTo>
                  <a:pt x="0" y="1270"/>
                </a:lnTo>
                <a:lnTo>
                  <a:pt x="0" y="254000"/>
                </a:lnTo>
                <a:lnTo>
                  <a:pt x="1248892" y="254000"/>
                </a:lnTo>
                <a:lnTo>
                  <a:pt x="1248892" y="127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 txBox="1"/>
          <p:nvPr/>
        </p:nvSpPr>
        <p:spPr>
          <a:xfrm>
            <a:off x="1420845" y="2344056"/>
            <a:ext cx="84963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Workload</a:t>
            </a:r>
            <a:r>
              <a:rPr dirty="0" sz="750" spc="-3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Analytics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21247" y="263906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42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Identity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Management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217472" y="2972843"/>
            <a:ext cx="1249045" cy="365125"/>
          </a:xfrm>
          <a:custGeom>
            <a:avLst/>
            <a:gdLst/>
            <a:ahLst/>
            <a:cxnLst/>
            <a:rect l="l" t="t" r="r" b="b"/>
            <a:pathLst>
              <a:path w="1249045" h="365125">
                <a:moveTo>
                  <a:pt x="1247547" y="364799"/>
                </a:moveTo>
                <a:lnTo>
                  <a:pt x="1349" y="364799"/>
                </a:lnTo>
                <a:lnTo>
                  <a:pt x="0" y="363449"/>
                </a:lnTo>
                <a:lnTo>
                  <a:pt x="0" y="1349"/>
                </a:lnTo>
                <a:lnTo>
                  <a:pt x="1349" y="0"/>
                </a:lnTo>
                <a:lnTo>
                  <a:pt x="1246679" y="0"/>
                </a:lnTo>
                <a:lnTo>
                  <a:pt x="1247447" y="324"/>
                </a:lnTo>
                <a:lnTo>
                  <a:pt x="1248014" y="874"/>
                </a:lnTo>
                <a:lnTo>
                  <a:pt x="1248579" y="1449"/>
                </a:lnTo>
                <a:lnTo>
                  <a:pt x="1248897" y="2224"/>
                </a:lnTo>
                <a:lnTo>
                  <a:pt x="1248897" y="3634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1332628" y="3014367"/>
            <a:ext cx="101726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 marR="5080" indent="-6604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Mgmt,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Orchestration, 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&amp; 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Monitoring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761244" y="1851471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73" y="199"/>
                </a:lnTo>
                <a:lnTo>
                  <a:pt x="597323" y="554"/>
                </a:lnTo>
                <a:lnTo>
                  <a:pt x="597698" y="912"/>
                </a:lnTo>
                <a:lnTo>
                  <a:pt x="597898" y="1394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2962272" y="1893175"/>
            <a:ext cx="19621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DLM</a:t>
            </a:r>
            <a:endParaRPr sz="650">
              <a:latin typeface="Roboto"/>
              <a:cs typeface="Roboto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761269" y="2130543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73" y="199"/>
                </a:lnTo>
                <a:lnTo>
                  <a:pt x="597323" y="554"/>
                </a:lnTo>
                <a:lnTo>
                  <a:pt x="597698" y="912"/>
                </a:lnTo>
                <a:lnTo>
                  <a:pt x="597898" y="1394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 txBox="1"/>
          <p:nvPr/>
        </p:nvSpPr>
        <p:spPr>
          <a:xfrm>
            <a:off x="2969426" y="2172248"/>
            <a:ext cx="1816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BDR</a:t>
            </a:r>
            <a:endParaRPr sz="650">
              <a:latin typeface="Roboto"/>
              <a:cs typeface="Roboto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761219" y="2515619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2852880" y="2509699"/>
            <a:ext cx="4146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SAML</a:t>
            </a:r>
            <a:endParaRPr sz="65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Federation</a:t>
            </a:r>
            <a:endParaRPr sz="650">
              <a:latin typeface="Roboto"/>
              <a:cs typeface="Roboto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2759969" y="2807744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2878767" y="2801830"/>
            <a:ext cx="3606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080" indent="-6985">
              <a:lnSpc>
                <a:spcPct val="100000"/>
              </a:lnSpc>
              <a:spcBef>
                <a:spcPts val="100"/>
              </a:spcBef>
            </a:pP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ID</a:t>
            </a:r>
            <a:r>
              <a:rPr dirty="0" sz="650" spc="-65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Broker  </a:t>
            </a: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Mapping</a:t>
            </a:r>
            <a:endParaRPr sz="650">
              <a:latin typeface="Roboto"/>
              <a:cs typeface="Robo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2289670" y="3988067"/>
            <a:ext cx="909319" cy="308610"/>
          </a:xfrm>
          <a:custGeom>
            <a:avLst/>
            <a:gdLst/>
            <a:ahLst/>
            <a:cxnLst/>
            <a:rect l="l" t="t" r="r" b="b"/>
            <a:pathLst>
              <a:path w="909319" h="308610">
                <a:moveTo>
                  <a:pt x="884848" y="308099"/>
                </a:moveTo>
                <a:lnTo>
                  <a:pt x="24442" y="308099"/>
                </a:lnTo>
                <a:lnTo>
                  <a:pt x="14928" y="306177"/>
                </a:lnTo>
                <a:lnTo>
                  <a:pt x="7158" y="300936"/>
                </a:lnTo>
                <a:lnTo>
                  <a:pt x="1920" y="293165"/>
                </a:lnTo>
                <a:lnTo>
                  <a:pt x="0" y="283649"/>
                </a:lnTo>
                <a:lnTo>
                  <a:pt x="0" y="24424"/>
                </a:lnTo>
                <a:lnTo>
                  <a:pt x="1920" y="14913"/>
                </a:lnTo>
                <a:lnTo>
                  <a:pt x="7158" y="7149"/>
                </a:lnTo>
                <a:lnTo>
                  <a:pt x="14928" y="1917"/>
                </a:lnTo>
                <a:lnTo>
                  <a:pt x="24442" y="0"/>
                </a:lnTo>
                <a:lnTo>
                  <a:pt x="891348" y="0"/>
                </a:lnTo>
                <a:lnTo>
                  <a:pt x="897548" y="2574"/>
                </a:lnTo>
                <a:lnTo>
                  <a:pt x="902148" y="7149"/>
                </a:lnTo>
                <a:lnTo>
                  <a:pt x="906723" y="11724"/>
                </a:lnTo>
                <a:lnTo>
                  <a:pt x="909298" y="17949"/>
                </a:lnTo>
                <a:lnTo>
                  <a:pt x="909298" y="283649"/>
                </a:lnTo>
                <a:lnTo>
                  <a:pt x="907376" y="293165"/>
                </a:lnTo>
                <a:lnTo>
                  <a:pt x="902135" y="300936"/>
                </a:lnTo>
                <a:lnTo>
                  <a:pt x="894363" y="306177"/>
                </a:lnTo>
                <a:lnTo>
                  <a:pt x="884848" y="308099"/>
                </a:lnTo>
                <a:close/>
              </a:path>
            </a:pathLst>
          </a:custGeom>
          <a:solidFill>
            <a:srgbClr val="90B1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2367708" y="4007280"/>
            <a:ext cx="14655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865">
              <a:lnSpc>
                <a:spcPct val="100000"/>
              </a:lnSpc>
              <a:spcBef>
                <a:spcPts val="100"/>
              </a:spcBef>
              <a:tabLst>
                <a:tab pos="826135" algn="l"/>
                <a:tab pos="1452245" algn="l"/>
              </a:tabLst>
            </a:pP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Cross</a:t>
            </a:r>
            <a:r>
              <a:rPr dirty="0" sz="750" spc="-8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Account	</a:t>
            </a:r>
            <a:r>
              <a:rPr dirty="0" u="heavy" sz="750" spc="-5">
                <a:solidFill>
                  <a:srgbClr val="FFFFFF"/>
                </a:solidFill>
                <a:uFill>
                  <a:solidFill>
                    <a:srgbClr val="90B1BF"/>
                  </a:solidFill>
                </a:uFill>
                <a:latin typeface="Times New Roman"/>
                <a:cs typeface="Times New Roman"/>
              </a:rPr>
              <a:t> 	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Access IAM</a:t>
            </a: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Role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21257" y="343154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42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Control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Plane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APIs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3789104" y="4127354"/>
            <a:ext cx="53340" cy="41275"/>
            <a:chOff x="3789104" y="4127354"/>
            <a:chExt cx="53340" cy="41275"/>
          </a:xfrm>
        </p:grpSpPr>
        <p:sp>
          <p:nvSpPr>
            <p:cNvPr id="65" name="object 65"/>
            <p:cNvSpPr/>
            <p:nvPr/>
          </p:nvSpPr>
          <p:spPr>
            <a:xfrm>
              <a:off x="3793867" y="41321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299" y="0"/>
                  </a:lnTo>
                  <a:lnTo>
                    <a:pt x="43374" y="161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3793867" y="41321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374" y="16149"/>
                  </a:lnTo>
                  <a:lnTo>
                    <a:pt x="299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7" name="object 67"/>
          <p:cNvGrpSpPr/>
          <p:nvPr/>
        </p:nvGrpSpPr>
        <p:grpSpPr>
          <a:xfrm>
            <a:off x="276736" y="1602469"/>
            <a:ext cx="3180080" cy="2544445"/>
            <a:chOff x="276736" y="1602469"/>
            <a:chExt cx="3180080" cy="2544445"/>
          </a:xfrm>
        </p:grpSpPr>
        <p:sp>
          <p:nvSpPr>
            <p:cNvPr id="68" name="object 68"/>
            <p:cNvSpPr/>
            <p:nvPr/>
          </p:nvSpPr>
          <p:spPr>
            <a:xfrm>
              <a:off x="1884971" y="1966098"/>
              <a:ext cx="876300" cy="2176145"/>
            </a:xfrm>
            <a:custGeom>
              <a:avLst/>
              <a:gdLst/>
              <a:ahLst/>
              <a:cxnLst/>
              <a:rect l="l" t="t" r="r" b="b"/>
              <a:pathLst>
                <a:path w="876300" h="2176145">
                  <a:moveTo>
                    <a:pt x="0" y="1796418"/>
                  </a:moveTo>
                  <a:lnTo>
                    <a:pt x="3499" y="1840120"/>
                  </a:lnTo>
                  <a:lnTo>
                    <a:pt x="13631" y="1883304"/>
                  </a:lnTo>
                  <a:lnTo>
                    <a:pt x="29841" y="1925452"/>
                  </a:lnTo>
                  <a:lnTo>
                    <a:pt x="51577" y="1966044"/>
                  </a:lnTo>
                  <a:lnTo>
                    <a:pt x="78287" y="2004564"/>
                  </a:lnTo>
                  <a:lnTo>
                    <a:pt x="109417" y="2040493"/>
                  </a:lnTo>
                  <a:lnTo>
                    <a:pt x="144417" y="2073313"/>
                  </a:lnTo>
                  <a:lnTo>
                    <a:pt x="182731" y="2102505"/>
                  </a:lnTo>
                  <a:lnTo>
                    <a:pt x="223809" y="2127552"/>
                  </a:lnTo>
                  <a:lnTo>
                    <a:pt x="267097" y="2147935"/>
                  </a:lnTo>
                  <a:lnTo>
                    <a:pt x="312043" y="2163135"/>
                  </a:lnTo>
                  <a:lnTo>
                    <a:pt x="358095" y="2172636"/>
                  </a:lnTo>
                  <a:lnTo>
                    <a:pt x="404699" y="2175918"/>
                  </a:lnTo>
                </a:path>
                <a:path w="876300" h="2176145">
                  <a:moveTo>
                    <a:pt x="585173" y="799695"/>
                  </a:moveTo>
                  <a:lnTo>
                    <a:pt x="633498" y="793882"/>
                  </a:lnTo>
                  <a:lnTo>
                    <a:pt x="671586" y="778555"/>
                  </a:lnTo>
                  <a:lnTo>
                    <a:pt x="730698" y="732046"/>
                  </a:lnTo>
                  <a:lnTo>
                    <a:pt x="758547" y="707205"/>
                  </a:lnTo>
                  <a:lnTo>
                    <a:pt x="789804" y="685536"/>
                  </a:lnTo>
                  <a:lnTo>
                    <a:pt x="827877" y="670209"/>
                  </a:lnTo>
                  <a:lnTo>
                    <a:pt x="876173" y="664396"/>
                  </a:lnTo>
                </a:path>
                <a:path w="876300" h="2176145">
                  <a:moveTo>
                    <a:pt x="585173" y="799695"/>
                  </a:moveTo>
                  <a:lnTo>
                    <a:pt x="633288" y="806424"/>
                  </a:lnTo>
                  <a:lnTo>
                    <a:pt x="671220" y="824164"/>
                  </a:lnTo>
                  <a:lnTo>
                    <a:pt x="702359" y="849245"/>
                  </a:lnTo>
                  <a:lnTo>
                    <a:pt x="730098" y="877995"/>
                  </a:lnTo>
                  <a:lnTo>
                    <a:pt x="757829" y="906746"/>
                  </a:lnTo>
                  <a:lnTo>
                    <a:pt x="788951" y="931826"/>
                  </a:lnTo>
                  <a:lnTo>
                    <a:pt x="826865" y="949566"/>
                  </a:lnTo>
                  <a:lnTo>
                    <a:pt x="874973" y="956295"/>
                  </a:lnTo>
                </a:path>
                <a:path w="876300" h="2176145">
                  <a:moveTo>
                    <a:pt x="581403" y="128399"/>
                  </a:moveTo>
                  <a:lnTo>
                    <a:pt x="630356" y="122882"/>
                  </a:lnTo>
                  <a:lnTo>
                    <a:pt x="668939" y="108337"/>
                  </a:lnTo>
                  <a:lnTo>
                    <a:pt x="700609" y="87773"/>
                  </a:lnTo>
                  <a:lnTo>
                    <a:pt x="728823" y="64199"/>
                  </a:lnTo>
                  <a:lnTo>
                    <a:pt x="757055" y="40626"/>
                  </a:lnTo>
                  <a:lnTo>
                    <a:pt x="788742" y="20062"/>
                  </a:lnTo>
                  <a:lnTo>
                    <a:pt x="827338" y="5517"/>
                  </a:lnTo>
                  <a:lnTo>
                    <a:pt x="876298" y="0"/>
                  </a:lnTo>
                </a:path>
                <a:path w="876300" h="2176145">
                  <a:moveTo>
                    <a:pt x="581403" y="128399"/>
                  </a:moveTo>
                  <a:lnTo>
                    <a:pt x="630357" y="134883"/>
                  </a:lnTo>
                  <a:lnTo>
                    <a:pt x="668943" y="151977"/>
                  </a:lnTo>
                  <a:lnTo>
                    <a:pt x="700620" y="176145"/>
                  </a:lnTo>
                  <a:lnTo>
                    <a:pt x="728848" y="203849"/>
                  </a:lnTo>
                  <a:lnTo>
                    <a:pt x="757066" y="231553"/>
                  </a:lnTo>
                  <a:lnTo>
                    <a:pt x="788745" y="255721"/>
                  </a:lnTo>
                  <a:lnTo>
                    <a:pt x="827338" y="272815"/>
                  </a:lnTo>
                  <a:lnTo>
                    <a:pt x="876298" y="279299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2302555" y="2275850"/>
              <a:ext cx="344389" cy="346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2359705" y="2313942"/>
              <a:ext cx="230089" cy="2324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2507619" y="2463035"/>
              <a:ext cx="72824" cy="7283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2507619" y="246303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834"/>
                  </a:moveTo>
                  <a:lnTo>
                    <a:pt x="14574" y="14564"/>
                  </a:lnTo>
                  <a:lnTo>
                    <a:pt x="72824" y="0"/>
                  </a:lnTo>
                  <a:lnTo>
                    <a:pt x="0" y="7283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2302552" y="1602469"/>
              <a:ext cx="344389" cy="346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2359702" y="1640569"/>
              <a:ext cx="230092" cy="2324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508144" y="1790161"/>
              <a:ext cx="73049" cy="730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508144" y="1790161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067"/>
                  </a:moveTo>
                  <a:lnTo>
                    <a:pt x="14599" y="14614"/>
                  </a:lnTo>
                  <a:lnTo>
                    <a:pt x="73049" y="0"/>
                  </a:lnTo>
                  <a:lnTo>
                    <a:pt x="0" y="7306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302545" y="1940183"/>
              <a:ext cx="344389" cy="346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2359692" y="1978283"/>
              <a:ext cx="230102" cy="23241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2507094" y="2126848"/>
              <a:ext cx="74090" cy="7408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2507094" y="2126848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4">
                  <a:moveTo>
                    <a:pt x="0" y="74089"/>
                  </a:moveTo>
                  <a:lnTo>
                    <a:pt x="14824" y="14817"/>
                  </a:lnTo>
                  <a:lnTo>
                    <a:pt x="74099" y="0"/>
                  </a:lnTo>
                  <a:lnTo>
                    <a:pt x="0" y="7408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112293" y="3446848"/>
              <a:ext cx="344389" cy="346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3169443" y="3484943"/>
              <a:ext cx="230099" cy="2324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3318018" y="3634667"/>
              <a:ext cx="72924" cy="729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3318018" y="363466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924"/>
                  </a:moveTo>
                  <a:lnTo>
                    <a:pt x="14574" y="14599"/>
                  </a:lnTo>
                  <a:lnTo>
                    <a:pt x="72924" y="0"/>
                  </a:lnTo>
                  <a:lnTo>
                    <a:pt x="0" y="7292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925898" y="1990721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52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1081147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081147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925898" y="235542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55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081447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081447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929198" y="2720119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69" h="0">
                  <a:moveTo>
                    <a:pt x="0" y="0"/>
                  </a:moveTo>
                  <a:lnTo>
                    <a:pt x="1534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082647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082647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281499" y="2246820"/>
              <a:ext cx="644525" cy="217804"/>
            </a:xfrm>
            <a:custGeom>
              <a:avLst/>
              <a:gdLst/>
              <a:ahLst/>
              <a:cxnLst/>
              <a:rect l="l" t="t" r="r" b="b"/>
              <a:pathLst>
                <a:path w="644525" h="217805">
                  <a:moveTo>
                    <a:pt x="0" y="36199"/>
                  </a:moveTo>
                  <a:lnTo>
                    <a:pt x="2844" y="22109"/>
                  </a:lnTo>
                  <a:lnTo>
                    <a:pt x="10602" y="10602"/>
                  </a:lnTo>
                  <a:lnTo>
                    <a:pt x="22109" y="2844"/>
                  </a:lnTo>
                  <a:lnTo>
                    <a:pt x="36199" y="0"/>
                  </a:lnTo>
                  <a:lnTo>
                    <a:pt x="608198" y="0"/>
                  </a:lnTo>
                  <a:lnTo>
                    <a:pt x="641642" y="22347"/>
                  </a:lnTo>
                  <a:lnTo>
                    <a:pt x="644398" y="36199"/>
                  </a:lnTo>
                  <a:lnTo>
                    <a:pt x="644398" y="180999"/>
                  </a:lnTo>
                  <a:lnTo>
                    <a:pt x="641553" y="195090"/>
                  </a:lnTo>
                  <a:lnTo>
                    <a:pt x="633795" y="206596"/>
                  </a:lnTo>
                  <a:lnTo>
                    <a:pt x="622289" y="214354"/>
                  </a:lnTo>
                  <a:lnTo>
                    <a:pt x="608198" y="217199"/>
                  </a:lnTo>
                  <a:lnTo>
                    <a:pt x="36199" y="217199"/>
                  </a:lnTo>
                  <a:lnTo>
                    <a:pt x="22109" y="214354"/>
                  </a:lnTo>
                  <a:lnTo>
                    <a:pt x="10602" y="206596"/>
                  </a:lnTo>
                  <a:lnTo>
                    <a:pt x="2844" y="195090"/>
                  </a:lnTo>
                  <a:lnTo>
                    <a:pt x="0" y="180999"/>
                  </a:lnTo>
                  <a:lnTo>
                    <a:pt x="0" y="3619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7271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AWS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HIGH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LEVEL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ARCHITECTURE</a:t>
            </a:r>
            <a:endParaRPr sz="2200">
              <a:latin typeface="Lato"/>
              <a:cs typeface="La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47161" y="1513423"/>
            <a:ext cx="3200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User</a:t>
            </a:r>
            <a:endParaRPr sz="1100">
              <a:latin typeface="Lato"/>
              <a:cs typeface="La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440427" y="2281757"/>
            <a:ext cx="32639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Web</a:t>
            </a:r>
            <a:r>
              <a:rPr dirty="0" sz="750" spc="-55" b="1">
                <a:solidFill>
                  <a:srgbClr val="6691A7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UI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284799" y="2611519"/>
            <a:ext cx="644525" cy="217804"/>
          </a:xfrm>
          <a:custGeom>
            <a:avLst/>
            <a:gdLst/>
            <a:ahLst/>
            <a:cxnLst/>
            <a:rect l="l" t="t" r="r" b="b"/>
            <a:pathLst>
              <a:path w="644525" h="217805">
                <a:moveTo>
                  <a:pt x="0" y="36199"/>
                </a:moveTo>
                <a:lnTo>
                  <a:pt x="2844" y="22106"/>
                </a:lnTo>
                <a:lnTo>
                  <a:pt x="10602" y="10599"/>
                </a:lnTo>
                <a:lnTo>
                  <a:pt x="22109" y="2843"/>
                </a:lnTo>
                <a:lnTo>
                  <a:pt x="36199" y="0"/>
                </a:lnTo>
                <a:lnTo>
                  <a:pt x="608198" y="0"/>
                </a:lnTo>
                <a:lnTo>
                  <a:pt x="641642" y="22349"/>
                </a:lnTo>
                <a:lnTo>
                  <a:pt x="644398" y="36199"/>
                </a:lnTo>
                <a:lnTo>
                  <a:pt x="644398" y="180999"/>
                </a:lnTo>
                <a:lnTo>
                  <a:pt x="641553" y="195093"/>
                </a:lnTo>
                <a:lnTo>
                  <a:pt x="633795" y="206599"/>
                </a:lnTo>
                <a:lnTo>
                  <a:pt x="622289" y="214355"/>
                </a:lnTo>
                <a:lnTo>
                  <a:pt x="608198" y="217199"/>
                </a:lnTo>
                <a:lnTo>
                  <a:pt x="36199" y="217199"/>
                </a:lnTo>
                <a:lnTo>
                  <a:pt x="22109" y="214355"/>
                </a:lnTo>
                <a:lnTo>
                  <a:pt x="10602" y="206599"/>
                </a:lnTo>
                <a:lnTo>
                  <a:pt x="2844" y="195093"/>
                </a:lnTo>
                <a:lnTo>
                  <a:pt x="0" y="180999"/>
                </a:lnTo>
                <a:lnTo>
                  <a:pt x="0" y="36199"/>
                </a:lnTo>
                <a:close/>
              </a:path>
            </a:pathLst>
          </a:custGeom>
          <a:ln w="9524">
            <a:solidFill>
              <a:srgbClr val="90B1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503838" y="2646459"/>
            <a:ext cx="2063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SDK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4783390" y="1466907"/>
            <a:ext cx="849630" cy="241935"/>
            <a:chOff x="4783390" y="1466907"/>
            <a:chExt cx="849630" cy="241935"/>
          </a:xfrm>
        </p:grpSpPr>
        <p:sp>
          <p:nvSpPr>
            <p:cNvPr id="101" name="object 101"/>
            <p:cNvSpPr/>
            <p:nvPr/>
          </p:nvSpPr>
          <p:spPr>
            <a:xfrm>
              <a:off x="4783390" y="1466907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4802440" y="1479607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9"/>
                  </a:lnTo>
                  <a:lnTo>
                    <a:pt x="811198" y="2507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5055815" y="1511866"/>
            <a:ext cx="304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Ranger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4783390" y="1701121"/>
            <a:ext cx="849630" cy="241935"/>
            <a:chOff x="4783390" y="1701121"/>
            <a:chExt cx="849630" cy="241935"/>
          </a:xfrm>
        </p:grpSpPr>
        <p:sp>
          <p:nvSpPr>
            <p:cNvPr id="105" name="object 105"/>
            <p:cNvSpPr/>
            <p:nvPr/>
          </p:nvSpPr>
          <p:spPr>
            <a:xfrm>
              <a:off x="4783390" y="1701121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4802440" y="1713821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7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5094363" y="1746076"/>
            <a:ext cx="227329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Atlas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4783390" y="1935351"/>
            <a:ext cx="849630" cy="241935"/>
            <a:chOff x="4783390" y="1935351"/>
            <a:chExt cx="849630" cy="241935"/>
          </a:xfrm>
        </p:grpSpPr>
        <p:sp>
          <p:nvSpPr>
            <p:cNvPr id="109" name="object 109"/>
            <p:cNvSpPr/>
            <p:nvPr/>
          </p:nvSpPr>
          <p:spPr>
            <a:xfrm>
              <a:off x="4783390" y="1935351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4802440" y="1948051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1" name="object 111"/>
          <p:cNvSpPr txBox="1"/>
          <p:nvPr/>
        </p:nvSpPr>
        <p:spPr>
          <a:xfrm>
            <a:off x="5025881" y="1980304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IDBroker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4783390" y="2169580"/>
            <a:ext cx="849630" cy="241935"/>
            <a:chOff x="4783390" y="2169580"/>
            <a:chExt cx="849630" cy="241935"/>
          </a:xfrm>
        </p:grpSpPr>
        <p:sp>
          <p:nvSpPr>
            <p:cNvPr id="113" name="object 113"/>
            <p:cNvSpPr/>
            <p:nvPr/>
          </p:nvSpPr>
          <p:spPr>
            <a:xfrm>
              <a:off x="4783390" y="2169580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802440" y="2182280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4895643" y="2214533"/>
            <a:ext cx="6248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Hive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Metastore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4782815" y="1509996"/>
            <a:ext cx="849630" cy="1136015"/>
            <a:chOff x="4782815" y="1509996"/>
            <a:chExt cx="849630" cy="1136015"/>
          </a:xfrm>
        </p:grpSpPr>
        <p:sp>
          <p:nvSpPr>
            <p:cNvPr id="117" name="object 117"/>
            <p:cNvSpPr/>
            <p:nvPr/>
          </p:nvSpPr>
          <p:spPr>
            <a:xfrm>
              <a:off x="5428139" y="1509996"/>
              <a:ext cx="145649" cy="150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5428139" y="1731947"/>
              <a:ext cx="145649" cy="16744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4782815" y="2403795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/>
            <p:cNvSpPr/>
            <p:nvPr/>
          </p:nvSpPr>
          <p:spPr>
            <a:xfrm>
              <a:off x="4801865" y="2416505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89"/>
                  </a:moveTo>
                  <a:lnTo>
                    <a:pt x="1524" y="203689"/>
                  </a:lnTo>
                  <a:lnTo>
                    <a:pt x="0" y="20216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1" name="object 121"/>
          <p:cNvSpPr txBox="1"/>
          <p:nvPr/>
        </p:nvSpPr>
        <p:spPr>
          <a:xfrm>
            <a:off x="4832198" y="2448762"/>
            <a:ext cx="7505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Cloudera</a:t>
            </a:r>
            <a:r>
              <a:rPr dirty="0" sz="700" spc="-2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Manager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5914638" y="1200447"/>
            <a:ext cx="2867025" cy="810260"/>
          </a:xfrm>
          <a:custGeom>
            <a:avLst/>
            <a:gdLst/>
            <a:ahLst/>
            <a:cxnLst/>
            <a:rect l="l" t="t" r="r" b="b"/>
            <a:pathLst>
              <a:path w="2867025" h="810260">
                <a:moveTo>
                  <a:pt x="2863794" y="809698"/>
                </a:moveTo>
                <a:lnTo>
                  <a:pt x="2999" y="809698"/>
                </a:lnTo>
                <a:lnTo>
                  <a:pt x="0" y="806700"/>
                </a:lnTo>
                <a:lnTo>
                  <a:pt x="0" y="2997"/>
                </a:lnTo>
                <a:lnTo>
                  <a:pt x="2999" y="0"/>
                </a:lnTo>
                <a:lnTo>
                  <a:pt x="2861869" y="0"/>
                </a:lnTo>
                <a:lnTo>
                  <a:pt x="2863569" y="704"/>
                </a:lnTo>
                <a:lnTo>
                  <a:pt x="2864844" y="1962"/>
                </a:lnTo>
                <a:lnTo>
                  <a:pt x="2866094" y="3217"/>
                </a:lnTo>
                <a:lnTo>
                  <a:pt x="2866794" y="4919"/>
                </a:lnTo>
                <a:lnTo>
                  <a:pt x="2866794" y="8067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7138255" y="1223994"/>
            <a:ext cx="41910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Hub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7868584" y="1437009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80">
                <a:moveTo>
                  <a:pt x="802423" y="474899"/>
                </a:moveTo>
                <a:lnTo>
                  <a:pt x="3374" y="474899"/>
                </a:lnTo>
                <a:lnTo>
                  <a:pt x="0" y="471521"/>
                </a:lnTo>
                <a:lnTo>
                  <a:pt x="0" y="3379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4"/>
                </a:lnTo>
                <a:lnTo>
                  <a:pt x="803598" y="2209"/>
                </a:lnTo>
                <a:lnTo>
                  <a:pt x="804998" y="3624"/>
                </a:lnTo>
                <a:lnTo>
                  <a:pt x="805798" y="5544"/>
                </a:lnTo>
                <a:lnTo>
                  <a:pt x="805798" y="47152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 txBox="1"/>
          <p:nvPr/>
        </p:nvSpPr>
        <p:spPr>
          <a:xfrm>
            <a:off x="7915246" y="1461576"/>
            <a:ext cx="663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Manual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Scaling  Custom</a:t>
            </a:r>
            <a:r>
              <a:rPr dirty="0" sz="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Templates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914638" y="2047193"/>
            <a:ext cx="2867025" cy="810260"/>
          </a:xfrm>
          <a:custGeom>
            <a:avLst/>
            <a:gdLst/>
            <a:ahLst/>
            <a:cxnLst/>
            <a:rect l="l" t="t" r="r" b="b"/>
            <a:pathLst>
              <a:path w="2867025" h="810260">
                <a:moveTo>
                  <a:pt x="2863794" y="809700"/>
                </a:moveTo>
                <a:lnTo>
                  <a:pt x="2999" y="809700"/>
                </a:lnTo>
                <a:lnTo>
                  <a:pt x="0" y="806700"/>
                </a:lnTo>
                <a:lnTo>
                  <a:pt x="0" y="2997"/>
                </a:lnTo>
                <a:lnTo>
                  <a:pt x="2999" y="0"/>
                </a:lnTo>
                <a:lnTo>
                  <a:pt x="2861869" y="0"/>
                </a:lnTo>
                <a:lnTo>
                  <a:pt x="2863569" y="704"/>
                </a:lnTo>
                <a:lnTo>
                  <a:pt x="2864844" y="1959"/>
                </a:lnTo>
                <a:lnTo>
                  <a:pt x="2866094" y="3217"/>
                </a:lnTo>
                <a:lnTo>
                  <a:pt x="2866794" y="4919"/>
                </a:lnTo>
                <a:lnTo>
                  <a:pt x="2866794" y="8067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 txBox="1"/>
          <p:nvPr/>
        </p:nvSpPr>
        <p:spPr>
          <a:xfrm>
            <a:off x="6737400" y="2070746"/>
            <a:ext cx="121983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Warehouse</a:t>
            </a:r>
            <a:r>
              <a:rPr dirty="0" sz="750" spc="-1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7868584" y="2283757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80">
                <a:moveTo>
                  <a:pt x="802423" y="474911"/>
                </a:moveTo>
                <a:lnTo>
                  <a:pt x="3374" y="474911"/>
                </a:lnTo>
                <a:lnTo>
                  <a:pt x="0" y="471511"/>
                </a:lnTo>
                <a:lnTo>
                  <a:pt x="0" y="3379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4"/>
                </a:lnTo>
                <a:lnTo>
                  <a:pt x="803598" y="2209"/>
                </a:lnTo>
                <a:lnTo>
                  <a:pt x="804998" y="3624"/>
                </a:lnTo>
                <a:lnTo>
                  <a:pt x="805798" y="5544"/>
                </a:lnTo>
                <a:lnTo>
                  <a:pt x="805798" y="47151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 txBox="1"/>
          <p:nvPr/>
        </p:nvSpPr>
        <p:spPr>
          <a:xfrm>
            <a:off x="7915246" y="2308318"/>
            <a:ext cx="640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JDBC</a:t>
            </a:r>
            <a:r>
              <a:rPr dirty="0" sz="6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connectivity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5914638" y="1364362"/>
            <a:ext cx="2867025" cy="2338705"/>
            <a:chOff x="5914638" y="1364362"/>
            <a:chExt cx="2867025" cy="2338705"/>
          </a:xfrm>
        </p:grpSpPr>
        <p:sp>
          <p:nvSpPr>
            <p:cNvPr id="131" name="object 131"/>
            <p:cNvSpPr/>
            <p:nvPr/>
          </p:nvSpPr>
          <p:spPr>
            <a:xfrm>
              <a:off x="8422483" y="1364362"/>
              <a:ext cx="344389" cy="3467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8479632" y="1402464"/>
              <a:ext cx="230099" cy="23241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/>
            <p:cNvSpPr/>
            <p:nvPr/>
          </p:nvSpPr>
          <p:spPr>
            <a:xfrm>
              <a:off x="8631382" y="1555354"/>
              <a:ext cx="69749" cy="6976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/>
            <p:cNvSpPr/>
            <p:nvPr/>
          </p:nvSpPr>
          <p:spPr>
            <a:xfrm>
              <a:off x="8631382" y="1555354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0" y="69764"/>
                  </a:moveTo>
                  <a:lnTo>
                    <a:pt x="13949" y="13954"/>
                  </a:lnTo>
                  <a:lnTo>
                    <a:pt x="69749" y="0"/>
                  </a:lnTo>
                  <a:lnTo>
                    <a:pt x="0" y="6976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8422683" y="2211248"/>
              <a:ext cx="344021" cy="3461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/>
            <p:cNvSpPr/>
            <p:nvPr/>
          </p:nvSpPr>
          <p:spPr>
            <a:xfrm>
              <a:off x="8479832" y="2249342"/>
              <a:ext cx="229724" cy="23189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/>
            <p:cNvSpPr/>
            <p:nvPr/>
          </p:nvSpPr>
          <p:spPr>
            <a:xfrm>
              <a:off x="8630532" y="2402407"/>
              <a:ext cx="69890" cy="6988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/>
            <p:cNvSpPr/>
            <p:nvPr/>
          </p:nvSpPr>
          <p:spPr>
            <a:xfrm>
              <a:off x="8630532" y="2402407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0" y="69889"/>
                  </a:moveTo>
                  <a:lnTo>
                    <a:pt x="13999" y="13977"/>
                  </a:lnTo>
                  <a:lnTo>
                    <a:pt x="69899" y="0"/>
                  </a:lnTo>
                  <a:lnTo>
                    <a:pt x="0" y="6988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9" name="object 139"/>
            <p:cNvSpPr/>
            <p:nvPr/>
          </p:nvSpPr>
          <p:spPr>
            <a:xfrm>
              <a:off x="5914638" y="2892869"/>
              <a:ext cx="2867025" cy="810260"/>
            </a:xfrm>
            <a:custGeom>
              <a:avLst/>
              <a:gdLst/>
              <a:ahLst/>
              <a:cxnLst/>
              <a:rect l="l" t="t" r="r" b="b"/>
              <a:pathLst>
                <a:path w="2867025" h="810260">
                  <a:moveTo>
                    <a:pt x="2863794" y="809698"/>
                  </a:moveTo>
                  <a:lnTo>
                    <a:pt x="2999" y="809698"/>
                  </a:lnTo>
                  <a:lnTo>
                    <a:pt x="0" y="806698"/>
                  </a:lnTo>
                  <a:lnTo>
                    <a:pt x="0" y="2999"/>
                  </a:lnTo>
                  <a:lnTo>
                    <a:pt x="2999" y="0"/>
                  </a:lnTo>
                  <a:lnTo>
                    <a:pt x="2861869" y="0"/>
                  </a:lnTo>
                  <a:lnTo>
                    <a:pt x="2863569" y="699"/>
                  </a:lnTo>
                  <a:lnTo>
                    <a:pt x="2866094" y="3224"/>
                  </a:lnTo>
                  <a:lnTo>
                    <a:pt x="2866794" y="4924"/>
                  </a:lnTo>
                  <a:lnTo>
                    <a:pt x="2866794" y="806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0" name="object 140"/>
          <p:cNvSpPr txBox="1"/>
          <p:nvPr/>
        </p:nvSpPr>
        <p:spPr>
          <a:xfrm>
            <a:off x="6703682" y="2916422"/>
            <a:ext cx="128651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Machine Learning</a:t>
            </a:r>
            <a:r>
              <a:rPr dirty="0" sz="750" spc="-3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7868584" y="3129443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79">
                <a:moveTo>
                  <a:pt x="802423" y="474899"/>
                </a:moveTo>
                <a:lnTo>
                  <a:pt x="3374" y="474899"/>
                </a:lnTo>
                <a:lnTo>
                  <a:pt x="0" y="471524"/>
                </a:lnTo>
                <a:lnTo>
                  <a:pt x="0" y="3374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9"/>
                </a:lnTo>
                <a:lnTo>
                  <a:pt x="803598" y="2199"/>
                </a:lnTo>
                <a:lnTo>
                  <a:pt x="804998" y="3624"/>
                </a:lnTo>
                <a:lnTo>
                  <a:pt x="805798" y="5549"/>
                </a:lnTo>
                <a:lnTo>
                  <a:pt x="805798" y="47152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 txBox="1"/>
          <p:nvPr/>
        </p:nvSpPr>
        <p:spPr>
          <a:xfrm>
            <a:off x="7915246" y="3154003"/>
            <a:ext cx="616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GPU</a:t>
            </a:r>
            <a:r>
              <a:rPr dirty="0" sz="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support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43" name="object 143"/>
          <p:cNvGrpSpPr/>
          <p:nvPr/>
        </p:nvGrpSpPr>
        <p:grpSpPr>
          <a:xfrm>
            <a:off x="5914638" y="3057598"/>
            <a:ext cx="2867025" cy="1492250"/>
            <a:chOff x="5914638" y="3057598"/>
            <a:chExt cx="2867025" cy="1492250"/>
          </a:xfrm>
        </p:grpSpPr>
        <p:sp>
          <p:nvSpPr>
            <p:cNvPr id="144" name="object 144"/>
            <p:cNvSpPr/>
            <p:nvPr/>
          </p:nvSpPr>
          <p:spPr>
            <a:xfrm>
              <a:off x="8422483" y="3057598"/>
              <a:ext cx="344389" cy="3467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479632" y="3095693"/>
              <a:ext cx="230099" cy="23242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8630432" y="3247643"/>
              <a:ext cx="70724" cy="7074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8630432" y="3247643"/>
              <a:ext cx="71120" cy="71120"/>
            </a:xfrm>
            <a:custGeom>
              <a:avLst/>
              <a:gdLst/>
              <a:ahLst/>
              <a:cxnLst/>
              <a:rect l="l" t="t" r="r" b="b"/>
              <a:pathLst>
                <a:path w="71120" h="71120">
                  <a:moveTo>
                    <a:pt x="0" y="70749"/>
                  </a:moveTo>
                  <a:lnTo>
                    <a:pt x="14149" y="14149"/>
                  </a:lnTo>
                  <a:lnTo>
                    <a:pt x="70724" y="0"/>
                  </a:lnTo>
                  <a:lnTo>
                    <a:pt x="0" y="7074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914638" y="3739617"/>
              <a:ext cx="2867025" cy="810260"/>
            </a:xfrm>
            <a:custGeom>
              <a:avLst/>
              <a:gdLst/>
              <a:ahLst/>
              <a:cxnLst/>
              <a:rect l="l" t="t" r="r" b="b"/>
              <a:pathLst>
                <a:path w="2867025" h="810260">
                  <a:moveTo>
                    <a:pt x="2863794" y="809698"/>
                  </a:moveTo>
                  <a:lnTo>
                    <a:pt x="2999" y="809698"/>
                  </a:lnTo>
                  <a:lnTo>
                    <a:pt x="0" y="806698"/>
                  </a:lnTo>
                  <a:lnTo>
                    <a:pt x="0" y="2999"/>
                  </a:lnTo>
                  <a:lnTo>
                    <a:pt x="2999" y="0"/>
                  </a:lnTo>
                  <a:lnTo>
                    <a:pt x="2861869" y="0"/>
                  </a:lnTo>
                  <a:lnTo>
                    <a:pt x="2863569" y="699"/>
                  </a:lnTo>
                  <a:lnTo>
                    <a:pt x="2866094" y="3224"/>
                  </a:lnTo>
                  <a:lnTo>
                    <a:pt x="2866794" y="4924"/>
                  </a:lnTo>
                  <a:lnTo>
                    <a:pt x="2866794" y="806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/>
          <p:nvPr/>
        </p:nvSpPr>
        <p:spPr>
          <a:xfrm>
            <a:off x="6721657" y="3763173"/>
            <a:ext cx="125095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 Engineering</a:t>
            </a:r>
            <a:r>
              <a:rPr dirty="0" sz="750" spc="-3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50" name="object 150"/>
          <p:cNvSpPr/>
          <p:nvPr/>
        </p:nvSpPr>
        <p:spPr>
          <a:xfrm>
            <a:off x="7868584" y="3976192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79">
                <a:moveTo>
                  <a:pt x="802423" y="474899"/>
                </a:moveTo>
                <a:lnTo>
                  <a:pt x="3374" y="474899"/>
                </a:lnTo>
                <a:lnTo>
                  <a:pt x="0" y="471524"/>
                </a:lnTo>
                <a:lnTo>
                  <a:pt x="0" y="3374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9"/>
                </a:lnTo>
                <a:lnTo>
                  <a:pt x="803598" y="2199"/>
                </a:lnTo>
                <a:lnTo>
                  <a:pt x="804998" y="3624"/>
                </a:lnTo>
                <a:lnTo>
                  <a:pt x="805798" y="5549"/>
                </a:lnTo>
                <a:lnTo>
                  <a:pt x="805798" y="47152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 txBox="1"/>
          <p:nvPr/>
        </p:nvSpPr>
        <p:spPr>
          <a:xfrm>
            <a:off x="7915246" y="4000755"/>
            <a:ext cx="621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Job</a:t>
            </a:r>
            <a:r>
              <a:rPr dirty="0" sz="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6054150" y="3904347"/>
            <a:ext cx="2712720" cy="579120"/>
            <a:chOff x="6054150" y="3904347"/>
            <a:chExt cx="2712720" cy="579120"/>
          </a:xfrm>
        </p:grpSpPr>
        <p:sp>
          <p:nvSpPr>
            <p:cNvPr id="153" name="object 153"/>
            <p:cNvSpPr/>
            <p:nvPr/>
          </p:nvSpPr>
          <p:spPr>
            <a:xfrm>
              <a:off x="6058912" y="3948392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74"/>
                  </a:lnTo>
                  <a:lnTo>
                    <a:pt x="902298" y="1299"/>
                  </a:lnTo>
                  <a:lnTo>
                    <a:pt x="903123" y="2149"/>
                  </a:lnTo>
                  <a:lnTo>
                    <a:pt x="903598" y="3274"/>
                  </a:lnTo>
                  <a:lnTo>
                    <a:pt x="903598" y="4449"/>
                  </a:lnTo>
                  <a:lnTo>
                    <a:pt x="903598" y="525648"/>
                  </a:lnTo>
                  <a:lnTo>
                    <a:pt x="903598" y="528098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/>
            <p:cNvSpPr/>
            <p:nvPr/>
          </p:nvSpPr>
          <p:spPr>
            <a:xfrm>
              <a:off x="8422482" y="3904347"/>
              <a:ext cx="344389" cy="34671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/>
            <p:cNvSpPr/>
            <p:nvPr/>
          </p:nvSpPr>
          <p:spPr>
            <a:xfrm>
              <a:off x="8479632" y="3942442"/>
              <a:ext cx="230099" cy="2324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/>
            <p:cNvSpPr/>
            <p:nvPr/>
          </p:nvSpPr>
          <p:spPr>
            <a:xfrm>
              <a:off x="8632157" y="4096116"/>
              <a:ext cx="68974" cy="6897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8632157" y="4096116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5" h="69214">
                  <a:moveTo>
                    <a:pt x="0" y="68974"/>
                  </a:moveTo>
                  <a:lnTo>
                    <a:pt x="13799" y="13799"/>
                  </a:lnTo>
                  <a:lnTo>
                    <a:pt x="68974" y="0"/>
                  </a:lnTo>
                  <a:lnTo>
                    <a:pt x="0" y="6897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7067810" y="3963342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7086860" y="3977640"/>
              <a:ext cx="680720" cy="137160"/>
            </a:xfrm>
            <a:custGeom>
              <a:avLst/>
              <a:gdLst/>
              <a:ahLst/>
              <a:cxnLst/>
              <a:rect l="l" t="t" r="r" b="b"/>
              <a:pathLst>
                <a:path w="680720" h="137160">
                  <a:moveTo>
                    <a:pt x="0" y="0"/>
                  </a:moveTo>
                  <a:lnTo>
                    <a:pt x="680098" y="0"/>
                  </a:lnTo>
                  <a:lnTo>
                    <a:pt x="680098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0" name="object 160"/>
          <p:cNvSpPr txBox="1"/>
          <p:nvPr/>
        </p:nvSpPr>
        <p:spPr>
          <a:xfrm>
            <a:off x="7086860" y="3976370"/>
            <a:ext cx="680720" cy="1663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Spark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61" name="object 161"/>
          <p:cNvGrpSpPr/>
          <p:nvPr/>
        </p:nvGrpSpPr>
        <p:grpSpPr>
          <a:xfrm>
            <a:off x="7067811" y="4130666"/>
            <a:ext cx="718820" cy="179070"/>
            <a:chOff x="7067811" y="4130666"/>
            <a:chExt cx="718820" cy="179070"/>
          </a:xfrm>
        </p:grpSpPr>
        <p:sp>
          <p:nvSpPr>
            <p:cNvPr id="162" name="object 162"/>
            <p:cNvSpPr/>
            <p:nvPr/>
          </p:nvSpPr>
          <p:spPr>
            <a:xfrm>
              <a:off x="7067811" y="4130666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3" name="object 163"/>
            <p:cNvSpPr/>
            <p:nvPr/>
          </p:nvSpPr>
          <p:spPr>
            <a:xfrm>
              <a:off x="7086854" y="414275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2540"/>
                  </a:moveTo>
                  <a:lnTo>
                    <a:pt x="679907" y="2540"/>
                  </a:lnTo>
                  <a:lnTo>
                    <a:pt x="679907" y="1270"/>
                  </a:lnTo>
                  <a:lnTo>
                    <a:pt x="678395" y="1270"/>
                  </a:lnTo>
                  <a:lnTo>
                    <a:pt x="678395" y="0"/>
                  </a:lnTo>
                  <a:lnTo>
                    <a:pt x="1041" y="0"/>
                  </a:lnTo>
                  <a:lnTo>
                    <a:pt x="1041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4" name="object 164"/>
          <p:cNvSpPr txBox="1"/>
          <p:nvPr/>
        </p:nvSpPr>
        <p:spPr>
          <a:xfrm>
            <a:off x="7086860" y="4152105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Airﬂow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65" name="object 165"/>
          <p:cNvGrpSpPr/>
          <p:nvPr/>
        </p:nvGrpSpPr>
        <p:grpSpPr>
          <a:xfrm>
            <a:off x="7067811" y="4297991"/>
            <a:ext cx="718820" cy="179070"/>
            <a:chOff x="7067811" y="4297991"/>
            <a:chExt cx="718820" cy="179070"/>
          </a:xfrm>
        </p:grpSpPr>
        <p:sp>
          <p:nvSpPr>
            <p:cNvPr id="166" name="object 166"/>
            <p:cNvSpPr/>
            <p:nvPr/>
          </p:nvSpPr>
          <p:spPr>
            <a:xfrm>
              <a:off x="7067811" y="4297991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7086854" y="431039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2540"/>
                  </a:moveTo>
                  <a:lnTo>
                    <a:pt x="680046" y="1270"/>
                  </a:lnTo>
                  <a:lnTo>
                    <a:pt x="679043" y="1270"/>
                  </a:lnTo>
                  <a:lnTo>
                    <a:pt x="679043" y="0"/>
                  </a:lnTo>
                  <a:lnTo>
                    <a:pt x="723" y="0"/>
                  </a:lnTo>
                  <a:lnTo>
                    <a:pt x="723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8" name="object 168"/>
          <p:cNvSpPr txBox="1"/>
          <p:nvPr/>
        </p:nvSpPr>
        <p:spPr>
          <a:xfrm>
            <a:off x="7086860" y="4319421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Safari</a:t>
            </a:r>
            <a:r>
              <a:rPr dirty="0" sz="600" spc="-3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(perf-mon)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69" name="object 169"/>
          <p:cNvGrpSpPr/>
          <p:nvPr/>
        </p:nvGrpSpPr>
        <p:grpSpPr>
          <a:xfrm>
            <a:off x="6054150" y="3096881"/>
            <a:ext cx="1732280" cy="539750"/>
            <a:chOff x="6054150" y="3096881"/>
            <a:chExt cx="1732280" cy="539750"/>
          </a:xfrm>
        </p:grpSpPr>
        <p:sp>
          <p:nvSpPr>
            <p:cNvPr id="170" name="object 170"/>
            <p:cNvSpPr/>
            <p:nvPr/>
          </p:nvSpPr>
          <p:spPr>
            <a:xfrm>
              <a:off x="6058912" y="3101643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74"/>
                  </a:lnTo>
                  <a:lnTo>
                    <a:pt x="902298" y="1299"/>
                  </a:lnTo>
                  <a:lnTo>
                    <a:pt x="903123" y="2149"/>
                  </a:lnTo>
                  <a:lnTo>
                    <a:pt x="903598" y="3274"/>
                  </a:lnTo>
                  <a:lnTo>
                    <a:pt x="903598" y="4449"/>
                  </a:lnTo>
                  <a:lnTo>
                    <a:pt x="903598" y="525648"/>
                  </a:lnTo>
                  <a:lnTo>
                    <a:pt x="903598" y="528098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7067810" y="3116593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7086854" y="312929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323" y="1270"/>
                  </a:lnTo>
                  <a:lnTo>
                    <a:pt x="679323" y="0"/>
                  </a:lnTo>
                  <a:lnTo>
                    <a:pt x="444" y="0"/>
                  </a:lnTo>
                  <a:lnTo>
                    <a:pt x="444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3" name="object 173"/>
          <p:cNvSpPr txBox="1"/>
          <p:nvPr/>
        </p:nvSpPr>
        <p:spPr>
          <a:xfrm>
            <a:off x="7086860" y="3138037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ML</a:t>
            </a:r>
            <a:r>
              <a:rPr dirty="0" sz="600" spc="-1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Workbench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74" name="object 174"/>
          <p:cNvGrpSpPr/>
          <p:nvPr/>
        </p:nvGrpSpPr>
        <p:grpSpPr>
          <a:xfrm>
            <a:off x="7067811" y="3283918"/>
            <a:ext cx="718820" cy="179070"/>
            <a:chOff x="7067811" y="3283918"/>
            <a:chExt cx="718820" cy="179070"/>
          </a:xfrm>
        </p:grpSpPr>
        <p:sp>
          <p:nvSpPr>
            <p:cNvPr id="175" name="object 175"/>
            <p:cNvSpPr/>
            <p:nvPr/>
          </p:nvSpPr>
          <p:spPr>
            <a:xfrm>
              <a:off x="7067811" y="3283918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6" name="object 176"/>
            <p:cNvSpPr/>
            <p:nvPr/>
          </p:nvSpPr>
          <p:spPr>
            <a:xfrm>
              <a:off x="7086854" y="329693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29">
                  <a:moveTo>
                    <a:pt x="680097" y="1270"/>
                  </a:moveTo>
                  <a:lnTo>
                    <a:pt x="679653" y="1270"/>
                  </a:lnTo>
                  <a:lnTo>
                    <a:pt x="679653" y="0"/>
                  </a:lnTo>
                  <a:lnTo>
                    <a:pt x="114" y="0"/>
                  </a:lnTo>
                  <a:lnTo>
                    <a:pt x="114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7" name="object 177"/>
          <p:cNvSpPr txBox="1"/>
          <p:nvPr/>
        </p:nvSpPr>
        <p:spPr>
          <a:xfrm>
            <a:off x="7086860" y="3305353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Spark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78" name="object 178"/>
          <p:cNvGrpSpPr/>
          <p:nvPr/>
        </p:nvGrpSpPr>
        <p:grpSpPr>
          <a:xfrm>
            <a:off x="7067811" y="3451243"/>
            <a:ext cx="718820" cy="179070"/>
            <a:chOff x="7067811" y="3451243"/>
            <a:chExt cx="718820" cy="179070"/>
          </a:xfrm>
        </p:grpSpPr>
        <p:sp>
          <p:nvSpPr>
            <p:cNvPr id="179" name="object 179"/>
            <p:cNvSpPr/>
            <p:nvPr/>
          </p:nvSpPr>
          <p:spPr>
            <a:xfrm>
              <a:off x="7067811" y="3451243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0" name="object 180"/>
            <p:cNvSpPr/>
            <p:nvPr/>
          </p:nvSpPr>
          <p:spPr>
            <a:xfrm>
              <a:off x="7086854" y="346457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29">
                  <a:moveTo>
                    <a:pt x="680097" y="1270"/>
                  </a:moveTo>
                  <a:lnTo>
                    <a:pt x="679907" y="1270"/>
                  </a:lnTo>
                  <a:lnTo>
                    <a:pt x="679907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 txBox="1"/>
          <p:nvPr/>
        </p:nvSpPr>
        <p:spPr>
          <a:xfrm>
            <a:off x="7086860" y="3472679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Python/R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82" name="object 182"/>
          <p:cNvGrpSpPr/>
          <p:nvPr/>
        </p:nvGrpSpPr>
        <p:grpSpPr>
          <a:xfrm>
            <a:off x="6054150" y="2251195"/>
            <a:ext cx="1732280" cy="539750"/>
            <a:chOff x="6054150" y="2251195"/>
            <a:chExt cx="1732280" cy="539750"/>
          </a:xfrm>
        </p:grpSpPr>
        <p:sp>
          <p:nvSpPr>
            <p:cNvPr id="183" name="object 183"/>
            <p:cNvSpPr/>
            <p:nvPr/>
          </p:nvSpPr>
          <p:spPr>
            <a:xfrm>
              <a:off x="6058912" y="2255958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52"/>
                  </a:moveTo>
                  <a:lnTo>
                    <a:pt x="0" y="1994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69"/>
                  </a:lnTo>
                  <a:lnTo>
                    <a:pt x="902298" y="1304"/>
                  </a:lnTo>
                  <a:lnTo>
                    <a:pt x="903123" y="2139"/>
                  </a:lnTo>
                  <a:lnTo>
                    <a:pt x="903598" y="3272"/>
                  </a:lnTo>
                  <a:lnTo>
                    <a:pt x="903598" y="4452"/>
                  </a:lnTo>
                  <a:lnTo>
                    <a:pt x="903598" y="525636"/>
                  </a:lnTo>
                  <a:lnTo>
                    <a:pt x="903598" y="528111"/>
                  </a:lnTo>
                  <a:lnTo>
                    <a:pt x="901598" y="530111"/>
                  </a:lnTo>
                  <a:lnTo>
                    <a:pt x="899148" y="530111"/>
                  </a:lnTo>
                  <a:lnTo>
                    <a:pt x="4449" y="530111"/>
                  </a:lnTo>
                  <a:lnTo>
                    <a:pt x="1999" y="530111"/>
                  </a:lnTo>
                  <a:lnTo>
                    <a:pt x="0" y="528111"/>
                  </a:lnTo>
                  <a:lnTo>
                    <a:pt x="0" y="525636"/>
                  </a:lnTo>
                  <a:lnTo>
                    <a:pt x="0" y="445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4" name="object 184"/>
            <p:cNvSpPr/>
            <p:nvPr/>
          </p:nvSpPr>
          <p:spPr>
            <a:xfrm>
              <a:off x="7067810" y="2270920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5" name="object 185"/>
            <p:cNvSpPr/>
            <p:nvPr/>
          </p:nvSpPr>
          <p:spPr>
            <a:xfrm>
              <a:off x="7086854" y="228347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196" y="1270"/>
                  </a:lnTo>
                  <a:lnTo>
                    <a:pt x="679196" y="0"/>
                  </a:lnTo>
                  <a:lnTo>
                    <a:pt x="571" y="0"/>
                  </a:lnTo>
                  <a:lnTo>
                    <a:pt x="571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6" name="object 186"/>
          <p:cNvSpPr txBox="1"/>
          <p:nvPr/>
        </p:nvSpPr>
        <p:spPr>
          <a:xfrm>
            <a:off x="7086860" y="2292353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Hive (w</a:t>
            </a:r>
            <a:r>
              <a:rPr dirty="0" sz="600" spc="-3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LLAP)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87" name="object 187"/>
          <p:cNvGrpSpPr/>
          <p:nvPr/>
        </p:nvGrpSpPr>
        <p:grpSpPr>
          <a:xfrm>
            <a:off x="7067811" y="2438245"/>
            <a:ext cx="718820" cy="179070"/>
            <a:chOff x="7067811" y="2438245"/>
            <a:chExt cx="718820" cy="179070"/>
          </a:xfrm>
        </p:grpSpPr>
        <p:sp>
          <p:nvSpPr>
            <p:cNvPr id="188" name="object 188"/>
            <p:cNvSpPr/>
            <p:nvPr/>
          </p:nvSpPr>
          <p:spPr>
            <a:xfrm>
              <a:off x="7067811" y="2438245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/>
            <p:cNvSpPr/>
            <p:nvPr/>
          </p:nvSpPr>
          <p:spPr>
            <a:xfrm>
              <a:off x="7086854" y="245111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513" y="1270"/>
                  </a:lnTo>
                  <a:lnTo>
                    <a:pt x="679513" y="0"/>
                  </a:lnTo>
                  <a:lnTo>
                    <a:pt x="254" y="0"/>
                  </a:lnTo>
                  <a:lnTo>
                    <a:pt x="254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0" name="object 190"/>
          <p:cNvSpPr txBox="1"/>
          <p:nvPr/>
        </p:nvSpPr>
        <p:spPr>
          <a:xfrm>
            <a:off x="7086860" y="2459668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Impala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91" name="object 191"/>
          <p:cNvGrpSpPr/>
          <p:nvPr/>
        </p:nvGrpSpPr>
        <p:grpSpPr>
          <a:xfrm>
            <a:off x="7067811" y="2605569"/>
            <a:ext cx="718820" cy="179070"/>
            <a:chOff x="7067811" y="2605569"/>
            <a:chExt cx="718820" cy="179070"/>
          </a:xfrm>
        </p:grpSpPr>
        <p:sp>
          <p:nvSpPr>
            <p:cNvPr id="192" name="object 192"/>
            <p:cNvSpPr/>
            <p:nvPr/>
          </p:nvSpPr>
          <p:spPr>
            <a:xfrm>
              <a:off x="7067811" y="2605569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3" name="object 193"/>
            <p:cNvSpPr/>
            <p:nvPr/>
          </p:nvSpPr>
          <p:spPr>
            <a:xfrm>
              <a:off x="7086854" y="261875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30">
                  <a:moveTo>
                    <a:pt x="680097" y="1270"/>
                  </a:moveTo>
                  <a:lnTo>
                    <a:pt x="679831" y="1270"/>
                  </a:lnTo>
                  <a:lnTo>
                    <a:pt x="67983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4" name="object 194"/>
          <p:cNvSpPr txBox="1"/>
          <p:nvPr/>
        </p:nvSpPr>
        <p:spPr>
          <a:xfrm>
            <a:off x="7086860" y="2626994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DAS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&amp;</a:t>
            </a:r>
            <a:r>
              <a:rPr dirty="0" sz="600" spc="-1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Hue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95" name="object 195"/>
          <p:cNvGrpSpPr/>
          <p:nvPr/>
        </p:nvGrpSpPr>
        <p:grpSpPr>
          <a:xfrm>
            <a:off x="6054150" y="1404447"/>
            <a:ext cx="1732280" cy="539750"/>
            <a:chOff x="6054150" y="1404447"/>
            <a:chExt cx="1732280" cy="539750"/>
          </a:xfrm>
        </p:grpSpPr>
        <p:sp>
          <p:nvSpPr>
            <p:cNvPr id="196" name="object 196"/>
            <p:cNvSpPr/>
            <p:nvPr/>
          </p:nvSpPr>
          <p:spPr>
            <a:xfrm>
              <a:off x="6058912" y="1409209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52"/>
                  </a:moveTo>
                  <a:lnTo>
                    <a:pt x="0" y="1994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69"/>
                  </a:lnTo>
                  <a:lnTo>
                    <a:pt x="902298" y="1304"/>
                  </a:lnTo>
                  <a:lnTo>
                    <a:pt x="903123" y="2139"/>
                  </a:lnTo>
                  <a:lnTo>
                    <a:pt x="903598" y="3272"/>
                  </a:lnTo>
                  <a:lnTo>
                    <a:pt x="903598" y="4452"/>
                  </a:lnTo>
                  <a:lnTo>
                    <a:pt x="903598" y="525646"/>
                  </a:lnTo>
                  <a:lnTo>
                    <a:pt x="903598" y="528106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106"/>
                  </a:lnTo>
                  <a:lnTo>
                    <a:pt x="0" y="525646"/>
                  </a:lnTo>
                  <a:lnTo>
                    <a:pt x="0" y="445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/>
            <p:cNvSpPr/>
            <p:nvPr/>
          </p:nvSpPr>
          <p:spPr>
            <a:xfrm>
              <a:off x="7067810" y="1424172"/>
              <a:ext cx="718198" cy="35249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/>
            <p:cNvSpPr/>
            <p:nvPr/>
          </p:nvSpPr>
          <p:spPr>
            <a:xfrm>
              <a:off x="7086860" y="1436872"/>
              <a:ext cx="680720" cy="314960"/>
            </a:xfrm>
            <a:custGeom>
              <a:avLst/>
              <a:gdLst/>
              <a:ahLst/>
              <a:cxnLst/>
              <a:rect l="l" t="t" r="r" b="b"/>
              <a:pathLst>
                <a:path w="680720" h="314960">
                  <a:moveTo>
                    <a:pt x="677748" y="314399"/>
                  </a:moveTo>
                  <a:lnTo>
                    <a:pt x="2349" y="314399"/>
                  </a:lnTo>
                  <a:lnTo>
                    <a:pt x="0" y="312041"/>
                  </a:lnTo>
                  <a:lnTo>
                    <a:pt x="0" y="2357"/>
                  </a:lnTo>
                  <a:lnTo>
                    <a:pt x="2349" y="0"/>
                  </a:lnTo>
                  <a:lnTo>
                    <a:pt x="676223" y="0"/>
                  </a:lnTo>
                  <a:lnTo>
                    <a:pt x="677573" y="554"/>
                  </a:lnTo>
                  <a:lnTo>
                    <a:pt x="678548" y="1542"/>
                  </a:lnTo>
                  <a:lnTo>
                    <a:pt x="679548" y="2527"/>
                  </a:lnTo>
                  <a:lnTo>
                    <a:pt x="680098" y="3867"/>
                  </a:lnTo>
                  <a:lnTo>
                    <a:pt x="680098" y="312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9" name="object 199"/>
          <p:cNvSpPr txBox="1"/>
          <p:nvPr/>
        </p:nvSpPr>
        <p:spPr>
          <a:xfrm>
            <a:off x="7112706" y="1457496"/>
            <a:ext cx="628015" cy="24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6360">
              <a:lnSpc>
                <a:spcPct val="1214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Cloudera Runtime 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(all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services)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00" name="object 200"/>
          <p:cNvGrpSpPr/>
          <p:nvPr/>
        </p:nvGrpSpPr>
        <p:grpSpPr>
          <a:xfrm>
            <a:off x="7067811" y="1758811"/>
            <a:ext cx="718820" cy="179070"/>
            <a:chOff x="7067811" y="1758811"/>
            <a:chExt cx="718820" cy="179070"/>
          </a:xfrm>
        </p:grpSpPr>
        <p:sp>
          <p:nvSpPr>
            <p:cNvPr id="201" name="object 201"/>
            <p:cNvSpPr/>
            <p:nvPr/>
          </p:nvSpPr>
          <p:spPr>
            <a:xfrm>
              <a:off x="7067811" y="1758811"/>
              <a:ext cx="718198" cy="17849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/>
            <p:cNvSpPr/>
            <p:nvPr/>
          </p:nvSpPr>
          <p:spPr>
            <a:xfrm>
              <a:off x="7086861" y="1772919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30">
                  <a:moveTo>
                    <a:pt x="0" y="0"/>
                  </a:moveTo>
                  <a:lnTo>
                    <a:pt x="680098" y="0"/>
                  </a:lnTo>
                  <a:lnTo>
                    <a:pt x="680098" y="138429"/>
                  </a:lnTo>
                  <a:lnTo>
                    <a:pt x="0" y="138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3" name="object 203"/>
          <p:cNvSpPr txBox="1"/>
          <p:nvPr/>
        </p:nvSpPr>
        <p:spPr>
          <a:xfrm>
            <a:off x="7086860" y="1771650"/>
            <a:ext cx="680720" cy="13970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In-built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deﬁnitions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204" name="object 204"/>
          <p:cNvSpPr/>
          <p:nvPr/>
        </p:nvSpPr>
        <p:spPr>
          <a:xfrm>
            <a:off x="5822663" y="1269039"/>
            <a:ext cx="175260" cy="680085"/>
          </a:xfrm>
          <a:custGeom>
            <a:avLst/>
            <a:gdLst/>
            <a:ahLst/>
            <a:cxnLst/>
            <a:rect l="l" t="t" r="r" b="b"/>
            <a:pathLst>
              <a:path w="175260" h="680085">
                <a:moveTo>
                  <a:pt x="167374" y="679498"/>
                </a:moveTo>
                <a:lnTo>
                  <a:pt x="7799" y="679498"/>
                </a:lnTo>
                <a:lnTo>
                  <a:pt x="0" y="671673"/>
                </a:lnTo>
                <a:lnTo>
                  <a:pt x="0" y="7822"/>
                </a:lnTo>
                <a:lnTo>
                  <a:pt x="7799" y="0"/>
                </a:lnTo>
                <a:lnTo>
                  <a:pt x="162349" y="0"/>
                </a:lnTo>
                <a:lnTo>
                  <a:pt x="166799" y="1839"/>
                </a:lnTo>
                <a:lnTo>
                  <a:pt x="173349" y="8394"/>
                </a:lnTo>
                <a:lnTo>
                  <a:pt x="175199" y="12839"/>
                </a:lnTo>
                <a:lnTo>
                  <a:pt x="175199" y="67167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 txBox="1"/>
          <p:nvPr/>
        </p:nvSpPr>
        <p:spPr>
          <a:xfrm>
            <a:off x="5862689" y="1394666"/>
            <a:ext cx="8382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K  N  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O  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4055566" y="2564919"/>
            <a:ext cx="288925" cy="834390"/>
            <a:chOff x="4055566" y="2564919"/>
            <a:chExt cx="288925" cy="834390"/>
          </a:xfrm>
        </p:grpSpPr>
        <p:sp>
          <p:nvSpPr>
            <p:cNvPr id="207" name="object 207"/>
            <p:cNvSpPr/>
            <p:nvPr/>
          </p:nvSpPr>
          <p:spPr>
            <a:xfrm>
              <a:off x="4095534" y="2582151"/>
              <a:ext cx="230504" cy="231775"/>
            </a:xfrm>
            <a:custGeom>
              <a:avLst/>
              <a:gdLst/>
              <a:ahLst/>
              <a:cxnLst/>
              <a:rect l="l" t="t" r="r" b="b"/>
              <a:pathLst>
                <a:path w="230504" h="231775">
                  <a:moveTo>
                    <a:pt x="229971" y="114896"/>
                  </a:moveTo>
                  <a:lnTo>
                    <a:pt x="168224" y="114896"/>
                  </a:lnTo>
                  <a:lnTo>
                    <a:pt x="168224" y="59080"/>
                  </a:lnTo>
                  <a:lnTo>
                    <a:pt x="115277" y="59080"/>
                  </a:lnTo>
                  <a:lnTo>
                    <a:pt x="115277" y="0"/>
                  </a:lnTo>
                  <a:lnTo>
                    <a:pt x="0" y="0"/>
                  </a:lnTo>
                  <a:lnTo>
                    <a:pt x="0" y="115328"/>
                  </a:lnTo>
                  <a:lnTo>
                    <a:pt x="52946" y="115328"/>
                  </a:lnTo>
                  <a:lnTo>
                    <a:pt x="52946" y="173443"/>
                  </a:lnTo>
                  <a:lnTo>
                    <a:pt x="115798" y="173443"/>
                  </a:lnTo>
                  <a:lnTo>
                    <a:pt x="115798" y="231152"/>
                  </a:lnTo>
                  <a:lnTo>
                    <a:pt x="229971" y="231152"/>
                  </a:lnTo>
                  <a:lnTo>
                    <a:pt x="229971" y="114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4077591" y="2564919"/>
              <a:ext cx="266449" cy="2664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4080560" y="3149574"/>
              <a:ext cx="206375" cy="231140"/>
            </a:xfrm>
            <a:custGeom>
              <a:avLst/>
              <a:gdLst/>
              <a:ahLst/>
              <a:cxnLst/>
              <a:rect l="l" t="t" r="r" b="b"/>
              <a:pathLst>
                <a:path w="206375" h="231139">
                  <a:moveTo>
                    <a:pt x="185305" y="209778"/>
                  </a:moveTo>
                  <a:lnTo>
                    <a:pt x="178854" y="201460"/>
                  </a:lnTo>
                  <a:lnTo>
                    <a:pt x="161264" y="194665"/>
                  </a:lnTo>
                  <a:lnTo>
                    <a:pt x="135166" y="190080"/>
                  </a:lnTo>
                  <a:lnTo>
                    <a:pt x="103225" y="188404"/>
                  </a:lnTo>
                  <a:lnTo>
                    <a:pt x="71259" y="190080"/>
                  </a:lnTo>
                  <a:lnTo>
                    <a:pt x="45173" y="194665"/>
                  </a:lnTo>
                  <a:lnTo>
                    <a:pt x="27571" y="201460"/>
                  </a:lnTo>
                  <a:lnTo>
                    <a:pt x="21120" y="209778"/>
                  </a:lnTo>
                  <a:lnTo>
                    <a:pt x="27571" y="218084"/>
                  </a:lnTo>
                  <a:lnTo>
                    <a:pt x="45173" y="224878"/>
                  </a:lnTo>
                  <a:lnTo>
                    <a:pt x="71259" y="229450"/>
                  </a:lnTo>
                  <a:lnTo>
                    <a:pt x="103225" y="231127"/>
                  </a:lnTo>
                  <a:lnTo>
                    <a:pt x="135166" y="229450"/>
                  </a:lnTo>
                  <a:lnTo>
                    <a:pt x="161264" y="224878"/>
                  </a:lnTo>
                  <a:lnTo>
                    <a:pt x="178854" y="218084"/>
                  </a:lnTo>
                  <a:lnTo>
                    <a:pt x="185305" y="209778"/>
                  </a:lnTo>
                  <a:close/>
                </a:path>
                <a:path w="206375" h="231139">
                  <a:moveTo>
                    <a:pt x="206324" y="29654"/>
                  </a:moveTo>
                  <a:lnTo>
                    <a:pt x="198221" y="18110"/>
                  </a:lnTo>
                  <a:lnTo>
                    <a:pt x="176110" y="8686"/>
                  </a:lnTo>
                  <a:lnTo>
                    <a:pt x="143332" y="2336"/>
                  </a:lnTo>
                  <a:lnTo>
                    <a:pt x="103174" y="0"/>
                  </a:lnTo>
                  <a:lnTo>
                    <a:pt x="63017" y="2336"/>
                  </a:lnTo>
                  <a:lnTo>
                    <a:pt x="30226" y="8686"/>
                  </a:lnTo>
                  <a:lnTo>
                    <a:pt x="8102" y="18110"/>
                  </a:lnTo>
                  <a:lnTo>
                    <a:pt x="0" y="29654"/>
                  </a:lnTo>
                  <a:lnTo>
                    <a:pt x="8102" y="41186"/>
                  </a:lnTo>
                  <a:lnTo>
                    <a:pt x="30226" y="50622"/>
                  </a:lnTo>
                  <a:lnTo>
                    <a:pt x="63017" y="56972"/>
                  </a:lnTo>
                  <a:lnTo>
                    <a:pt x="103174" y="59296"/>
                  </a:lnTo>
                  <a:lnTo>
                    <a:pt x="143332" y="56972"/>
                  </a:lnTo>
                  <a:lnTo>
                    <a:pt x="176110" y="50622"/>
                  </a:lnTo>
                  <a:lnTo>
                    <a:pt x="198221" y="41186"/>
                  </a:lnTo>
                  <a:lnTo>
                    <a:pt x="206324" y="29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/>
            <p:cNvSpPr/>
            <p:nvPr/>
          </p:nvSpPr>
          <p:spPr>
            <a:xfrm>
              <a:off x="4055566" y="3129293"/>
              <a:ext cx="269879" cy="269899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1" name="object 211"/>
          <p:cNvGrpSpPr/>
          <p:nvPr/>
        </p:nvGrpSpPr>
        <p:grpSpPr>
          <a:xfrm>
            <a:off x="5061164" y="2756544"/>
            <a:ext cx="273685" cy="1309370"/>
            <a:chOff x="5061164" y="2756544"/>
            <a:chExt cx="273685" cy="1309370"/>
          </a:xfrm>
        </p:grpSpPr>
        <p:sp>
          <p:nvSpPr>
            <p:cNvPr id="212" name="object 212"/>
            <p:cNvSpPr/>
            <p:nvPr/>
          </p:nvSpPr>
          <p:spPr>
            <a:xfrm>
              <a:off x="5086210" y="2773781"/>
              <a:ext cx="230504" cy="231140"/>
            </a:xfrm>
            <a:custGeom>
              <a:avLst/>
              <a:gdLst/>
              <a:ahLst/>
              <a:cxnLst/>
              <a:rect l="l" t="t" r="r" b="b"/>
              <a:pathLst>
                <a:path w="230504" h="231139">
                  <a:moveTo>
                    <a:pt x="229971" y="114896"/>
                  </a:moveTo>
                  <a:lnTo>
                    <a:pt x="168224" y="114896"/>
                  </a:lnTo>
                  <a:lnTo>
                    <a:pt x="168224" y="59067"/>
                  </a:lnTo>
                  <a:lnTo>
                    <a:pt x="115277" y="59067"/>
                  </a:lnTo>
                  <a:lnTo>
                    <a:pt x="115277" y="0"/>
                  </a:lnTo>
                  <a:lnTo>
                    <a:pt x="0" y="0"/>
                  </a:lnTo>
                  <a:lnTo>
                    <a:pt x="0" y="115316"/>
                  </a:lnTo>
                  <a:lnTo>
                    <a:pt x="52946" y="115316"/>
                  </a:lnTo>
                  <a:lnTo>
                    <a:pt x="52946" y="173443"/>
                  </a:lnTo>
                  <a:lnTo>
                    <a:pt x="115798" y="173443"/>
                  </a:lnTo>
                  <a:lnTo>
                    <a:pt x="115798" y="231140"/>
                  </a:lnTo>
                  <a:lnTo>
                    <a:pt x="229971" y="231140"/>
                  </a:lnTo>
                  <a:lnTo>
                    <a:pt x="229971" y="114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5068239" y="2756544"/>
              <a:ext cx="266454" cy="26644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/>
            <p:cNvSpPr/>
            <p:nvPr/>
          </p:nvSpPr>
          <p:spPr>
            <a:xfrm>
              <a:off x="5086159" y="3815854"/>
              <a:ext cx="206375" cy="231140"/>
            </a:xfrm>
            <a:custGeom>
              <a:avLst/>
              <a:gdLst/>
              <a:ahLst/>
              <a:cxnLst/>
              <a:rect l="l" t="t" r="r" b="b"/>
              <a:pathLst>
                <a:path w="206375" h="231139">
                  <a:moveTo>
                    <a:pt x="185267" y="209765"/>
                  </a:moveTo>
                  <a:lnTo>
                    <a:pt x="178828" y="201447"/>
                  </a:lnTo>
                  <a:lnTo>
                    <a:pt x="161239" y="194652"/>
                  </a:lnTo>
                  <a:lnTo>
                    <a:pt x="135140" y="190068"/>
                  </a:lnTo>
                  <a:lnTo>
                    <a:pt x="103200" y="188391"/>
                  </a:lnTo>
                  <a:lnTo>
                    <a:pt x="71247" y="190068"/>
                  </a:lnTo>
                  <a:lnTo>
                    <a:pt x="45161" y="194652"/>
                  </a:lnTo>
                  <a:lnTo>
                    <a:pt x="27571" y="201447"/>
                  </a:lnTo>
                  <a:lnTo>
                    <a:pt x="21120" y="209765"/>
                  </a:lnTo>
                  <a:lnTo>
                    <a:pt x="27571" y="218084"/>
                  </a:lnTo>
                  <a:lnTo>
                    <a:pt x="45161" y="224866"/>
                  </a:lnTo>
                  <a:lnTo>
                    <a:pt x="71247" y="229438"/>
                  </a:lnTo>
                  <a:lnTo>
                    <a:pt x="103200" y="231114"/>
                  </a:lnTo>
                  <a:lnTo>
                    <a:pt x="135140" y="229438"/>
                  </a:lnTo>
                  <a:lnTo>
                    <a:pt x="161239" y="224866"/>
                  </a:lnTo>
                  <a:lnTo>
                    <a:pt x="178828" y="218084"/>
                  </a:lnTo>
                  <a:lnTo>
                    <a:pt x="185267" y="209765"/>
                  </a:lnTo>
                  <a:close/>
                </a:path>
                <a:path w="206375" h="231139">
                  <a:moveTo>
                    <a:pt x="206324" y="29641"/>
                  </a:moveTo>
                  <a:lnTo>
                    <a:pt x="198208" y="18097"/>
                  </a:lnTo>
                  <a:lnTo>
                    <a:pt x="176098" y="8674"/>
                  </a:lnTo>
                  <a:lnTo>
                    <a:pt x="143306" y="2324"/>
                  </a:lnTo>
                  <a:lnTo>
                    <a:pt x="103149" y="0"/>
                  </a:lnTo>
                  <a:lnTo>
                    <a:pt x="62992" y="2324"/>
                  </a:lnTo>
                  <a:lnTo>
                    <a:pt x="30213" y="8674"/>
                  </a:lnTo>
                  <a:lnTo>
                    <a:pt x="8102" y="18097"/>
                  </a:lnTo>
                  <a:lnTo>
                    <a:pt x="0" y="29641"/>
                  </a:lnTo>
                  <a:lnTo>
                    <a:pt x="8102" y="41186"/>
                  </a:lnTo>
                  <a:lnTo>
                    <a:pt x="30213" y="50609"/>
                  </a:lnTo>
                  <a:lnTo>
                    <a:pt x="62992" y="56959"/>
                  </a:lnTo>
                  <a:lnTo>
                    <a:pt x="103149" y="59296"/>
                  </a:lnTo>
                  <a:lnTo>
                    <a:pt x="143306" y="56959"/>
                  </a:lnTo>
                  <a:lnTo>
                    <a:pt x="176098" y="50609"/>
                  </a:lnTo>
                  <a:lnTo>
                    <a:pt x="198208" y="41186"/>
                  </a:lnTo>
                  <a:lnTo>
                    <a:pt x="206324" y="2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/>
            <p:cNvSpPr/>
            <p:nvPr/>
          </p:nvSpPr>
          <p:spPr>
            <a:xfrm>
              <a:off x="5061164" y="3795567"/>
              <a:ext cx="269874" cy="26989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6" name="object 216"/>
            <p:cNvSpPr/>
            <p:nvPr/>
          </p:nvSpPr>
          <p:spPr>
            <a:xfrm>
              <a:off x="5072339" y="3294143"/>
              <a:ext cx="258399" cy="2561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7" name="object 217"/>
          <p:cNvGrpSpPr/>
          <p:nvPr/>
        </p:nvGrpSpPr>
        <p:grpSpPr>
          <a:xfrm>
            <a:off x="6152837" y="1469889"/>
            <a:ext cx="684530" cy="2821305"/>
            <a:chOff x="6152837" y="1469889"/>
            <a:chExt cx="684530" cy="2821305"/>
          </a:xfrm>
        </p:grpSpPr>
        <p:sp>
          <p:nvSpPr>
            <p:cNvPr id="218" name="object 218"/>
            <p:cNvSpPr/>
            <p:nvPr/>
          </p:nvSpPr>
          <p:spPr>
            <a:xfrm>
              <a:off x="6170803" y="1487106"/>
              <a:ext cx="230504" cy="231775"/>
            </a:xfrm>
            <a:custGeom>
              <a:avLst/>
              <a:gdLst/>
              <a:ahLst/>
              <a:cxnLst/>
              <a:rect l="l" t="t" r="r" b="b"/>
              <a:pathLst>
                <a:path w="230504" h="231775">
                  <a:moveTo>
                    <a:pt x="229971" y="114909"/>
                  </a:moveTo>
                  <a:lnTo>
                    <a:pt x="168224" y="114909"/>
                  </a:lnTo>
                  <a:lnTo>
                    <a:pt x="168224" y="59080"/>
                  </a:lnTo>
                  <a:lnTo>
                    <a:pt x="115277" y="59080"/>
                  </a:lnTo>
                  <a:lnTo>
                    <a:pt x="115277" y="0"/>
                  </a:lnTo>
                  <a:lnTo>
                    <a:pt x="0" y="0"/>
                  </a:lnTo>
                  <a:lnTo>
                    <a:pt x="0" y="115328"/>
                  </a:lnTo>
                  <a:lnTo>
                    <a:pt x="52959" y="115328"/>
                  </a:lnTo>
                  <a:lnTo>
                    <a:pt x="52959" y="173469"/>
                  </a:lnTo>
                  <a:lnTo>
                    <a:pt x="115798" y="173469"/>
                  </a:lnTo>
                  <a:lnTo>
                    <a:pt x="115798" y="231165"/>
                  </a:lnTo>
                  <a:lnTo>
                    <a:pt x="229971" y="231165"/>
                  </a:lnTo>
                  <a:lnTo>
                    <a:pt x="229971" y="1149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/>
            <p:cNvSpPr/>
            <p:nvPr/>
          </p:nvSpPr>
          <p:spPr>
            <a:xfrm>
              <a:off x="6152837" y="1469889"/>
              <a:ext cx="266454" cy="26645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/>
            <p:cNvSpPr/>
            <p:nvPr/>
          </p:nvSpPr>
          <p:spPr>
            <a:xfrm>
              <a:off x="6584480" y="1496059"/>
              <a:ext cx="206375" cy="231140"/>
            </a:xfrm>
            <a:custGeom>
              <a:avLst/>
              <a:gdLst/>
              <a:ahLst/>
              <a:cxnLst/>
              <a:rect l="l" t="t" r="r" b="b"/>
              <a:pathLst>
                <a:path w="206375" h="231139">
                  <a:moveTo>
                    <a:pt x="185280" y="209765"/>
                  </a:moveTo>
                  <a:lnTo>
                    <a:pt x="178828" y="201447"/>
                  </a:lnTo>
                  <a:lnTo>
                    <a:pt x="161239" y="194665"/>
                  </a:lnTo>
                  <a:lnTo>
                    <a:pt x="135140" y="190080"/>
                  </a:lnTo>
                  <a:lnTo>
                    <a:pt x="103200" y="188404"/>
                  </a:lnTo>
                  <a:lnTo>
                    <a:pt x="71259" y="190080"/>
                  </a:lnTo>
                  <a:lnTo>
                    <a:pt x="45161" y="194665"/>
                  </a:lnTo>
                  <a:lnTo>
                    <a:pt x="27571" y="201447"/>
                  </a:lnTo>
                  <a:lnTo>
                    <a:pt x="21120" y="209765"/>
                  </a:lnTo>
                  <a:lnTo>
                    <a:pt x="27571" y="218084"/>
                  </a:lnTo>
                  <a:lnTo>
                    <a:pt x="45161" y="224878"/>
                  </a:lnTo>
                  <a:lnTo>
                    <a:pt x="71259" y="229450"/>
                  </a:lnTo>
                  <a:lnTo>
                    <a:pt x="103200" y="231140"/>
                  </a:lnTo>
                  <a:lnTo>
                    <a:pt x="135140" y="229450"/>
                  </a:lnTo>
                  <a:lnTo>
                    <a:pt x="161239" y="224878"/>
                  </a:lnTo>
                  <a:lnTo>
                    <a:pt x="178828" y="218084"/>
                  </a:lnTo>
                  <a:lnTo>
                    <a:pt x="185280" y="209765"/>
                  </a:lnTo>
                  <a:close/>
                </a:path>
                <a:path w="206375" h="231139">
                  <a:moveTo>
                    <a:pt x="206324" y="29654"/>
                  </a:moveTo>
                  <a:lnTo>
                    <a:pt x="198221" y="18110"/>
                  </a:lnTo>
                  <a:lnTo>
                    <a:pt x="176098" y="8686"/>
                  </a:lnTo>
                  <a:lnTo>
                    <a:pt x="143306" y="2336"/>
                  </a:lnTo>
                  <a:lnTo>
                    <a:pt x="103149" y="0"/>
                  </a:lnTo>
                  <a:lnTo>
                    <a:pt x="62992" y="2336"/>
                  </a:lnTo>
                  <a:lnTo>
                    <a:pt x="30213" y="8686"/>
                  </a:lnTo>
                  <a:lnTo>
                    <a:pt x="8102" y="18110"/>
                  </a:lnTo>
                  <a:lnTo>
                    <a:pt x="0" y="29654"/>
                  </a:lnTo>
                  <a:lnTo>
                    <a:pt x="8102" y="41198"/>
                  </a:lnTo>
                  <a:lnTo>
                    <a:pt x="30213" y="50634"/>
                  </a:lnTo>
                  <a:lnTo>
                    <a:pt x="62992" y="56984"/>
                  </a:lnTo>
                  <a:lnTo>
                    <a:pt x="103149" y="59321"/>
                  </a:lnTo>
                  <a:lnTo>
                    <a:pt x="143306" y="56984"/>
                  </a:lnTo>
                  <a:lnTo>
                    <a:pt x="176098" y="50634"/>
                  </a:lnTo>
                  <a:lnTo>
                    <a:pt x="198221" y="41198"/>
                  </a:lnTo>
                  <a:lnTo>
                    <a:pt x="206324" y="296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6559486" y="1475777"/>
              <a:ext cx="269874" cy="26990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2" name="object 222"/>
            <p:cNvSpPr/>
            <p:nvPr/>
          </p:nvSpPr>
          <p:spPr>
            <a:xfrm>
              <a:off x="6584505" y="2336837"/>
              <a:ext cx="206375" cy="231140"/>
            </a:xfrm>
            <a:custGeom>
              <a:avLst/>
              <a:gdLst/>
              <a:ahLst/>
              <a:cxnLst/>
              <a:rect l="l" t="t" r="r" b="b"/>
              <a:pathLst>
                <a:path w="206375" h="231139">
                  <a:moveTo>
                    <a:pt x="185280" y="209791"/>
                  </a:moveTo>
                  <a:lnTo>
                    <a:pt x="178828" y="201472"/>
                  </a:lnTo>
                  <a:lnTo>
                    <a:pt x="161239" y="194678"/>
                  </a:lnTo>
                  <a:lnTo>
                    <a:pt x="135140" y="190093"/>
                  </a:lnTo>
                  <a:lnTo>
                    <a:pt x="103200" y="188417"/>
                  </a:lnTo>
                  <a:lnTo>
                    <a:pt x="71259" y="190093"/>
                  </a:lnTo>
                  <a:lnTo>
                    <a:pt x="45161" y="194678"/>
                  </a:lnTo>
                  <a:lnTo>
                    <a:pt x="27571" y="201472"/>
                  </a:lnTo>
                  <a:lnTo>
                    <a:pt x="21120" y="209791"/>
                  </a:lnTo>
                  <a:lnTo>
                    <a:pt x="27571" y="218097"/>
                  </a:lnTo>
                  <a:lnTo>
                    <a:pt x="45161" y="224891"/>
                  </a:lnTo>
                  <a:lnTo>
                    <a:pt x="71259" y="229463"/>
                  </a:lnTo>
                  <a:lnTo>
                    <a:pt x="103200" y="231140"/>
                  </a:lnTo>
                  <a:lnTo>
                    <a:pt x="135140" y="229463"/>
                  </a:lnTo>
                  <a:lnTo>
                    <a:pt x="161239" y="224891"/>
                  </a:lnTo>
                  <a:lnTo>
                    <a:pt x="178828" y="218097"/>
                  </a:lnTo>
                  <a:lnTo>
                    <a:pt x="185280" y="209791"/>
                  </a:lnTo>
                  <a:close/>
                </a:path>
                <a:path w="206375" h="231139">
                  <a:moveTo>
                    <a:pt x="206324" y="29667"/>
                  </a:moveTo>
                  <a:lnTo>
                    <a:pt x="198221" y="18122"/>
                  </a:lnTo>
                  <a:lnTo>
                    <a:pt x="176098" y="8699"/>
                  </a:lnTo>
                  <a:lnTo>
                    <a:pt x="143306" y="2336"/>
                  </a:lnTo>
                  <a:lnTo>
                    <a:pt x="103149" y="0"/>
                  </a:lnTo>
                  <a:lnTo>
                    <a:pt x="62992" y="2336"/>
                  </a:lnTo>
                  <a:lnTo>
                    <a:pt x="30213" y="8699"/>
                  </a:lnTo>
                  <a:lnTo>
                    <a:pt x="8102" y="18122"/>
                  </a:lnTo>
                  <a:lnTo>
                    <a:pt x="0" y="29667"/>
                  </a:lnTo>
                  <a:lnTo>
                    <a:pt x="8102" y="41211"/>
                  </a:lnTo>
                  <a:lnTo>
                    <a:pt x="30213" y="50634"/>
                  </a:lnTo>
                  <a:lnTo>
                    <a:pt x="62992" y="56997"/>
                  </a:lnTo>
                  <a:lnTo>
                    <a:pt x="103149" y="59321"/>
                  </a:lnTo>
                  <a:lnTo>
                    <a:pt x="143306" y="56997"/>
                  </a:lnTo>
                  <a:lnTo>
                    <a:pt x="176098" y="50634"/>
                  </a:lnTo>
                  <a:lnTo>
                    <a:pt x="198221" y="41211"/>
                  </a:lnTo>
                  <a:lnTo>
                    <a:pt x="206324" y="2966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3" name="object 223"/>
            <p:cNvSpPr/>
            <p:nvPr/>
          </p:nvSpPr>
          <p:spPr>
            <a:xfrm>
              <a:off x="6559511" y="2316562"/>
              <a:ext cx="269874" cy="26990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/>
            <p:cNvSpPr/>
            <p:nvPr/>
          </p:nvSpPr>
          <p:spPr>
            <a:xfrm>
              <a:off x="6592405" y="3200298"/>
              <a:ext cx="206375" cy="231775"/>
            </a:xfrm>
            <a:custGeom>
              <a:avLst/>
              <a:gdLst/>
              <a:ahLst/>
              <a:cxnLst/>
              <a:rect l="l" t="t" r="r" b="b"/>
              <a:pathLst>
                <a:path w="206375" h="231775">
                  <a:moveTo>
                    <a:pt x="185305" y="209778"/>
                  </a:moveTo>
                  <a:lnTo>
                    <a:pt x="178854" y="201460"/>
                  </a:lnTo>
                  <a:lnTo>
                    <a:pt x="161251" y="194665"/>
                  </a:lnTo>
                  <a:lnTo>
                    <a:pt x="135166" y="190080"/>
                  </a:lnTo>
                  <a:lnTo>
                    <a:pt x="103200" y="188404"/>
                  </a:lnTo>
                  <a:lnTo>
                    <a:pt x="71259" y="190080"/>
                  </a:lnTo>
                  <a:lnTo>
                    <a:pt x="45161" y="194665"/>
                  </a:lnTo>
                  <a:lnTo>
                    <a:pt x="27571" y="201460"/>
                  </a:lnTo>
                  <a:lnTo>
                    <a:pt x="21120" y="209778"/>
                  </a:lnTo>
                  <a:lnTo>
                    <a:pt x="27571" y="218097"/>
                  </a:lnTo>
                  <a:lnTo>
                    <a:pt x="45161" y="224891"/>
                  </a:lnTo>
                  <a:lnTo>
                    <a:pt x="71259" y="229476"/>
                  </a:lnTo>
                  <a:lnTo>
                    <a:pt x="103200" y="231152"/>
                  </a:lnTo>
                  <a:lnTo>
                    <a:pt x="135166" y="229476"/>
                  </a:lnTo>
                  <a:lnTo>
                    <a:pt x="161251" y="224891"/>
                  </a:lnTo>
                  <a:lnTo>
                    <a:pt x="178854" y="218097"/>
                  </a:lnTo>
                  <a:lnTo>
                    <a:pt x="185305" y="209778"/>
                  </a:lnTo>
                  <a:close/>
                </a:path>
                <a:path w="206375" h="231775">
                  <a:moveTo>
                    <a:pt x="206324" y="29679"/>
                  </a:moveTo>
                  <a:lnTo>
                    <a:pt x="198221" y="18122"/>
                  </a:lnTo>
                  <a:lnTo>
                    <a:pt x="176110" y="8686"/>
                  </a:lnTo>
                  <a:lnTo>
                    <a:pt x="143332" y="2336"/>
                  </a:lnTo>
                  <a:lnTo>
                    <a:pt x="103174" y="0"/>
                  </a:lnTo>
                  <a:lnTo>
                    <a:pt x="63017" y="2336"/>
                  </a:lnTo>
                  <a:lnTo>
                    <a:pt x="30226" y="8686"/>
                  </a:lnTo>
                  <a:lnTo>
                    <a:pt x="8115" y="18122"/>
                  </a:lnTo>
                  <a:lnTo>
                    <a:pt x="0" y="29679"/>
                  </a:lnTo>
                  <a:lnTo>
                    <a:pt x="8115" y="41211"/>
                  </a:lnTo>
                  <a:lnTo>
                    <a:pt x="30226" y="50647"/>
                  </a:lnTo>
                  <a:lnTo>
                    <a:pt x="63017" y="56997"/>
                  </a:lnTo>
                  <a:lnTo>
                    <a:pt x="103174" y="59321"/>
                  </a:lnTo>
                  <a:lnTo>
                    <a:pt x="143332" y="56997"/>
                  </a:lnTo>
                  <a:lnTo>
                    <a:pt x="176110" y="50647"/>
                  </a:lnTo>
                  <a:lnTo>
                    <a:pt x="198221" y="41211"/>
                  </a:lnTo>
                  <a:lnTo>
                    <a:pt x="206324" y="296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6567411" y="3180036"/>
              <a:ext cx="269879" cy="269906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/>
            <p:cNvSpPr/>
            <p:nvPr/>
          </p:nvSpPr>
          <p:spPr>
            <a:xfrm>
              <a:off x="6592430" y="4041101"/>
              <a:ext cx="206375" cy="231140"/>
            </a:xfrm>
            <a:custGeom>
              <a:avLst/>
              <a:gdLst/>
              <a:ahLst/>
              <a:cxnLst/>
              <a:rect l="l" t="t" r="r" b="b"/>
              <a:pathLst>
                <a:path w="206375" h="231139">
                  <a:moveTo>
                    <a:pt x="185305" y="209765"/>
                  </a:moveTo>
                  <a:lnTo>
                    <a:pt x="178854" y="201447"/>
                  </a:lnTo>
                  <a:lnTo>
                    <a:pt x="161251" y="194652"/>
                  </a:lnTo>
                  <a:lnTo>
                    <a:pt x="135166" y="190080"/>
                  </a:lnTo>
                  <a:lnTo>
                    <a:pt x="103200" y="188391"/>
                  </a:lnTo>
                  <a:lnTo>
                    <a:pt x="71259" y="190080"/>
                  </a:lnTo>
                  <a:lnTo>
                    <a:pt x="45161" y="194652"/>
                  </a:lnTo>
                  <a:lnTo>
                    <a:pt x="27571" y="201447"/>
                  </a:lnTo>
                  <a:lnTo>
                    <a:pt x="21120" y="209765"/>
                  </a:lnTo>
                  <a:lnTo>
                    <a:pt x="27571" y="218084"/>
                  </a:lnTo>
                  <a:lnTo>
                    <a:pt x="45161" y="224866"/>
                  </a:lnTo>
                  <a:lnTo>
                    <a:pt x="71259" y="229438"/>
                  </a:lnTo>
                  <a:lnTo>
                    <a:pt x="103200" y="231127"/>
                  </a:lnTo>
                  <a:lnTo>
                    <a:pt x="135166" y="229438"/>
                  </a:lnTo>
                  <a:lnTo>
                    <a:pt x="161251" y="224866"/>
                  </a:lnTo>
                  <a:lnTo>
                    <a:pt x="178854" y="218084"/>
                  </a:lnTo>
                  <a:lnTo>
                    <a:pt x="185305" y="209765"/>
                  </a:lnTo>
                  <a:close/>
                </a:path>
                <a:path w="206375" h="231139">
                  <a:moveTo>
                    <a:pt x="206324" y="29641"/>
                  </a:moveTo>
                  <a:lnTo>
                    <a:pt x="198221" y="18110"/>
                  </a:lnTo>
                  <a:lnTo>
                    <a:pt x="176110" y="8686"/>
                  </a:lnTo>
                  <a:lnTo>
                    <a:pt x="143332" y="2324"/>
                  </a:lnTo>
                  <a:lnTo>
                    <a:pt x="103174" y="0"/>
                  </a:lnTo>
                  <a:lnTo>
                    <a:pt x="63017" y="2324"/>
                  </a:lnTo>
                  <a:lnTo>
                    <a:pt x="30226" y="8686"/>
                  </a:lnTo>
                  <a:lnTo>
                    <a:pt x="8115" y="18110"/>
                  </a:lnTo>
                  <a:lnTo>
                    <a:pt x="0" y="29641"/>
                  </a:lnTo>
                  <a:lnTo>
                    <a:pt x="8115" y="41186"/>
                  </a:lnTo>
                  <a:lnTo>
                    <a:pt x="30226" y="50609"/>
                  </a:lnTo>
                  <a:lnTo>
                    <a:pt x="63017" y="56972"/>
                  </a:lnTo>
                  <a:lnTo>
                    <a:pt x="103174" y="59296"/>
                  </a:lnTo>
                  <a:lnTo>
                    <a:pt x="143332" y="56972"/>
                  </a:lnTo>
                  <a:lnTo>
                    <a:pt x="176110" y="50609"/>
                  </a:lnTo>
                  <a:lnTo>
                    <a:pt x="198221" y="41186"/>
                  </a:lnTo>
                  <a:lnTo>
                    <a:pt x="206324" y="296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/>
            <p:cNvSpPr/>
            <p:nvPr/>
          </p:nvSpPr>
          <p:spPr>
            <a:xfrm>
              <a:off x="6567436" y="4020816"/>
              <a:ext cx="269879" cy="26989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/>
            <p:cNvSpPr/>
            <p:nvPr/>
          </p:nvSpPr>
          <p:spPr>
            <a:xfrm>
              <a:off x="6183862" y="4023016"/>
              <a:ext cx="239624" cy="26289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6186537" y="4003941"/>
              <a:ext cx="251549" cy="28702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0" name="object 230"/>
            <p:cNvSpPr/>
            <p:nvPr/>
          </p:nvSpPr>
          <p:spPr>
            <a:xfrm>
              <a:off x="6184912" y="3151218"/>
              <a:ext cx="254249" cy="28702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/>
            <p:cNvSpPr/>
            <p:nvPr/>
          </p:nvSpPr>
          <p:spPr>
            <a:xfrm>
              <a:off x="6184912" y="2323525"/>
              <a:ext cx="239649" cy="2629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/>
            <p:cNvSpPr/>
            <p:nvPr/>
          </p:nvSpPr>
          <p:spPr>
            <a:xfrm>
              <a:off x="6187612" y="2304467"/>
              <a:ext cx="251549" cy="28702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3" name="object 233"/>
          <p:cNvSpPr txBox="1"/>
          <p:nvPr/>
        </p:nvSpPr>
        <p:spPr>
          <a:xfrm>
            <a:off x="3924885" y="2843686"/>
            <a:ext cx="5334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Amazon</a:t>
            </a:r>
            <a:r>
              <a:rPr dirty="0" sz="700" spc="-4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EC2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4" name="object 234"/>
          <p:cNvSpPr txBox="1"/>
          <p:nvPr/>
        </p:nvSpPr>
        <p:spPr>
          <a:xfrm>
            <a:off x="4929685" y="3034090"/>
            <a:ext cx="5334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Amazon</a:t>
            </a:r>
            <a:r>
              <a:rPr dirty="0" sz="700" spc="-4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EC2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5" name="object 235"/>
          <p:cNvSpPr txBox="1"/>
          <p:nvPr/>
        </p:nvSpPr>
        <p:spPr>
          <a:xfrm>
            <a:off x="6208003" y="4296712"/>
            <a:ext cx="1847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EKS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6" name="object 236"/>
          <p:cNvSpPr txBox="1"/>
          <p:nvPr/>
        </p:nvSpPr>
        <p:spPr>
          <a:xfrm>
            <a:off x="6640857" y="4299008"/>
            <a:ext cx="1282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7" name="object 237"/>
          <p:cNvSpPr txBox="1"/>
          <p:nvPr/>
        </p:nvSpPr>
        <p:spPr>
          <a:xfrm>
            <a:off x="6208477" y="1757543"/>
            <a:ext cx="18415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EC2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8" name="object 238"/>
          <p:cNvSpPr txBox="1"/>
          <p:nvPr/>
        </p:nvSpPr>
        <p:spPr>
          <a:xfrm>
            <a:off x="6630506" y="1759838"/>
            <a:ext cx="1282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39" name="object 239"/>
          <p:cNvSpPr txBox="1"/>
          <p:nvPr/>
        </p:nvSpPr>
        <p:spPr>
          <a:xfrm>
            <a:off x="6208003" y="3452932"/>
            <a:ext cx="1847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EKS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40" name="object 240"/>
          <p:cNvSpPr txBox="1"/>
          <p:nvPr/>
        </p:nvSpPr>
        <p:spPr>
          <a:xfrm>
            <a:off x="6640857" y="3455237"/>
            <a:ext cx="1282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41" name="object 241"/>
          <p:cNvSpPr txBox="1"/>
          <p:nvPr/>
        </p:nvSpPr>
        <p:spPr>
          <a:xfrm>
            <a:off x="6206526" y="2606866"/>
            <a:ext cx="1847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EKS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42" name="object 242"/>
          <p:cNvSpPr txBox="1"/>
          <p:nvPr/>
        </p:nvSpPr>
        <p:spPr>
          <a:xfrm>
            <a:off x="6639380" y="2609162"/>
            <a:ext cx="1282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S3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43" name="object 243"/>
          <p:cNvSpPr/>
          <p:nvPr/>
        </p:nvSpPr>
        <p:spPr>
          <a:xfrm>
            <a:off x="4061891" y="3958839"/>
            <a:ext cx="258399" cy="26002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45" name="object 24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77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27443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ENTERPRISES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ARE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EMBRACING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6399" y="912620"/>
            <a:ext cx="782510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IDC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Research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- Cloud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Growth, Migration,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Repatriation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Continue </a:t>
            </a:r>
            <a:r>
              <a:rPr dirty="0" sz="1600" spc="-15">
                <a:solidFill>
                  <a:srgbClr val="00A3AE"/>
                </a:solidFill>
                <a:latin typeface="Roboto"/>
                <a:cs typeface="Roboto"/>
              </a:rPr>
              <a:t>to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Gain</a:t>
            </a:r>
            <a:r>
              <a:rPr dirty="0" sz="1600" spc="114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Momentum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41" y="3386882"/>
            <a:ext cx="682370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b="0" i="1">
                <a:solidFill>
                  <a:srgbClr val="2F5767"/>
                </a:solidFill>
                <a:latin typeface="Roboto Light"/>
                <a:cs typeface="Roboto Light"/>
              </a:rPr>
              <a:t>“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As enterprise customers gain cloud </a:t>
            </a:r>
            <a:r>
              <a:rPr dirty="0" sz="1400" spc="5" b="0" i="1">
                <a:solidFill>
                  <a:srgbClr val="FFFFFF"/>
                </a:solidFill>
                <a:latin typeface="Roboto Light"/>
                <a:cs typeface="Roboto Light"/>
              </a:rPr>
              <a:t>expertise 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they’re placing investments in </a:t>
            </a:r>
            <a:r>
              <a:rPr dirty="0" sz="1400" b="0" i="1">
                <a:solidFill>
                  <a:srgbClr val="FF8300"/>
                </a:solidFill>
                <a:latin typeface="Roboto Light"/>
                <a:cs typeface="Roboto Light"/>
              </a:rPr>
              <a:t>private cloud  </a:t>
            </a:r>
            <a:r>
              <a:rPr dirty="0" sz="1400" b="0" i="1">
                <a:solidFill>
                  <a:srgbClr val="FF8300"/>
                </a:solidFill>
                <a:latin typeface="Roboto Light"/>
                <a:cs typeface="Roboto Light"/>
              </a:rPr>
              <a:t>solutions 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for increased </a:t>
            </a:r>
            <a:r>
              <a:rPr dirty="0" sz="1400" spc="-10" b="0" i="1">
                <a:solidFill>
                  <a:srgbClr val="FFFFFF"/>
                </a:solidFill>
                <a:latin typeface="Roboto Light"/>
                <a:cs typeface="Roboto Light"/>
              </a:rPr>
              <a:t>security, 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compliance, performance, control and cost</a:t>
            </a:r>
            <a:r>
              <a:rPr dirty="0" sz="1400" spc="-1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savings.</a:t>
            </a:r>
            <a:endParaRPr sz="1400">
              <a:latin typeface="Roboto Light"/>
              <a:cs typeface="Roboto Light"/>
            </a:endParaRPr>
          </a:p>
          <a:p>
            <a:pPr algn="ctr">
              <a:lnSpc>
                <a:spcPct val="100000"/>
              </a:lnSpc>
            </a:pP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Private clouds often act as </a:t>
            </a:r>
            <a:r>
              <a:rPr dirty="0" sz="1400" spc="5" b="0" i="1">
                <a:solidFill>
                  <a:srgbClr val="FFFFFF"/>
                </a:solidFill>
                <a:latin typeface="Roboto Light"/>
                <a:cs typeface="Roboto Light"/>
              </a:rPr>
              <a:t>a </a:t>
            </a:r>
            <a:r>
              <a:rPr dirty="0" sz="1400" b="0" i="1">
                <a:solidFill>
                  <a:srgbClr val="FFFFFF"/>
                </a:solidFill>
                <a:latin typeface="Roboto Light"/>
                <a:cs typeface="Roboto Light"/>
              </a:rPr>
              <a:t>stepping-stone in the hybrid cloud</a:t>
            </a:r>
            <a:r>
              <a:rPr dirty="0" sz="1400" spc="-60" b="0" i="1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spc="-20" b="0" i="1">
                <a:solidFill>
                  <a:srgbClr val="FFFFFF"/>
                </a:solidFill>
                <a:latin typeface="Roboto Light"/>
                <a:cs typeface="Roboto Light"/>
              </a:rPr>
              <a:t>journey.”</a:t>
            </a:r>
            <a:endParaRPr sz="1400">
              <a:latin typeface="Roboto Light"/>
              <a:cs typeface="Roboto Ligh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149885" y="1739571"/>
            <a:ext cx="805180" cy="561340"/>
            <a:chOff x="1149885" y="1739571"/>
            <a:chExt cx="805180" cy="561340"/>
          </a:xfrm>
        </p:grpSpPr>
        <p:sp>
          <p:nvSpPr>
            <p:cNvPr id="7" name="object 7"/>
            <p:cNvSpPr/>
            <p:nvPr/>
          </p:nvSpPr>
          <p:spPr>
            <a:xfrm>
              <a:off x="1255232" y="2004600"/>
              <a:ext cx="173437" cy="2113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159410" y="1749096"/>
              <a:ext cx="786130" cy="542290"/>
            </a:xfrm>
            <a:custGeom>
              <a:avLst/>
              <a:gdLst/>
              <a:ahLst/>
              <a:cxnLst/>
              <a:rect l="l" t="t" r="r" b="b"/>
              <a:pathLst>
                <a:path w="786130" h="542289">
                  <a:moveTo>
                    <a:pt x="266999" y="0"/>
                  </a:moveTo>
                  <a:lnTo>
                    <a:pt x="228069" y="2423"/>
                  </a:lnTo>
                  <a:lnTo>
                    <a:pt x="157474" y="20722"/>
                  </a:lnTo>
                  <a:lnTo>
                    <a:pt x="97180" y="56524"/>
                  </a:lnTo>
                  <a:lnTo>
                    <a:pt x="50500" y="107603"/>
                  </a:lnTo>
                  <a:lnTo>
                    <a:pt x="18253" y="172981"/>
                  </a:lnTo>
                  <a:lnTo>
                    <a:pt x="8112" y="209738"/>
                  </a:lnTo>
                  <a:lnTo>
                    <a:pt x="2028" y="249025"/>
                  </a:lnTo>
                  <a:lnTo>
                    <a:pt x="0" y="290841"/>
                  </a:lnTo>
                  <a:lnTo>
                    <a:pt x="0" y="328651"/>
                  </a:lnTo>
                  <a:lnTo>
                    <a:pt x="3208" y="374754"/>
                  </a:lnTo>
                  <a:lnTo>
                    <a:pt x="12834" y="415994"/>
                  </a:lnTo>
                  <a:lnTo>
                    <a:pt x="28879" y="452372"/>
                  </a:lnTo>
                  <a:lnTo>
                    <a:pt x="51342" y="483886"/>
                  </a:lnTo>
                  <a:lnTo>
                    <a:pt x="110826" y="527513"/>
                  </a:lnTo>
                  <a:lnTo>
                    <a:pt x="186354" y="542056"/>
                  </a:lnTo>
                  <a:lnTo>
                    <a:pt x="211473" y="540601"/>
                  </a:lnTo>
                  <a:lnTo>
                    <a:pt x="257668" y="528967"/>
                  </a:lnTo>
                  <a:lnTo>
                    <a:pt x="298043" y="505995"/>
                  </a:lnTo>
                  <a:lnTo>
                    <a:pt x="329648" y="473457"/>
                  </a:lnTo>
                  <a:lnTo>
                    <a:pt x="351754" y="432195"/>
                  </a:lnTo>
                  <a:lnTo>
                    <a:pt x="362954" y="385478"/>
                  </a:lnTo>
                  <a:lnTo>
                    <a:pt x="364354" y="360279"/>
                  </a:lnTo>
                  <a:lnTo>
                    <a:pt x="361811" y="321879"/>
                  </a:lnTo>
                  <a:lnTo>
                    <a:pt x="341469" y="256804"/>
                  </a:lnTo>
                  <a:lnTo>
                    <a:pt x="301555" y="208497"/>
                  </a:lnTo>
                  <a:lnTo>
                    <a:pt x="246701" y="183775"/>
                  </a:lnTo>
                  <a:lnTo>
                    <a:pt x="183198" y="183365"/>
                  </a:lnTo>
                  <a:lnTo>
                    <a:pt x="129981" y="204815"/>
                  </a:lnTo>
                  <a:lnTo>
                    <a:pt x="107527" y="223584"/>
                  </a:lnTo>
                  <a:lnTo>
                    <a:pt x="114049" y="193341"/>
                  </a:lnTo>
                  <a:lnTo>
                    <a:pt x="140084" y="143352"/>
                  </a:lnTo>
                  <a:lnTo>
                    <a:pt x="183062" y="107793"/>
                  </a:lnTo>
                  <a:lnTo>
                    <a:pt x="240398" y="89251"/>
                  </a:lnTo>
                  <a:lnTo>
                    <a:pt x="274264" y="86524"/>
                  </a:lnTo>
                  <a:lnTo>
                    <a:pt x="284436" y="86524"/>
                  </a:lnTo>
                  <a:lnTo>
                    <a:pt x="284436" y="0"/>
                  </a:lnTo>
                  <a:lnTo>
                    <a:pt x="266999" y="0"/>
                  </a:lnTo>
                  <a:close/>
                </a:path>
                <a:path w="786130" h="542289">
                  <a:moveTo>
                    <a:pt x="412669" y="5452"/>
                  </a:moveTo>
                  <a:lnTo>
                    <a:pt x="412669" y="90524"/>
                  </a:lnTo>
                  <a:lnTo>
                    <a:pt x="675673" y="90524"/>
                  </a:lnTo>
                  <a:lnTo>
                    <a:pt x="470791" y="534783"/>
                  </a:lnTo>
                  <a:lnTo>
                    <a:pt x="581588" y="534783"/>
                  </a:lnTo>
                  <a:lnTo>
                    <a:pt x="786105" y="64349"/>
                  </a:lnTo>
                  <a:lnTo>
                    <a:pt x="786105" y="5452"/>
                  </a:lnTo>
                  <a:lnTo>
                    <a:pt x="412669" y="5452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001743" y="1737391"/>
            <a:ext cx="502284" cy="563880"/>
            <a:chOff x="2001743" y="1737391"/>
            <a:chExt cx="502284" cy="563880"/>
          </a:xfrm>
        </p:grpSpPr>
        <p:sp>
          <p:nvSpPr>
            <p:cNvPr id="10" name="object 10"/>
            <p:cNvSpPr/>
            <p:nvPr/>
          </p:nvSpPr>
          <p:spPr>
            <a:xfrm>
              <a:off x="2071490" y="1798103"/>
              <a:ext cx="108777" cy="1441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011268" y="1746916"/>
              <a:ext cx="229870" cy="246379"/>
            </a:xfrm>
            <a:custGeom>
              <a:avLst/>
              <a:gdLst/>
              <a:ahLst/>
              <a:cxnLst/>
              <a:rect l="l" t="t" r="r" b="b"/>
              <a:pathLst>
                <a:path w="229869" h="246380">
                  <a:moveTo>
                    <a:pt x="114429" y="0"/>
                  </a:moveTo>
                  <a:lnTo>
                    <a:pt x="68112" y="7603"/>
                  </a:lnTo>
                  <a:lnTo>
                    <a:pt x="31604" y="30414"/>
                  </a:lnTo>
                  <a:lnTo>
                    <a:pt x="7901" y="65316"/>
                  </a:lnTo>
                  <a:lnTo>
                    <a:pt x="0" y="109427"/>
                  </a:lnTo>
                  <a:lnTo>
                    <a:pt x="0" y="135239"/>
                  </a:lnTo>
                  <a:lnTo>
                    <a:pt x="7931" y="180926"/>
                  </a:lnTo>
                  <a:lnTo>
                    <a:pt x="31724" y="216189"/>
                  </a:lnTo>
                  <a:lnTo>
                    <a:pt x="68504" y="238639"/>
                  </a:lnTo>
                  <a:lnTo>
                    <a:pt x="115154" y="246122"/>
                  </a:lnTo>
                  <a:lnTo>
                    <a:pt x="139539" y="244259"/>
                  </a:lnTo>
                  <a:lnTo>
                    <a:pt x="180951" y="229354"/>
                  </a:lnTo>
                  <a:lnTo>
                    <a:pt x="211806" y="200201"/>
                  </a:lnTo>
                  <a:lnTo>
                    <a:pt x="227609" y="160756"/>
                  </a:lnTo>
                  <a:lnTo>
                    <a:pt x="229584" y="137422"/>
                  </a:lnTo>
                  <a:lnTo>
                    <a:pt x="229584" y="111244"/>
                  </a:lnTo>
                  <a:lnTo>
                    <a:pt x="221683" y="65317"/>
                  </a:lnTo>
                  <a:lnTo>
                    <a:pt x="197979" y="30052"/>
                  </a:lnTo>
                  <a:lnTo>
                    <a:pt x="161289" y="7513"/>
                  </a:lnTo>
                  <a:lnTo>
                    <a:pt x="114429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324322" y="2096215"/>
              <a:ext cx="109139" cy="1441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2095908" y="1802901"/>
              <a:ext cx="398145" cy="488315"/>
            </a:xfrm>
            <a:custGeom>
              <a:avLst/>
              <a:gdLst/>
              <a:ahLst/>
              <a:cxnLst/>
              <a:rect l="l" t="t" r="r" b="b"/>
              <a:pathLst>
                <a:path w="398144" h="488314">
                  <a:moveTo>
                    <a:pt x="258281" y="0"/>
                  </a:moveTo>
                  <a:lnTo>
                    <a:pt x="0" y="413721"/>
                  </a:lnTo>
                  <a:lnTo>
                    <a:pt x="51222" y="441351"/>
                  </a:lnTo>
                  <a:lnTo>
                    <a:pt x="309504" y="27629"/>
                  </a:lnTo>
                  <a:lnTo>
                    <a:pt x="258281" y="0"/>
                  </a:lnTo>
                  <a:close/>
                </a:path>
                <a:path w="398144" h="488314">
                  <a:moveTo>
                    <a:pt x="282984" y="242127"/>
                  </a:moveTo>
                  <a:lnTo>
                    <a:pt x="236849" y="249640"/>
                  </a:lnTo>
                  <a:lnTo>
                    <a:pt x="200159" y="272179"/>
                  </a:lnTo>
                  <a:lnTo>
                    <a:pt x="176184" y="306898"/>
                  </a:lnTo>
                  <a:lnTo>
                    <a:pt x="168192" y="351191"/>
                  </a:lnTo>
                  <a:lnTo>
                    <a:pt x="168192" y="378094"/>
                  </a:lnTo>
                  <a:lnTo>
                    <a:pt x="176093" y="422993"/>
                  </a:lnTo>
                  <a:lnTo>
                    <a:pt x="199797" y="458076"/>
                  </a:lnTo>
                  <a:lnTo>
                    <a:pt x="236577" y="480707"/>
                  </a:lnTo>
                  <a:lnTo>
                    <a:pt x="283711" y="488251"/>
                  </a:lnTo>
                  <a:lnTo>
                    <a:pt x="308390" y="486380"/>
                  </a:lnTo>
                  <a:lnTo>
                    <a:pt x="349984" y="471414"/>
                  </a:lnTo>
                  <a:lnTo>
                    <a:pt x="380567" y="442125"/>
                  </a:lnTo>
                  <a:lnTo>
                    <a:pt x="396186" y="402740"/>
                  </a:lnTo>
                  <a:lnTo>
                    <a:pt x="398139" y="379549"/>
                  </a:lnTo>
                  <a:lnTo>
                    <a:pt x="398139" y="353374"/>
                  </a:lnTo>
                  <a:lnTo>
                    <a:pt x="390177" y="306990"/>
                  </a:lnTo>
                  <a:lnTo>
                    <a:pt x="366294" y="271816"/>
                  </a:lnTo>
                  <a:lnTo>
                    <a:pt x="329604" y="249548"/>
                  </a:lnTo>
                  <a:lnTo>
                    <a:pt x="282984" y="242127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859355" y="2385645"/>
            <a:ext cx="1932939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0480">
              <a:lnSpc>
                <a:spcPct val="100000"/>
              </a:lnSpc>
              <a:spcBef>
                <a:spcPts val="100"/>
              </a:spcBef>
            </a:pP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enterprise workloads  </a:t>
            </a: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run on public and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private  </a:t>
            </a: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cloud</a:t>
            </a:r>
            <a:r>
              <a:rPr dirty="0" sz="1400" spc="-1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implementations</a:t>
            </a:r>
            <a:endParaRPr sz="1400">
              <a:latin typeface="Roboto Light"/>
              <a:cs typeface="Roboto Ligh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39061" y="1737391"/>
            <a:ext cx="1351915" cy="563880"/>
            <a:chOff x="6639061" y="1737391"/>
            <a:chExt cx="1351915" cy="563880"/>
          </a:xfrm>
        </p:grpSpPr>
        <p:sp>
          <p:nvSpPr>
            <p:cNvPr id="16" name="object 16"/>
            <p:cNvSpPr/>
            <p:nvPr/>
          </p:nvSpPr>
          <p:spPr>
            <a:xfrm>
              <a:off x="6648586" y="1747278"/>
              <a:ext cx="787400" cy="544195"/>
            </a:xfrm>
            <a:custGeom>
              <a:avLst/>
              <a:gdLst/>
              <a:ahLst/>
              <a:cxnLst/>
              <a:rect l="l" t="t" r="r" b="b"/>
              <a:pathLst>
                <a:path w="787400" h="544194">
                  <a:moveTo>
                    <a:pt x="43949" y="7269"/>
                  </a:moveTo>
                  <a:lnTo>
                    <a:pt x="13449" y="276299"/>
                  </a:lnTo>
                  <a:lnTo>
                    <a:pt x="96999" y="297021"/>
                  </a:lnTo>
                  <a:lnTo>
                    <a:pt x="107174" y="287569"/>
                  </a:lnTo>
                  <a:lnTo>
                    <a:pt x="119681" y="278980"/>
                  </a:lnTo>
                  <a:lnTo>
                    <a:pt x="133955" y="272845"/>
                  </a:lnTo>
                  <a:lnTo>
                    <a:pt x="150002" y="269164"/>
                  </a:lnTo>
                  <a:lnTo>
                    <a:pt x="167824" y="267936"/>
                  </a:lnTo>
                  <a:lnTo>
                    <a:pt x="187010" y="269436"/>
                  </a:lnTo>
                  <a:lnTo>
                    <a:pt x="230674" y="291931"/>
                  </a:lnTo>
                  <a:lnTo>
                    <a:pt x="251441" y="339783"/>
                  </a:lnTo>
                  <a:lnTo>
                    <a:pt x="252824" y="361006"/>
                  </a:lnTo>
                  <a:lnTo>
                    <a:pt x="251623" y="383130"/>
                  </a:lnTo>
                  <a:lnTo>
                    <a:pt x="233574" y="433596"/>
                  </a:lnTo>
                  <a:lnTo>
                    <a:pt x="195500" y="457568"/>
                  </a:lnTo>
                  <a:lnTo>
                    <a:pt x="178724" y="459166"/>
                  </a:lnTo>
                  <a:lnTo>
                    <a:pt x="163504" y="458022"/>
                  </a:lnTo>
                  <a:lnTo>
                    <a:pt x="126899" y="440866"/>
                  </a:lnTo>
                  <a:lnTo>
                    <a:pt x="106561" y="404989"/>
                  </a:lnTo>
                  <a:lnTo>
                    <a:pt x="103899" y="389364"/>
                  </a:lnTo>
                  <a:lnTo>
                    <a:pt x="0" y="389364"/>
                  </a:lnTo>
                  <a:lnTo>
                    <a:pt x="7028" y="431990"/>
                  </a:lnTo>
                  <a:lnTo>
                    <a:pt x="25174" y="469709"/>
                  </a:lnTo>
                  <a:lnTo>
                    <a:pt x="53343" y="501034"/>
                  </a:lnTo>
                  <a:lnTo>
                    <a:pt x="90099" y="524483"/>
                  </a:lnTo>
                  <a:lnTo>
                    <a:pt x="132865" y="539025"/>
                  </a:lnTo>
                  <a:lnTo>
                    <a:pt x="179099" y="543873"/>
                  </a:lnTo>
                  <a:lnTo>
                    <a:pt x="205607" y="542480"/>
                  </a:lnTo>
                  <a:lnTo>
                    <a:pt x="253194" y="531331"/>
                  </a:lnTo>
                  <a:lnTo>
                    <a:pt x="293258" y="509237"/>
                  </a:lnTo>
                  <a:lnTo>
                    <a:pt x="324196" y="477790"/>
                  </a:lnTo>
                  <a:lnTo>
                    <a:pt x="345632" y="437716"/>
                  </a:lnTo>
                  <a:lnTo>
                    <a:pt x="356469" y="391787"/>
                  </a:lnTo>
                  <a:lnTo>
                    <a:pt x="357824" y="366824"/>
                  </a:lnTo>
                  <a:lnTo>
                    <a:pt x="355143" y="326992"/>
                  </a:lnTo>
                  <a:lnTo>
                    <a:pt x="333703" y="261371"/>
                  </a:lnTo>
                  <a:lnTo>
                    <a:pt x="291474" y="215063"/>
                  </a:lnTo>
                  <a:lnTo>
                    <a:pt x="232262" y="191615"/>
                  </a:lnTo>
                  <a:lnTo>
                    <a:pt x="196524" y="188684"/>
                  </a:lnTo>
                  <a:lnTo>
                    <a:pt x="175748" y="189933"/>
                  </a:lnTo>
                  <a:lnTo>
                    <a:pt x="155568" y="193682"/>
                  </a:lnTo>
                  <a:lnTo>
                    <a:pt x="135978" y="199930"/>
                  </a:lnTo>
                  <a:lnTo>
                    <a:pt x="116974" y="208679"/>
                  </a:lnTo>
                  <a:lnTo>
                    <a:pt x="130049" y="94887"/>
                  </a:lnTo>
                  <a:lnTo>
                    <a:pt x="340374" y="94887"/>
                  </a:lnTo>
                  <a:lnTo>
                    <a:pt x="340374" y="7269"/>
                  </a:lnTo>
                  <a:lnTo>
                    <a:pt x="43949" y="7269"/>
                  </a:lnTo>
                  <a:close/>
                </a:path>
                <a:path w="787400" h="544194">
                  <a:moveTo>
                    <a:pt x="597923" y="0"/>
                  </a:moveTo>
                  <a:lnTo>
                    <a:pt x="547348" y="5695"/>
                  </a:lnTo>
                  <a:lnTo>
                    <a:pt x="502398" y="22782"/>
                  </a:lnTo>
                  <a:lnTo>
                    <a:pt x="465008" y="49776"/>
                  </a:lnTo>
                  <a:lnTo>
                    <a:pt x="437124" y="85434"/>
                  </a:lnTo>
                  <a:lnTo>
                    <a:pt x="419877" y="127515"/>
                  </a:lnTo>
                  <a:lnTo>
                    <a:pt x="414124" y="173777"/>
                  </a:lnTo>
                  <a:lnTo>
                    <a:pt x="519473" y="173777"/>
                  </a:lnTo>
                  <a:lnTo>
                    <a:pt x="520753" y="154751"/>
                  </a:lnTo>
                  <a:lnTo>
                    <a:pt x="524589" y="137664"/>
                  </a:lnTo>
                  <a:lnTo>
                    <a:pt x="551155" y="98544"/>
                  </a:lnTo>
                  <a:lnTo>
                    <a:pt x="596123" y="84707"/>
                  </a:lnTo>
                  <a:lnTo>
                    <a:pt x="611690" y="85972"/>
                  </a:lnTo>
                  <a:lnTo>
                    <a:pt x="646973" y="104944"/>
                  </a:lnTo>
                  <a:lnTo>
                    <a:pt x="663662" y="143641"/>
                  </a:lnTo>
                  <a:lnTo>
                    <a:pt x="664773" y="160327"/>
                  </a:lnTo>
                  <a:lnTo>
                    <a:pt x="663714" y="173414"/>
                  </a:lnTo>
                  <a:lnTo>
                    <a:pt x="647823" y="214859"/>
                  </a:lnTo>
                  <a:lnTo>
                    <a:pt x="612221" y="263461"/>
                  </a:lnTo>
                  <a:lnTo>
                    <a:pt x="424649" y="464619"/>
                  </a:lnTo>
                  <a:lnTo>
                    <a:pt x="424649" y="536601"/>
                  </a:lnTo>
                  <a:lnTo>
                    <a:pt x="787198" y="536601"/>
                  </a:lnTo>
                  <a:lnTo>
                    <a:pt x="787198" y="451894"/>
                  </a:lnTo>
                  <a:lnTo>
                    <a:pt x="559798" y="451894"/>
                  </a:lnTo>
                  <a:lnTo>
                    <a:pt x="680023" y="325014"/>
                  </a:lnTo>
                  <a:lnTo>
                    <a:pt x="722173" y="274207"/>
                  </a:lnTo>
                  <a:lnTo>
                    <a:pt x="749773" y="230127"/>
                  </a:lnTo>
                  <a:lnTo>
                    <a:pt x="765039" y="189773"/>
                  </a:lnTo>
                  <a:lnTo>
                    <a:pt x="770123" y="150147"/>
                  </a:lnTo>
                  <a:lnTo>
                    <a:pt x="767292" y="116359"/>
                  </a:lnTo>
                  <a:lnTo>
                    <a:pt x="744652" y="60917"/>
                  </a:lnTo>
                  <a:lnTo>
                    <a:pt x="699971" y="22085"/>
                  </a:lnTo>
                  <a:lnTo>
                    <a:pt x="636511" y="2453"/>
                  </a:lnTo>
                  <a:lnTo>
                    <a:pt x="597923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558859" y="1798103"/>
              <a:ext cx="108774" cy="14411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498634" y="1746916"/>
              <a:ext cx="229870" cy="246379"/>
            </a:xfrm>
            <a:custGeom>
              <a:avLst/>
              <a:gdLst/>
              <a:ahLst/>
              <a:cxnLst/>
              <a:rect l="l" t="t" r="r" b="b"/>
              <a:pathLst>
                <a:path w="229870" h="246380">
                  <a:moveTo>
                    <a:pt x="114424" y="0"/>
                  </a:moveTo>
                  <a:lnTo>
                    <a:pt x="68109" y="7603"/>
                  </a:lnTo>
                  <a:lnTo>
                    <a:pt x="31599" y="30414"/>
                  </a:lnTo>
                  <a:lnTo>
                    <a:pt x="7896" y="65316"/>
                  </a:lnTo>
                  <a:lnTo>
                    <a:pt x="0" y="109427"/>
                  </a:lnTo>
                  <a:lnTo>
                    <a:pt x="0" y="135239"/>
                  </a:lnTo>
                  <a:lnTo>
                    <a:pt x="7931" y="180926"/>
                  </a:lnTo>
                  <a:lnTo>
                    <a:pt x="31724" y="216189"/>
                  </a:lnTo>
                  <a:lnTo>
                    <a:pt x="68496" y="238639"/>
                  </a:lnTo>
                  <a:lnTo>
                    <a:pt x="115149" y="246122"/>
                  </a:lnTo>
                  <a:lnTo>
                    <a:pt x="139534" y="244259"/>
                  </a:lnTo>
                  <a:lnTo>
                    <a:pt x="180944" y="229354"/>
                  </a:lnTo>
                  <a:lnTo>
                    <a:pt x="211803" y="200201"/>
                  </a:lnTo>
                  <a:lnTo>
                    <a:pt x="227600" y="160756"/>
                  </a:lnTo>
                  <a:lnTo>
                    <a:pt x="229574" y="137422"/>
                  </a:lnTo>
                  <a:lnTo>
                    <a:pt x="229574" y="111244"/>
                  </a:lnTo>
                  <a:lnTo>
                    <a:pt x="221677" y="65317"/>
                  </a:lnTo>
                  <a:lnTo>
                    <a:pt x="197974" y="30052"/>
                  </a:lnTo>
                  <a:lnTo>
                    <a:pt x="161280" y="7513"/>
                  </a:lnTo>
                  <a:lnTo>
                    <a:pt x="114424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7811684" y="2096215"/>
              <a:ext cx="109149" cy="1441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7583259" y="1802901"/>
              <a:ext cx="398145" cy="488315"/>
            </a:xfrm>
            <a:custGeom>
              <a:avLst/>
              <a:gdLst/>
              <a:ahLst/>
              <a:cxnLst/>
              <a:rect l="l" t="t" r="r" b="b"/>
              <a:pathLst>
                <a:path w="398145" h="488314">
                  <a:moveTo>
                    <a:pt x="258299" y="0"/>
                  </a:moveTo>
                  <a:lnTo>
                    <a:pt x="0" y="413721"/>
                  </a:lnTo>
                  <a:lnTo>
                    <a:pt x="51224" y="441351"/>
                  </a:lnTo>
                  <a:lnTo>
                    <a:pt x="309524" y="27629"/>
                  </a:lnTo>
                  <a:lnTo>
                    <a:pt x="258299" y="0"/>
                  </a:lnTo>
                  <a:close/>
                </a:path>
                <a:path w="398145" h="488314">
                  <a:moveTo>
                    <a:pt x="282999" y="242127"/>
                  </a:moveTo>
                  <a:lnTo>
                    <a:pt x="236862" y="249640"/>
                  </a:lnTo>
                  <a:lnTo>
                    <a:pt x="200174" y="272179"/>
                  </a:lnTo>
                  <a:lnTo>
                    <a:pt x="176190" y="306898"/>
                  </a:lnTo>
                  <a:lnTo>
                    <a:pt x="168199" y="351191"/>
                  </a:lnTo>
                  <a:lnTo>
                    <a:pt x="168199" y="378094"/>
                  </a:lnTo>
                  <a:lnTo>
                    <a:pt x="176096" y="422993"/>
                  </a:lnTo>
                  <a:lnTo>
                    <a:pt x="199799" y="458076"/>
                  </a:lnTo>
                  <a:lnTo>
                    <a:pt x="236587" y="480707"/>
                  </a:lnTo>
                  <a:lnTo>
                    <a:pt x="283724" y="488251"/>
                  </a:lnTo>
                  <a:lnTo>
                    <a:pt x="308399" y="486380"/>
                  </a:lnTo>
                  <a:lnTo>
                    <a:pt x="349986" y="471414"/>
                  </a:lnTo>
                  <a:lnTo>
                    <a:pt x="380567" y="442125"/>
                  </a:lnTo>
                  <a:lnTo>
                    <a:pt x="396194" y="402740"/>
                  </a:lnTo>
                  <a:lnTo>
                    <a:pt x="398149" y="379549"/>
                  </a:lnTo>
                  <a:lnTo>
                    <a:pt x="398149" y="353374"/>
                  </a:lnTo>
                  <a:lnTo>
                    <a:pt x="390183" y="306990"/>
                  </a:lnTo>
                  <a:lnTo>
                    <a:pt x="366299" y="271816"/>
                  </a:lnTo>
                  <a:lnTo>
                    <a:pt x="329608" y="249548"/>
                  </a:lnTo>
                  <a:lnTo>
                    <a:pt x="282999" y="242127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346016" y="2378073"/>
            <a:ext cx="193357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8265" marR="5080" indent="-76200">
              <a:lnSpc>
                <a:spcPct val="100000"/>
              </a:lnSpc>
              <a:spcBef>
                <a:spcPts val="100"/>
              </a:spcBef>
            </a:pP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repatriated workloads  move to private</a:t>
            </a:r>
            <a:r>
              <a:rPr dirty="0" sz="1400" spc="-20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clouds</a:t>
            </a:r>
            <a:endParaRPr sz="1400">
              <a:latin typeface="Roboto Light"/>
              <a:cs typeface="Roboto 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38794" y="2378092"/>
            <a:ext cx="223837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Of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enterprises </a:t>
            </a: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report 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repatriating </a:t>
            </a: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some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workloads  from </a:t>
            </a:r>
            <a:r>
              <a:rPr dirty="0" sz="1400" spc="-5" b="0">
                <a:solidFill>
                  <a:srgbClr val="FFFFFF"/>
                </a:solidFill>
                <a:latin typeface="Roboto Light"/>
                <a:cs typeface="Roboto Light"/>
              </a:rPr>
              <a:t>public</a:t>
            </a:r>
            <a:r>
              <a:rPr dirty="0" sz="1400" spc="-15" b="0">
                <a:solidFill>
                  <a:srgbClr val="FFFFFF"/>
                </a:solidFill>
                <a:latin typeface="Roboto Light"/>
                <a:cs typeface="Roboto Light"/>
              </a:rPr>
              <a:t> </a:t>
            </a:r>
            <a:r>
              <a:rPr dirty="0" sz="1400" spc="-10" b="0">
                <a:solidFill>
                  <a:srgbClr val="FFFFFF"/>
                </a:solidFill>
                <a:latin typeface="Roboto Light"/>
                <a:cs typeface="Roboto Light"/>
              </a:rPr>
              <a:t>cloud</a:t>
            </a:r>
            <a:endParaRPr sz="1400">
              <a:latin typeface="Roboto Light"/>
              <a:cs typeface="Roboto Ligh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982942" y="1737391"/>
            <a:ext cx="1355090" cy="563880"/>
            <a:chOff x="3982942" y="1737391"/>
            <a:chExt cx="1355090" cy="563880"/>
          </a:xfrm>
        </p:grpSpPr>
        <p:sp>
          <p:nvSpPr>
            <p:cNvPr id="24" name="object 24"/>
            <p:cNvSpPr/>
            <p:nvPr/>
          </p:nvSpPr>
          <p:spPr>
            <a:xfrm>
              <a:off x="4099466" y="1822461"/>
              <a:ext cx="143574" cy="15756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087866" y="2045680"/>
              <a:ext cx="166074" cy="1702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992467" y="1747278"/>
              <a:ext cx="798830" cy="544195"/>
            </a:xfrm>
            <a:custGeom>
              <a:avLst/>
              <a:gdLst/>
              <a:ahLst/>
              <a:cxnLst/>
              <a:rect l="l" t="t" r="r" b="b"/>
              <a:pathLst>
                <a:path w="798829" h="544194">
                  <a:moveTo>
                    <a:pt x="178624" y="0"/>
                  </a:moveTo>
                  <a:lnTo>
                    <a:pt x="109359" y="10057"/>
                  </a:lnTo>
                  <a:lnTo>
                    <a:pt x="56274" y="40232"/>
                  </a:lnTo>
                  <a:lnTo>
                    <a:pt x="22503" y="87222"/>
                  </a:lnTo>
                  <a:lnTo>
                    <a:pt x="11249" y="147964"/>
                  </a:lnTo>
                  <a:lnTo>
                    <a:pt x="12436" y="166688"/>
                  </a:lnTo>
                  <a:lnTo>
                    <a:pt x="30249" y="216312"/>
                  </a:lnTo>
                  <a:lnTo>
                    <a:pt x="67163" y="254281"/>
                  </a:lnTo>
                  <a:lnTo>
                    <a:pt x="83124" y="263939"/>
                  </a:lnTo>
                  <a:lnTo>
                    <a:pt x="65045" y="273936"/>
                  </a:lnTo>
                  <a:lnTo>
                    <a:pt x="34728" y="299383"/>
                  </a:lnTo>
                  <a:lnTo>
                    <a:pt x="12656" y="331899"/>
                  </a:lnTo>
                  <a:lnTo>
                    <a:pt x="1406" y="370254"/>
                  </a:lnTo>
                  <a:lnTo>
                    <a:pt x="0" y="391544"/>
                  </a:lnTo>
                  <a:lnTo>
                    <a:pt x="3014" y="424809"/>
                  </a:lnTo>
                  <a:lnTo>
                    <a:pt x="27147" y="480433"/>
                  </a:lnTo>
                  <a:lnTo>
                    <a:pt x="74553" y="520764"/>
                  </a:lnTo>
                  <a:lnTo>
                    <a:pt x="139898" y="541306"/>
                  </a:lnTo>
                  <a:lnTo>
                    <a:pt x="178974" y="543873"/>
                  </a:lnTo>
                  <a:lnTo>
                    <a:pt x="218030" y="541321"/>
                  </a:lnTo>
                  <a:lnTo>
                    <a:pt x="283205" y="520900"/>
                  </a:lnTo>
                  <a:lnTo>
                    <a:pt x="330291" y="480705"/>
                  </a:lnTo>
                  <a:lnTo>
                    <a:pt x="354253" y="424960"/>
                  </a:lnTo>
                  <a:lnTo>
                    <a:pt x="357249" y="391544"/>
                  </a:lnTo>
                  <a:lnTo>
                    <a:pt x="355842" y="370269"/>
                  </a:lnTo>
                  <a:lnTo>
                    <a:pt x="344582" y="332035"/>
                  </a:lnTo>
                  <a:lnTo>
                    <a:pt x="322475" y="299657"/>
                  </a:lnTo>
                  <a:lnTo>
                    <a:pt x="291988" y="274088"/>
                  </a:lnTo>
                  <a:lnTo>
                    <a:pt x="273749" y="263939"/>
                  </a:lnTo>
                  <a:lnTo>
                    <a:pt x="289719" y="254281"/>
                  </a:lnTo>
                  <a:lnTo>
                    <a:pt x="326749" y="216312"/>
                  </a:lnTo>
                  <a:lnTo>
                    <a:pt x="344795" y="166688"/>
                  </a:lnTo>
                  <a:lnTo>
                    <a:pt x="345999" y="147964"/>
                  </a:lnTo>
                  <a:lnTo>
                    <a:pt x="343168" y="115578"/>
                  </a:lnTo>
                  <a:lnTo>
                    <a:pt x="320528" y="61530"/>
                  </a:lnTo>
                  <a:lnTo>
                    <a:pt x="276161" y="22426"/>
                  </a:lnTo>
                  <a:lnTo>
                    <a:pt x="215112" y="2491"/>
                  </a:lnTo>
                  <a:lnTo>
                    <a:pt x="178624" y="0"/>
                  </a:lnTo>
                  <a:close/>
                </a:path>
                <a:path w="798829" h="544194">
                  <a:moveTo>
                    <a:pt x="633523" y="150509"/>
                  </a:moveTo>
                  <a:lnTo>
                    <a:pt x="633523" y="337376"/>
                  </a:lnTo>
                  <a:lnTo>
                    <a:pt x="516623" y="337376"/>
                  </a:lnTo>
                  <a:lnTo>
                    <a:pt x="626623" y="162507"/>
                  </a:lnTo>
                  <a:lnTo>
                    <a:pt x="633523" y="150509"/>
                  </a:lnTo>
                  <a:close/>
                </a:path>
                <a:path w="798829" h="544194">
                  <a:moveTo>
                    <a:pt x="632448" y="7269"/>
                  </a:moveTo>
                  <a:lnTo>
                    <a:pt x="412074" y="355916"/>
                  </a:lnTo>
                  <a:lnTo>
                    <a:pt x="416774" y="422084"/>
                  </a:lnTo>
                  <a:lnTo>
                    <a:pt x="633523" y="422084"/>
                  </a:lnTo>
                  <a:lnTo>
                    <a:pt x="633523" y="536601"/>
                  </a:lnTo>
                  <a:lnTo>
                    <a:pt x="738448" y="536601"/>
                  </a:lnTo>
                  <a:lnTo>
                    <a:pt x="738448" y="422084"/>
                  </a:lnTo>
                  <a:lnTo>
                    <a:pt x="798373" y="422084"/>
                  </a:lnTo>
                  <a:lnTo>
                    <a:pt x="798373" y="337376"/>
                  </a:lnTo>
                  <a:lnTo>
                    <a:pt x="738448" y="337376"/>
                  </a:lnTo>
                  <a:lnTo>
                    <a:pt x="738448" y="7269"/>
                  </a:lnTo>
                  <a:lnTo>
                    <a:pt x="632448" y="7269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4905840" y="1798103"/>
              <a:ext cx="108724" cy="14411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4845665" y="1746916"/>
              <a:ext cx="229870" cy="246379"/>
            </a:xfrm>
            <a:custGeom>
              <a:avLst/>
              <a:gdLst/>
              <a:ahLst/>
              <a:cxnLst/>
              <a:rect l="l" t="t" r="r" b="b"/>
              <a:pathLst>
                <a:path w="229870" h="246380">
                  <a:moveTo>
                    <a:pt x="114349" y="0"/>
                  </a:moveTo>
                  <a:lnTo>
                    <a:pt x="68059" y="7603"/>
                  </a:lnTo>
                  <a:lnTo>
                    <a:pt x="31574" y="30414"/>
                  </a:lnTo>
                  <a:lnTo>
                    <a:pt x="7893" y="65316"/>
                  </a:lnTo>
                  <a:lnTo>
                    <a:pt x="0" y="109427"/>
                  </a:lnTo>
                  <a:lnTo>
                    <a:pt x="0" y="135239"/>
                  </a:lnTo>
                  <a:lnTo>
                    <a:pt x="7918" y="180926"/>
                  </a:lnTo>
                  <a:lnTo>
                    <a:pt x="31699" y="216189"/>
                  </a:lnTo>
                  <a:lnTo>
                    <a:pt x="68456" y="238639"/>
                  </a:lnTo>
                  <a:lnTo>
                    <a:pt x="115074" y="246122"/>
                  </a:lnTo>
                  <a:lnTo>
                    <a:pt x="139444" y="244259"/>
                  </a:lnTo>
                  <a:lnTo>
                    <a:pt x="180834" y="229354"/>
                  </a:lnTo>
                  <a:lnTo>
                    <a:pt x="211678" y="200201"/>
                  </a:lnTo>
                  <a:lnTo>
                    <a:pt x="227475" y="160756"/>
                  </a:lnTo>
                  <a:lnTo>
                    <a:pt x="229449" y="137422"/>
                  </a:lnTo>
                  <a:lnTo>
                    <a:pt x="229449" y="111244"/>
                  </a:lnTo>
                  <a:lnTo>
                    <a:pt x="221552" y="65317"/>
                  </a:lnTo>
                  <a:lnTo>
                    <a:pt x="197849" y="30052"/>
                  </a:lnTo>
                  <a:lnTo>
                    <a:pt x="161190" y="7513"/>
                  </a:lnTo>
                  <a:lnTo>
                    <a:pt x="114349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158539" y="2096215"/>
              <a:ext cx="109074" cy="14411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4930240" y="1802901"/>
              <a:ext cx="398145" cy="488315"/>
            </a:xfrm>
            <a:custGeom>
              <a:avLst/>
              <a:gdLst/>
              <a:ahLst/>
              <a:cxnLst/>
              <a:rect l="l" t="t" r="r" b="b"/>
              <a:pathLst>
                <a:path w="398145" h="488314">
                  <a:moveTo>
                    <a:pt x="258149" y="0"/>
                  </a:moveTo>
                  <a:lnTo>
                    <a:pt x="0" y="413721"/>
                  </a:lnTo>
                  <a:lnTo>
                    <a:pt x="51199" y="441351"/>
                  </a:lnTo>
                  <a:lnTo>
                    <a:pt x="309324" y="27629"/>
                  </a:lnTo>
                  <a:lnTo>
                    <a:pt x="258149" y="0"/>
                  </a:lnTo>
                  <a:close/>
                </a:path>
                <a:path w="398145" h="488314">
                  <a:moveTo>
                    <a:pt x="282824" y="242127"/>
                  </a:moveTo>
                  <a:lnTo>
                    <a:pt x="236721" y="249640"/>
                  </a:lnTo>
                  <a:lnTo>
                    <a:pt x="200049" y="272179"/>
                  </a:lnTo>
                  <a:lnTo>
                    <a:pt x="176087" y="306898"/>
                  </a:lnTo>
                  <a:lnTo>
                    <a:pt x="168099" y="351191"/>
                  </a:lnTo>
                  <a:lnTo>
                    <a:pt x="168099" y="378094"/>
                  </a:lnTo>
                  <a:lnTo>
                    <a:pt x="175996" y="422993"/>
                  </a:lnTo>
                  <a:lnTo>
                    <a:pt x="199699" y="458076"/>
                  </a:lnTo>
                  <a:lnTo>
                    <a:pt x="236449" y="480707"/>
                  </a:lnTo>
                  <a:lnTo>
                    <a:pt x="283549" y="488251"/>
                  </a:lnTo>
                  <a:lnTo>
                    <a:pt x="308220" y="486380"/>
                  </a:lnTo>
                  <a:lnTo>
                    <a:pt x="349790" y="471414"/>
                  </a:lnTo>
                  <a:lnTo>
                    <a:pt x="380363" y="442125"/>
                  </a:lnTo>
                  <a:lnTo>
                    <a:pt x="395973" y="402740"/>
                  </a:lnTo>
                  <a:lnTo>
                    <a:pt x="397924" y="379549"/>
                  </a:lnTo>
                  <a:lnTo>
                    <a:pt x="397924" y="353374"/>
                  </a:lnTo>
                  <a:lnTo>
                    <a:pt x="389971" y="306990"/>
                  </a:lnTo>
                  <a:lnTo>
                    <a:pt x="366099" y="271816"/>
                  </a:lnTo>
                  <a:lnTo>
                    <a:pt x="329421" y="249548"/>
                  </a:lnTo>
                  <a:lnTo>
                    <a:pt x="282824" y="242127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708518" y="4395880"/>
            <a:ext cx="40036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IDC, </a:t>
            </a:r>
            <a:r>
              <a:rPr dirty="0" u="sng" sz="600" spc="-5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  <a:hlinkClick r:id="rId11"/>
              </a:rPr>
              <a:t>Cloud </a:t>
            </a:r>
            <a:r>
              <a:rPr dirty="0" u="sng" sz="600" spc="-10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  <a:hlinkClick r:id="rId11"/>
              </a:rPr>
              <a:t>Growth, Migration, </a:t>
            </a:r>
            <a:r>
              <a:rPr dirty="0" u="sng" sz="600" spc="-5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  <a:hlinkClick r:id="rId11"/>
              </a:rPr>
              <a:t>and Repatriation Continue </a:t>
            </a:r>
            <a:r>
              <a:rPr dirty="0" u="sng" sz="600" spc="-10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  <a:hlinkClick r:id="rId11"/>
              </a:rPr>
              <a:t>to </a:t>
            </a:r>
            <a:r>
              <a:rPr dirty="0" u="sng" sz="600" spc="-5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  <a:hlinkClick r:id="rId11"/>
              </a:rPr>
              <a:t>Gain Momentum</a:t>
            </a: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, Michelle </a:t>
            </a:r>
            <a:r>
              <a:rPr dirty="0" sz="600" spc="-10" b="0">
                <a:solidFill>
                  <a:srgbClr val="2F5767"/>
                </a:solidFill>
                <a:latin typeface="Roboto Light"/>
                <a:cs typeface="Roboto Light"/>
              </a:rPr>
              <a:t>Bailey, </a:t>
            </a: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Chris Kanthan, </a:t>
            </a:r>
            <a:r>
              <a:rPr dirty="0" sz="600" spc="-10" b="0">
                <a:solidFill>
                  <a:srgbClr val="2F5767"/>
                </a:solidFill>
                <a:latin typeface="Roboto Light"/>
                <a:cs typeface="Roboto Light"/>
              </a:rPr>
              <a:t>March 2020  </a:t>
            </a: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IDC, </a:t>
            </a:r>
            <a:r>
              <a:rPr dirty="0" u="sng" sz="600" spc="-5" b="0">
                <a:solidFill>
                  <a:srgbClr val="2F5767"/>
                </a:solidFill>
                <a:uFill>
                  <a:solidFill>
                    <a:srgbClr val="2F5767"/>
                  </a:solidFill>
                </a:uFill>
                <a:latin typeface="Roboto Light"/>
                <a:cs typeface="Roboto Light"/>
              </a:rPr>
              <a:t>Cloud Pulse 1Q20: Survey Findings</a:t>
            </a: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, Doc </a:t>
            </a:r>
            <a:r>
              <a:rPr dirty="0" sz="600" b="0">
                <a:solidFill>
                  <a:srgbClr val="2F5767"/>
                </a:solidFill>
                <a:latin typeface="Roboto Light"/>
                <a:cs typeface="Roboto Light"/>
              </a:rPr>
              <a:t># </a:t>
            </a:r>
            <a:r>
              <a:rPr dirty="0" sz="600" spc="-5" b="0">
                <a:solidFill>
                  <a:srgbClr val="2F5767"/>
                </a:solidFill>
                <a:latin typeface="Roboto Light"/>
                <a:cs typeface="Roboto Light"/>
              </a:rPr>
              <a:t>US46396720, May</a:t>
            </a:r>
            <a:r>
              <a:rPr dirty="0" sz="600" spc="-10" b="0">
                <a:solidFill>
                  <a:srgbClr val="2F5767"/>
                </a:solidFill>
                <a:latin typeface="Roboto Light"/>
                <a:cs typeface="Roboto Light"/>
              </a:rPr>
              <a:t> 2020</a:t>
            </a:r>
            <a:endParaRPr sz="600">
              <a:latin typeface="Roboto Light"/>
              <a:cs typeface="Roboto Light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5885"/>
            <a:ext cx="8872855" cy="4027804"/>
            <a:chOff x="0" y="1115885"/>
            <a:chExt cx="8872855" cy="4027804"/>
          </a:xfrm>
        </p:grpSpPr>
        <p:sp>
          <p:nvSpPr>
            <p:cNvPr id="3" name="object 3"/>
            <p:cNvSpPr/>
            <p:nvPr/>
          </p:nvSpPr>
          <p:spPr>
            <a:xfrm>
              <a:off x="3610542" y="1120647"/>
              <a:ext cx="5257800" cy="3509010"/>
            </a:xfrm>
            <a:custGeom>
              <a:avLst/>
              <a:gdLst/>
              <a:ahLst/>
              <a:cxnLst/>
              <a:rect l="l" t="t" r="r" b="b"/>
              <a:pathLst>
                <a:path w="5257800" h="3509010">
                  <a:moveTo>
                    <a:pt x="0" y="29472"/>
                  </a:moveTo>
                  <a:lnTo>
                    <a:pt x="2316" y="18000"/>
                  </a:lnTo>
                  <a:lnTo>
                    <a:pt x="8634" y="8632"/>
                  </a:lnTo>
                  <a:lnTo>
                    <a:pt x="18003" y="2316"/>
                  </a:lnTo>
                  <a:lnTo>
                    <a:pt x="29474" y="0"/>
                  </a:lnTo>
                  <a:lnTo>
                    <a:pt x="5228014" y="0"/>
                  </a:lnTo>
                  <a:lnTo>
                    <a:pt x="5235839" y="0"/>
                  </a:lnTo>
                  <a:lnTo>
                    <a:pt x="5243339" y="3104"/>
                  </a:lnTo>
                  <a:lnTo>
                    <a:pt x="5248864" y="8632"/>
                  </a:lnTo>
                  <a:lnTo>
                    <a:pt x="5254389" y="14159"/>
                  </a:lnTo>
                  <a:lnTo>
                    <a:pt x="5257489" y="21654"/>
                  </a:lnTo>
                  <a:lnTo>
                    <a:pt x="5257489" y="29472"/>
                  </a:lnTo>
                  <a:lnTo>
                    <a:pt x="5257489" y="3479017"/>
                  </a:lnTo>
                  <a:lnTo>
                    <a:pt x="5255172" y="3490489"/>
                  </a:lnTo>
                  <a:lnTo>
                    <a:pt x="5248855" y="3499858"/>
                  </a:lnTo>
                  <a:lnTo>
                    <a:pt x="5239485" y="3506176"/>
                  </a:lnTo>
                  <a:lnTo>
                    <a:pt x="5228014" y="3508492"/>
                  </a:lnTo>
                  <a:lnTo>
                    <a:pt x="29474" y="3508492"/>
                  </a:lnTo>
                  <a:lnTo>
                    <a:pt x="18003" y="3506176"/>
                  </a:lnTo>
                  <a:lnTo>
                    <a:pt x="8634" y="3499858"/>
                  </a:lnTo>
                  <a:lnTo>
                    <a:pt x="2316" y="3490489"/>
                  </a:lnTo>
                  <a:lnTo>
                    <a:pt x="0" y="3479017"/>
                  </a:lnTo>
                  <a:lnTo>
                    <a:pt x="0" y="29472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24821" y="3708217"/>
              <a:ext cx="120650" cy="54610"/>
            </a:xfrm>
            <a:custGeom>
              <a:avLst/>
              <a:gdLst/>
              <a:ahLst/>
              <a:cxnLst/>
              <a:rect l="l" t="t" r="r" b="b"/>
              <a:pathLst>
                <a:path w="120650" h="54610">
                  <a:moveTo>
                    <a:pt x="120299" y="54299"/>
                  </a:moveTo>
                  <a:lnTo>
                    <a:pt x="0" y="54299"/>
                  </a:lnTo>
                  <a:lnTo>
                    <a:pt x="0" y="0"/>
                  </a:lnTo>
                  <a:lnTo>
                    <a:pt x="120299" y="0"/>
                  </a:lnTo>
                  <a:lnTo>
                    <a:pt x="120299" y="5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81499" y="1882121"/>
            <a:ext cx="644525" cy="217804"/>
          </a:xfrm>
          <a:custGeom>
            <a:avLst/>
            <a:gdLst/>
            <a:ahLst/>
            <a:cxnLst/>
            <a:rect l="l" t="t" r="r" b="b"/>
            <a:pathLst>
              <a:path w="644525" h="217805">
                <a:moveTo>
                  <a:pt x="0" y="36199"/>
                </a:moveTo>
                <a:lnTo>
                  <a:pt x="2844" y="22109"/>
                </a:lnTo>
                <a:lnTo>
                  <a:pt x="10602" y="10602"/>
                </a:lnTo>
                <a:lnTo>
                  <a:pt x="22109" y="2844"/>
                </a:lnTo>
                <a:lnTo>
                  <a:pt x="36199" y="0"/>
                </a:lnTo>
                <a:lnTo>
                  <a:pt x="608198" y="0"/>
                </a:lnTo>
                <a:lnTo>
                  <a:pt x="641642" y="22347"/>
                </a:lnTo>
                <a:lnTo>
                  <a:pt x="644398" y="36199"/>
                </a:lnTo>
                <a:lnTo>
                  <a:pt x="644398" y="180999"/>
                </a:lnTo>
                <a:lnTo>
                  <a:pt x="641553" y="195090"/>
                </a:lnTo>
                <a:lnTo>
                  <a:pt x="633795" y="206596"/>
                </a:lnTo>
                <a:lnTo>
                  <a:pt x="622289" y="214354"/>
                </a:lnTo>
                <a:lnTo>
                  <a:pt x="608198" y="217199"/>
                </a:lnTo>
                <a:lnTo>
                  <a:pt x="36199" y="217199"/>
                </a:lnTo>
                <a:lnTo>
                  <a:pt x="22109" y="214354"/>
                </a:lnTo>
                <a:lnTo>
                  <a:pt x="10602" y="206596"/>
                </a:lnTo>
                <a:lnTo>
                  <a:pt x="2844" y="195090"/>
                </a:lnTo>
                <a:lnTo>
                  <a:pt x="0" y="180999"/>
                </a:lnTo>
                <a:lnTo>
                  <a:pt x="0" y="36199"/>
                </a:lnTo>
                <a:close/>
              </a:path>
            </a:pathLst>
          </a:custGeom>
          <a:ln w="9524">
            <a:solidFill>
              <a:srgbClr val="90B1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520166" y="1917064"/>
            <a:ext cx="16700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CLI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07767" y="1208022"/>
            <a:ext cx="967105" cy="2558415"/>
          </a:xfrm>
          <a:custGeom>
            <a:avLst/>
            <a:gdLst/>
            <a:ahLst/>
            <a:cxnLst/>
            <a:rect l="l" t="t" r="r" b="b"/>
            <a:pathLst>
              <a:path w="967104" h="2558415">
                <a:moveTo>
                  <a:pt x="963323" y="2558394"/>
                </a:moveTo>
                <a:lnTo>
                  <a:pt x="3574" y="2558394"/>
                </a:lnTo>
                <a:lnTo>
                  <a:pt x="0" y="2554819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255481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815683" y="1251007"/>
            <a:ext cx="75057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5" b="1">
                <a:solidFill>
                  <a:srgbClr val="666666"/>
                </a:solidFill>
                <a:latin typeface="Roboto"/>
                <a:cs typeface="Roboto"/>
              </a:rPr>
              <a:t>FreeIPA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26265" y="1208022"/>
            <a:ext cx="967105" cy="3253104"/>
          </a:xfrm>
          <a:custGeom>
            <a:avLst/>
            <a:gdLst/>
            <a:ahLst/>
            <a:cxnLst/>
            <a:rect l="l" t="t" r="r" b="b"/>
            <a:pathLst>
              <a:path w="967104" h="3253104">
                <a:moveTo>
                  <a:pt x="963323" y="3252593"/>
                </a:moveTo>
                <a:lnTo>
                  <a:pt x="3574" y="3252593"/>
                </a:lnTo>
                <a:lnTo>
                  <a:pt x="0" y="3249018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324901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1" name="object 11"/>
          <p:cNvGrpSpPr/>
          <p:nvPr/>
        </p:nvGrpSpPr>
        <p:grpSpPr>
          <a:xfrm>
            <a:off x="3766517" y="1466894"/>
            <a:ext cx="849630" cy="2197100"/>
            <a:chOff x="3766517" y="1466894"/>
            <a:chExt cx="849630" cy="2197100"/>
          </a:xfrm>
        </p:grpSpPr>
        <p:sp>
          <p:nvSpPr>
            <p:cNvPr id="12" name="object 12"/>
            <p:cNvSpPr/>
            <p:nvPr/>
          </p:nvSpPr>
          <p:spPr>
            <a:xfrm>
              <a:off x="3851117" y="2469880"/>
              <a:ext cx="680720" cy="1189355"/>
            </a:xfrm>
            <a:custGeom>
              <a:avLst/>
              <a:gdLst/>
              <a:ahLst/>
              <a:cxnLst/>
              <a:rect l="l" t="t" r="r" b="b"/>
              <a:pathLst>
                <a:path w="680720" h="1189354">
                  <a:moveTo>
                    <a:pt x="0" y="5712"/>
                  </a:moveTo>
                  <a:lnTo>
                    <a:pt x="0" y="2557"/>
                  </a:lnTo>
                  <a:lnTo>
                    <a:pt x="2549" y="0"/>
                  </a:lnTo>
                  <a:lnTo>
                    <a:pt x="5724" y="0"/>
                  </a:lnTo>
                  <a:lnTo>
                    <a:pt x="674398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2"/>
                  </a:lnTo>
                  <a:lnTo>
                    <a:pt x="679498" y="2742"/>
                  </a:lnTo>
                  <a:lnTo>
                    <a:pt x="680098" y="4197"/>
                  </a:lnTo>
                  <a:lnTo>
                    <a:pt x="680098" y="5712"/>
                  </a:lnTo>
                  <a:lnTo>
                    <a:pt x="680098" y="1183487"/>
                  </a:lnTo>
                  <a:lnTo>
                    <a:pt x="680098" y="1186637"/>
                  </a:lnTo>
                  <a:lnTo>
                    <a:pt x="677548" y="1189187"/>
                  </a:lnTo>
                  <a:lnTo>
                    <a:pt x="674398" y="1189187"/>
                  </a:lnTo>
                  <a:lnTo>
                    <a:pt x="5724" y="1189187"/>
                  </a:lnTo>
                  <a:lnTo>
                    <a:pt x="2549" y="1189187"/>
                  </a:lnTo>
                  <a:lnTo>
                    <a:pt x="0" y="1186637"/>
                  </a:lnTo>
                  <a:lnTo>
                    <a:pt x="0" y="1183487"/>
                  </a:lnTo>
                  <a:lnTo>
                    <a:pt x="0" y="571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3766517" y="1466894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3785567" y="1479594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9"/>
                  </a:lnTo>
                  <a:lnTo>
                    <a:pt x="811198" y="2504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883176" y="1251007"/>
            <a:ext cx="65278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SDX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6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Lake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799390" y="2688632"/>
            <a:ext cx="811530" cy="1851660"/>
            <a:chOff x="4799390" y="2688632"/>
            <a:chExt cx="811530" cy="1851660"/>
          </a:xfrm>
        </p:grpSpPr>
        <p:sp>
          <p:nvSpPr>
            <p:cNvPr id="17" name="object 17"/>
            <p:cNvSpPr/>
            <p:nvPr/>
          </p:nvSpPr>
          <p:spPr>
            <a:xfrm>
              <a:off x="4856040" y="2693394"/>
              <a:ext cx="680720" cy="1588135"/>
            </a:xfrm>
            <a:custGeom>
              <a:avLst/>
              <a:gdLst/>
              <a:ahLst/>
              <a:cxnLst/>
              <a:rect l="l" t="t" r="r" b="b"/>
              <a:pathLst>
                <a:path w="680720" h="1588135">
                  <a:moveTo>
                    <a:pt x="0" y="5724"/>
                  </a:moveTo>
                  <a:lnTo>
                    <a:pt x="0" y="2549"/>
                  </a:lnTo>
                  <a:lnTo>
                    <a:pt x="2549" y="0"/>
                  </a:lnTo>
                  <a:lnTo>
                    <a:pt x="5724" y="0"/>
                  </a:lnTo>
                  <a:lnTo>
                    <a:pt x="674373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4"/>
                  </a:lnTo>
                  <a:lnTo>
                    <a:pt x="679498" y="2749"/>
                  </a:lnTo>
                  <a:lnTo>
                    <a:pt x="680098" y="4199"/>
                  </a:lnTo>
                  <a:lnTo>
                    <a:pt x="680098" y="5724"/>
                  </a:lnTo>
                  <a:lnTo>
                    <a:pt x="680098" y="1581871"/>
                  </a:lnTo>
                  <a:lnTo>
                    <a:pt x="680098" y="1585046"/>
                  </a:lnTo>
                  <a:lnTo>
                    <a:pt x="677548" y="1587596"/>
                  </a:lnTo>
                  <a:lnTo>
                    <a:pt x="674373" y="1587596"/>
                  </a:lnTo>
                  <a:lnTo>
                    <a:pt x="5724" y="1587596"/>
                  </a:lnTo>
                  <a:lnTo>
                    <a:pt x="2549" y="1587596"/>
                  </a:lnTo>
                  <a:lnTo>
                    <a:pt x="0" y="1585046"/>
                  </a:lnTo>
                  <a:lnTo>
                    <a:pt x="0" y="1581871"/>
                  </a:lnTo>
                  <a:lnTo>
                    <a:pt x="0" y="572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799390" y="4364741"/>
              <a:ext cx="811530" cy="175260"/>
            </a:xfrm>
            <a:custGeom>
              <a:avLst/>
              <a:gdLst/>
              <a:ahLst/>
              <a:cxnLst/>
              <a:rect l="l" t="t" r="r" b="b"/>
              <a:pathLst>
                <a:path w="811529" h="175260">
                  <a:moveTo>
                    <a:pt x="803373" y="175199"/>
                  </a:moveTo>
                  <a:lnTo>
                    <a:pt x="7824" y="175199"/>
                  </a:lnTo>
                  <a:lnTo>
                    <a:pt x="0" y="167374"/>
                  </a:lnTo>
                  <a:lnTo>
                    <a:pt x="0" y="7824"/>
                  </a:lnTo>
                  <a:lnTo>
                    <a:pt x="7824" y="0"/>
                  </a:lnTo>
                  <a:lnTo>
                    <a:pt x="798373" y="0"/>
                  </a:lnTo>
                  <a:lnTo>
                    <a:pt x="802823" y="1849"/>
                  </a:lnTo>
                  <a:lnTo>
                    <a:pt x="809373" y="8399"/>
                  </a:lnTo>
                  <a:lnTo>
                    <a:pt x="811198" y="12849"/>
                  </a:lnTo>
                  <a:lnTo>
                    <a:pt x="811198" y="16737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4092570" y="1511847"/>
            <a:ext cx="1974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KDC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766517" y="1701109"/>
            <a:ext cx="849630" cy="241935"/>
            <a:chOff x="3766517" y="1701109"/>
            <a:chExt cx="849630" cy="241935"/>
          </a:xfrm>
        </p:grpSpPr>
        <p:sp>
          <p:nvSpPr>
            <p:cNvPr id="21" name="object 21"/>
            <p:cNvSpPr/>
            <p:nvPr/>
          </p:nvSpPr>
          <p:spPr>
            <a:xfrm>
              <a:off x="3766517" y="1701109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785567" y="1713809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9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4068883" y="1746066"/>
            <a:ext cx="2451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L</a:t>
            </a:r>
            <a:r>
              <a:rPr dirty="0" sz="700" spc="-15">
                <a:solidFill>
                  <a:srgbClr val="757575"/>
                </a:solidFill>
                <a:latin typeface="Roboto"/>
                <a:cs typeface="Roboto"/>
              </a:rPr>
              <a:t>D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AP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766517" y="1935338"/>
            <a:ext cx="849630" cy="241935"/>
            <a:chOff x="3766517" y="1935338"/>
            <a:chExt cx="849630" cy="241935"/>
          </a:xfrm>
        </p:grpSpPr>
        <p:sp>
          <p:nvSpPr>
            <p:cNvPr id="25" name="object 25"/>
            <p:cNvSpPr/>
            <p:nvPr/>
          </p:nvSpPr>
          <p:spPr>
            <a:xfrm>
              <a:off x="3766517" y="1935338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3785567" y="1948038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7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4091312" y="1980295"/>
            <a:ext cx="2000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DNS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766517" y="2169568"/>
            <a:ext cx="849630" cy="241935"/>
            <a:chOff x="3766517" y="2169568"/>
            <a:chExt cx="849630" cy="241935"/>
          </a:xfrm>
        </p:grpSpPr>
        <p:sp>
          <p:nvSpPr>
            <p:cNvPr id="29" name="object 29"/>
            <p:cNvSpPr/>
            <p:nvPr/>
          </p:nvSpPr>
          <p:spPr>
            <a:xfrm>
              <a:off x="3766517" y="2169568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785567" y="2182268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7"/>
                  </a:lnTo>
                  <a:lnTo>
                    <a:pt x="810198" y="997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4120574" y="2214524"/>
            <a:ext cx="1416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CA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061966" y="2580969"/>
            <a:ext cx="258445" cy="811530"/>
            <a:chOff x="4061966" y="2580969"/>
            <a:chExt cx="258445" cy="811530"/>
          </a:xfrm>
        </p:grpSpPr>
        <p:sp>
          <p:nvSpPr>
            <p:cNvPr id="33" name="object 33"/>
            <p:cNvSpPr/>
            <p:nvPr/>
          </p:nvSpPr>
          <p:spPr>
            <a:xfrm>
              <a:off x="4076979" y="2596972"/>
              <a:ext cx="230504" cy="174625"/>
            </a:xfrm>
            <a:custGeom>
              <a:avLst/>
              <a:gdLst/>
              <a:ahLst/>
              <a:cxnLst/>
              <a:rect l="l" t="t" r="r" b="b"/>
              <a:pathLst>
                <a:path w="230504" h="174625">
                  <a:moveTo>
                    <a:pt x="230200" y="48958"/>
                  </a:moveTo>
                  <a:lnTo>
                    <a:pt x="217906" y="48958"/>
                  </a:lnTo>
                  <a:lnTo>
                    <a:pt x="217906" y="26250"/>
                  </a:lnTo>
                  <a:lnTo>
                    <a:pt x="192506" y="26250"/>
                  </a:lnTo>
                  <a:lnTo>
                    <a:pt x="192506" y="0"/>
                  </a:lnTo>
                  <a:lnTo>
                    <a:pt x="0" y="0"/>
                  </a:lnTo>
                  <a:lnTo>
                    <a:pt x="0" y="135051"/>
                  </a:lnTo>
                  <a:lnTo>
                    <a:pt x="27901" y="135051"/>
                  </a:lnTo>
                  <a:lnTo>
                    <a:pt x="27901" y="159804"/>
                  </a:lnTo>
                  <a:lnTo>
                    <a:pt x="52552" y="159804"/>
                  </a:lnTo>
                  <a:lnTo>
                    <a:pt x="52552" y="174028"/>
                  </a:lnTo>
                  <a:lnTo>
                    <a:pt x="230200" y="174028"/>
                  </a:lnTo>
                  <a:lnTo>
                    <a:pt x="230200" y="48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061966" y="2580969"/>
              <a:ext cx="258394" cy="249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098841" y="3109043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4106325" y="2843676"/>
            <a:ext cx="2057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VMs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973657" y="3413727"/>
            <a:ext cx="4711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ADLS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200255" y="870284"/>
            <a:ext cx="2078989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Customer </a:t>
            </a:r>
            <a:r>
              <a:rPr dirty="0" sz="1100" spc="10" b="1">
                <a:solidFill>
                  <a:srgbClr val="666666"/>
                </a:solidFill>
                <a:latin typeface="Lato"/>
                <a:cs typeface="Lato"/>
              </a:rPr>
              <a:t>Azure</a:t>
            </a:r>
            <a:r>
              <a:rPr dirty="0" sz="1100" spc="-204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Resource Group</a:t>
            </a:r>
            <a:endParaRPr sz="1100">
              <a:latin typeface="Lato"/>
              <a:cs typeface="Lato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2811" y="4386810"/>
            <a:ext cx="2451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 b="1">
                <a:solidFill>
                  <a:srgbClr val="FFFFFF"/>
                </a:solidFill>
                <a:latin typeface="Roboto"/>
                <a:cs typeface="Roboto"/>
              </a:rPr>
              <a:t>KN</a:t>
            </a:r>
            <a:r>
              <a:rPr dirty="0" sz="650" spc="-15" b="1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5062515" y="2771569"/>
            <a:ext cx="258445" cy="249554"/>
            <a:chOff x="5062515" y="2771569"/>
            <a:chExt cx="258445" cy="249554"/>
          </a:xfrm>
        </p:grpSpPr>
        <p:sp>
          <p:nvSpPr>
            <p:cNvPr id="41" name="object 41"/>
            <p:cNvSpPr/>
            <p:nvPr/>
          </p:nvSpPr>
          <p:spPr>
            <a:xfrm>
              <a:off x="5077536" y="2787599"/>
              <a:ext cx="230504" cy="174625"/>
            </a:xfrm>
            <a:custGeom>
              <a:avLst/>
              <a:gdLst/>
              <a:ahLst/>
              <a:cxnLst/>
              <a:rect l="l" t="t" r="r" b="b"/>
              <a:pathLst>
                <a:path w="230504" h="174625">
                  <a:moveTo>
                    <a:pt x="230200" y="48945"/>
                  </a:moveTo>
                  <a:lnTo>
                    <a:pt x="217893" y="48945"/>
                  </a:lnTo>
                  <a:lnTo>
                    <a:pt x="217893" y="26225"/>
                  </a:lnTo>
                  <a:lnTo>
                    <a:pt x="192493" y="26225"/>
                  </a:lnTo>
                  <a:lnTo>
                    <a:pt x="192493" y="0"/>
                  </a:lnTo>
                  <a:lnTo>
                    <a:pt x="0" y="0"/>
                  </a:lnTo>
                  <a:lnTo>
                    <a:pt x="0" y="135051"/>
                  </a:lnTo>
                  <a:lnTo>
                    <a:pt x="27901" y="135051"/>
                  </a:lnTo>
                  <a:lnTo>
                    <a:pt x="27901" y="159778"/>
                  </a:lnTo>
                  <a:lnTo>
                    <a:pt x="52552" y="159778"/>
                  </a:lnTo>
                  <a:lnTo>
                    <a:pt x="52552" y="174028"/>
                  </a:lnTo>
                  <a:lnTo>
                    <a:pt x="230200" y="174028"/>
                  </a:lnTo>
                  <a:lnTo>
                    <a:pt x="230200" y="489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062515" y="2771569"/>
              <a:ext cx="258394" cy="249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106867" y="3034071"/>
            <a:ext cx="2057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VMs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962443" y="3564146"/>
            <a:ext cx="4940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PostgreSQL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5090514" y="3267218"/>
            <a:ext cx="220345" cy="807720"/>
            <a:chOff x="5090514" y="3267218"/>
            <a:chExt cx="220345" cy="807720"/>
          </a:xfrm>
        </p:grpSpPr>
        <p:sp>
          <p:nvSpPr>
            <p:cNvPr id="46" name="object 46"/>
            <p:cNvSpPr/>
            <p:nvPr/>
          </p:nvSpPr>
          <p:spPr>
            <a:xfrm>
              <a:off x="5095489" y="3267218"/>
              <a:ext cx="210377" cy="27812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090514" y="3791467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4965275" y="4088534"/>
            <a:ext cx="4711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ADLS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12486" y="647598"/>
            <a:ext cx="53975" cy="54610"/>
          </a:xfrm>
          <a:custGeom>
            <a:avLst/>
            <a:gdLst/>
            <a:ahLst/>
            <a:cxnLst/>
            <a:rect l="l" t="t" r="r" b="b"/>
            <a:pathLst>
              <a:path w="53975" h="54609">
                <a:moveTo>
                  <a:pt x="53699" y="54299"/>
                </a:moveTo>
                <a:lnTo>
                  <a:pt x="0" y="54299"/>
                </a:lnTo>
                <a:lnTo>
                  <a:pt x="53699" y="0"/>
                </a:lnTo>
                <a:lnTo>
                  <a:pt x="53699" y="542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0" name="object 50"/>
          <p:cNvGrpSpPr/>
          <p:nvPr/>
        </p:nvGrpSpPr>
        <p:grpSpPr>
          <a:xfrm>
            <a:off x="3846279" y="3878454"/>
            <a:ext cx="690245" cy="539750"/>
            <a:chOff x="3846279" y="3878454"/>
            <a:chExt cx="690245" cy="539750"/>
          </a:xfrm>
        </p:grpSpPr>
        <p:sp>
          <p:nvSpPr>
            <p:cNvPr id="51" name="object 51"/>
            <p:cNvSpPr/>
            <p:nvPr/>
          </p:nvSpPr>
          <p:spPr>
            <a:xfrm>
              <a:off x="3851042" y="3883217"/>
              <a:ext cx="680720" cy="530225"/>
            </a:xfrm>
            <a:custGeom>
              <a:avLst/>
              <a:gdLst/>
              <a:ahLst/>
              <a:cxnLst/>
              <a:rect l="l" t="t" r="r" b="b"/>
              <a:pathLst>
                <a:path w="680720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675648" y="0"/>
                  </a:lnTo>
                  <a:lnTo>
                    <a:pt x="676823" y="0"/>
                  </a:lnTo>
                  <a:lnTo>
                    <a:pt x="677948" y="474"/>
                  </a:lnTo>
                  <a:lnTo>
                    <a:pt x="678798" y="1299"/>
                  </a:lnTo>
                  <a:lnTo>
                    <a:pt x="679623" y="2149"/>
                  </a:lnTo>
                  <a:lnTo>
                    <a:pt x="680098" y="3274"/>
                  </a:lnTo>
                  <a:lnTo>
                    <a:pt x="680098" y="4449"/>
                  </a:lnTo>
                  <a:lnTo>
                    <a:pt x="680098" y="525648"/>
                  </a:lnTo>
                  <a:lnTo>
                    <a:pt x="680098" y="528098"/>
                  </a:lnTo>
                  <a:lnTo>
                    <a:pt x="678098" y="530098"/>
                  </a:lnTo>
                  <a:lnTo>
                    <a:pt x="6756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047091" y="3938542"/>
              <a:ext cx="288049" cy="2880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3878640" y="4238810"/>
            <a:ext cx="6248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Access</a:t>
            </a:r>
            <a:r>
              <a:rPr dirty="0" sz="700" spc="-4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Control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1135035" y="1541659"/>
            <a:ext cx="2320290" cy="2225675"/>
            <a:chOff x="1135035" y="1541659"/>
            <a:chExt cx="2320290" cy="2225675"/>
          </a:xfrm>
        </p:grpSpPr>
        <p:sp>
          <p:nvSpPr>
            <p:cNvPr id="55" name="object 55"/>
            <p:cNvSpPr/>
            <p:nvPr/>
          </p:nvSpPr>
          <p:spPr>
            <a:xfrm>
              <a:off x="1139797" y="1546421"/>
              <a:ext cx="2310765" cy="2216150"/>
            </a:xfrm>
            <a:custGeom>
              <a:avLst/>
              <a:gdLst/>
              <a:ahLst/>
              <a:cxnLst/>
              <a:rect l="l" t="t" r="r" b="b"/>
              <a:pathLst>
                <a:path w="2310765" h="2216150">
                  <a:moveTo>
                    <a:pt x="0" y="18614"/>
                  </a:moveTo>
                  <a:lnTo>
                    <a:pt x="1462" y="11369"/>
                  </a:lnTo>
                  <a:lnTo>
                    <a:pt x="5452" y="5452"/>
                  </a:lnTo>
                  <a:lnTo>
                    <a:pt x="11369" y="1462"/>
                  </a:lnTo>
                  <a:lnTo>
                    <a:pt x="18614" y="0"/>
                  </a:lnTo>
                  <a:lnTo>
                    <a:pt x="2291670" y="0"/>
                  </a:lnTo>
                  <a:lnTo>
                    <a:pt x="2296620" y="0"/>
                  </a:lnTo>
                  <a:lnTo>
                    <a:pt x="2301345" y="1962"/>
                  </a:lnTo>
                  <a:lnTo>
                    <a:pt x="2304845" y="5452"/>
                  </a:lnTo>
                  <a:lnTo>
                    <a:pt x="2308345" y="8942"/>
                  </a:lnTo>
                  <a:lnTo>
                    <a:pt x="2310295" y="13677"/>
                  </a:lnTo>
                  <a:lnTo>
                    <a:pt x="2310295" y="18614"/>
                  </a:lnTo>
                  <a:lnTo>
                    <a:pt x="2310295" y="2197470"/>
                  </a:lnTo>
                  <a:lnTo>
                    <a:pt x="2308833" y="2204726"/>
                  </a:lnTo>
                  <a:lnTo>
                    <a:pt x="2304845" y="2210645"/>
                  </a:lnTo>
                  <a:lnTo>
                    <a:pt x="2298925" y="2214633"/>
                  </a:lnTo>
                  <a:lnTo>
                    <a:pt x="2291670" y="2216095"/>
                  </a:lnTo>
                  <a:lnTo>
                    <a:pt x="18614" y="2216095"/>
                  </a:lnTo>
                  <a:lnTo>
                    <a:pt x="11369" y="2214633"/>
                  </a:lnTo>
                  <a:lnTo>
                    <a:pt x="5452" y="2210645"/>
                  </a:lnTo>
                  <a:lnTo>
                    <a:pt x="1462" y="2204726"/>
                  </a:lnTo>
                  <a:lnTo>
                    <a:pt x="0" y="2197470"/>
                  </a:lnTo>
                  <a:lnTo>
                    <a:pt x="0" y="18614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217460" y="1631962"/>
              <a:ext cx="1249045" cy="252729"/>
            </a:xfrm>
            <a:custGeom>
              <a:avLst/>
              <a:gdLst/>
              <a:ahLst/>
              <a:cxnLst/>
              <a:rect l="l" t="t" r="r" b="b"/>
              <a:pathLst>
                <a:path w="1249045" h="252730">
                  <a:moveTo>
                    <a:pt x="1248905" y="1270"/>
                  </a:moveTo>
                  <a:lnTo>
                    <a:pt x="1248714" y="1270"/>
                  </a:lnTo>
                  <a:lnTo>
                    <a:pt x="124871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2730"/>
                  </a:lnTo>
                  <a:lnTo>
                    <a:pt x="1248905" y="252730"/>
                  </a:lnTo>
                  <a:lnTo>
                    <a:pt x="1248905" y="127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7" name="object 57"/>
          <p:cNvSpPr txBox="1"/>
          <p:nvPr/>
        </p:nvSpPr>
        <p:spPr>
          <a:xfrm>
            <a:off x="1797698" y="1301255"/>
            <a:ext cx="9944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Cloudera</a:t>
            </a:r>
            <a:r>
              <a:rPr dirty="0" sz="1100" spc="-110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Cloud</a:t>
            </a:r>
            <a:endParaRPr sz="1100">
              <a:latin typeface="Lato"/>
              <a:cs typeface="Lato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554195" y="1672755"/>
            <a:ext cx="5746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4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Catalog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217472" y="1967242"/>
            <a:ext cx="1249045" cy="254000"/>
          </a:xfrm>
          <a:custGeom>
            <a:avLst/>
            <a:gdLst/>
            <a:ahLst/>
            <a:cxnLst/>
            <a:rect l="l" t="t" r="r" b="b"/>
            <a:pathLst>
              <a:path w="1249045" h="254000">
                <a:moveTo>
                  <a:pt x="1248892" y="1270"/>
                </a:moveTo>
                <a:lnTo>
                  <a:pt x="1248371" y="1270"/>
                </a:lnTo>
                <a:lnTo>
                  <a:pt x="1248371" y="0"/>
                </a:lnTo>
                <a:lnTo>
                  <a:pt x="228" y="0"/>
                </a:lnTo>
                <a:lnTo>
                  <a:pt x="228" y="1270"/>
                </a:lnTo>
                <a:lnTo>
                  <a:pt x="0" y="1270"/>
                </a:lnTo>
                <a:lnTo>
                  <a:pt x="0" y="254000"/>
                </a:lnTo>
                <a:lnTo>
                  <a:pt x="1248892" y="254000"/>
                </a:lnTo>
                <a:lnTo>
                  <a:pt x="1248892" y="127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1386717" y="2008405"/>
            <a:ext cx="90995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Replication</a:t>
            </a:r>
            <a:r>
              <a:rPr dirty="0" sz="750" spc="-4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Manager</a:t>
            </a:r>
            <a:endParaRPr sz="750">
              <a:latin typeface="Roboto"/>
              <a:cs typeface="Roboto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221257" y="2302522"/>
            <a:ext cx="1249045" cy="254000"/>
          </a:xfrm>
          <a:custGeom>
            <a:avLst/>
            <a:gdLst/>
            <a:ahLst/>
            <a:cxnLst/>
            <a:rect l="l" t="t" r="r" b="b"/>
            <a:pathLst>
              <a:path w="1249045" h="254000">
                <a:moveTo>
                  <a:pt x="1248892" y="1270"/>
                </a:moveTo>
                <a:lnTo>
                  <a:pt x="1248003" y="1270"/>
                </a:lnTo>
                <a:lnTo>
                  <a:pt x="1248003" y="0"/>
                </a:lnTo>
                <a:lnTo>
                  <a:pt x="596" y="0"/>
                </a:lnTo>
                <a:lnTo>
                  <a:pt x="596" y="1270"/>
                </a:lnTo>
                <a:lnTo>
                  <a:pt x="0" y="1270"/>
                </a:lnTo>
                <a:lnTo>
                  <a:pt x="0" y="254000"/>
                </a:lnTo>
                <a:lnTo>
                  <a:pt x="1248892" y="254000"/>
                </a:lnTo>
                <a:lnTo>
                  <a:pt x="1248892" y="127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 txBox="1"/>
          <p:nvPr/>
        </p:nvSpPr>
        <p:spPr>
          <a:xfrm>
            <a:off x="1420845" y="2344056"/>
            <a:ext cx="84963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Workload</a:t>
            </a:r>
            <a:r>
              <a:rPr dirty="0" sz="750" spc="-3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Analytics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221247" y="263906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42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Identity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Management</a:t>
            </a:r>
            <a:endParaRPr sz="750">
              <a:latin typeface="Roboto"/>
              <a:cs typeface="Roboto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17472" y="2972843"/>
            <a:ext cx="1249045" cy="365125"/>
          </a:xfrm>
          <a:custGeom>
            <a:avLst/>
            <a:gdLst/>
            <a:ahLst/>
            <a:cxnLst/>
            <a:rect l="l" t="t" r="r" b="b"/>
            <a:pathLst>
              <a:path w="1249045" h="365125">
                <a:moveTo>
                  <a:pt x="1247547" y="364799"/>
                </a:moveTo>
                <a:lnTo>
                  <a:pt x="1349" y="364799"/>
                </a:lnTo>
                <a:lnTo>
                  <a:pt x="0" y="363449"/>
                </a:lnTo>
                <a:lnTo>
                  <a:pt x="0" y="1349"/>
                </a:lnTo>
                <a:lnTo>
                  <a:pt x="1349" y="0"/>
                </a:lnTo>
                <a:lnTo>
                  <a:pt x="1246679" y="0"/>
                </a:lnTo>
                <a:lnTo>
                  <a:pt x="1247447" y="324"/>
                </a:lnTo>
                <a:lnTo>
                  <a:pt x="1248014" y="874"/>
                </a:lnTo>
                <a:lnTo>
                  <a:pt x="1248579" y="1449"/>
                </a:lnTo>
                <a:lnTo>
                  <a:pt x="1248897" y="2224"/>
                </a:lnTo>
                <a:lnTo>
                  <a:pt x="1248897" y="3634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1332628" y="3014367"/>
            <a:ext cx="101726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 marR="5080" indent="-6604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Mgmt,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Orchestration, 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&amp; 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Monitoring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761244" y="1851471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73" y="199"/>
                </a:lnTo>
                <a:lnTo>
                  <a:pt x="597323" y="554"/>
                </a:lnTo>
                <a:lnTo>
                  <a:pt x="597698" y="912"/>
                </a:lnTo>
                <a:lnTo>
                  <a:pt x="597898" y="1394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/>
          <p:nvPr/>
        </p:nvSpPr>
        <p:spPr>
          <a:xfrm>
            <a:off x="2962272" y="1893175"/>
            <a:ext cx="196215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DLM</a:t>
            </a:r>
            <a:endParaRPr sz="650">
              <a:latin typeface="Roboto"/>
              <a:cs typeface="Roboto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761269" y="2130543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73" y="199"/>
                </a:lnTo>
                <a:lnTo>
                  <a:pt x="597323" y="554"/>
                </a:lnTo>
                <a:lnTo>
                  <a:pt x="597698" y="912"/>
                </a:lnTo>
                <a:lnTo>
                  <a:pt x="597898" y="1394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2969426" y="2172248"/>
            <a:ext cx="1816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BDR</a:t>
            </a:r>
            <a:endParaRPr sz="650">
              <a:latin typeface="Roboto"/>
              <a:cs typeface="Roboto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761219" y="2515619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2852880" y="2509699"/>
            <a:ext cx="41465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SAML</a:t>
            </a:r>
            <a:endParaRPr sz="650">
              <a:latin typeface="Roboto"/>
              <a:cs typeface="Roboto"/>
            </a:endParaRPr>
          </a:p>
          <a:p>
            <a:pPr algn="ctr">
              <a:lnSpc>
                <a:spcPct val="100000"/>
              </a:lnSpc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Federation</a:t>
            </a:r>
            <a:endParaRPr sz="650">
              <a:latin typeface="Roboto"/>
              <a:cs typeface="Roboto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759969" y="2807744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 txBox="1"/>
          <p:nvPr/>
        </p:nvSpPr>
        <p:spPr>
          <a:xfrm>
            <a:off x="2878767" y="2801830"/>
            <a:ext cx="36068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 marR="5080" indent="-6985">
              <a:lnSpc>
                <a:spcPct val="100000"/>
              </a:lnSpc>
              <a:spcBef>
                <a:spcPts val="100"/>
              </a:spcBef>
            </a:pP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ID</a:t>
            </a:r>
            <a:r>
              <a:rPr dirty="0" sz="650" spc="-65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Broker  </a:t>
            </a: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Mapping</a:t>
            </a:r>
            <a:endParaRPr sz="650">
              <a:latin typeface="Roboto"/>
              <a:cs typeface="Roboto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289670" y="3988067"/>
            <a:ext cx="909319" cy="308610"/>
          </a:xfrm>
          <a:custGeom>
            <a:avLst/>
            <a:gdLst/>
            <a:ahLst/>
            <a:cxnLst/>
            <a:rect l="l" t="t" r="r" b="b"/>
            <a:pathLst>
              <a:path w="909319" h="308610">
                <a:moveTo>
                  <a:pt x="884848" y="308099"/>
                </a:moveTo>
                <a:lnTo>
                  <a:pt x="24442" y="308099"/>
                </a:lnTo>
                <a:lnTo>
                  <a:pt x="14928" y="306177"/>
                </a:lnTo>
                <a:lnTo>
                  <a:pt x="7158" y="300936"/>
                </a:lnTo>
                <a:lnTo>
                  <a:pt x="1920" y="293165"/>
                </a:lnTo>
                <a:lnTo>
                  <a:pt x="0" y="283649"/>
                </a:lnTo>
                <a:lnTo>
                  <a:pt x="0" y="24424"/>
                </a:lnTo>
                <a:lnTo>
                  <a:pt x="1920" y="14913"/>
                </a:lnTo>
                <a:lnTo>
                  <a:pt x="7158" y="7149"/>
                </a:lnTo>
                <a:lnTo>
                  <a:pt x="14928" y="1917"/>
                </a:lnTo>
                <a:lnTo>
                  <a:pt x="24442" y="0"/>
                </a:lnTo>
                <a:lnTo>
                  <a:pt x="891348" y="0"/>
                </a:lnTo>
                <a:lnTo>
                  <a:pt x="897548" y="2574"/>
                </a:lnTo>
                <a:lnTo>
                  <a:pt x="902148" y="7149"/>
                </a:lnTo>
                <a:lnTo>
                  <a:pt x="906723" y="11724"/>
                </a:lnTo>
                <a:lnTo>
                  <a:pt x="909298" y="17949"/>
                </a:lnTo>
                <a:lnTo>
                  <a:pt x="909298" y="283649"/>
                </a:lnTo>
                <a:lnTo>
                  <a:pt x="907376" y="293165"/>
                </a:lnTo>
                <a:lnTo>
                  <a:pt x="902135" y="300936"/>
                </a:lnTo>
                <a:lnTo>
                  <a:pt x="894363" y="306177"/>
                </a:lnTo>
                <a:lnTo>
                  <a:pt x="884848" y="308099"/>
                </a:lnTo>
                <a:close/>
              </a:path>
            </a:pathLst>
          </a:custGeom>
          <a:solidFill>
            <a:srgbClr val="90B1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380056" y="4007280"/>
            <a:ext cx="14528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014">
              <a:lnSpc>
                <a:spcPct val="100000"/>
              </a:lnSpc>
              <a:spcBef>
                <a:spcPts val="100"/>
              </a:spcBef>
              <a:tabLst>
                <a:tab pos="814069" algn="l"/>
                <a:tab pos="1439545" algn="l"/>
              </a:tabLst>
            </a:pP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AAD</a:t>
            </a:r>
            <a:r>
              <a:rPr dirty="0" sz="750" spc="-90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App/w	</a:t>
            </a:r>
            <a:r>
              <a:rPr dirty="0" u="heavy" sz="750" spc="-10">
                <a:solidFill>
                  <a:srgbClr val="FFFFFF"/>
                </a:solidFill>
                <a:uFill>
                  <a:solidFill>
                    <a:srgbClr val="90B1BF"/>
                  </a:solidFill>
                </a:uFill>
                <a:latin typeface="Times New Roman"/>
                <a:cs typeface="Times New Roman"/>
              </a:rPr>
              <a:t> 	</a:t>
            </a:r>
            <a:endParaRPr sz="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Contributor </a:t>
            </a: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Role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221257" y="343154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42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Control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Plane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APIs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77" name="object 77"/>
          <p:cNvGrpSpPr/>
          <p:nvPr/>
        </p:nvGrpSpPr>
        <p:grpSpPr>
          <a:xfrm>
            <a:off x="3789104" y="4127354"/>
            <a:ext cx="53340" cy="41275"/>
            <a:chOff x="3789104" y="4127354"/>
            <a:chExt cx="53340" cy="41275"/>
          </a:xfrm>
        </p:grpSpPr>
        <p:sp>
          <p:nvSpPr>
            <p:cNvPr id="78" name="object 78"/>
            <p:cNvSpPr/>
            <p:nvPr/>
          </p:nvSpPr>
          <p:spPr>
            <a:xfrm>
              <a:off x="3793867" y="41321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299" y="0"/>
                  </a:lnTo>
                  <a:lnTo>
                    <a:pt x="43374" y="161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793867" y="4132116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374" y="16149"/>
                  </a:lnTo>
                  <a:lnTo>
                    <a:pt x="299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0" name="object 80"/>
          <p:cNvGrpSpPr/>
          <p:nvPr/>
        </p:nvGrpSpPr>
        <p:grpSpPr>
          <a:xfrm>
            <a:off x="276736" y="1602469"/>
            <a:ext cx="3180080" cy="2544445"/>
            <a:chOff x="276736" y="1602469"/>
            <a:chExt cx="3180080" cy="2544445"/>
          </a:xfrm>
        </p:grpSpPr>
        <p:sp>
          <p:nvSpPr>
            <p:cNvPr id="81" name="object 81"/>
            <p:cNvSpPr/>
            <p:nvPr/>
          </p:nvSpPr>
          <p:spPr>
            <a:xfrm>
              <a:off x="925898" y="1966098"/>
              <a:ext cx="1835785" cy="2176145"/>
            </a:xfrm>
            <a:custGeom>
              <a:avLst/>
              <a:gdLst/>
              <a:ahLst/>
              <a:cxnLst/>
              <a:rect l="l" t="t" r="r" b="b"/>
              <a:pathLst>
                <a:path w="1835785" h="2176145">
                  <a:moveTo>
                    <a:pt x="0" y="24622"/>
                  </a:moveTo>
                  <a:lnTo>
                    <a:pt x="155249" y="24622"/>
                  </a:lnTo>
                </a:path>
                <a:path w="1835785" h="2176145">
                  <a:moveTo>
                    <a:pt x="959073" y="1796418"/>
                  </a:moveTo>
                  <a:lnTo>
                    <a:pt x="962572" y="1840120"/>
                  </a:lnTo>
                  <a:lnTo>
                    <a:pt x="972704" y="1883304"/>
                  </a:lnTo>
                  <a:lnTo>
                    <a:pt x="988914" y="1925452"/>
                  </a:lnTo>
                  <a:lnTo>
                    <a:pt x="1010650" y="1966044"/>
                  </a:lnTo>
                  <a:lnTo>
                    <a:pt x="1037360" y="2004564"/>
                  </a:lnTo>
                  <a:lnTo>
                    <a:pt x="1068491" y="2040493"/>
                  </a:lnTo>
                  <a:lnTo>
                    <a:pt x="1103490" y="2073313"/>
                  </a:lnTo>
                  <a:lnTo>
                    <a:pt x="1141804" y="2102505"/>
                  </a:lnTo>
                  <a:lnTo>
                    <a:pt x="1182882" y="2127552"/>
                  </a:lnTo>
                  <a:lnTo>
                    <a:pt x="1226170" y="2147935"/>
                  </a:lnTo>
                  <a:lnTo>
                    <a:pt x="1271116" y="2163135"/>
                  </a:lnTo>
                  <a:lnTo>
                    <a:pt x="1317168" y="2172636"/>
                  </a:lnTo>
                  <a:lnTo>
                    <a:pt x="1363772" y="2175918"/>
                  </a:lnTo>
                </a:path>
                <a:path w="1835785" h="2176145">
                  <a:moveTo>
                    <a:pt x="1544246" y="799695"/>
                  </a:moveTo>
                  <a:lnTo>
                    <a:pt x="1592571" y="793882"/>
                  </a:lnTo>
                  <a:lnTo>
                    <a:pt x="1630659" y="778555"/>
                  </a:lnTo>
                  <a:lnTo>
                    <a:pt x="1689771" y="732046"/>
                  </a:lnTo>
                  <a:lnTo>
                    <a:pt x="1717620" y="707205"/>
                  </a:lnTo>
                  <a:lnTo>
                    <a:pt x="1748877" y="685536"/>
                  </a:lnTo>
                  <a:lnTo>
                    <a:pt x="1786950" y="670209"/>
                  </a:lnTo>
                  <a:lnTo>
                    <a:pt x="1835246" y="664396"/>
                  </a:lnTo>
                </a:path>
                <a:path w="1835785" h="2176145">
                  <a:moveTo>
                    <a:pt x="1544246" y="799695"/>
                  </a:moveTo>
                  <a:lnTo>
                    <a:pt x="1592362" y="806424"/>
                  </a:lnTo>
                  <a:lnTo>
                    <a:pt x="1630293" y="824164"/>
                  </a:lnTo>
                  <a:lnTo>
                    <a:pt x="1661432" y="849245"/>
                  </a:lnTo>
                  <a:lnTo>
                    <a:pt x="1689171" y="877995"/>
                  </a:lnTo>
                  <a:lnTo>
                    <a:pt x="1716902" y="906746"/>
                  </a:lnTo>
                  <a:lnTo>
                    <a:pt x="1748024" y="931826"/>
                  </a:lnTo>
                  <a:lnTo>
                    <a:pt x="1785938" y="949566"/>
                  </a:lnTo>
                  <a:lnTo>
                    <a:pt x="1834046" y="956295"/>
                  </a:lnTo>
                </a:path>
                <a:path w="1835785" h="2176145">
                  <a:moveTo>
                    <a:pt x="1540476" y="128399"/>
                  </a:moveTo>
                  <a:lnTo>
                    <a:pt x="1589429" y="122882"/>
                  </a:lnTo>
                  <a:lnTo>
                    <a:pt x="1628012" y="108337"/>
                  </a:lnTo>
                  <a:lnTo>
                    <a:pt x="1659683" y="87773"/>
                  </a:lnTo>
                  <a:lnTo>
                    <a:pt x="1687896" y="64199"/>
                  </a:lnTo>
                  <a:lnTo>
                    <a:pt x="1716128" y="40626"/>
                  </a:lnTo>
                  <a:lnTo>
                    <a:pt x="1747815" y="20062"/>
                  </a:lnTo>
                  <a:lnTo>
                    <a:pt x="1786411" y="5517"/>
                  </a:lnTo>
                  <a:lnTo>
                    <a:pt x="1835371" y="0"/>
                  </a:lnTo>
                </a:path>
                <a:path w="1835785" h="2176145">
                  <a:moveTo>
                    <a:pt x="1540476" y="128399"/>
                  </a:moveTo>
                  <a:lnTo>
                    <a:pt x="1589430" y="134883"/>
                  </a:lnTo>
                  <a:lnTo>
                    <a:pt x="1628016" y="151977"/>
                  </a:lnTo>
                  <a:lnTo>
                    <a:pt x="1659693" y="176145"/>
                  </a:lnTo>
                  <a:lnTo>
                    <a:pt x="1687921" y="203849"/>
                  </a:lnTo>
                  <a:lnTo>
                    <a:pt x="1716139" y="231553"/>
                  </a:lnTo>
                  <a:lnTo>
                    <a:pt x="1747818" y="255721"/>
                  </a:lnTo>
                  <a:lnTo>
                    <a:pt x="1786411" y="272815"/>
                  </a:lnTo>
                  <a:lnTo>
                    <a:pt x="1835371" y="279299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2302555" y="2275850"/>
              <a:ext cx="344389" cy="3467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2359705" y="2313942"/>
              <a:ext cx="230089" cy="23242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2507619" y="2463035"/>
              <a:ext cx="72824" cy="7283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2507619" y="246303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834"/>
                  </a:moveTo>
                  <a:lnTo>
                    <a:pt x="14574" y="14564"/>
                  </a:lnTo>
                  <a:lnTo>
                    <a:pt x="72824" y="0"/>
                  </a:lnTo>
                  <a:lnTo>
                    <a:pt x="0" y="7283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2302552" y="1602469"/>
              <a:ext cx="344389" cy="3467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2359702" y="1640569"/>
              <a:ext cx="230092" cy="23241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2508144" y="1790161"/>
              <a:ext cx="73049" cy="730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2508144" y="1790161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067"/>
                  </a:moveTo>
                  <a:lnTo>
                    <a:pt x="14599" y="14614"/>
                  </a:lnTo>
                  <a:lnTo>
                    <a:pt x="73049" y="0"/>
                  </a:lnTo>
                  <a:lnTo>
                    <a:pt x="0" y="7306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2302545" y="1940183"/>
              <a:ext cx="344389" cy="3467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2359692" y="1978283"/>
              <a:ext cx="230102" cy="23241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2507094" y="2126848"/>
              <a:ext cx="74090" cy="7408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2507094" y="2126848"/>
              <a:ext cx="74295" cy="74295"/>
            </a:xfrm>
            <a:custGeom>
              <a:avLst/>
              <a:gdLst/>
              <a:ahLst/>
              <a:cxnLst/>
              <a:rect l="l" t="t" r="r" b="b"/>
              <a:pathLst>
                <a:path w="74294" h="74294">
                  <a:moveTo>
                    <a:pt x="0" y="74089"/>
                  </a:moveTo>
                  <a:lnTo>
                    <a:pt x="14824" y="14817"/>
                  </a:lnTo>
                  <a:lnTo>
                    <a:pt x="74099" y="0"/>
                  </a:lnTo>
                  <a:lnTo>
                    <a:pt x="0" y="7408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3112293" y="3446848"/>
              <a:ext cx="344389" cy="3467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169443" y="3484943"/>
              <a:ext cx="230099" cy="2324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318018" y="3634667"/>
              <a:ext cx="72924" cy="729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18018" y="363466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924"/>
                  </a:moveTo>
                  <a:lnTo>
                    <a:pt x="14574" y="14599"/>
                  </a:lnTo>
                  <a:lnTo>
                    <a:pt x="72924" y="0"/>
                  </a:lnTo>
                  <a:lnTo>
                    <a:pt x="0" y="7292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1081147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9" name="object 99"/>
            <p:cNvSpPr/>
            <p:nvPr/>
          </p:nvSpPr>
          <p:spPr>
            <a:xfrm>
              <a:off x="1081147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0" name="object 100"/>
            <p:cNvSpPr/>
            <p:nvPr/>
          </p:nvSpPr>
          <p:spPr>
            <a:xfrm>
              <a:off x="925898" y="235542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55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1" name="object 101"/>
            <p:cNvSpPr/>
            <p:nvPr/>
          </p:nvSpPr>
          <p:spPr>
            <a:xfrm>
              <a:off x="1081447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1081447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3" name="object 103"/>
            <p:cNvSpPr/>
            <p:nvPr/>
          </p:nvSpPr>
          <p:spPr>
            <a:xfrm>
              <a:off x="929198" y="2720119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69" h="0">
                  <a:moveTo>
                    <a:pt x="0" y="0"/>
                  </a:moveTo>
                  <a:lnTo>
                    <a:pt x="1534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4" name="object 104"/>
            <p:cNvSpPr/>
            <p:nvPr/>
          </p:nvSpPr>
          <p:spPr>
            <a:xfrm>
              <a:off x="1082647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5" name="object 105"/>
            <p:cNvSpPr/>
            <p:nvPr/>
          </p:nvSpPr>
          <p:spPr>
            <a:xfrm>
              <a:off x="1082647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281499" y="2246820"/>
              <a:ext cx="644525" cy="217804"/>
            </a:xfrm>
            <a:custGeom>
              <a:avLst/>
              <a:gdLst/>
              <a:ahLst/>
              <a:cxnLst/>
              <a:rect l="l" t="t" r="r" b="b"/>
              <a:pathLst>
                <a:path w="644525" h="217805">
                  <a:moveTo>
                    <a:pt x="0" y="36199"/>
                  </a:moveTo>
                  <a:lnTo>
                    <a:pt x="2844" y="22109"/>
                  </a:lnTo>
                  <a:lnTo>
                    <a:pt x="10602" y="10602"/>
                  </a:lnTo>
                  <a:lnTo>
                    <a:pt x="22109" y="2844"/>
                  </a:lnTo>
                  <a:lnTo>
                    <a:pt x="36199" y="0"/>
                  </a:lnTo>
                  <a:lnTo>
                    <a:pt x="608198" y="0"/>
                  </a:lnTo>
                  <a:lnTo>
                    <a:pt x="641642" y="22347"/>
                  </a:lnTo>
                  <a:lnTo>
                    <a:pt x="644398" y="36199"/>
                  </a:lnTo>
                  <a:lnTo>
                    <a:pt x="644398" y="180999"/>
                  </a:lnTo>
                  <a:lnTo>
                    <a:pt x="641553" y="195090"/>
                  </a:lnTo>
                  <a:lnTo>
                    <a:pt x="633795" y="206596"/>
                  </a:lnTo>
                  <a:lnTo>
                    <a:pt x="622289" y="214354"/>
                  </a:lnTo>
                  <a:lnTo>
                    <a:pt x="608198" y="217199"/>
                  </a:lnTo>
                  <a:lnTo>
                    <a:pt x="36199" y="217199"/>
                  </a:lnTo>
                  <a:lnTo>
                    <a:pt x="22109" y="214354"/>
                  </a:lnTo>
                  <a:lnTo>
                    <a:pt x="10602" y="206596"/>
                  </a:lnTo>
                  <a:lnTo>
                    <a:pt x="2844" y="195090"/>
                  </a:lnTo>
                  <a:lnTo>
                    <a:pt x="0" y="180999"/>
                  </a:lnTo>
                  <a:lnTo>
                    <a:pt x="0" y="3619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47179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AZURE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HIGH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LEVEL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ARCHITECTURE</a:t>
            </a:r>
            <a:endParaRPr sz="2200">
              <a:latin typeface="Lato"/>
              <a:cs typeface="Lato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447161" y="1513423"/>
            <a:ext cx="3200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User</a:t>
            </a:r>
            <a:endParaRPr sz="1100">
              <a:latin typeface="Lato"/>
              <a:cs typeface="Lato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440427" y="2281757"/>
            <a:ext cx="32639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Web</a:t>
            </a:r>
            <a:r>
              <a:rPr dirty="0" sz="750" spc="-55" b="1">
                <a:solidFill>
                  <a:srgbClr val="6691A7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UI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284799" y="2611519"/>
            <a:ext cx="644525" cy="217804"/>
          </a:xfrm>
          <a:custGeom>
            <a:avLst/>
            <a:gdLst/>
            <a:ahLst/>
            <a:cxnLst/>
            <a:rect l="l" t="t" r="r" b="b"/>
            <a:pathLst>
              <a:path w="644525" h="217805">
                <a:moveTo>
                  <a:pt x="0" y="36199"/>
                </a:moveTo>
                <a:lnTo>
                  <a:pt x="2844" y="22106"/>
                </a:lnTo>
                <a:lnTo>
                  <a:pt x="10602" y="10599"/>
                </a:lnTo>
                <a:lnTo>
                  <a:pt x="22109" y="2843"/>
                </a:lnTo>
                <a:lnTo>
                  <a:pt x="36199" y="0"/>
                </a:lnTo>
                <a:lnTo>
                  <a:pt x="608198" y="0"/>
                </a:lnTo>
                <a:lnTo>
                  <a:pt x="641642" y="22349"/>
                </a:lnTo>
                <a:lnTo>
                  <a:pt x="644398" y="36199"/>
                </a:lnTo>
                <a:lnTo>
                  <a:pt x="644398" y="180999"/>
                </a:lnTo>
                <a:lnTo>
                  <a:pt x="641553" y="195093"/>
                </a:lnTo>
                <a:lnTo>
                  <a:pt x="633795" y="206599"/>
                </a:lnTo>
                <a:lnTo>
                  <a:pt x="622289" y="214355"/>
                </a:lnTo>
                <a:lnTo>
                  <a:pt x="608198" y="217199"/>
                </a:lnTo>
                <a:lnTo>
                  <a:pt x="36199" y="217199"/>
                </a:lnTo>
                <a:lnTo>
                  <a:pt x="22109" y="214355"/>
                </a:lnTo>
                <a:lnTo>
                  <a:pt x="10602" y="206599"/>
                </a:lnTo>
                <a:lnTo>
                  <a:pt x="2844" y="195093"/>
                </a:lnTo>
                <a:lnTo>
                  <a:pt x="0" y="180999"/>
                </a:lnTo>
                <a:lnTo>
                  <a:pt x="0" y="36199"/>
                </a:lnTo>
                <a:close/>
              </a:path>
            </a:pathLst>
          </a:custGeom>
          <a:ln w="9524">
            <a:solidFill>
              <a:srgbClr val="90B1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503838" y="2646459"/>
            <a:ext cx="2063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SDK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112" name="object 112"/>
          <p:cNvGrpSpPr/>
          <p:nvPr/>
        </p:nvGrpSpPr>
        <p:grpSpPr>
          <a:xfrm>
            <a:off x="4783390" y="1466907"/>
            <a:ext cx="849630" cy="241935"/>
            <a:chOff x="4783390" y="1466907"/>
            <a:chExt cx="849630" cy="241935"/>
          </a:xfrm>
        </p:grpSpPr>
        <p:sp>
          <p:nvSpPr>
            <p:cNvPr id="113" name="object 113"/>
            <p:cNvSpPr/>
            <p:nvPr/>
          </p:nvSpPr>
          <p:spPr>
            <a:xfrm>
              <a:off x="4783390" y="1466907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4" name="object 114"/>
            <p:cNvSpPr/>
            <p:nvPr/>
          </p:nvSpPr>
          <p:spPr>
            <a:xfrm>
              <a:off x="4802440" y="1479607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9"/>
                  </a:lnTo>
                  <a:lnTo>
                    <a:pt x="811198" y="2507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5" name="object 115"/>
          <p:cNvSpPr txBox="1"/>
          <p:nvPr/>
        </p:nvSpPr>
        <p:spPr>
          <a:xfrm>
            <a:off x="5055815" y="1511866"/>
            <a:ext cx="304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Ranger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16" name="object 116"/>
          <p:cNvGrpSpPr/>
          <p:nvPr/>
        </p:nvGrpSpPr>
        <p:grpSpPr>
          <a:xfrm>
            <a:off x="4783390" y="1701121"/>
            <a:ext cx="849630" cy="241935"/>
            <a:chOff x="4783390" y="1701121"/>
            <a:chExt cx="849630" cy="241935"/>
          </a:xfrm>
        </p:grpSpPr>
        <p:sp>
          <p:nvSpPr>
            <p:cNvPr id="117" name="object 117"/>
            <p:cNvSpPr/>
            <p:nvPr/>
          </p:nvSpPr>
          <p:spPr>
            <a:xfrm>
              <a:off x="4783390" y="1701121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4802440" y="1713821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7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9" name="object 119"/>
          <p:cNvSpPr txBox="1"/>
          <p:nvPr/>
        </p:nvSpPr>
        <p:spPr>
          <a:xfrm>
            <a:off x="5094363" y="1746076"/>
            <a:ext cx="227329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Atlas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0" name="object 120"/>
          <p:cNvGrpSpPr/>
          <p:nvPr/>
        </p:nvGrpSpPr>
        <p:grpSpPr>
          <a:xfrm>
            <a:off x="4783390" y="1935351"/>
            <a:ext cx="849630" cy="241935"/>
            <a:chOff x="4783390" y="1935351"/>
            <a:chExt cx="849630" cy="241935"/>
          </a:xfrm>
        </p:grpSpPr>
        <p:sp>
          <p:nvSpPr>
            <p:cNvPr id="121" name="object 121"/>
            <p:cNvSpPr/>
            <p:nvPr/>
          </p:nvSpPr>
          <p:spPr>
            <a:xfrm>
              <a:off x="4783390" y="1935351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/>
            <p:cNvSpPr/>
            <p:nvPr/>
          </p:nvSpPr>
          <p:spPr>
            <a:xfrm>
              <a:off x="4802440" y="1948051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3" name="object 123"/>
          <p:cNvSpPr txBox="1"/>
          <p:nvPr/>
        </p:nvSpPr>
        <p:spPr>
          <a:xfrm>
            <a:off x="5025881" y="1980304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IDBroker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4" name="object 124"/>
          <p:cNvGrpSpPr/>
          <p:nvPr/>
        </p:nvGrpSpPr>
        <p:grpSpPr>
          <a:xfrm>
            <a:off x="4783390" y="2169580"/>
            <a:ext cx="849630" cy="241935"/>
            <a:chOff x="4783390" y="2169580"/>
            <a:chExt cx="849630" cy="241935"/>
          </a:xfrm>
        </p:grpSpPr>
        <p:sp>
          <p:nvSpPr>
            <p:cNvPr id="125" name="object 125"/>
            <p:cNvSpPr/>
            <p:nvPr/>
          </p:nvSpPr>
          <p:spPr>
            <a:xfrm>
              <a:off x="4783390" y="2169580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/>
            <p:cNvSpPr/>
            <p:nvPr/>
          </p:nvSpPr>
          <p:spPr>
            <a:xfrm>
              <a:off x="4802440" y="2182280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7" name="object 127"/>
          <p:cNvSpPr txBox="1"/>
          <p:nvPr/>
        </p:nvSpPr>
        <p:spPr>
          <a:xfrm>
            <a:off x="4895643" y="2214533"/>
            <a:ext cx="6248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Hive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Metastore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8" name="object 128"/>
          <p:cNvGrpSpPr/>
          <p:nvPr/>
        </p:nvGrpSpPr>
        <p:grpSpPr>
          <a:xfrm>
            <a:off x="4782815" y="1509996"/>
            <a:ext cx="849630" cy="1136015"/>
            <a:chOff x="4782815" y="1509996"/>
            <a:chExt cx="849630" cy="1136015"/>
          </a:xfrm>
        </p:grpSpPr>
        <p:sp>
          <p:nvSpPr>
            <p:cNvPr id="129" name="object 129"/>
            <p:cNvSpPr/>
            <p:nvPr/>
          </p:nvSpPr>
          <p:spPr>
            <a:xfrm>
              <a:off x="5428139" y="1509996"/>
              <a:ext cx="145649" cy="1508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0" name="object 130"/>
            <p:cNvSpPr/>
            <p:nvPr/>
          </p:nvSpPr>
          <p:spPr>
            <a:xfrm>
              <a:off x="5428139" y="1731947"/>
              <a:ext cx="145649" cy="16744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4782815" y="2403795"/>
              <a:ext cx="849298" cy="2417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/>
            <p:cNvSpPr/>
            <p:nvPr/>
          </p:nvSpPr>
          <p:spPr>
            <a:xfrm>
              <a:off x="4801865" y="2416505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89"/>
                  </a:moveTo>
                  <a:lnTo>
                    <a:pt x="1524" y="203689"/>
                  </a:lnTo>
                  <a:lnTo>
                    <a:pt x="0" y="20216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3" name="object 133"/>
          <p:cNvSpPr txBox="1"/>
          <p:nvPr/>
        </p:nvSpPr>
        <p:spPr>
          <a:xfrm>
            <a:off x="4832198" y="2448762"/>
            <a:ext cx="7505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Cloudera</a:t>
            </a:r>
            <a:r>
              <a:rPr dirty="0" sz="700" spc="-2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Manager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5914638" y="1200447"/>
            <a:ext cx="2867025" cy="810260"/>
          </a:xfrm>
          <a:custGeom>
            <a:avLst/>
            <a:gdLst/>
            <a:ahLst/>
            <a:cxnLst/>
            <a:rect l="l" t="t" r="r" b="b"/>
            <a:pathLst>
              <a:path w="2867025" h="810260">
                <a:moveTo>
                  <a:pt x="2863794" y="809698"/>
                </a:moveTo>
                <a:lnTo>
                  <a:pt x="2999" y="809698"/>
                </a:lnTo>
                <a:lnTo>
                  <a:pt x="0" y="806700"/>
                </a:lnTo>
                <a:lnTo>
                  <a:pt x="0" y="2997"/>
                </a:lnTo>
                <a:lnTo>
                  <a:pt x="2999" y="0"/>
                </a:lnTo>
                <a:lnTo>
                  <a:pt x="2861869" y="0"/>
                </a:lnTo>
                <a:lnTo>
                  <a:pt x="2863569" y="704"/>
                </a:lnTo>
                <a:lnTo>
                  <a:pt x="2864844" y="1962"/>
                </a:lnTo>
                <a:lnTo>
                  <a:pt x="2866094" y="3217"/>
                </a:lnTo>
                <a:lnTo>
                  <a:pt x="2866794" y="4919"/>
                </a:lnTo>
                <a:lnTo>
                  <a:pt x="2866794" y="8067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 txBox="1"/>
          <p:nvPr/>
        </p:nvSpPr>
        <p:spPr>
          <a:xfrm>
            <a:off x="7138255" y="1223994"/>
            <a:ext cx="41910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Hub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868584" y="1437009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80">
                <a:moveTo>
                  <a:pt x="802423" y="474899"/>
                </a:moveTo>
                <a:lnTo>
                  <a:pt x="3374" y="474899"/>
                </a:lnTo>
                <a:lnTo>
                  <a:pt x="0" y="471521"/>
                </a:lnTo>
                <a:lnTo>
                  <a:pt x="0" y="3379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4"/>
                </a:lnTo>
                <a:lnTo>
                  <a:pt x="803598" y="2209"/>
                </a:lnTo>
                <a:lnTo>
                  <a:pt x="804998" y="3624"/>
                </a:lnTo>
                <a:lnTo>
                  <a:pt x="805798" y="5544"/>
                </a:lnTo>
                <a:lnTo>
                  <a:pt x="805798" y="47152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 txBox="1"/>
          <p:nvPr/>
        </p:nvSpPr>
        <p:spPr>
          <a:xfrm>
            <a:off x="7915246" y="1461576"/>
            <a:ext cx="66357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Manual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Scaling  Custom</a:t>
            </a:r>
            <a:r>
              <a:rPr dirty="0" sz="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Templates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5914638" y="2047193"/>
            <a:ext cx="2867025" cy="810260"/>
          </a:xfrm>
          <a:custGeom>
            <a:avLst/>
            <a:gdLst/>
            <a:ahLst/>
            <a:cxnLst/>
            <a:rect l="l" t="t" r="r" b="b"/>
            <a:pathLst>
              <a:path w="2867025" h="810260">
                <a:moveTo>
                  <a:pt x="2863794" y="809700"/>
                </a:moveTo>
                <a:lnTo>
                  <a:pt x="2999" y="809700"/>
                </a:lnTo>
                <a:lnTo>
                  <a:pt x="0" y="806700"/>
                </a:lnTo>
                <a:lnTo>
                  <a:pt x="0" y="2997"/>
                </a:lnTo>
                <a:lnTo>
                  <a:pt x="2999" y="0"/>
                </a:lnTo>
                <a:lnTo>
                  <a:pt x="2861869" y="0"/>
                </a:lnTo>
                <a:lnTo>
                  <a:pt x="2863569" y="704"/>
                </a:lnTo>
                <a:lnTo>
                  <a:pt x="2864844" y="1959"/>
                </a:lnTo>
                <a:lnTo>
                  <a:pt x="2866094" y="3217"/>
                </a:lnTo>
                <a:lnTo>
                  <a:pt x="2866794" y="4919"/>
                </a:lnTo>
                <a:lnTo>
                  <a:pt x="2866794" y="80670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 txBox="1"/>
          <p:nvPr/>
        </p:nvSpPr>
        <p:spPr>
          <a:xfrm>
            <a:off x="6737400" y="2070746"/>
            <a:ext cx="121983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Warehouse</a:t>
            </a:r>
            <a:r>
              <a:rPr dirty="0" sz="750" spc="-1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7868584" y="2283757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80">
                <a:moveTo>
                  <a:pt x="802423" y="474911"/>
                </a:moveTo>
                <a:lnTo>
                  <a:pt x="3374" y="474911"/>
                </a:lnTo>
                <a:lnTo>
                  <a:pt x="0" y="471511"/>
                </a:lnTo>
                <a:lnTo>
                  <a:pt x="0" y="3379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4"/>
                </a:lnTo>
                <a:lnTo>
                  <a:pt x="803598" y="2209"/>
                </a:lnTo>
                <a:lnTo>
                  <a:pt x="804998" y="3624"/>
                </a:lnTo>
                <a:lnTo>
                  <a:pt x="805798" y="5544"/>
                </a:lnTo>
                <a:lnTo>
                  <a:pt x="805798" y="47151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 txBox="1"/>
          <p:nvPr/>
        </p:nvSpPr>
        <p:spPr>
          <a:xfrm>
            <a:off x="7915246" y="2308318"/>
            <a:ext cx="64008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JDBC</a:t>
            </a:r>
            <a:r>
              <a:rPr dirty="0" sz="60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connectivity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42" name="object 142"/>
          <p:cNvGrpSpPr/>
          <p:nvPr/>
        </p:nvGrpSpPr>
        <p:grpSpPr>
          <a:xfrm>
            <a:off x="5914638" y="1364362"/>
            <a:ext cx="2867025" cy="2338705"/>
            <a:chOff x="5914638" y="1364362"/>
            <a:chExt cx="2867025" cy="2338705"/>
          </a:xfrm>
        </p:grpSpPr>
        <p:sp>
          <p:nvSpPr>
            <p:cNvPr id="143" name="object 143"/>
            <p:cNvSpPr/>
            <p:nvPr/>
          </p:nvSpPr>
          <p:spPr>
            <a:xfrm>
              <a:off x="8422483" y="1364362"/>
              <a:ext cx="344389" cy="3467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8479632" y="1402464"/>
              <a:ext cx="230099" cy="23241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5" name="object 145"/>
            <p:cNvSpPr/>
            <p:nvPr/>
          </p:nvSpPr>
          <p:spPr>
            <a:xfrm>
              <a:off x="8631382" y="1555354"/>
              <a:ext cx="69749" cy="6976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8631382" y="1555354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0" y="69764"/>
                  </a:moveTo>
                  <a:lnTo>
                    <a:pt x="13949" y="13954"/>
                  </a:lnTo>
                  <a:lnTo>
                    <a:pt x="69749" y="0"/>
                  </a:lnTo>
                  <a:lnTo>
                    <a:pt x="0" y="6976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8422683" y="2211248"/>
              <a:ext cx="344021" cy="34619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8479832" y="2249342"/>
              <a:ext cx="229724" cy="23189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/>
            <p:cNvSpPr/>
            <p:nvPr/>
          </p:nvSpPr>
          <p:spPr>
            <a:xfrm>
              <a:off x="8630532" y="2402407"/>
              <a:ext cx="69890" cy="6988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/>
            <p:cNvSpPr/>
            <p:nvPr/>
          </p:nvSpPr>
          <p:spPr>
            <a:xfrm>
              <a:off x="8630532" y="2402407"/>
              <a:ext cx="70485" cy="70485"/>
            </a:xfrm>
            <a:custGeom>
              <a:avLst/>
              <a:gdLst/>
              <a:ahLst/>
              <a:cxnLst/>
              <a:rect l="l" t="t" r="r" b="b"/>
              <a:pathLst>
                <a:path w="70484" h="70485">
                  <a:moveTo>
                    <a:pt x="0" y="69889"/>
                  </a:moveTo>
                  <a:lnTo>
                    <a:pt x="13999" y="13977"/>
                  </a:lnTo>
                  <a:lnTo>
                    <a:pt x="69899" y="0"/>
                  </a:lnTo>
                  <a:lnTo>
                    <a:pt x="0" y="6988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/>
            <p:cNvSpPr/>
            <p:nvPr/>
          </p:nvSpPr>
          <p:spPr>
            <a:xfrm>
              <a:off x="5914638" y="2892869"/>
              <a:ext cx="2867025" cy="810260"/>
            </a:xfrm>
            <a:custGeom>
              <a:avLst/>
              <a:gdLst/>
              <a:ahLst/>
              <a:cxnLst/>
              <a:rect l="l" t="t" r="r" b="b"/>
              <a:pathLst>
                <a:path w="2867025" h="810260">
                  <a:moveTo>
                    <a:pt x="2863794" y="809698"/>
                  </a:moveTo>
                  <a:lnTo>
                    <a:pt x="2999" y="809698"/>
                  </a:lnTo>
                  <a:lnTo>
                    <a:pt x="0" y="806698"/>
                  </a:lnTo>
                  <a:lnTo>
                    <a:pt x="0" y="2999"/>
                  </a:lnTo>
                  <a:lnTo>
                    <a:pt x="2999" y="0"/>
                  </a:lnTo>
                  <a:lnTo>
                    <a:pt x="2861869" y="0"/>
                  </a:lnTo>
                  <a:lnTo>
                    <a:pt x="2863569" y="699"/>
                  </a:lnTo>
                  <a:lnTo>
                    <a:pt x="2866094" y="3224"/>
                  </a:lnTo>
                  <a:lnTo>
                    <a:pt x="2866794" y="4924"/>
                  </a:lnTo>
                  <a:lnTo>
                    <a:pt x="2866794" y="806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2" name="object 152"/>
          <p:cNvSpPr txBox="1"/>
          <p:nvPr/>
        </p:nvSpPr>
        <p:spPr>
          <a:xfrm>
            <a:off x="6703682" y="2916422"/>
            <a:ext cx="128651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Machine Learning</a:t>
            </a:r>
            <a:r>
              <a:rPr dirty="0" sz="750" spc="-3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7868584" y="3129443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79">
                <a:moveTo>
                  <a:pt x="802423" y="474899"/>
                </a:moveTo>
                <a:lnTo>
                  <a:pt x="3374" y="474899"/>
                </a:lnTo>
                <a:lnTo>
                  <a:pt x="0" y="471524"/>
                </a:lnTo>
                <a:lnTo>
                  <a:pt x="0" y="3374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9"/>
                </a:lnTo>
                <a:lnTo>
                  <a:pt x="803598" y="2199"/>
                </a:lnTo>
                <a:lnTo>
                  <a:pt x="804998" y="3624"/>
                </a:lnTo>
                <a:lnTo>
                  <a:pt x="805798" y="5549"/>
                </a:lnTo>
                <a:lnTo>
                  <a:pt x="805798" y="47152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 txBox="1"/>
          <p:nvPr/>
        </p:nvSpPr>
        <p:spPr>
          <a:xfrm>
            <a:off x="7915246" y="3154003"/>
            <a:ext cx="61658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GPU</a:t>
            </a:r>
            <a:r>
              <a:rPr dirty="0" sz="600" spc="-1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support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55" name="object 155"/>
          <p:cNvGrpSpPr/>
          <p:nvPr/>
        </p:nvGrpSpPr>
        <p:grpSpPr>
          <a:xfrm>
            <a:off x="5914638" y="3057598"/>
            <a:ext cx="2867025" cy="1492250"/>
            <a:chOff x="5914638" y="3057598"/>
            <a:chExt cx="2867025" cy="1492250"/>
          </a:xfrm>
        </p:grpSpPr>
        <p:sp>
          <p:nvSpPr>
            <p:cNvPr id="156" name="object 156"/>
            <p:cNvSpPr/>
            <p:nvPr/>
          </p:nvSpPr>
          <p:spPr>
            <a:xfrm>
              <a:off x="8422483" y="3057598"/>
              <a:ext cx="344389" cy="3467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/>
            <p:cNvSpPr/>
            <p:nvPr/>
          </p:nvSpPr>
          <p:spPr>
            <a:xfrm>
              <a:off x="8479632" y="3095693"/>
              <a:ext cx="230099" cy="2324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/>
            <p:cNvSpPr/>
            <p:nvPr/>
          </p:nvSpPr>
          <p:spPr>
            <a:xfrm>
              <a:off x="8630432" y="3247643"/>
              <a:ext cx="70724" cy="70749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/>
            <p:cNvSpPr/>
            <p:nvPr/>
          </p:nvSpPr>
          <p:spPr>
            <a:xfrm>
              <a:off x="8630432" y="3247643"/>
              <a:ext cx="71120" cy="71120"/>
            </a:xfrm>
            <a:custGeom>
              <a:avLst/>
              <a:gdLst/>
              <a:ahLst/>
              <a:cxnLst/>
              <a:rect l="l" t="t" r="r" b="b"/>
              <a:pathLst>
                <a:path w="71120" h="71120">
                  <a:moveTo>
                    <a:pt x="0" y="70749"/>
                  </a:moveTo>
                  <a:lnTo>
                    <a:pt x="14149" y="14149"/>
                  </a:lnTo>
                  <a:lnTo>
                    <a:pt x="70724" y="0"/>
                  </a:lnTo>
                  <a:lnTo>
                    <a:pt x="0" y="70749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0" name="object 160"/>
            <p:cNvSpPr/>
            <p:nvPr/>
          </p:nvSpPr>
          <p:spPr>
            <a:xfrm>
              <a:off x="5914638" y="3739617"/>
              <a:ext cx="2867025" cy="810260"/>
            </a:xfrm>
            <a:custGeom>
              <a:avLst/>
              <a:gdLst/>
              <a:ahLst/>
              <a:cxnLst/>
              <a:rect l="l" t="t" r="r" b="b"/>
              <a:pathLst>
                <a:path w="2867025" h="810260">
                  <a:moveTo>
                    <a:pt x="2863794" y="809698"/>
                  </a:moveTo>
                  <a:lnTo>
                    <a:pt x="2999" y="809698"/>
                  </a:lnTo>
                  <a:lnTo>
                    <a:pt x="0" y="806698"/>
                  </a:lnTo>
                  <a:lnTo>
                    <a:pt x="0" y="2999"/>
                  </a:lnTo>
                  <a:lnTo>
                    <a:pt x="2999" y="0"/>
                  </a:lnTo>
                  <a:lnTo>
                    <a:pt x="2861869" y="0"/>
                  </a:lnTo>
                  <a:lnTo>
                    <a:pt x="2863569" y="699"/>
                  </a:lnTo>
                  <a:lnTo>
                    <a:pt x="2866094" y="3224"/>
                  </a:lnTo>
                  <a:lnTo>
                    <a:pt x="2866794" y="4924"/>
                  </a:lnTo>
                  <a:lnTo>
                    <a:pt x="2866794" y="806698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1" name="object 161"/>
          <p:cNvSpPr txBox="1"/>
          <p:nvPr/>
        </p:nvSpPr>
        <p:spPr>
          <a:xfrm>
            <a:off x="6721657" y="3763173"/>
            <a:ext cx="125095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 Engineering</a:t>
            </a:r>
            <a:r>
              <a:rPr dirty="0" sz="750" spc="-3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Experience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62" name="object 162"/>
          <p:cNvSpPr/>
          <p:nvPr/>
        </p:nvSpPr>
        <p:spPr>
          <a:xfrm>
            <a:off x="7868584" y="3976192"/>
            <a:ext cx="805815" cy="474980"/>
          </a:xfrm>
          <a:custGeom>
            <a:avLst/>
            <a:gdLst/>
            <a:ahLst/>
            <a:cxnLst/>
            <a:rect l="l" t="t" r="r" b="b"/>
            <a:pathLst>
              <a:path w="805815" h="474979">
                <a:moveTo>
                  <a:pt x="802423" y="474899"/>
                </a:moveTo>
                <a:lnTo>
                  <a:pt x="3374" y="474899"/>
                </a:lnTo>
                <a:lnTo>
                  <a:pt x="0" y="471524"/>
                </a:lnTo>
                <a:lnTo>
                  <a:pt x="0" y="3374"/>
                </a:lnTo>
                <a:lnTo>
                  <a:pt x="3374" y="0"/>
                </a:lnTo>
                <a:lnTo>
                  <a:pt x="800248" y="0"/>
                </a:lnTo>
                <a:lnTo>
                  <a:pt x="802173" y="799"/>
                </a:lnTo>
                <a:lnTo>
                  <a:pt x="803598" y="2199"/>
                </a:lnTo>
                <a:lnTo>
                  <a:pt x="804998" y="3624"/>
                </a:lnTo>
                <a:lnTo>
                  <a:pt x="805798" y="5549"/>
                </a:lnTo>
                <a:lnTo>
                  <a:pt x="805798" y="471524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 txBox="1"/>
          <p:nvPr/>
        </p:nvSpPr>
        <p:spPr>
          <a:xfrm>
            <a:off x="7915246" y="4000755"/>
            <a:ext cx="62103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Fast Auto Scaling 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Job</a:t>
            </a:r>
            <a:r>
              <a:rPr dirty="0" sz="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64" name="object 164"/>
          <p:cNvGrpSpPr/>
          <p:nvPr/>
        </p:nvGrpSpPr>
        <p:grpSpPr>
          <a:xfrm>
            <a:off x="6054150" y="3943629"/>
            <a:ext cx="913130" cy="539750"/>
            <a:chOff x="6054150" y="3943629"/>
            <a:chExt cx="913130" cy="539750"/>
          </a:xfrm>
        </p:grpSpPr>
        <p:sp>
          <p:nvSpPr>
            <p:cNvPr id="165" name="object 165"/>
            <p:cNvSpPr/>
            <p:nvPr/>
          </p:nvSpPr>
          <p:spPr>
            <a:xfrm>
              <a:off x="6058912" y="3948391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74"/>
                  </a:lnTo>
                  <a:lnTo>
                    <a:pt x="902298" y="1299"/>
                  </a:lnTo>
                  <a:lnTo>
                    <a:pt x="903123" y="2149"/>
                  </a:lnTo>
                  <a:lnTo>
                    <a:pt x="903598" y="3274"/>
                  </a:lnTo>
                  <a:lnTo>
                    <a:pt x="903598" y="4449"/>
                  </a:lnTo>
                  <a:lnTo>
                    <a:pt x="903598" y="525648"/>
                  </a:lnTo>
                  <a:lnTo>
                    <a:pt x="903598" y="528098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6" name="object 166"/>
            <p:cNvSpPr/>
            <p:nvPr/>
          </p:nvSpPr>
          <p:spPr>
            <a:xfrm>
              <a:off x="6584261" y="4005166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7" name="object 167"/>
          <p:cNvSpPr txBox="1"/>
          <p:nvPr/>
        </p:nvSpPr>
        <p:spPr>
          <a:xfrm>
            <a:off x="6165095" y="4299008"/>
            <a:ext cx="7651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070" algn="l"/>
              </a:tabLst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AKS	ADLS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68" name="object 168"/>
          <p:cNvGrpSpPr/>
          <p:nvPr/>
        </p:nvGrpSpPr>
        <p:grpSpPr>
          <a:xfrm>
            <a:off x="6116637" y="3904347"/>
            <a:ext cx="2650490" cy="349250"/>
            <a:chOff x="6116637" y="3904347"/>
            <a:chExt cx="2650490" cy="349250"/>
          </a:xfrm>
        </p:grpSpPr>
        <p:sp>
          <p:nvSpPr>
            <p:cNvPr id="169" name="object 169"/>
            <p:cNvSpPr/>
            <p:nvPr/>
          </p:nvSpPr>
          <p:spPr>
            <a:xfrm>
              <a:off x="6116637" y="4035917"/>
              <a:ext cx="288049" cy="21719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0" name="object 170"/>
            <p:cNvSpPr/>
            <p:nvPr/>
          </p:nvSpPr>
          <p:spPr>
            <a:xfrm>
              <a:off x="8422482" y="3904347"/>
              <a:ext cx="344389" cy="346719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1" name="object 171"/>
            <p:cNvSpPr/>
            <p:nvPr/>
          </p:nvSpPr>
          <p:spPr>
            <a:xfrm>
              <a:off x="8479632" y="3942442"/>
              <a:ext cx="230099" cy="23242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2" name="object 172"/>
            <p:cNvSpPr/>
            <p:nvPr/>
          </p:nvSpPr>
          <p:spPr>
            <a:xfrm>
              <a:off x="8632157" y="4096116"/>
              <a:ext cx="68974" cy="6897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3" name="object 173"/>
            <p:cNvSpPr/>
            <p:nvPr/>
          </p:nvSpPr>
          <p:spPr>
            <a:xfrm>
              <a:off x="8632157" y="4096116"/>
              <a:ext cx="69215" cy="69215"/>
            </a:xfrm>
            <a:custGeom>
              <a:avLst/>
              <a:gdLst/>
              <a:ahLst/>
              <a:cxnLst/>
              <a:rect l="l" t="t" r="r" b="b"/>
              <a:pathLst>
                <a:path w="69215" h="69214">
                  <a:moveTo>
                    <a:pt x="0" y="68974"/>
                  </a:moveTo>
                  <a:lnTo>
                    <a:pt x="13799" y="13799"/>
                  </a:lnTo>
                  <a:lnTo>
                    <a:pt x="68974" y="0"/>
                  </a:lnTo>
                  <a:lnTo>
                    <a:pt x="0" y="6897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4" name="object 174"/>
            <p:cNvSpPr/>
            <p:nvPr/>
          </p:nvSpPr>
          <p:spPr>
            <a:xfrm>
              <a:off x="7067810" y="3963342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5" name="object 175"/>
            <p:cNvSpPr/>
            <p:nvPr/>
          </p:nvSpPr>
          <p:spPr>
            <a:xfrm>
              <a:off x="7086860" y="3977640"/>
              <a:ext cx="680720" cy="137160"/>
            </a:xfrm>
            <a:custGeom>
              <a:avLst/>
              <a:gdLst/>
              <a:ahLst/>
              <a:cxnLst/>
              <a:rect l="l" t="t" r="r" b="b"/>
              <a:pathLst>
                <a:path w="680720" h="137160">
                  <a:moveTo>
                    <a:pt x="0" y="0"/>
                  </a:moveTo>
                  <a:lnTo>
                    <a:pt x="680098" y="0"/>
                  </a:lnTo>
                  <a:lnTo>
                    <a:pt x="680098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6" name="object 176"/>
          <p:cNvSpPr txBox="1"/>
          <p:nvPr/>
        </p:nvSpPr>
        <p:spPr>
          <a:xfrm>
            <a:off x="7086860" y="3976370"/>
            <a:ext cx="680720" cy="16637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Spark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77" name="object 177"/>
          <p:cNvGrpSpPr/>
          <p:nvPr/>
        </p:nvGrpSpPr>
        <p:grpSpPr>
          <a:xfrm>
            <a:off x="7067811" y="4130666"/>
            <a:ext cx="718820" cy="179070"/>
            <a:chOff x="7067811" y="4130666"/>
            <a:chExt cx="718820" cy="179070"/>
          </a:xfrm>
        </p:grpSpPr>
        <p:sp>
          <p:nvSpPr>
            <p:cNvPr id="178" name="object 178"/>
            <p:cNvSpPr/>
            <p:nvPr/>
          </p:nvSpPr>
          <p:spPr>
            <a:xfrm>
              <a:off x="7067811" y="4130666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79" name="object 179"/>
            <p:cNvSpPr/>
            <p:nvPr/>
          </p:nvSpPr>
          <p:spPr>
            <a:xfrm>
              <a:off x="7086854" y="414275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2540"/>
                  </a:moveTo>
                  <a:lnTo>
                    <a:pt x="679907" y="2540"/>
                  </a:lnTo>
                  <a:lnTo>
                    <a:pt x="679907" y="1270"/>
                  </a:lnTo>
                  <a:lnTo>
                    <a:pt x="678395" y="1270"/>
                  </a:lnTo>
                  <a:lnTo>
                    <a:pt x="678395" y="0"/>
                  </a:lnTo>
                  <a:lnTo>
                    <a:pt x="1041" y="0"/>
                  </a:lnTo>
                  <a:lnTo>
                    <a:pt x="1041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0" name="object 180"/>
          <p:cNvSpPr txBox="1"/>
          <p:nvPr/>
        </p:nvSpPr>
        <p:spPr>
          <a:xfrm>
            <a:off x="7086860" y="4152105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Airﬂow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81" name="object 181"/>
          <p:cNvGrpSpPr/>
          <p:nvPr/>
        </p:nvGrpSpPr>
        <p:grpSpPr>
          <a:xfrm>
            <a:off x="7067811" y="4297991"/>
            <a:ext cx="718820" cy="179070"/>
            <a:chOff x="7067811" y="4297991"/>
            <a:chExt cx="718820" cy="179070"/>
          </a:xfrm>
        </p:grpSpPr>
        <p:sp>
          <p:nvSpPr>
            <p:cNvPr id="182" name="object 182"/>
            <p:cNvSpPr/>
            <p:nvPr/>
          </p:nvSpPr>
          <p:spPr>
            <a:xfrm>
              <a:off x="7067811" y="4297991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3" name="object 183"/>
            <p:cNvSpPr/>
            <p:nvPr/>
          </p:nvSpPr>
          <p:spPr>
            <a:xfrm>
              <a:off x="7086854" y="431039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2540"/>
                  </a:moveTo>
                  <a:lnTo>
                    <a:pt x="680046" y="1270"/>
                  </a:lnTo>
                  <a:lnTo>
                    <a:pt x="679043" y="1270"/>
                  </a:lnTo>
                  <a:lnTo>
                    <a:pt x="679043" y="0"/>
                  </a:lnTo>
                  <a:lnTo>
                    <a:pt x="723" y="0"/>
                  </a:lnTo>
                  <a:lnTo>
                    <a:pt x="723" y="1270"/>
                  </a:lnTo>
                  <a:lnTo>
                    <a:pt x="0" y="1270"/>
                  </a:lnTo>
                  <a:lnTo>
                    <a:pt x="0" y="254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25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4" name="object 184"/>
          <p:cNvSpPr txBox="1"/>
          <p:nvPr/>
        </p:nvSpPr>
        <p:spPr>
          <a:xfrm>
            <a:off x="7086860" y="4319421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16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Safari</a:t>
            </a:r>
            <a:r>
              <a:rPr dirty="0" sz="600" spc="-3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(perf-mon)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85" name="object 185"/>
          <p:cNvGrpSpPr/>
          <p:nvPr/>
        </p:nvGrpSpPr>
        <p:grpSpPr>
          <a:xfrm>
            <a:off x="6054150" y="3096881"/>
            <a:ext cx="913130" cy="539750"/>
            <a:chOff x="6054150" y="3096881"/>
            <a:chExt cx="913130" cy="539750"/>
          </a:xfrm>
        </p:grpSpPr>
        <p:sp>
          <p:nvSpPr>
            <p:cNvPr id="186" name="object 186"/>
            <p:cNvSpPr/>
            <p:nvPr/>
          </p:nvSpPr>
          <p:spPr>
            <a:xfrm>
              <a:off x="6058912" y="3101643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74"/>
                  </a:lnTo>
                  <a:lnTo>
                    <a:pt x="902298" y="1299"/>
                  </a:lnTo>
                  <a:lnTo>
                    <a:pt x="903123" y="2149"/>
                  </a:lnTo>
                  <a:lnTo>
                    <a:pt x="903598" y="3274"/>
                  </a:lnTo>
                  <a:lnTo>
                    <a:pt x="903598" y="4449"/>
                  </a:lnTo>
                  <a:lnTo>
                    <a:pt x="903598" y="525648"/>
                  </a:lnTo>
                  <a:lnTo>
                    <a:pt x="903598" y="528098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/>
            <p:cNvSpPr/>
            <p:nvPr/>
          </p:nvSpPr>
          <p:spPr>
            <a:xfrm>
              <a:off x="6584261" y="3158418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8" name="object 188"/>
          <p:cNvSpPr txBox="1"/>
          <p:nvPr/>
        </p:nvSpPr>
        <p:spPr>
          <a:xfrm>
            <a:off x="6165095" y="3452266"/>
            <a:ext cx="7651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070" algn="l"/>
              </a:tabLst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AKS	ADLS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89" name="object 189"/>
          <p:cNvGrpSpPr/>
          <p:nvPr/>
        </p:nvGrpSpPr>
        <p:grpSpPr>
          <a:xfrm>
            <a:off x="6116637" y="3116593"/>
            <a:ext cx="1669414" cy="290195"/>
            <a:chOff x="6116637" y="3116593"/>
            <a:chExt cx="1669414" cy="290195"/>
          </a:xfrm>
        </p:grpSpPr>
        <p:sp>
          <p:nvSpPr>
            <p:cNvPr id="190" name="object 190"/>
            <p:cNvSpPr/>
            <p:nvPr/>
          </p:nvSpPr>
          <p:spPr>
            <a:xfrm>
              <a:off x="6116637" y="3189168"/>
              <a:ext cx="288049" cy="21719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1" name="object 191"/>
            <p:cNvSpPr/>
            <p:nvPr/>
          </p:nvSpPr>
          <p:spPr>
            <a:xfrm>
              <a:off x="7067810" y="3116593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/>
            <p:cNvSpPr/>
            <p:nvPr/>
          </p:nvSpPr>
          <p:spPr>
            <a:xfrm>
              <a:off x="7086854" y="312929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323" y="1270"/>
                  </a:lnTo>
                  <a:lnTo>
                    <a:pt x="679323" y="0"/>
                  </a:lnTo>
                  <a:lnTo>
                    <a:pt x="444" y="0"/>
                  </a:lnTo>
                  <a:lnTo>
                    <a:pt x="444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3" name="object 193"/>
          <p:cNvSpPr txBox="1"/>
          <p:nvPr/>
        </p:nvSpPr>
        <p:spPr>
          <a:xfrm>
            <a:off x="7086860" y="3138037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ML</a:t>
            </a:r>
            <a:r>
              <a:rPr dirty="0" sz="600" spc="-1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Workbench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94" name="object 194"/>
          <p:cNvGrpSpPr/>
          <p:nvPr/>
        </p:nvGrpSpPr>
        <p:grpSpPr>
          <a:xfrm>
            <a:off x="7067811" y="3283918"/>
            <a:ext cx="718820" cy="179070"/>
            <a:chOff x="7067811" y="3283918"/>
            <a:chExt cx="718820" cy="179070"/>
          </a:xfrm>
        </p:grpSpPr>
        <p:sp>
          <p:nvSpPr>
            <p:cNvPr id="195" name="object 195"/>
            <p:cNvSpPr/>
            <p:nvPr/>
          </p:nvSpPr>
          <p:spPr>
            <a:xfrm>
              <a:off x="7067811" y="3283918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/>
            <p:cNvSpPr/>
            <p:nvPr/>
          </p:nvSpPr>
          <p:spPr>
            <a:xfrm>
              <a:off x="7086854" y="329693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29">
                  <a:moveTo>
                    <a:pt x="680097" y="1270"/>
                  </a:moveTo>
                  <a:lnTo>
                    <a:pt x="679653" y="1270"/>
                  </a:lnTo>
                  <a:lnTo>
                    <a:pt x="679653" y="0"/>
                  </a:lnTo>
                  <a:lnTo>
                    <a:pt x="114" y="0"/>
                  </a:lnTo>
                  <a:lnTo>
                    <a:pt x="114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7" name="object 197"/>
          <p:cNvSpPr txBox="1"/>
          <p:nvPr/>
        </p:nvSpPr>
        <p:spPr>
          <a:xfrm>
            <a:off x="7086860" y="3305353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Spark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198" name="object 198"/>
          <p:cNvGrpSpPr/>
          <p:nvPr/>
        </p:nvGrpSpPr>
        <p:grpSpPr>
          <a:xfrm>
            <a:off x="7067811" y="3451243"/>
            <a:ext cx="718820" cy="179070"/>
            <a:chOff x="7067811" y="3451243"/>
            <a:chExt cx="718820" cy="179070"/>
          </a:xfrm>
        </p:grpSpPr>
        <p:sp>
          <p:nvSpPr>
            <p:cNvPr id="199" name="object 199"/>
            <p:cNvSpPr/>
            <p:nvPr/>
          </p:nvSpPr>
          <p:spPr>
            <a:xfrm>
              <a:off x="7067811" y="3451243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/>
            <p:cNvSpPr/>
            <p:nvPr/>
          </p:nvSpPr>
          <p:spPr>
            <a:xfrm>
              <a:off x="7086854" y="346457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29">
                  <a:moveTo>
                    <a:pt x="680097" y="1270"/>
                  </a:moveTo>
                  <a:lnTo>
                    <a:pt x="679907" y="1270"/>
                  </a:lnTo>
                  <a:lnTo>
                    <a:pt x="679907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1" name="object 201"/>
          <p:cNvSpPr txBox="1"/>
          <p:nvPr/>
        </p:nvSpPr>
        <p:spPr>
          <a:xfrm>
            <a:off x="7086860" y="3472679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224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Python/R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02" name="object 202"/>
          <p:cNvGrpSpPr/>
          <p:nvPr/>
        </p:nvGrpSpPr>
        <p:grpSpPr>
          <a:xfrm>
            <a:off x="6054150" y="2251195"/>
            <a:ext cx="913130" cy="539750"/>
            <a:chOff x="6054150" y="2251195"/>
            <a:chExt cx="913130" cy="539750"/>
          </a:xfrm>
        </p:grpSpPr>
        <p:sp>
          <p:nvSpPr>
            <p:cNvPr id="203" name="object 203"/>
            <p:cNvSpPr/>
            <p:nvPr/>
          </p:nvSpPr>
          <p:spPr>
            <a:xfrm>
              <a:off x="6058912" y="2255958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52"/>
                  </a:moveTo>
                  <a:lnTo>
                    <a:pt x="0" y="1994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69"/>
                  </a:lnTo>
                  <a:lnTo>
                    <a:pt x="902298" y="1304"/>
                  </a:lnTo>
                  <a:lnTo>
                    <a:pt x="903123" y="2139"/>
                  </a:lnTo>
                  <a:lnTo>
                    <a:pt x="903598" y="3272"/>
                  </a:lnTo>
                  <a:lnTo>
                    <a:pt x="903598" y="4452"/>
                  </a:lnTo>
                  <a:lnTo>
                    <a:pt x="903598" y="525636"/>
                  </a:lnTo>
                  <a:lnTo>
                    <a:pt x="903598" y="528111"/>
                  </a:lnTo>
                  <a:lnTo>
                    <a:pt x="901598" y="530111"/>
                  </a:lnTo>
                  <a:lnTo>
                    <a:pt x="899148" y="530111"/>
                  </a:lnTo>
                  <a:lnTo>
                    <a:pt x="4449" y="530111"/>
                  </a:lnTo>
                  <a:lnTo>
                    <a:pt x="1999" y="530111"/>
                  </a:lnTo>
                  <a:lnTo>
                    <a:pt x="0" y="528111"/>
                  </a:lnTo>
                  <a:lnTo>
                    <a:pt x="0" y="525636"/>
                  </a:lnTo>
                  <a:lnTo>
                    <a:pt x="0" y="445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/>
            <p:cNvSpPr/>
            <p:nvPr/>
          </p:nvSpPr>
          <p:spPr>
            <a:xfrm>
              <a:off x="6584261" y="2312745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5" name="object 205"/>
          <p:cNvSpPr txBox="1"/>
          <p:nvPr/>
        </p:nvSpPr>
        <p:spPr>
          <a:xfrm>
            <a:off x="6165095" y="2606580"/>
            <a:ext cx="76517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070" algn="l"/>
              </a:tabLst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AKS	ADLS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06" name="object 206"/>
          <p:cNvGrpSpPr/>
          <p:nvPr/>
        </p:nvGrpSpPr>
        <p:grpSpPr>
          <a:xfrm>
            <a:off x="6116637" y="2270920"/>
            <a:ext cx="1669414" cy="290195"/>
            <a:chOff x="6116637" y="2270920"/>
            <a:chExt cx="1669414" cy="290195"/>
          </a:xfrm>
        </p:grpSpPr>
        <p:sp>
          <p:nvSpPr>
            <p:cNvPr id="207" name="object 207"/>
            <p:cNvSpPr/>
            <p:nvPr/>
          </p:nvSpPr>
          <p:spPr>
            <a:xfrm>
              <a:off x="6116637" y="2343480"/>
              <a:ext cx="288049" cy="21721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/>
            <p:cNvSpPr/>
            <p:nvPr/>
          </p:nvSpPr>
          <p:spPr>
            <a:xfrm>
              <a:off x="7067810" y="2270920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/>
            <p:cNvSpPr/>
            <p:nvPr/>
          </p:nvSpPr>
          <p:spPr>
            <a:xfrm>
              <a:off x="7086854" y="228347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196" y="1270"/>
                  </a:lnTo>
                  <a:lnTo>
                    <a:pt x="679196" y="0"/>
                  </a:lnTo>
                  <a:lnTo>
                    <a:pt x="571" y="0"/>
                  </a:lnTo>
                  <a:lnTo>
                    <a:pt x="571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0" name="object 210"/>
          <p:cNvSpPr txBox="1"/>
          <p:nvPr/>
        </p:nvSpPr>
        <p:spPr>
          <a:xfrm>
            <a:off x="7086860" y="2292353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096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Hive (w</a:t>
            </a:r>
            <a:r>
              <a:rPr dirty="0" sz="600" spc="-3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LLAP)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11" name="object 211"/>
          <p:cNvGrpSpPr/>
          <p:nvPr/>
        </p:nvGrpSpPr>
        <p:grpSpPr>
          <a:xfrm>
            <a:off x="7067811" y="2438245"/>
            <a:ext cx="718820" cy="179070"/>
            <a:chOff x="7067811" y="2438245"/>
            <a:chExt cx="718820" cy="179070"/>
          </a:xfrm>
        </p:grpSpPr>
        <p:sp>
          <p:nvSpPr>
            <p:cNvPr id="212" name="object 212"/>
            <p:cNvSpPr/>
            <p:nvPr/>
          </p:nvSpPr>
          <p:spPr>
            <a:xfrm>
              <a:off x="7067811" y="2438245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/>
            <p:cNvSpPr/>
            <p:nvPr/>
          </p:nvSpPr>
          <p:spPr>
            <a:xfrm>
              <a:off x="7086854" y="2451112"/>
              <a:ext cx="680720" cy="139700"/>
            </a:xfrm>
            <a:custGeom>
              <a:avLst/>
              <a:gdLst/>
              <a:ahLst/>
              <a:cxnLst/>
              <a:rect l="l" t="t" r="r" b="b"/>
              <a:pathLst>
                <a:path w="680720" h="139700">
                  <a:moveTo>
                    <a:pt x="680097" y="1270"/>
                  </a:moveTo>
                  <a:lnTo>
                    <a:pt x="679513" y="1270"/>
                  </a:lnTo>
                  <a:lnTo>
                    <a:pt x="679513" y="0"/>
                  </a:lnTo>
                  <a:lnTo>
                    <a:pt x="254" y="0"/>
                  </a:lnTo>
                  <a:lnTo>
                    <a:pt x="254" y="1270"/>
                  </a:lnTo>
                  <a:lnTo>
                    <a:pt x="0" y="1270"/>
                  </a:lnTo>
                  <a:lnTo>
                    <a:pt x="0" y="139700"/>
                  </a:lnTo>
                  <a:lnTo>
                    <a:pt x="680097" y="13970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4" name="object 214"/>
          <p:cNvSpPr txBox="1"/>
          <p:nvPr/>
        </p:nvSpPr>
        <p:spPr>
          <a:xfrm>
            <a:off x="7086860" y="2459668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24154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Impala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15" name="object 215"/>
          <p:cNvGrpSpPr/>
          <p:nvPr/>
        </p:nvGrpSpPr>
        <p:grpSpPr>
          <a:xfrm>
            <a:off x="7067811" y="2605569"/>
            <a:ext cx="718820" cy="179070"/>
            <a:chOff x="7067811" y="2605569"/>
            <a:chExt cx="718820" cy="179070"/>
          </a:xfrm>
        </p:grpSpPr>
        <p:sp>
          <p:nvSpPr>
            <p:cNvPr id="216" name="object 216"/>
            <p:cNvSpPr/>
            <p:nvPr/>
          </p:nvSpPr>
          <p:spPr>
            <a:xfrm>
              <a:off x="7067811" y="2605569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7" name="object 217"/>
            <p:cNvSpPr/>
            <p:nvPr/>
          </p:nvSpPr>
          <p:spPr>
            <a:xfrm>
              <a:off x="7086854" y="2618752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30">
                  <a:moveTo>
                    <a:pt x="680097" y="1270"/>
                  </a:moveTo>
                  <a:lnTo>
                    <a:pt x="679831" y="1270"/>
                  </a:lnTo>
                  <a:lnTo>
                    <a:pt x="679831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138430"/>
                  </a:lnTo>
                  <a:lnTo>
                    <a:pt x="680097" y="138430"/>
                  </a:lnTo>
                  <a:lnTo>
                    <a:pt x="680097" y="12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8" name="object 218"/>
          <p:cNvSpPr txBox="1"/>
          <p:nvPr/>
        </p:nvSpPr>
        <p:spPr>
          <a:xfrm>
            <a:off x="7086860" y="2626994"/>
            <a:ext cx="68072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DAS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&amp;</a:t>
            </a:r>
            <a:r>
              <a:rPr dirty="0" sz="600" spc="-1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Hue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19" name="object 219"/>
          <p:cNvGrpSpPr/>
          <p:nvPr/>
        </p:nvGrpSpPr>
        <p:grpSpPr>
          <a:xfrm>
            <a:off x="6054150" y="1404447"/>
            <a:ext cx="913130" cy="539750"/>
            <a:chOff x="6054150" y="1404447"/>
            <a:chExt cx="913130" cy="539750"/>
          </a:xfrm>
        </p:grpSpPr>
        <p:sp>
          <p:nvSpPr>
            <p:cNvPr id="220" name="object 220"/>
            <p:cNvSpPr/>
            <p:nvPr/>
          </p:nvSpPr>
          <p:spPr>
            <a:xfrm>
              <a:off x="6058912" y="1409209"/>
              <a:ext cx="903605" cy="530225"/>
            </a:xfrm>
            <a:custGeom>
              <a:avLst/>
              <a:gdLst/>
              <a:ahLst/>
              <a:cxnLst/>
              <a:rect l="l" t="t" r="r" b="b"/>
              <a:pathLst>
                <a:path w="903604" h="530225">
                  <a:moveTo>
                    <a:pt x="0" y="4452"/>
                  </a:moveTo>
                  <a:lnTo>
                    <a:pt x="0" y="1994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899148" y="0"/>
                  </a:lnTo>
                  <a:lnTo>
                    <a:pt x="900323" y="0"/>
                  </a:lnTo>
                  <a:lnTo>
                    <a:pt x="901448" y="469"/>
                  </a:lnTo>
                  <a:lnTo>
                    <a:pt x="902298" y="1304"/>
                  </a:lnTo>
                  <a:lnTo>
                    <a:pt x="903123" y="2139"/>
                  </a:lnTo>
                  <a:lnTo>
                    <a:pt x="903598" y="3272"/>
                  </a:lnTo>
                  <a:lnTo>
                    <a:pt x="903598" y="4452"/>
                  </a:lnTo>
                  <a:lnTo>
                    <a:pt x="903598" y="525646"/>
                  </a:lnTo>
                  <a:lnTo>
                    <a:pt x="903598" y="528106"/>
                  </a:lnTo>
                  <a:lnTo>
                    <a:pt x="901598" y="530098"/>
                  </a:lnTo>
                  <a:lnTo>
                    <a:pt x="8991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106"/>
                  </a:lnTo>
                  <a:lnTo>
                    <a:pt x="0" y="525646"/>
                  </a:lnTo>
                  <a:lnTo>
                    <a:pt x="0" y="4452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/>
            <p:cNvSpPr/>
            <p:nvPr/>
          </p:nvSpPr>
          <p:spPr>
            <a:xfrm>
              <a:off x="6584261" y="1465997"/>
              <a:ext cx="220324" cy="28339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2" name="object 222"/>
          <p:cNvSpPr txBox="1"/>
          <p:nvPr/>
        </p:nvSpPr>
        <p:spPr>
          <a:xfrm>
            <a:off x="6158328" y="1759829"/>
            <a:ext cx="7715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VMs ADLS</a:t>
            </a:r>
            <a:r>
              <a:rPr dirty="0" sz="700" spc="3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Gen2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23" name="object 223"/>
          <p:cNvGrpSpPr/>
          <p:nvPr/>
        </p:nvGrpSpPr>
        <p:grpSpPr>
          <a:xfrm>
            <a:off x="7067811" y="1424172"/>
            <a:ext cx="718820" cy="353060"/>
            <a:chOff x="7067811" y="1424172"/>
            <a:chExt cx="718820" cy="353060"/>
          </a:xfrm>
        </p:grpSpPr>
        <p:sp>
          <p:nvSpPr>
            <p:cNvPr id="224" name="object 224"/>
            <p:cNvSpPr/>
            <p:nvPr/>
          </p:nvSpPr>
          <p:spPr>
            <a:xfrm>
              <a:off x="7067811" y="1424172"/>
              <a:ext cx="718198" cy="35249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/>
            <p:cNvSpPr/>
            <p:nvPr/>
          </p:nvSpPr>
          <p:spPr>
            <a:xfrm>
              <a:off x="7086861" y="1436872"/>
              <a:ext cx="680720" cy="314960"/>
            </a:xfrm>
            <a:custGeom>
              <a:avLst/>
              <a:gdLst/>
              <a:ahLst/>
              <a:cxnLst/>
              <a:rect l="l" t="t" r="r" b="b"/>
              <a:pathLst>
                <a:path w="680720" h="314960">
                  <a:moveTo>
                    <a:pt x="677748" y="314399"/>
                  </a:moveTo>
                  <a:lnTo>
                    <a:pt x="2349" y="314399"/>
                  </a:lnTo>
                  <a:lnTo>
                    <a:pt x="0" y="312041"/>
                  </a:lnTo>
                  <a:lnTo>
                    <a:pt x="0" y="2357"/>
                  </a:lnTo>
                  <a:lnTo>
                    <a:pt x="2349" y="0"/>
                  </a:lnTo>
                  <a:lnTo>
                    <a:pt x="676223" y="0"/>
                  </a:lnTo>
                  <a:lnTo>
                    <a:pt x="677573" y="554"/>
                  </a:lnTo>
                  <a:lnTo>
                    <a:pt x="678548" y="1542"/>
                  </a:lnTo>
                  <a:lnTo>
                    <a:pt x="679548" y="2527"/>
                  </a:lnTo>
                  <a:lnTo>
                    <a:pt x="680098" y="3867"/>
                  </a:lnTo>
                  <a:lnTo>
                    <a:pt x="680098" y="312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6" name="object 226"/>
          <p:cNvSpPr txBox="1"/>
          <p:nvPr/>
        </p:nvSpPr>
        <p:spPr>
          <a:xfrm>
            <a:off x="7112706" y="1457496"/>
            <a:ext cx="628015" cy="24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6360">
              <a:lnSpc>
                <a:spcPct val="1214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Cloudera Runtime 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(all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services)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27" name="object 227"/>
          <p:cNvGrpSpPr/>
          <p:nvPr/>
        </p:nvGrpSpPr>
        <p:grpSpPr>
          <a:xfrm>
            <a:off x="7067811" y="1758811"/>
            <a:ext cx="718820" cy="179070"/>
            <a:chOff x="7067811" y="1758811"/>
            <a:chExt cx="718820" cy="179070"/>
          </a:xfrm>
        </p:grpSpPr>
        <p:sp>
          <p:nvSpPr>
            <p:cNvPr id="228" name="object 228"/>
            <p:cNvSpPr/>
            <p:nvPr/>
          </p:nvSpPr>
          <p:spPr>
            <a:xfrm>
              <a:off x="7067811" y="1758811"/>
              <a:ext cx="718198" cy="17849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9" name="object 229"/>
            <p:cNvSpPr/>
            <p:nvPr/>
          </p:nvSpPr>
          <p:spPr>
            <a:xfrm>
              <a:off x="7086861" y="1772919"/>
              <a:ext cx="680720" cy="138430"/>
            </a:xfrm>
            <a:custGeom>
              <a:avLst/>
              <a:gdLst/>
              <a:ahLst/>
              <a:cxnLst/>
              <a:rect l="l" t="t" r="r" b="b"/>
              <a:pathLst>
                <a:path w="680720" h="138430">
                  <a:moveTo>
                    <a:pt x="0" y="0"/>
                  </a:moveTo>
                  <a:lnTo>
                    <a:pt x="680098" y="0"/>
                  </a:lnTo>
                  <a:lnTo>
                    <a:pt x="680098" y="138429"/>
                  </a:lnTo>
                  <a:lnTo>
                    <a:pt x="0" y="138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0" name="object 230"/>
          <p:cNvSpPr txBox="1"/>
          <p:nvPr/>
        </p:nvSpPr>
        <p:spPr>
          <a:xfrm>
            <a:off x="7086860" y="1771650"/>
            <a:ext cx="680720" cy="139700"/>
          </a:xfrm>
          <a:prstGeom prst="rect">
            <a:avLst/>
          </a:prstGeom>
        </p:spPr>
        <p:txBody>
          <a:bodyPr wrap="square" lIns="0" tIns="2095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In-built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deﬁnitions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231" name="object 231"/>
          <p:cNvGrpSpPr/>
          <p:nvPr/>
        </p:nvGrpSpPr>
        <p:grpSpPr>
          <a:xfrm>
            <a:off x="5822663" y="1269039"/>
            <a:ext cx="567690" cy="680085"/>
            <a:chOff x="5822663" y="1269039"/>
            <a:chExt cx="567690" cy="680085"/>
          </a:xfrm>
        </p:grpSpPr>
        <p:sp>
          <p:nvSpPr>
            <p:cNvPr id="232" name="object 232"/>
            <p:cNvSpPr/>
            <p:nvPr/>
          </p:nvSpPr>
          <p:spPr>
            <a:xfrm>
              <a:off x="6146812" y="1500047"/>
              <a:ext cx="230504" cy="174625"/>
            </a:xfrm>
            <a:custGeom>
              <a:avLst/>
              <a:gdLst/>
              <a:ahLst/>
              <a:cxnLst/>
              <a:rect l="l" t="t" r="r" b="b"/>
              <a:pathLst>
                <a:path w="230504" h="174625">
                  <a:moveTo>
                    <a:pt x="230187" y="48958"/>
                  </a:moveTo>
                  <a:lnTo>
                    <a:pt x="217893" y="48958"/>
                  </a:lnTo>
                  <a:lnTo>
                    <a:pt x="217893" y="26238"/>
                  </a:lnTo>
                  <a:lnTo>
                    <a:pt x="192493" y="26238"/>
                  </a:lnTo>
                  <a:lnTo>
                    <a:pt x="192493" y="0"/>
                  </a:lnTo>
                  <a:lnTo>
                    <a:pt x="0" y="0"/>
                  </a:lnTo>
                  <a:lnTo>
                    <a:pt x="0" y="135051"/>
                  </a:lnTo>
                  <a:lnTo>
                    <a:pt x="27889" y="135051"/>
                  </a:lnTo>
                  <a:lnTo>
                    <a:pt x="27889" y="159791"/>
                  </a:lnTo>
                  <a:lnTo>
                    <a:pt x="52539" y="159791"/>
                  </a:lnTo>
                  <a:lnTo>
                    <a:pt x="52539" y="174015"/>
                  </a:lnTo>
                  <a:lnTo>
                    <a:pt x="230187" y="174015"/>
                  </a:lnTo>
                  <a:lnTo>
                    <a:pt x="230187" y="489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/>
            <p:cNvSpPr/>
            <p:nvPr/>
          </p:nvSpPr>
          <p:spPr>
            <a:xfrm>
              <a:off x="6131787" y="1484032"/>
              <a:ext cx="258394" cy="2495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/>
            <p:cNvSpPr/>
            <p:nvPr/>
          </p:nvSpPr>
          <p:spPr>
            <a:xfrm>
              <a:off x="5822663" y="1269039"/>
              <a:ext cx="175260" cy="680085"/>
            </a:xfrm>
            <a:custGeom>
              <a:avLst/>
              <a:gdLst/>
              <a:ahLst/>
              <a:cxnLst/>
              <a:rect l="l" t="t" r="r" b="b"/>
              <a:pathLst>
                <a:path w="175260" h="680085">
                  <a:moveTo>
                    <a:pt x="167374" y="679498"/>
                  </a:moveTo>
                  <a:lnTo>
                    <a:pt x="7799" y="679498"/>
                  </a:lnTo>
                  <a:lnTo>
                    <a:pt x="0" y="671673"/>
                  </a:lnTo>
                  <a:lnTo>
                    <a:pt x="0" y="7822"/>
                  </a:lnTo>
                  <a:lnTo>
                    <a:pt x="7799" y="0"/>
                  </a:lnTo>
                  <a:lnTo>
                    <a:pt x="162349" y="0"/>
                  </a:lnTo>
                  <a:lnTo>
                    <a:pt x="166799" y="1839"/>
                  </a:lnTo>
                  <a:lnTo>
                    <a:pt x="173349" y="8394"/>
                  </a:lnTo>
                  <a:lnTo>
                    <a:pt x="175199" y="12839"/>
                  </a:lnTo>
                  <a:lnTo>
                    <a:pt x="175199" y="67167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5" name="object 235"/>
          <p:cNvSpPr txBox="1"/>
          <p:nvPr/>
        </p:nvSpPr>
        <p:spPr>
          <a:xfrm>
            <a:off x="5862689" y="1394666"/>
            <a:ext cx="83820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K  N  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O  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36" name="object 236"/>
          <p:cNvSpPr/>
          <p:nvPr/>
        </p:nvSpPr>
        <p:spPr>
          <a:xfrm>
            <a:off x="7868584" y="474106"/>
            <a:ext cx="966897" cy="27949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238" name="object 23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77</a:t>
            </a:fld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15885"/>
            <a:ext cx="8263890" cy="4027804"/>
            <a:chOff x="0" y="1115885"/>
            <a:chExt cx="8263890" cy="4027804"/>
          </a:xfrm>
        </p:grpSpPr>
        <p:sp>
          <p:nvSpPr>
            <p:cNvPr id="3" name="object 3"/>
            <p:cNvSpPr/>
            <p:nvPr/>
          </p:nvSpPr>
          <p:spPr>
            <a:xfrm>
              <a:off x="4940865" y="1120647"/>
              <a:ext cx="3317875" cy="3509010"/>
            </a:xfrm>
            <a:custGeom>
              <a:avLst/>
              <a:gdLst/>
              <a:ahLst/>
              <a:cxnLst/>
              <a:rect l="l" t="t" r="r" b="b"/>
              <a:pathLst>
                <a:path w="3317875" h="3509010">
                  <a:moveTo>
                    <a:pt x="0" y="27867"/>
                  </a:moveTo>
                  <a:lnTo>
                    <a:pt x="2189" y="17020"/>
                  </a:lnTo>
                  <a:lnTo>
                    <a:pt x="8162" y="8162"/>
                  </a:lnTo>
                  <a:lnTo>
                    <a:pt x="17022" y="2190"/>
                  </a:lnTo>
                  <a:lnTo>
                    <a:pt x="27874" y="0"/>
                  </a:lnTo>
                  <a:lnTo>
                    <a:pt x="3289818" y="0"/>
                  </a:lnTo>
                  <a:lnTo>
                    <a:pt x="3297218" y="0"/>
                  </a:lnTo>
                  <a:lnTo>
                    <a:pt x="3304293" y="2934"/>
                  </a:lnTo>
                  <a:lnTo>
                    <a:pt x="3309518" y="8162"/>
                  </a:lnTo>
                  <a:lnTo>
                    <a:pt x="3314768" y="13389"/>
                  </a:lnTo>
                  <a:lnTo>
                    <a:pt x="3317693" y="20477"/>
                  </a:lnTo>
                  <a:lnTo>
                    <a:pt x="3317693" y="27867"/>
                  </a:lnTo>
                  <a:lnTo>
                    <a:pt x="3317693" y="3480617"/>
                  </a:lnTo>
                  <a:lnTo>
                    <a:pt x="3315503" y="3491470"/>
                  </a:lnTo>
                  <a:lnTo>
                    <a:pt x="3309530" y="3500330"/>
                  </a:lnTo>
                  <a:lnTo>
                    <a:pt x="3300670" y="3506303"/>
                  </a:lnTo>
                  <a:lnTo>
                    <a:pt x="3289818" y="3508492"/>
                  </a:lnTo>
                  <a:lnTo>
                    <a:pt x="27874" y="3508492"/>
                  </a:lnTo>
                  <a:lnTo>
                    <a:pt x="17022" y="3506303"/>
                  </a:lnTo>
                  <a:lnTo>
                    <a:pt x="8162" y="3500330"/>
                  </a:lnTo>
                  <a:lnTo>
                    <a:pt x="2189" y="3491470"/>
                  </a:lnTo>
                  <a:lnTo>
                    <a:pt x="0" y="3480617"/>
                  </a:lnTo>
                  <a:lnTo>
                    <a:pt x="0" y="27867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282020" y="3708217"/>
              <a:ext cx="120650" cy="54610"/>
            </a:xfrm>
            <a:custGeom>
              <a:avLst/>
              <a:gdLst/>
              <a:ahLst/>
              <a:cxnLst/>
              <a:rect l="l" t="t" r="r" b="b"/>
              <a:pathLst>
                <a:path w="120650" h="54610">
                  <a:moveTo>
                    <a:pt x="120299" y="54299"/>
                  </a:moveTo>
                  <a:lnTo>
                    <a:pt x="0" y="54299"/>
                  </a:lnTo>
                  <a:lnTo>
                    <a:pt x="0" y="0"/>
                  </a:lnTo>
                  <a:lnTo>
                    <a:pt x="120299" y="0"/>
                  </a:lnTo>
                  <a:lnTo>
                    <a:pt x="120299" y="542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8698" y="1882121"/>
            <a:ext cx="644525" cy="217804"/>
          </a:xfrm>
          <a:custGeom>
            <a:avLst/>
            <a:gdLst/>
            <a:ahLst/>
            <a:cxnLst/>
            <a:rect l="l" t="t" r="r" b="b"/>
            <a:pathLst>
              <a:path w="644525" h="217805">
                <a:moveTo>
                  <a:pt x="0" y="36199"/>
                </a:moveTo>
                <a:lnTo>
                  <a:pt x="2844" y="22109"/>
                </a:lnTo>
                <a:lnTo>
                  <a:pt x="10602" y="10602"/>
                </a:lnTo>
                <a:lnTo>
                  <a:pt x="22109" y="2844"/>
                </a:lnTo>
                <a:lnTo>
                  <a:pt x="36199" y="0"/>
                </a:lnTo>
                <a:lnTo>
                  <a:pt x="608198" y="0"/>
                </a:lnTo>
                <a:lnTo>
                  <a:pt x="641642" y="22347"/>
                </a:lnTo>
                <a:lnTo>
                  <a:pt x="644398" y="36199"/>
                </a:lnTo>
                <a:lnTo>
                  <a:pt x="644398" y="180999"/>
                </a:lnTo>
                <a:lnTo>
                  <a:pt x="641553" y="195090"/>
                </a:lnTo>
                <a:lnTo>
                  <a:pt x="633795" y="206596"/>
                </a:lnTo>
                <a:lnTo>
                  <a:pt x="622289" y="214354"/>
                </a:lnTo>
                <a:lnTo>
                  <a:pt x="608198" y="217199"/>
                </a:lnTo>
                <a:lnTo>
                  <a:pt x="36199" y="217199"/>
                </a:lnTo>
                <a:lnTo>
                  <a:pt x="22109" y="214354"/>
                </a:lnTo>
                <a:lnTo>
                  <a:pt x="10602" y="206596"/>
                </a:lnTo>
                <a:lnTo>
                  <a:pt x="2844" y="195090"/>
                </a:lnTo>
                <a:lnTo>
                  <a:pt x="0" y="180999"/>
                </a:lnTo>
                <a:lnTo>
                  <a:pt x="0" y="36199"/>
                </a:lnTo>
                <a:close/>
              </a:path>
            </a:pathLst>
          </a:custGeom>
          <a:ln w="9524">
            <a:solidFill>
              <a:srgbClr val="90B1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77365" y="1917064"/>
            <a:ext cx="16700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CLI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82577" y="870284"/>
            <a:ext cx="143446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Customer GCP</a:t>
            </a:r>
            <a:r>
              <a:rPr dirty="0" sz="1100" spc="-135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Project</a:t>
            </a:r>
            <a:endParaRPr sz="11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112486" y="647598"/>
            <a:ext cx="53975" cy="54610"/>
          </a:xfrm>
          <a:custGeom>
            <a:avLst/>
            <a:gdLst/>
            <a:ahLst/>
            <a:cxnLst/>
            <a:rect l="l" t="t" r="r" b="b"/>
            <a:pathLst>
              <a:path w="53975" h="54609">
                <a:moveTo>
                  <a:pt x="53699" y="54299"/>
                </a:moveTo>
                <a:lnTo>
                  <a:pt x="0" y="54299"/>
                </a:lnTo>
                <a:lnTo>
                  <a:pt x="53699" y="0"/>
                </a:lnTo>
                <a:lnTo>
                  <a:pt x="53699" y="542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0" name="object 10"/>
          <p:cNvGrpSpPr/>
          <p:nvPr/>
        </p:nvGrpSpPr>
        <p:grpSpPr>
          <a:xfrm>
            <a:off x="1592234" y="1541659"/>
            <a:ext cx="2320290" cy="2225675"/>
            <a:chOff x="1592234" y="1541659"/>
            <a:chExt cx="2320290" cy="2225675"/>
          </a:xfrm>
        </p:grpSpPr>
        <p:sp>
          <p:nvSpPr>
            <p:cNvPr id="11" name="object 11"/>
            <p:cNvSpPr/>
            <p:nvPr/>
          </p:nvSpPr>
          <p:spPr>
            <a:xfrm>
              <a:off x="1596996" y="1546421"/>
              <a:ext cx="2310765" cy="2216150"/>
            </a:xfrm>
            <a:custGeom>
              <a:avLst/>
              <a:gdLst/>
              <a:ahLst/>
              <a:cxnLst/>
              <a:rect l="l" t="t" r="r" b="b"/>
              <a:pathLst>
                <a:path w="2310765" h="2216150">
                  <a:moveTo>
                    <a:pt x="0" y="18614"/>
                  </a:moveTo>
                  <a:lnTo>
                    <a:pt x="1462" y="11369"/>
                  </a:lnTo>
                  <a:lnTo>
                    <a:pt x="5452" y="5452"/>
                  </a:lnTo>
                  <a:lnTo>
                    <a:pt x="11369" y="1462"/>
                  </a:lnTo>
                  <a:lnTo>
                    <a:pt x="18614" y="0"/>
                  </a:lnTo>
                  <a:lnTo>
                    <a:pt x="2291670" y="0"/>
                  </a:lnTo>
                  <a:lnTo>
                    <a:pt x="2296620" y="0"/>
                  </a:lnTo>
                  <a:lnTo>
                    <a:pt x="2301345" y="1962"/>
                  </a:lnTo>
                  <a:lnTo>
                    <a:pt x="2304845" y="5452"/>
                  </a:lnTo>
                  <a:lnTo>
                    <a:pt x="2308345" y="8942"/>
                  </a:lnTo>
                  <a:lnTo>
                    <a:pt x="2310295" y="13677"/>
                  </a:lnTo>
                  <a:lnTo>
                    <a:pt x="2310295" y="18614"/>
                  </a:lnTo>
                  <a:lnTo>
                    <a:pt x="2310295" y="2197470"/>
                  </a:lnTo>
                  <a:lnTo>
                    <a:pt x="2308833" y="2204726"/>
                  </a:lnTo>
                  <a:lnTo>
                    <a:pt x="2304845" y="2210645"/>
                  </a:lnTo>
                  <a:lnTo>
                    <a:pt x="2298925" y="2214633"/>
                  </a:lnTo>
                  <a:lnTo>
                    <a:pt x="2291670" y="2216095"/>
                  </a:lnTo>
                  <a:lnTo>
                    <a:pt x="18614" y="2216095"/>
                  </a:lnTo>
                  <a:lnTo>
                    <a:pt x="11369" y="2214633"/>
                  </a:lnTo>
                  <a:lnTo>
                    <a:pt x="5452" y="2210645"/>
                  </a:lnTo>
                  <a:lnTo>
                    <a:pt x="1462" y="2204726"/>
                  </a:lnTo>
                  <a:lnTo>
                    <a:pt x="0" y="2197470"/>
                  </a:lnTo>
                  <a:lnTo>
                    <a:pt x="0" y="18614"/>
                  </a:lnTo>
                  <a:close/>
                </a:path>
              </a:pathLst>
            </a:custGeom>
            <a:ln w="9524">
              <a:solidFill>
                <a:srgbClr val="6691A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74660" y="1631962"/>
              <a:ext cx="1249045" cy="252729"/>
            </a:xfrm>
            <a:custGeom>
              <a:avLst/>
              <a:gdLst/>
              <a:ahLst/>
              <a:cxnLst/>
              <a:rect l="l" t="t" r="r" b="b"/>
              <a:pathLst>
                <a:path w="1249045" h="252730">
                  <a:moveTo>
                    <a:pt x="1248905" y="1270"/>
                  </a:moveTo>
                  <a:lnTo>
                    <a:pt x="1248714" y="1270"/>
                  </a:lnTo>
                  <a:lnTo>
                    <a:pt x="1248714" y="0"/>
                  </a:lnTo>
                  <a:lnTo>
                    <a:pt x="0" y="0"/>
                  </a:lnTo>
                  <a:lnTo>
                    <a:pt x="0" y="1270"/>
                  </a:lnTo>
                  <a:lnTo>
                    <a:pt x="0" y="252730"/>
                  </a:lnTo>
                  <a:lnTo>
                    <a:pt x="1248905" y="252730"/>
                  </a:lnTo>
                  <a:lnTo>
                    <a:pt x="1248905" y="1270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2254898" y="1301255"/>
            <a:ext cx="99441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Cloudera</a:t>
            </a:r>
            <a:r>
              <a:rPr dirty="0" sz="1100" spc="-110" b="1">
                <a:solidFill>
                  <a:srgbClr val="666666"/>
                </a:solidFill>
                <a:latin typeface="Lato"/>
                <a:cs typeface="Lato"/>
              </a:rPr>
              <a:t> </a:t>
            </a:r>
            <a:r>
              <a:rPr dirty="0" sz="1100" b="1">
                <a:solidFill>
                  <a:srgbClr val="666666"/>
                </a:solidFill>
                <a:latin typeface="Lato"/>
                <a:cs typeface="Lato"/>
              </a:rPr>
              <a:t>Cloud</a:t>
            </a:r>
            <a:endParaRPr sz="11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1394" y="1672755"/>
            <a:ext cx="5746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4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Catalog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74676" y="1967229"/>
            <a:ext cx="1249045" cy="254000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GCP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 GKE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78444" y="2302522"/>
            <a:ext cx="1249045" cy="254000"/>
          </a:xfrm>
          <a:custGeom>
            <a:avLst/>
            <a:gdLst/>
            <a:ahLst/>
            <a:cxnLst/>
            <a:rect l="l" t="t" r="r" b="b"/>
            <a:pathLst>
              <a:path w="1249045" h="254000">
                <a:moveTo>
                  <a:pt x="1248892" y="1270"/>
                </a:moveTo>
                <a:lnTo>
                  <a:pt x="1248016" y="1270"/>
                </a:lnTo>
                <a:lnTo>
                  <a:pt x="1248016" y="0"/>
                </a:lnTo>
                <a:lnTo>
                  <a:pt x="609" y="0"/>
                </a:lnTo>
                <a:lnTo>
                  <a:pt x="609" y="1270"/>
                </a:lnTo>
                <a:lnTo>
                  <a:pt x="0" y="1270"/>
                </a:lnTo>
                <a:lnTo>
                  <a:pt x="0" y="254000"/>
                </a:lnTo>
                <a:lnTo>
                  <a:pt x="1248892" y="254000"/>
                </a:lnTo>
                <a:lnTo>
                  <a:pt x="1248892" y="127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1878044" y="2344056"/>
            <a:ext cx="84963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Workload</a:t>
            </a:r>
            <a:r>
              <a:rPr dirty="0" sz="750" spc="-3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Analytics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8446" y="263906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168275">
              <a:lnSpc>
                <a:spcPct val="100000"/>
              </a:lnSpc>
              <a:spcBef>
                <a:spcPts val="42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Identity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Management</a:t>
            </a:r>
            <a:endParaRPr sz="750">
              <a:latin typeface="Roboto"/>
              <a:cs typeface="Roboto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74671" y="2972843"/>
            <a:ext cx="1249045" cy="365125"/>
          </a:xfrm>
          <a:custGeom>
            <a:avLst/>
            <a:gdLst/>
            <a:ahLst/>
            <a:cxnLst/>
            <a:rect l="l" t="t" r="r" b="b"/>
            <a:pathLst>
              <a:path w="1249045" h="365125">
                <a:moveTo>
                  <a:pt x="1247547" y="364799"/>
                </a:moveTo>
                <a:lnTo>
                  <a:pt x="1349" y="364799"/>
                </a:lnTo>
                <a:lnTo>
                  <a:pt x="0" y="363449"/>
                </a:lnTo>
                <a:lnTo>
                  <a:pt x="0" y="1349"/>
                </a:lnTo>
                <a:lnTo>
                  <a:pt x="1349" y="0"/>
                </a:lnTo>
                <a:lnTo>
                  <a:pt x="1246672" y="0"/>
                </a:lnTo>
                <a:lnTo>
                  <a:pt x="1247447" y="324"/>
                </a:lnTo>
                <a:lnTo>
                  <a:pt x="1248022" y="874"/>
                </a:lnTo>
                <a:lnTo>
                  <a:pt x="1248572" y="1449"/>
                </a:lnTo>
                <a:lnTo>
                  <a:pt x="1248897" y="2224"/>
                </a:lnTo>
                <a:lnTo>
                  <a:pt x="1248897" y="3634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1789827" y="3014367"/>
            <a:ext cx="1017269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8740" marR="5080" indent="-6604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Mgmt,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Orchestration, 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&amp; 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Monitoring</a:t>
            </a:r>
            <a:r>
              <a:rPr dirty="0" sz="750" spc="-2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18418" y="2515619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3310078" y="2509699"/>
            <a:ext cx="414655" cy="219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765"/>
              </a:lnSpc>
              <a:spcBef>
                <a:spcPts val="100"/>
              </a:spcBef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SAML</a:t>
            </a:r>
            <a:endParaRPr sz="650">
              <a:latin typeface="Roboto"/>
              <a:cs typeface="Roboto"/>
            </a:endParaRPr>
          </a:p>
          <a:p>
            <a:pPr algn="ctr">
              <a:lnSpc>
                <a:spcPts val="765"/>
              </a:lnSpc>
            </a:pP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Federation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17168" y="2807744"/>
            <a:ext cx="598170" cy="229870"/>
          </a:xfrm>
          <a:custGeom>
            <a:avLst/>
            <a:gdLst/>
            <a:ahLst/>
            <a:cxnLst/>
            <a:rect l="l" t="t" r="r" b="b"/>
            <a:pathLst>
              <a:path w="598170" h="229869">
                <a:moveTo>
                  <a:pt x="597048" y="229499"/>
                </a:moveTo>
                <a:lnTo>
                  <a:pt x="849" y="229499"/>
                </a:lnTo>
                <a:lnTo>
                  <a:pt x="0" y="228649"/>
                </a:lnTo>
                <a:lnTo>
                  <a:pt x="0" y="849"/>
                </a:lnTo>
                <a:lnTo>
                  <a:pt x="849" y="0"/>
                </a:lnTo>
                <a:lnTo>
                  <a:pt x="596498" y="0"/>
                </a:lnTo>
                <a:lnTo>
                  <a:pt x="596998" y="199"/>
                </a:lnTo>
                <a:lnTo>
                  <a:pt x="597348" y="549"/>
                </a:lnTo>
                <a:lnTo>
                  <a:pt x="597698" y="924"/>
                </a:lnTo>
                <a:lnTo>
                  <a:pt x="597898" y="1399"/>
                </a:lnTo>
                <a:lnTo>
                  <a:pt x="597898" y="22864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335966" y="2801830"/>
            <a:ext cx="360680" cy="21971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9050" marR="5080" indent="-6985">
              <a:lnSpc>
                <a:spcPts val="750"/>
              </a:lnSpc>
              <a:spcBef>
                <a:spcPts val="150"/>
              </a:spcBef>
            </a:pP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ID</a:t>
            </a:r>
            <a:r>
              <a:rPr dirty="0" sz="650" spc="-65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650" spc="-10">
                <a:solidFill>
                  <a:srgbClr val="666666"/>
                </a:solidFill>
                <a:latin typeface="Roboto"/>
                <a:cs typeface="Roboto"/>
              </a:rPr>
              <a:t>Broker  </a:t>
            </a:r>
            <a:r>
              <a:rPr dirty="0" sz="650" spc="-5">
                <a:solidFill>
                  <a:srgbClr val="666666"/>
                </a:solidFill>
                <a:latin typeface="Roboto"/>
                <a:cs typeface="Roboto"/>
              </a:rPr>
              <a:t>Mapping</a:t>
            </a:r>
            <a:endParaRPr sz="650">
              <a:latin typeface="Roboto"/>
              <a:cs typeface="Roboto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89768" y="4027442"/>
            <a:ext cx="852169" cy="365125"/>
          </a:xfrm>
          <a:custGeom>
            <a:avLst/>
            <a:gdLst/>
            <a:ahLst/>
            <a:cxnLst/>
            <a:rect l="l" t="t" r="r" b="b"/>
            <a:pathLst>
              <a:path w="852170" h="365125">
                <a:moveTo>
                  <a:pt x="823048" y="364799"/>
                </a:moveTo>
                <a:lnTo>
                  <a:pt x="28949" y="364799"/>
                </a:lnTo>
                <a:lnTo>
                  <a:pt x="17676" y="362525"/>
                </a:lnTo>
                <a:lnTo>
                  <a:pt x="8474" y="356324"/>
                </a:lnTo>
                <a:lnTo>
                  <a:pt x="2273" y="347122"/>
                </a:lnTo>
                <a:lnTo>
                  <a:pt x="0" y="335849"/>
                </a:lnTo>
                <a:lnTo>
                  <a:pt x="0" y="28949"/>
                </a:lnTo>
                <a:lnTo>
                  <a:pt x="2273" y="17676"/>
                </a:lnTo>
                <a:lnTo>
                  <a:pt x="8474" y="8474"/>
                </a:lnTo>
                <a:lnTo>
                  <a:pt x="17676" y="2273"/>
                </a:lnTo>
                <a:lnTo>
                  <a:pt x="28949" y="0"/>
                </a:lnTo>
                <a:lnTo>
                  <a:pt x="830723" y="0"/>
                </a:lnTo>
                <a:lnTo>
                  <a:pt x="838098" y="3049"/>
                </a:lnTo>
                <a:lnTo>
                  <a:pt x="848948" y="13899"/>
                </a:lnTo>
                <a:lnTo>
                  <a:pt x="851998" y="21274"/>
                </a:lnTo>
                <a:lnTo>
                  <a:pt x="851998" y="335849"/>
                </a:lnTo>
                <a:lnTo>
                  <a:pt x="849724" y="347122"/>
                </a:lnTo>
                <a:lnTo>
                  <a:pt x="843523" y="356324"/>
                </a:lnTo>
                <a:lnTo>
                  <a:pt x="834321" y="362525"/>
                </a:lnTo>
                <a:lnTo>
                  <a:pt x="823048" y="364799"/>
                </a:lnTo>
                <a:close/>
              </a:path>
            </a:pathLst>
          </a:custGeom>
          <a:solidFill>
            <a:srgbClr val="90B1B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453068" y="4047980"/>
            <a:ext cx="72390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1915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Provisioning  </a:t>
            </a:r>
            <a:r>
              <a:rPr dirty="0" sz="750" spc="-5" b="1">
                <a:solidFill>
                  <a:srgbClr val="FFFFFF"/>
                </a:solidFill>
                <a:latin typeface="Roboto"/>
                <a:cs typeface="Roboto"/>
              </a:rPr>
              <a:t>Service</a:t>
            </a:r>
            <a:r>
              <a:rPr dirty="0" sz="750" spc="-45" b="1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FFFFFF"/>
                </a:solidFill>
                <a:latin typeface="Roboto"/>
                <a:cs typeface="Roboto"/>
              </a:rPr>
              <a:t>Account</a:t>
            </a:r>
            <a:endParaRPr sz="75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78456" y="3431540"/>
            <a:ext cx="1249045" cy="252729"/>
          </a:xfrm>
          <a:prstGeom prst="rect">
            <a:avLst/>
          </a:prstGeom>
          <a:solidFill>
            <a:srgbClr val="EFEFEF"/>
          </a:solidFill>
        </p:spPr>
        <p:txBody>
          <a:bodyPr wrap="square" lIns="0" tIns="53340" rIns="0" bIns="0" rtlCol="0" vert="horz">
            <a:spAutoFit/>
          </a:bodyPr>
          <a:lstStyle/>
          <a:p>
            <a:pPr marL="220979">
              <a:lnSpc>
                <a:spcPct val="100000"/>
              </a:lnSpc>
              <a:spcBef>
                <a:spcPts val="42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Control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Plane</a:t>
            </a:r>
            <a:r>
              <a:rPr dirty="0" sz="75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APIs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33936" y="1602471"/>
            <a:ext cx="3180080" cy="2612390"/>
            <a:chOff x="733936" y="1602471"/>
            <a:chExt cx="3180080" cy="2612390"/>
          </a:xfrm>
        </p:grpSpPr>
        <p:sp>
          <p:nvSpPr>
            <p:cNvPr id="29" name="object 29"/>
            <p:cNvSpPr/>
            <p:nvPr/>
          </p:nvSpPr>
          <p:spPr>
            <a:xfrm>
              <a:off x="1383097" y="1990720"/>
              <a:ext cx="2007235" cy="2219325"/>
            </a:xfrm>
            <a:custGeom>
              <a:avLst/>
              <a:gdLst/>
              <a:ahLst/>
              <a:cxnLst/>
              <a:rect l="l" t="t" r="r" b="b"/>
              <a:pathLst>
                <a:path w="2007235" h="2219325">
                  <a:moveTo>
                    <a:pt x="0" y="0"/>
                  </a:moveTo>
                  <a:lnTo>
                    <a:pt x="155249" y="0"/>
                  </a:lnTo>
                </a:path>
                <a:path w="2007235" h="2219325">
                  <a:moveTo>
                    <a:pt x="959073" y="1771796"/>
                  </a:moveTo>
                  <a:lnTo>
                    <a:pt x="968132" y="1823306"/>
                  </a:lnTo>
                  <a:lnTo>
                    <a:pt x="994358" y="1874204"/>
                  </a:lnTo>
                  <a:lnTo>
                    <a:pt x="1036319" y="1923882"/>
                  </a:lnTo>
                  <a:lnTo>
                    <a:pt x="1092585" y="1971727"/>
                  </a:lnTo>
                  <a:lnTo>
                    <a:pt x="1125636" y="1994771"/>
                  </a:lnTo>
                  <a:lnTo>
                    <a:pt x="1161726" y="2017128"/>
                  </a:lnTo>
                  <a:lnTo>
                    <a:pt x="1200677" y="2038722"/>
                  </a:lnTo>
                  <a:lnTo>
                    <a:pt x="1242310" y="2059476"/>
                  </a:lnTo>
                  <a:lnTo>
                    <a:pt x="1286447" y="2079314"/>
                  </a:lnTo>
                  <a:lnTo>
                    <a:pt x="1332908" y="2098159"/>
                  </a:lnTo>
                  <a:lnTo>
                    <a:pt x="1381515" y="2115936"/>
                  </a:lnTo>
                  <a:lnTo>
                    <a:pt x="1432089" y="2132567"/>
                  </a:lnTo>
                  <a:lnTo>
                    <a:pt x="1484451" y="2147977"/>
                  </a:lnTo>
                  <a:lnTo>
                    <a:pt x="1538422" y="2162088"/>
                  </a:lnTo>
                  <a:lnTo>
                    <a:pt x="1593824" y="2174826"/>
                  </a:lnTo>
                  <a:lnTo>
                    <a:pt x="1650478" y="2186113"/>
                  </a:lnTo>
                  <a:lnTo>
                    <a:pt x="1708204" y="2195872"/>
                  </a:lnTo>
                  <a:lnTo>
                    <a:pt x="1766824" y="2204029"/>
                  </a:lnTo>
                  <a:lnTo>
                    <a:pt x="1826160" y="2210506"/>
                  </a:lnTo>
                  <a:lnTo>
                    <a:pt x="1886032" y="2215227"/>
                  </a:lnTo>
                  <a:lnTo>
                    <a:pt x="1946262" y="2218115"/>
                  </a:lnTo>
                  <a:lnTo>
                    <a:pt x="2006670" y="2219095"/>
                  </a:lnTo>
                </a:path>
                <a:path w="2007235" h="2219325">
                  <a:moveTo>
                    <a:pt x="1544246" y="775073"/>
                  </a:moveTo>
                  <a:lnTo>
                    <a:pt x="1592571" y="769259"/>
                  </a:lnTo>
                  <a:lnTo>
                    <a:pt x="1630659" y="753932"/>
                  </a:lnTo>
                  <a:lnTo>
                    <a:pt x="1689771" y="707423"/>
                  </a:lnTo>
                  <a:lnTo>
                    <a:pt x="1717620" y="682583"/>
                  </a:lnTo>
                  <a:lnTo>
                    <a:pt x="1748877" y="660914"/>
                  </a:lnTo>
                  <a:lnTo>
                    <a:pt x="1786950" y="645587"/>
                  </a:lnTo>
                  <a:lnTo>
                    <a:pt x="1835246" y="639773"/>
                  </a:lnTo>
                </a:path>
                <a:path w="2007235" h="2219325">
                  <a:moveTo>
                    <a:pt x="1544246" y="775073"/>
                  </a:moveTo>
                  <a:lnTo>
                    <a:pt x="1592362" y="781802"/>
                  </a:lnTo>
                  <a:lnTo>
                    <a:pt x="1630293" y="799542"/>
                  </a:lnTo>
                  <a:lnTo>
                    <a:pt x="1661432" y="824622"/>
                  </a:lnTo>
                  <a:lnTo>
                    <a:pt x="1689171" y="853373"/>
                  </a:lnTo>
                  <a:lnTo>
                    <a:pt x="1716902" y="882124"/>
                  </a:lnTo>
                  <a:lnTo>
                    <a:pt x="1748024" y="907204"/>
                  </a:lnTo>
                  <a:lnTo>
                    <a:pt x="1785938" y="924944"/>
                  </a:lnTo>
                  <a:lnTo>
                    <a:pt x="1834046" y="931673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2759744" y="2275850"/>
              <a:ext cx="344389" cy="346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816894" y="2313942"/>
              <a:ext cx="230099" cy="232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2964819" y="2463037"/>
              <a:ext cx="72824" cy="728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2964819" y="246303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832"/>
                  </a:moveTo>
                  <a:lnTo>
                    <a:pt x="14574" y="14564"/>
                  </a:lnTo>
                  <a:lnTo>
                    <a:pt x="72824" y="0"/>
                  </a:lnTo>
                  <a:lnTo>
                    <a:pt x="0" y="72832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59744" y="1602471"/>
              <a:ext cx="344389" cy="346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816894" y="1640571"/>
              <a:ext cx="230099" cy="2324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965343" y="1790163"/>
              <a:ext cx="73049" cy="730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965343" y="1790163"/>
              <a:ext cx="73660" cy="73660"/>
            </a:xfrm>
            <a:custGeom>
              <a:avLst/>
              <a:gdLst/>
              <a:ahLst/>
              <a:cxnLst/>
              <a:rect l="l" t="t" r="r" b="b"/>
              <a:pathLst>
                <a:path w="73660" h="73660">
                  <a:moveTo>
                    <a:pt x="0" y="73067"/>
                  </a:moveTo>
                  <a:lnTo>
                    <a:pt x="14599" y="14612"/>
                  </a:lnTo>
                  <a:lnTo>
                    <a:pt x="73049" y="0"/>
                  </a:lnTo>
                  <a:lnTo>
                    <a:pt x="0" y="73067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569492" y="3446848"/>
              <a:ext cx="344389" cy="346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3626642" y="3484942"/>
              <a:ext cx="230099" cy="2324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3775217" y="3634667"/>
              <a:ext cx="72924" cy="729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775217" y="3634667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73025" h="73025">
                  <a:moveTo>
                    <a:pt x="0" y="72924"/>
                  </a:moveTo>
                  <a:lnTo>
                    <a:pt x="14574" y="14599"/>
                  </a:lnTo>
                  <a:lnTo>
                    <a:pt x="72924" y="0"/>
                  </a:lnTo>
                  <a:lnTo>
                    <a:pt x="0" y="72924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538346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538346" y="1974988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1383097" y="2355420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 h="0">
                  <a:moveTo>
                    <a:pt x="0" y="0"/>
                  </a:moveTo>
                  <a:lnTo>
                    <a:pt x="1555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1538646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64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1538646" y="233968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64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6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1386397" y="2720119"/>
              <a:ext cx="153670" cy="0"/>
            </a:xfrm>
            <a:custGeom>
              <a:avLst/>
              <a:gdLst/>
              <a:ahLst/>
              <a:cxnLst/>
              <a:rect l="l" t="t" r="r" b="b"/>
              <a:pathLst>
                <a:path w="153669" h="0">
                  <a:moveTo>
                    <a:pt x="0" y="0"/>
                  </a:moveTo>
                  <a:lnTo>
                    <a:pt x="153449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1539846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49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539846" y="27043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49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738698" y="2246820"/>
              <a:ext cx="644525" cy="217804"/>
            </a:xfrm>
            <a:custGeom>
              <a:avLst/>
              <a:gdLst/>
              <a:ahLst/>
              <a:cxnLst/>
              <a:rect l="l" t="t" r="r" b="b"/>
              <a:pathLst>
                <a:path w="644525" h="217805">
                  <a:moveTo>
                    <a:pt x="0" y="36199"/>
                  </a:moveTo>
                  <a:lnTo>
                    <a:pt x="2844" y="22109"/>
                  </a:lnTo>
                  <a:lnTo>
                    <a:pt x="10602" y="10602"/>
                  </a:lnTo>
                  <a:lnTo>
                    <a:pt x="22109" y="2844"/>
                  </a:lnTo>
                  <a:lnTo>
                    <a:pt x="36199" y="0"/>
                  </a:lnTo>
                  <a:lnTo>
                    <a:pt x="608198" y="0"/>
                  </a:lnTo>
                  <a:lnTo>
                    <a:pt x="641642" y="22347"/>
                  </a:lnTo>
                  <a:lnTo>
                    <a:pt x="644398" y="36199"/>
                  </a:lnTo>
                  <a:lnTo>
                    <a:pt x="644398" y="180999"/>
                  </a:lnTo>
                  <a:lnTo>
                    <a:pt x="641553" y="195090"/>
                  </a:lnTo>
                  <a:lnTo>
                    <a:pt x="633795" y="206596"/>
                  </a:lnTo>
                  <a:lnTo>
                    <a:pt x="622289" y="214354"/>
                  </a:lnTo>
                  <a:lnTo>
                    <a:pt x="608198" y="217199"/>
                  </a:lnTo>
                  <a:lnTo>
                    <a:pt x="36199" y="217199"/>
                  </a:lnTo>
                  <a:lnTo>
                    <a:pt x="22109" y="214354"/>
                  </a:lnTo>
                  <a:lnTo>
                    <a:pt x="10602" y="206596"/>
                  </a:lnTo>
                  <a:lnTo>
                    <a:pt x="2844" y="195090"/>
                  </a:lnTo>
                  <a:lnTo>
                    <a:pt x="0" y="180999"/>
                  </a:lnTo>
                  <a:lnTo>
                    <a:pt x="0" y="3619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512889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GCP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HIGH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LEVEL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ARCHITECTURE</a:t>
            </a:r>
            <a:endParaRPr sz="2200">
              <a:latin typeface="Lato"/>
              <a:cs typeface="La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904360" y="1513423"/>
            <a:ext cx="32004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5" b="1">
                <a:solidFill>
                  <a:srgbClr val="666666"/>
                </a:solidFill>
                <a:latin typeface="Lato"/>
                <a:cs typeface="Lato"/>
              </a:rPr>
              <a:t>User</a:t>
            </a:r>
            <a:endParaRPr sz="1100">
              <a:latin typeface="Lato"/>
              <a:cs typeface="Lato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897626" y="2281757"/>
            <a:ext cx="32639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Web</a:t>
            </a:r>
            <a:r>
              <a:rPr dirty="0" sz="750" spc="-55" b="1">
                <a:solidFill>
                  <a:srgbClr val="6691A7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UI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41998" y="2611519"/>
            <a:ext cx="644525" cy="217804"/>
          </a:xfrm>
          <a:custGeom>
            <a:avLst/>
            <a:gdLst/>
            <a:ahLst/>
            <a:cxnLst/>
            <a:rect l="l" t="t" r="r" b="b"/>
            <a:pathLst>
              <a:path w="644525" h="217805">
                <a:moveTo>
                  <a:pt x="0" y="36199"/>
                </a:moveTo>
                <a:lnTo>
                  <a:pt x="2844" y="22106"/>
                </a:lnTo>
                <a:lnTo>
                  <a:pt x="10602" y="10599"/>
                </a:lnTo>
                <a:lnTo>
                  <a:pt x="22109" y="2843"/>
                </a:lnTo>
                <a:lnTo>
                  <a:pt x="36199" y="0"/>
                </a:lnTo>
                <a:lnTo>
                  <a:pt x="608198" y="0"/>
                </a:lnTo>
                <a:lnTo>
                  <a:pt x="641642" y="22349"/>
                </a:lnTo>
                <a:lnTo>
                  <a:pt x="644398" y="36199"/>
                </a:lnTo>
                <a:lnTo>
                  <a:pt x="644398" y="180999"/>
                </a:lnTo>
                <a:lnTo>
                  <a:pt x="641553" y="195093"/>
                </a:lnTo>
                <a:lnTo>
                  <a:pt x="633795" y="206599"/>
                </a:lnTo>
                <a:lnTo>
                  <a:pt x="622289" y="214355"/>
                </a:lnTo>
                <a:lnTo>
                  <a:pt x="608198" y="217199"/>
                </a:lnTo>
                <a:lnTo>
                  <a:pt x="36199" y="217199"/>
                </a:lnTo>
                <a:lnTo>
                  <a:pt x="22109" y="214355"/>
                </a:lnTo>
                <a:lnTo>
                  <a:pt x="10602" y="206599"/>
                </a:lnTo>
                <a:lnTo>
                  <a:pt x="2844" y="195093"/>
                </a:lnTo>
                <a:lnTo>
                  <a:pt x="0" y="180999"/>
                </a:lnTo>
                <a:lnTo>
                  <a:pt x="0" y="36199"/>
                </a:lnTo>
                <a:close/>
              </a:path>
            </a:pathLst>
          </a:custGeom>
          <a:ln w="9524">
            <a:solidFill>
              <a:srgbClr val="90B1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961037" y="2646459"/>
            <a:ext cx="206375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91A7"/>
                </a:solidFill>
                <a:latin typeface="Roboto"/>
                <a:cs typeface="Roboto"/>
              </a:rPr>
              <a:t>SDK</a:t>
            </a:r>
            <a:endParaRPr sz="750">
              <a:latin typeface="Roboto"/>
              <a:cs typeface="Roboto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420635" y="544143"/>
            <a:ext cx="1360797" cy="17369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176785" y="1216397"/>
            <a:ext cx="967105" cy="3253104"/>
          </a:xfrm>
          <a:custGeom>
            <a:avLst/>
            <a:gdLst/>
            <a:ahLst/>
            <a:cxnLst/>
            <a:rect l="l" t="t" r="r" b="b"/>
            <a:pathLst>
              <a:path w="967104" h="3253104">
                <a:moveTo>
                  <a:pt x="963323" y="3252593"/>
                </a:moveTo>
                <a:lnTo>
                  <a:pt x="3574" y="3252593"/>
                </a:lnTo>
                <a:lnTo>
                  <a:pt x="0" y="3249018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324901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 txBox="1"/>
          <p:nvPr/>
        </p:nvSpPr>
        <p:spPr>
          <a:xfrm>
            <a:off x="7450456" y="1259380"/>
            <a:ext cx="41910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Hub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7237785" y="2688632"/>
            <a:ext cx="811530" cy="1851660"/>
            <a:chOff x="7237785" y="2688632"/>
            <a:chExt cx="811530" cy="1851660"/>
          </a:xfrm>
        </p:grpSpPr>
        <p:sp>
          <p:nvSpPr>
            <p:cNvPr id="60" name="object 60"/>
            <p:cNvSpPr/>
            <p:nvPr/>
          </p:nvSpPr>
          <p:spPr>
            <a:xfrm>
              <a:off x="7294435" y="2693394"/>
              <a:ext cx="680720" cy="1588135"/>
            </a:xfrm>
            <a:custGeom>
              <a:avLst/>
              <a:gdLst/>
              <a:ahLst/>
              <a:cxnLst/>
              <a:rect l="l" t="t" r="r" b="b"/>
              <a:pathLst>
                <a:path w="680720" h="1588135">
                  <a:moveTo>
                    <a:pt x="0" y="5724"/>
                  </a:moveTo>
                  <a:lnTo>
                    <a:pt x="0" y="2549"/>
                  </a:lnTo>
                  <a:lnTo>
                    <a:pt x="2549" y="0"/>
                  </a:lnTo>
                  <a:lnTo>
                    <a:pt x="5699" y="0"/>
                  </a:lnTo>
                  <a:lnTo>
                    <a:pt x="674373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4"/>
                  </a:lnTo>
                  <a:lnTo>
                    <a:pt x="679498" y="2749"/>
                  </a:lnTo>
                  <a:lnTo>
                    <a:pt x="680098" y="4199"/>
                  </a:lnTo>
                  <a:lnTo>
                    <a:pt x="680098" y="5724"/>
                  </a:lnTo>
                  <a:lnTo>
                    <a:pt x="680098" y="1581871"/>
                  </a:lnTo>
                  <a:lnTo>
                    <a:pt x="680098" y="1585046"/>
                  </a:lnTo>
                  <a:lnTo>
                    <a:pt x="677548" y="1587596"/>
                  </a:lnTo>
                  <a:lnTo>
                    <a:pt x="674373" y="1587596"/>
                  </a:lnTo>
                  <a:lnTo>
                    <a:pt x="5699" y="1587596"/>
                  </a:lnTo>
                  <a:lnTo>
                    <a:pt x="2549" y="1587596"/>
                  </a:lnTo>
                  <a:lnTo>
                    <a:pt x="0" y="1585046"/>
                  </a:lnTo>
                  <a:lnTo>
                    <a:pt x="0" y="1581871"/>
                  </a:lnTo>
                  <a:lnTo>
                    <a:pt x="0" y="572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237785" y="4364741"/>
              <a:ext cx="811530" cy="175260"/>
            </a:xfrm>
            <a:custGeom>
              <a:avLst/>
              <a:gdLst/>
              <a:ahLst/>
              <a:cxnLst/>
              <a:rect l="l" t="t" r="r" b="b"/>
              <a:pathLst>
                <a:path w="811529" h="175260">
                  <a:moveTo>
                    <a:pt x="803373" y="175199"/>
                  </a:moveTo>
                  <a:lnTo>
                    <a:pt x="7824" y="175199"/>
                  </a:lnTo>
                  <a:lnTo>
                    <a:pt x="0" y="167374"/>
                  </a:lnTo>
                  <a:lnTo>
                    <a:pt x="0" y="7824"/>
                  </a:lnTo>
                  <a:lnTo>
                    <a:pt x="7824" y="0"/>
                  </a:lnTo>
                  <a:lnTo>
                    <a:pt x="798373" y="0"/>
                  </a:lnTo>
                  <a:lnTo>
                    <a:pt x="802823" y="1849"/>
                  </a:lnTo>
                  <a:lnTo>
                    <a:pt x="809373" y="8399"/>
                  </a:lnTo>
                  <a:lnTo>
                    <a:pt x="811198" y="12849"/>
                  </a:lnTo>
                  <a:lnTo>
                    <a:pt x="811198" y="16737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7521206" y="4388715"/>
            <a:ext cx="2451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 b="1">
                <a:solidFill>
                  <a:srgbClr val="FFFFFF"/>
                </a:solidFill>
                <a:latin typeface="Roboto"/>
                <a:cs typeface="Roboto"/>
              </a:rPr>
              <a:t>KN</a:t>
            </a:r>
            <a:r>
              <a:rPr dirty="0" sz="650" spc="-15" b="1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398642" y="3564165"/>
            <a:ext cx="4718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 b="1">
                <a:solidFill>
                  <a:srgbClr val="808080"/>
                </a:solidFill>
                <a:latin typeface="Arial"/>
                <a:cs typeface="Arial"/>
              </a:rPr>
              <a:t>Cloud</a:t>
            </a:r>
            <a:r>
              <a:rPr dirty="0" sz="700" spc="-6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40" b="1">
                <a:solidFill>
                  <a:srgbClr val="808080"/>
                </a:solidFill>
                <a:latin typeface="Arial"/>
                <a:cs typeface="Arial"/>
              </a:rPr>
              <a:t>SQL</a:t>
            </a:r>
            <a:endParaRPr sz="7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419512" y="3034090"/>
            <a:ext cx="430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5" b="1">
                <a:solidFill>
                  <a:srgbClr val="808080"/>
                </a:solidFill>
                <a:latin typeface="Arial"/>
                <a:cs typeface="Arial"/>
              </a:rPr>
              <a:t>Compute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65" name="object 65"/>
          <p:cNvGrpSpPr/>
          <p:nvPr/>
        </p:nvGrpSpPr>
        <p:grpSpPr>
          <a:xfrm>
            <a:off x="7220035" y="1563659"/>
            <a:ext cx="805815" cy="2466975"/>
            <a:chOff x="7220035" y="1563659"/>
            <a:chExt cx="805815" cy="2466975"/>
          </a:xfrm>
        </p:grpSpPr>
        <p:sp>
          <p:nvSpPr>
            <p:cNvPr id="66" name="object 66"/>
            <p:cNvSpPr/>
            <p:nvPr/>
          </p:nvSpPr>
          <p:spPr>
            <a:xfrm>
              <a:off x="7483109" y="3263393"/>
              <a:ext cx="320099" cy="2834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7488509" y="3746992"/>
              <a:ext cx="320099" cy="2835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7483509" y="2727419"/>
              <a:ext cx="318299" cy="285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7220035" y="1563659"/>
              <a:ext cx="805815" cy="474980"/>
            </a:xfrm>
            <a:custGeom>
              <a:avLst/>
              <a:gdLst/>
              <a:ahLst/>
              <a:cxnLst/>
              <a:rect l="l" t="t" r="r" b="b"/>
              <a:pathLst>
                <a:path w="805815" h="474980">
                  <a:moveTo>
                    <a:pt x="802423" y="474899"/>
                  </a:moveTo>
                  <a:lnTo>
                    <a:pt x="3374" y="474899"/>
                  </a:lnTo>
                  <a:lnTo>
                    <a:pt x="0" y="471521"/>
                  </a:lnTo>
                  <a:lnTo>
                    <a:pt x="0" y="3377"/>
                  </a:lnTo>
                  <a:lnTo>
                    <a:pt x="3374" y="0"/>
                  </a:lnTo>
                  <a:lnTo>
                    <a:pt x="800248" y="0"/>
                  </a:lnTo>
                  <a:lnTo>
                    <a:pt x="802173" y="794"/>
                  </a:lnTo>
                  <a:lnTo>
                    <a:pt x="803598" y="2209"/>
                  </a:lnTo>
                  <a:lnTo>
                    <a:pt x="804998" y="3624"/>
                  </a:lnTo>
                  <a:lnTo>
                    <a:pt x="805798" y="5544"/>
                  </a:lnTo>
                  <a:lnTo>
                    <a:pt x="805798" y="471521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7466248" y="4113337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808080"/>
                </a:solidFill>
                <a:latin typeface="Arial"/>
                <a:cs typeface="Arial"/>
              </a:rPr>
              <a:t>Storage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266699" y="1588220"/>
            <a:ext cx="663575" cy="402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 b="1">
                <a:solidFill>
                  <a:srgbClr val="FFFFFF"/>
                </a:solidFill>
                <a:latin typeface="Roboto"/>
                <a:cs typeface="Roboto"/>
              </a:rPr>
              <a:t>Features:</a:t>
            </a:r>
            <a:endParaRPr sz="60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PaaS</a:t>
            </a:r>
            <a:endParaRPr sz="600">
              <a:latin typeface="Roboto"/>
              <a:cs typeface="Roboto"/>
            </a:endParaRPr>
          </a:p>
          <a:p>
            <a:pPr marL="12700" marR="5080">
              <a:lnSpc>
                <a:spcPct val="104200"/>
              </a:lnSpc>
            </a:pPr>
            <a:r>
              <a:rPr dirty="0" sz="600" spc="-5">
                <a:solidFill>
                  <a:srgbClr val="FFFFFF"/>
                </a:solidFill>
                <a:latin typeface="Roboto"/>
                <a:cs typeface="Roboto"/>
              </a:rPr>
              <a:t>Manual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Scaling  Custom</a:t>
            </a:r>
            <a:r>
              <a:rPr dirty="0" sz="6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FFFFFF"/>
                </a:solidFill>
                <a:latin typeface="Roboto"/>
                <a:cs typeface="Roboto"/>
              </a:rPr>
              <a:t>Templates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7263835" y="1551301"/>
            <a:ext cx="908685" cy="904875"/>
            <a:chOff x="7263835" y="1551301"/>
            <a:chExt cx="908685" cy="904875"/>
          </a:xfrm>
        </p:grpSpPr>
        <p:sp>
          <p:nvSpPr>
            <p:cNvPr id="73" name="object 73"/>
            <p:cNvSpPr/>
            <p:nvPr/>
          </p:nvSpPr>
          <p:spPr>
            <a:xfrm>
              <a:off x="7828034" y="1551301"/>
              <a:ext cx="344389" cy="3467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7885184" y="1589401"/>
              <a:ext cx="230099" cy="23241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8036934" y="1742294"/>
              <a:ext cx="69749" cy="69762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8036934" y="1742294"/>
              <a:ext cx="69850" cy="69850"/>
            </a:xfrm>
            <a:custGeom>
              <a:avLst/>
              <a:gdLst/>
              <a:ahLst/>
              <a:cxnLst/>
              <a:rect l="l" t="t" r="r" b="b"/>
              <a:pathLst>
                <a:path w="69850" h="69850">
                  <a:moveTo>
                    <a:pt x="0" y="69762"/>
                  </a:moveTo>
                  <a:lnTo>
                    <a:pt x="13949" y="13952"/>
                  </a:lnTo>
                  <a:lnTo>
                    <a:pt x="69749" y="0"/>
                  </a:lnTo>
                  <a:lnTo>
                    <a:pt x="0" y="69762"/>
                  </a:lnTo>
                  <a:close/>
                </a:path>
              </a:pathLst>
            </a:custGeom>
            <a:solidFill>
              <a:srgbClr val="000000">
                <a:alpha val="1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7263835" y="2103183"/>
              <a:ext cx="718198" cy="35249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7282885" y="2115883"/>
              <a:ext cx="680720" cy="314960"/>
            </a:xfrm>
            <a:custGeom>
              <a:avLst/>
              <a:gdLst/>
              <a:ahLst/>
              <a:cxnLst/>
              <a:rect l="l" t="t" r="r" b="b"/>
              <a:pathLst>
                <a:path w="680720" h="314960">
                  <a:moveTo>
                    <a:pt x="677748" y="314399"/>
                  </a:moveTo>
                  <a:lnTo>
                    <a:pt x="2349" y="314399"/>
                  </a:lnTo>
                  <a:lnTo>
                    <a:pt x="0" y="312041"/>
                  </a:lnTo>
                  <a:lnTo>
                    <a:pt x="0" y="2357"/>
                  </a:lnTo>
                  <a:lnTo>
                    <a:pt x="2349" y="0"/>
                  </a:lnTo>
                  <a:lnTo>
                    <a:pt x="676223" y="0"/>
                  </a:lnTo>
                  <a:lnTo>
                    <a:pt x="677573" y="554"/>
                  </a:lnTo>
                  <a:lnTo>
                    <a:pt x="678548" y="1542"/>
                  </a:lnTo>
                  <a:lnTo>
                    <a:pt x="679548" y="2529"/>
                  </a:lnTo>
                  <a:lnTo>
                    <a:pt x="680098" y="3867"/>
                  </a:lnTo>
                  <a:lnTo>
                    <a:pt x="680098" y="3120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7308730" y="2142398"/>
            <a:ext cx="628015" cy="24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8425" marR="5080" indent="-86360">
              <a:lnSpc>
                <a:spcPct val="118100"/>
              </a:lnSpc>
              <a:spcBef>
                <a:spcPts val="100"/>
              </a:spcBef>
            </a:pP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Cloudera Runtime 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(all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services)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7263835" y="2494919"/>
            <a:ext cx="718820" cy="179070"/>
            <a:chOff x="7263835" y="2494919"/>
            <a:chExt cx="718820" cy="179070"/>
          </a:xfrm>
        </p:grpSpPr>
        <p:sp>
          <p:nvSpPr>
            <p:cNvPr id="81" name="object 81"/>
            <p:cNvSpPr/>
            <p:nvPr/>
          </p:nvSpPr>
          <p:spPr>
            <a:xfrm>
              <a:off x="7263835" y="2494919"/>
              <a:ext cx="718198" cy="178499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7282885" y="2509519"/>
              <a:ext cx="680720" cy="137160"/>
            </a:xfrm>
            <a:custGeom>
              <a:avLst/>
              <a:gdLst/>
              <a:ahLst/>
              <a:cxnLst/>
              <a:rect l="l" t="t" r="r" b="b"/>
              <a:pathLst>
                <a:path w="680720" h="137160">
                  <a:moveTo>
                    <a:pt x="0" y="0"/>
                  </a:moveTo>
                  <a:lnTo>
                    <a:pt x="680098" y="0"/>
                  </a:lnTo>
                  <a:lnTo>
                    <a:pt x="680098" y="137160"/>
                  </a:lnTo>
                  <a:lnTo>
                    <a:pt x="0" y="1371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3" name="object 83"/>
          <p:cNvSpPr txBox="1"/>
          <p:nvPr/>
        </p:nvSpPr>
        <p:spPr>
          <a:xfrm>
            <a:off x="7282885" y="2508250"/>
            <a:ext cx="680720" cy="138430"/>
          </a:xfrm>
          <a:prstGeom prst="rect">
            <a:avLst/>
          </a:prstGeom>
        </p:spPr>
        <p:txBody>
          <a:bodyPr wrap="square" lIns="0" tIns="2476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r>
              <a:rPr dirty="0" sz="600" spc="-5">
                <a:solidFill>
                  <a:srgbClr val="757575"/>
                </a:solidFill>
                <a:latin typeface="Roboto"/>
                <a:cs typeface="Roboto"/>
              </a:rPr>
              <a:t>In-built</a:t>
            </a:r>
            <a:r>
              <a:rPr dirty="0" sz="600" spc="-2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757575"/>
                </a:solidFill>
                <a:latin typeface="Roboto"/>
                <a:cs typeface="Roboto"/>
              </a:rPr>
              <a:t>deﬁnitions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104812" y="1216397"/>
            <a:ext cx="967105" cy="3253104"/>
          </a:xfrm>
          <a:custGeom>
            <a:avLst/>
            <a:gdLst/>
            <a:ahLst/>
            <a:cxnLst/>
            <a:rect l="l" t="t" r="r" b="b"/>
            <a:pathLst>
              <a:path w="967104" h="3253104">
                <a:moveTo>
                  <a:pt x="963323" y="3252593"/>
                </a:moveTo>
                <a:lnTo>
                  <a:pt x="3574" y="3252593"/>
                </a:lnTo>
                <a:lnTo>
                  <a:pt x="0" y="3249018"/>
                </a:lnTo>
                <a:lnTo>
                  <a:pt x="0" y="3579"/>
                </a:lnTo>
                <a:lnTo>
                  <a:pt x="3574" y="0"/>
                </a:lnTo>
                <a:lnTo>
                  <a:pt x="961023" y="0"/>
                </a:lnTo>
                <a:lnTo>
                  <a:pt x="963048" y="842"/>
                </a:lnTo>
                <a:lnTo>
                  <a:pt x="966048" y="3842"/>
                </a:lnTo>
                <a:lnTo>
                  <a:pt x="966898" y="5874"/>
                </a:lnTo>
                <a:lnTo>
                  <a:pt x="966898" y="3249018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6261717" y="1259380"/>
            <a:ext cx="65278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0" b="1">
                <a:solidFill>
                  <a:srgbClr val="666666"/>
                </a:solidFill>
                <a:latin typeface="Roboto"/>
                <a:cs typeface="Roboto"/>
              </a:rPr>
              <a:t>SDX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Data</a:t>
            </a:r>
            <a:r>
              <a:rPr dirty="0" sz="750" spc="-60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Lake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86" name="object 86"/>
          <p:cNvGrpSpPr/>
          <p:nvPr/>
        </p:nvGrpSpPr>
        <p:grpSpPr>
          <a:xfrm>
            <a:off x="6177937" y="2697007"/>
            <a:ext cx="811530" cy="1851660"/>
            <a:chOff x="6177937" y="2697007"/>
            <a:chExt cx="811530" cy="1851660"/>
          </a:xfrm>
        </p:grpSpPr>
        <p:sp>
          <p:nvSpPr>
            <p:cNvPr id="87" name="object 87"/>
            <p:cNvSpPr/>
            <p:nvPr/>
          </p:nvSpPr>
          <p:spPr>
            <a:xfrm>
              <a:off x="6234587" y="2701769"/>
              <a:ext cx="680720" cy="1588135"/>
            </a:xfrm>
            <a:custGeom>
              <a:avLst/>
              <a:gdLst/>
              <a:ahLst/>
              <a:cxnLst/>
              <a:rect l="l" t="t" r="r" b="b"/>
              <a:pathLst>
                <a:path w="680720" h="1588135">
                  <a:moveTo>
                    <a:pt x="0" y="5724"/>
                  </a:moveTo>
                  <a:lnTo>
                    <a:pt x="0" y="2549"/>
                  </a:lnTo>
                  <a:lnTo>
                    <a:pt x="2549" y="0"/>
                  </a:lnTo>
                  <a:lnTo>
                    <a:pt x="5724" y="0"/>
                  </a:lnTo>
                  <a:lnTo>
                    <a:pt x="674373" y="0"/>
                  </a:lnTo>
                  <a:lnTo>
                    <a:pt x="675898" y="0"/>
                  </a:lnTo>
                  <a:lnTo>
                    <a:pt x="677348" y="599"/>
                  </a:lnTo>
                  <a:lnTo>
                    <a:pt x="678423" y="1674"/>
                  </a:lnTo>
                  <a:lnTo>
                    <a:pt x="679498" y="2749"/>
                  </a:lnTo>
                  <a:lnTo>
                    <a:pt x="680098" y="4199"/>
                  </a:lnTo>
                  <a:lnTo>
                    <a:pt x="680098" y="5724"/>
                  </a:lnTo>
                  <a:lnTo>
                    <a:pt x="680098" y="1581871"/>
                  </a:lnTo>
                  <a:lnTo>
                    <a:pt x="680098" y="1585046"/>
                  </a:lnTo>
                  <a:lnTo>
                    <a:pt x="677548" y="1587596"/>
                  </a:lnTo>
                  <a:lnTo>
                    <a:pt x="674373" y="1587596"/>
                  </a:lnTo>
                  <a:lnTo>
                    <a:pt x="5724" y="1587596"/>
                  </a:lnTo>
                  <a:lnTo>
                    <a:pt x="2549" y="1587596"/>
                  </a:lnTo>
                  <a:lnTo>
                    <a:pt x="0" y="1585046"/>
                  </a:lnTo>
                  <a:lnTo>
                    <a:pt x="0" y="1581871"/>
                  </a:lnTo>
                  <a:lnTo>
                    <a:pt x="0" y="5724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177937" y="4373116"/>
              <a:ext cx="811530" cy="175260"/>
            </a:xfrm>
            <a:custGeom>
              <a:avLst/>
              <a:gdLst/>
              <a:ahLst/>
              <a:cxnLst/>
              <a:rect l="l" t="t" r="r" b="b"/>
              <a:pathLst>
                <a:path w="811529" h="175260">
                  <a:moveTo>
                    <a:pt x="803373" y="175199"/>
                  </a:moveTo>
                  <a:lnTo>
                    <a:pt x="7824" y="175199"/>
                  </a:lnTo>
                  <a:lnTo>
                    <a:pt x="0" y="167374"/>
                  </a:lnTo>
                  <a:lnTo>
                    <a:pt x="0" y="7824"/>
                  </a:lnTo>
                  <a:lnTo>
                    <a:pt x="7824" y="0"/>
                  </a:lnTo>
                  <a:lnTo>
                    <a:pt x="798373" y="0"/>
                  </a:lnTo>
                  <a:lnTo>
                    <a:pt x="802823" y="1849"/>
                  </a:lnTo>
                  <a:lnTo>
                    <a:pt x="809373" y="8399"/>
                  </a:lnTo>
                  <a:lnTo>
                    <a:pt x="811198" y="12849"/>
                  </a:lnTo>
                  <a:lnTo>
                    <a:pt x="811198" y="16737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9" name="object 89"/>
          <p:cNvSpPr txBox="1"/>
          <p:nvPr/>
        </p:nvSpPr>
        <p:spPr>
          <a:xfrm>
            <a:off x="6461361" y="4397088"/>
            <a:ext cx="245110" cy="124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" spc="-10" b="1">
                <a:solidFill>
                  <a:srgbClr val="FFFFFF"/>
                </a:solidFill>
                <a:latin typeface="Roboto"/>
                <a:cs typeface="Roboto"/>
              </a:rPr>
              <a:t>KN</a:t>
            </a:r>
            <a:r>
              <a:rPr dirty="0" sz="650" spc="-15" b="1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650" spc="-5" b="1">
                <a:solidFill>
                  <a:srgbClr val="FFFFFF"/>
                </a:solidFill>
                <a:latin typeface="Roboto"/>
                <a:cs typeface="Roboto"/>
              </a:rPr>
              <a:t>X</a:t>
            </a:r>
            <a:endParaRPr sz="650">
              <a:latin typeface="Roboto"/>
              <a:cs typeface="Roboto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6338787" y="3572537"/>
            <a:ext cx="4718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 b="1">
                <a:solidFill>
                  <a:srgbClr val="808080"/>
                </a:solidFill>
                <a:latin typeface="Arial"/>
                <a:cs typeface="Arial"/>
              </a:rPr>
              <a:t>Cloud</a:t>
            </a:r>
            <a:r>
              <a:rPr dirty="0" sz="700" spc="-60" b="1">
                <a:solidFill>
                  <a:srgbClr val="808080"/>
                </a:solidFill>
                <a:latin typeface="Arial"/>
                <a:cs typeface="Arial"/>
              </a:rPr>
              <a:t> </a:t>
            </a:r>
            <a:r>
              <a:rPr dirty="0" sz="700" spc="-40" b="1">
                <a:solidFill>
                  <a:srgbClr val="808080"/>
                </a:solidFill>
                <a:latin typeface="Arial"/>
                <a:cs typeface="Arial"/>
              </a:rPr>
              <a:t>SQL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396840" y="4096906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808080"/>
                </a:solidFill>
                <a:latin typeface="Arial"/>
                <a:cs typeface="Arial"/>
              </a:rPr>
              <a:t>Storage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6161937" y="1475282"/>
            <a:ext cx="849630" cy="241935"/>
            <a:chOff x="6161937" y="1475282"/>
            <a:chExt cx="849630" cy="241935"/>
          </a:xfrm>
        </p:grpSpPr>
        <p:sp>
          <p:nvSpPr>
            <p:cNvPr id="93" name="object 93"/>
            <p:cNvSpPr/>
            <p:nvPr/>
          </p:nvSpPr>
          <p:spPr>
            <a:xfrm>
              <a:off x="6161937" y="1475282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6180987" y="1487981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9"/>
                  </a:lnTo>
                  <a:lnTo>
                    <a:pt x="811198" y="2507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434356" y="1522778"/>
            <a:ext cx="30480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Ranger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6161937" y="1709496"/>
            <a:ext cx="849630" cy="241935"/>
            <a:chOff x="6161937" y="1709496"/>
            <a:chExt cx="849630" cy="241935"/>
          </a:xfrm>
        </p:grpSpPr>
        <p:sp>
          <p:nvSpPr>
            <p:cNvPr id="97" name="object 97"/>
            <p:cNvSpPr/>
            <p:nvPr/>
          </p:nvSpPr>
          <p:spPr>
            <a:xfrm>
              <a:off x="6161937" y="1709496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6180987" y="1722196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9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9" name="object 99"/>
          <p:cNvSpPr txBox="1"/>
          <p:nvPr/>
        </p:nvSpPr>
        <p:spPr>
          <a:xfrm>
            <a:off x="6472904" y="1756987"/>
            <a:ext cx="227329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Atlas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00" name="object 100"/>
          <p:cNvGrpSpPr/>
          <p:nvPr/>
        </p:nvGrpSpPr>
        <p:grpSpPr>
          <a:xfrm>
            <a:off x="6161937" y="1943726"/>
            <a:ext cx="849630" cy="241935"/>
            <a:chOff x="6161937" y="1943726"/>
            <a:chExt cx="849630" cy="241935"/>
          </a:xfrm>
        </p:grpSpPr>
        <p:sp>
          <p:nvSpPr>
            <p:cNvPr id="101" name="object 101"/>
            <p:cNvSpPr/>
            <p:nvPr/>
          </p:nvSpPr>
          <p:spPr>
            <a:xfrm>
              <a:off x="6161937" y="1943726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2" name="object 102"/>
            <p:cNvSpPr/>
            <p:nvPr/>
          </p:nvSpPr>
          <p:spPr>
            <a:xfrm>
              <a:off x="6180987" y="1956426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9"/>
                  </a:lnTo>
                  <a:lnTo>
                    <a:pt x="810198" y="999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3" name="object 103"/>
          <p:cNvSpPr txBox="1"/>
          <p:nvPr/>
        </p:nvSpPr>
        <p:spPr>
          <a:xfrm>
            <a:off x="6404422" y="1991216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IDBroker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04" name="object 104"/>
          <p:cNvGrpSpPr/>
          <p:nvPr/>
        </p:nvGrpSpPr>
        <p:grpSpPr>
          <a:xfrm>
            <a:off x="6161937" y="2177955"/>
            <a:ext cx="849630" cy="241935"/>
            <a:chOff x="6161937" y="2177955"/>
            <a:chExt cx="849630" cy="241935"/>
          </a:xfrm>
        </p:grpSpPr>
        <p:sp>
          <p:nvSpPr>
            <p:cNvPr id="105" name="object 105"/>
            <p:cNvSpPr/>
            <p:nvPr/>
          </p:nvSpPr>
          <p:spPr>
            <a:xfrm>
              <a:off x="6161937" y="2177955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6" name="object 106"/>
            <p:cNvSpPr/>
            <p:nvPr/>
          </p:nvSpPr>
          <p:spPr>
            <a:xfrm>
              <a:off x="6180987" y="2190655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7"/>
                  </a:lnTo>
                  <a:lnTo>
                    <a:pt x="810198" y="997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7" name="object 107"/>
          <p:cNvSpPr txBox="1"/>
          <p:nvPr/>
        </p:nvSpPr>
        <p:spPr>
          <a:xfrm>
            <a:off x="6274184" y="2225445"/>
            <a:ext cx="62484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Hive</a:t>
            </a:r>
            <a:r>
              <a:rPr dirty="0" sz="700" spc="-5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Metastore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08" name="object 108"/>
          <p:cNvGrpSpPr/>
          <p:nvPr/>
        </p:nvGrpSpPr>
        <p:grpSpPr>
          <a:xfrm>
            <a:off x="6161362" y="1518371"/>
            <a:ext cx="849630" cy="1136015"/>
            <a:chOff x="6161362" y="1518371"/>
            <a:chExt cx="849630" cy="1136015"/>
          </a:xfrm>
        </p:grpSpPr>
        <p:sp>
          <p:nvSpPr>
            <p:cNvPr id="109" name="object 109"/>
            <p:cNvSpPr/>
            <p:nvPr/>
          </p:nvSpPr>
          <p:spPr>
            <a:xfrm>
              <a:off x="6806686" y="1518371"/>
              <a:ext cx="145649" cy="15089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/>
            <p:cNvSpPr/>
            <p:nvPr/>
          </p:nvSpPr>
          <p:spPr>
            <a:xfrm>
              <a:off x="6806686" y="1740323"/>
              <a:ext cx="145649" cy="16744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/>
            <p:cNvSpPr/>
            <p:nvPr/>
          </p:nvSpPr>
          <p:spPr>
            <a:xfrm>
              <a:off x="6161362" y="2412170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/>
            <p:cNvSpPr/>
            <p:nvPr/>
          </p:nvSpPr>
          <p:spPr>
            <a:xfrm>
              <a:off x="6180412" y="2424880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89"/>
                  </a:moveTo>
                  <a:lnTo>
                    <a:pt x="1524" y="203689"/>
                  </a:lnTo>
                  <a:lnTo>
                    <a:pt x="0" y="202164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48" y="357"/>
                  </a:lnTo>
                  <a:lnTo>
                    <a:pt x="810198" y="997"/>
                  </a:lnTo>
                  <a:lnTo>
                    <a:pt x="810823" y="1637"/>
                  </a:lnTo>
                  <a:lnTo>
                    <a:pt x="811198" y="2504"/>
                  </a:lnTo>
                  <a:lnTo>
                    <a:pt x="811198" y="2021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3" name="object 113"/>
          <p:cNvSpPr txBox="1"/>
          <p:nvPr/>
        </p:nvSpPr>
        <p:spPr>
          <a:xfrm>
            <a:off x="6210749" y="2459674"/>
            <a:ext cx="75057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Cloudera</a:t>
            </a:r>
            <a:r>
              <a:rPr dirty="0" sz="700" spc="-25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Manager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6359657" y="3042463"/>
            <a:ext cx="430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5" b="1">
                <a:solidFill>
                  <a:srgbClr val="808080"/>
                </a:solidFill>
                <a:latin typeface="Arial"/>
                <a:cs typeface="Arial"/>
              </a:rPr>
              <a:t>Compute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15" name="object 115"/>
          <p:cNvGrpSpPr/>
          <p:nvPr/>
        </p:nvGrpSpPr>
        <p:grpSpPr>
          <a:xfrm>
            <a:off x="5094114" y="1224822"/>
            <a:ext cx="1654810" cy="2814320"/>
            <a:chOff x="5094114" y="1224822"/>
            <a:chExt cx="1654810" cy="2814320"/>
          </a:xfrm>
        </p:grpSpPr>
        <p:sp>
          <p:nvSpPr>
            <p:cNvPr id="116" name="object 116"/>
            <p:cNvSpPr/>
            <p:nvPr/>
          </p:nvSpPr>
          <p:spPr>
            <a:xfrm>
              <a:off x="6423287" y="3271768"/>
              <a:ext cx="320074" cy="28347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7" name="object 117"/>
            <p:cNvSpPr/>
            <p:nvPr/>
          </p:nvSpPr>
          <p:spPr>
            <a:xfrm>
              <a:off x="6428662" y="3755367"/>
              <a:ext cx="320099" cy="28352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/>
            <p:cNvSpPr/>
            <p:nvPr/>
          </p:nvSpPr>
          <p:spPr>
            <a:xfrm>
              <a:off x="6423662" y="2735794"/>
              <a:ext cx="318299" cy="2858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/>
            <p:cNvSpPr/>
            <p:nvPr/>
          </p:nvSpPr>
          <p:spPr>
            <a:xfrm>
              <a:off x="5094114" y="1224822"/>
              <a:ext cx="967105" cy="2558415"/>
            </a:xfrm>
            <a:custGeom>
              <a:avLst/>
              <a:gdLst/>
              <a:ahLst/>
              <a:cxnLst/>
              <a:rect l="l" t="t" r="r" b="b"/>
              <a:pathLst>
                <a:path w="967104" h="2558415">
                  <a:moveTo>
                    <a:pt x="963323" y="2558394"/>
                  </a:moveTo>
                  <a:lnTo>
                    <a:pt x="3574" y="2558394"/>
                  </a:lnTo>
                  <a:lnTo>
                    <a:pt x="0" y="2554819"/>
                  </a:lnTo>
                  <a:lnTo>
                    <a:pt x="0" y="3579"/>
                  </a:lnTo>
                  <a:lnTo>
                    <a:pt x="3574" y="0"/>
                  </a:lnTo>
                  <a:lnTo>
                    <a:pt x="961023" y="0"/>
                  </a:lnTo>
                  <a:lnTo>
                    <a:pt x="963048" y="842"/>
                  </a:lnTo>
                  <a:lnTo>
                    <a:pt x="966048" y="3842"/>
                  </a:lnTo>
                  <a:lnTo>
                    <a:pt x="966898" y="5874"/>
                  </a:lnTo>
                  <a:lnTo>
                    <a:pt x="966898" y="2554819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0" name="object 120"/>
          <p:cNvSpPr txBox="1"/>
          <p:nvPr/>
        </p:nvSpPr>
        <p:spPr>
          <a:xfrm>
            <a:off x="5202025" y="1267800"/>
            <a:ext cx="750570" cy="139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50" spc="-15" b="1">
                <a:solidFill>
                  <a:srgbClr val="666666"/>
                </a:solidFill>
                <a:latin typeface="Roboto"/>
                <a:cs typeface="Roboto"/>
              </a:rPr>
              <a:t>FreeIPA</a:t>
            </a:r>
            <a:r>
              <a:rPr dirty="0" sz="750" spc="-55" b="1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750" spc="-5" b="1">
                <a:solidFill>
                  <a:srgbClr val="666666"/>
                </a:solidFill>
                <a:latin typeface="Roboto"/>
                <a:cs typeface="Roboto"/>
              </a:rPr>
              <a:t>Services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5169489" y="1593069"/>
            <a:ext cx="849630" cy="241935"/>
            <a:chOff x="5169489" y="1593069"/>
            <a:chExt cx="849630" cy="241935"/>
          </a:xfrm>
        </p:grpSpPr>
        <p:sp>
          <p:nvSpPr>
            <p:cNvPr id="122" name="object 122"/>
            <p:cNvSpPr/>
            <p:nvPr/>
          </p:nvSpPr>
          <p:spPr>
            <a:xfrm>
              <a:off x="5169489" y="1593069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/>
            <p:cNvSpPr/>
            <p:nvPr/>
          </p:nvSpPr>
          <p:spPr>
            <a:xfrm>
              <a:off x="5188539" y="1605769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4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9"/>
                  </a:lnTo>
                  <a:lnTo>
                    <a:pt x="811198" y="2507"/>
                  </a:lnTo>
                  <a:lnTo>
                    <a:pt x="811198" y="20217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4" name="object 124"/>
          <p:cNvSpPr txBox="1"/>
          <p:nvPr/>
        </p:nvSpPr>
        <p:spPr>
          <a:xfrm>
            <a:off x="5495543" y="1640564"/>
            <a:ext cx="19748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KDC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5" name="object 125"/>
          <p:cNvGrpSpPr/>
          <p:nvPr/>
        </p:nvGrpSpPr>
        <p:grpSpPr>
          <a:xfrm>
            <a:off x="5169489" y="1827283"/>
            <a:ext cx="849630" cy="241935"/>
            <a:chOff x="5169489" y="1827283"/>
            <a:chExt cx="849630" cy="241935"/>
          </a:xfrm>
        </p:grpSpPr>
        <p:sp>
          <p:nvSpPr>
            <p:cNvPr id="126" name="object 126"/>
            <p:cNvSpPr/>
            <p:nvPr/>
          </p:nvSpPr>
          <p:spPr>
            <a:xfrm>
              <a:off x="5169489" y="1827283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/>
            <p:cNvSpPr/>
            <p:nvPr/>
          </p:nvSpPr>
          <p:spPr>
            <a:xfrm>
              <a:off x="5188539" y="1839983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8" name="object 128"/>
          <p:cNvSpPr txBox="1"/>
          <p:nvPr/>
        </p:nvSpPr>
        <p:spPr>
          <a:xfrm>
            <a:off x="5471855" y="1874773"/>
            <a:ext cx="2451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L</a:t>
            </a:r>
            <a:r>
              <a:rPr dirty="0" sz="700" spc="-15">
                <a:solidFill>
                  <a:srgbClr val="757575"/>
                </a:solidFill>
                <a:latin typeface="Roboto"/>
                <a:cs typeface="Roboto"/>
              </a:rPr>
              <a:t>D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AP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9" name="object 129"/>
          <p:cNvGrpSpPr/>
          <p:nvPr/>
        </p:nvGrpSpPr>
        <p:grpSpPr>
          <a:xfrm>
            <a:off x="5169489" y="2061513"/>
            <a:ext cx="849630" cy="241935"/>
            <a:chOff x="5169489" y="2061513"/>
            <a:chExt cx="849630" cy="241935"/>
          </a:xfrm>
        </p:grpSpPr>
        <p:sp>
          <p:nvSpPr>
            <p:cNvPr id="130" name="object 130"/>
            <p:cNvSpPr/>
            <p:nvPr/>
          </p:nvSpPr>
          <p:spPr>
            <a:xfrm>
              <a:off x="5169489" y="2061513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/>
            <p:cNvSpPr/>
            <p:nvPr/>
          </p:nvSpPr>
          <p:spPr>
            <a:xfrm>
              <a:off x="5188539" y="2074213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699"/>
                  </a:moveTo>
                  <a:lnTo>
                    <a:pt x="1524" y="203699"/>
                  </a:lnTo>
                  <a:lnTo>
                    <a:pt x="0" y="202172"/>
                  </a:lnTo>
                  <a:lnTo>
                    <a:pt x="0" y="1527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9"/>
                  </a:lnTo>
                  <a:lnTo>
                    <a:pt x="810198" y="999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2" name="object 132"/>
          <p:cNvSpPr txBox="1"/>
          <p:nvPr/>
        </p:nvSpPr>
        <p:spPr>
          <a:xfrm>
            <a:off x="5494284" y="2109002"/>
            <a:ext cx="20002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757575"/>
                </a:solidFill>
                <a:latin typeface="Roboto"/>
                <a:cs typeface="Roboto"/>
              </a:rPr>
              <a:t>DNS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33" name="object 133"/>
          <p:cNvGrpSpPr/>
          <p:nvPr/>
        </p:nvGrpSpPr>
        <p:grpSpPr>
          <a:xfrm>
            <a:off x="5169489" y="2295745"/>
            <a:ext cx="849630" cy="241935"/>
            <a:chOff x="5169489" y="2295745"/>
            <a:chExt cx="849630" cy="241935"/>
          </a:xfrm>
        </p:grpSpPr>
        <p:sp>
          <p:nvSpPr>
            <p:cNvPr id="134" name="object 134"/>
            <p:cNvSpPr/>
            <p:nvPr/>
          </p:nvSpPr>
          <p:spPr>
            <a:xfrm>
              <a:off x="5169489" y="2295745"/>
              <a:ext cx="849298" cy="241799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/>
            <p:cNvSpPr/>
            <p:nvPr/>
          </p:nvSpPr>
          <p:spPr>
            <a:xfrm>
              <a:off x="5188539" y="2308442"/>
              <a:ext cx="811530" cy="203835"/>
            </a:xfrm>
            <a:custGeom>
              <a:avLst/>
              <a:gdLst/>
              <a:ahLst/>
              <a:cxnLst/>
              <a:rect l="l" t="t" r="r" b="b"/>
              <a:pathLst>
                <a:path w="811529" h="203835">
                  <a:moveTo>
                    <a:pt x="809673" y="203702"/>
                  </a:moveTo>
                  <a:lnTo>
                    <a:pt x="1524" y="203702"/>
                  </a:lnTo>
                  <a:lnTo>
                    <a:pt x="0" y="202177"/>
                  </a:lnTo>
                  <a:lnTo>
                    <a:pt x="0" y="1524"/>
                  </a:lnTo>
                  <a:lnTo>
                    <a:pt x="1524" y="0"/>
                  </a:lnTo>
                  <a:lnTo>
                    <a:pt x="808698" y="0"/>
                  </a:lnTo>
                  <a:lnTo>
                    <a:pt x="809573" y="357"/>
                  </a:lnTo>
                  <a:lnTo>
                    <a:pt x="810198" y="997"/>
                  </a:lnTo>
                  <a:lnTo>
                    <a:pt x="810848" y="1637"/>
                  </a:lnTo>
                  <a:lnTo>
                    <a:pt x="811198" y="2504"/>
                  </a:lnTo>
                  <a:lnTo>
                    <a:pt x="811198" y="2021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6" name="object 136"/>
          <p:cNvSpPr txBox="1"/>
          <p:nvPr/>
        </p:nvSpPr>
        <p:spPr>
          <a:xfrm>
            <a:off x="5523547" y="2343231"/>
            <a:ext cx="14160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CA</a:t>
            </a:r>
            <a:endParaRPr sz="700">
              <a:latin typeface="Roboto"/>
              <a:cs typeface="Roboto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411881" y="3539914"/>
            <a:ext cx="3644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b="1">
                <a:solidFill>
                  <a:srgbClr val="808080"/>
                </a:solidFill>
                <a:latin typeface="Arial"/>
                <a:cs typeface="Arial"/>
              </a:rPr>
              <a:t>Storage</a:t>
            </a:r>
            <a:endParaRPr sz="7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5379289" y="2969863"/>
            <a:ext cx="43053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15" b="1">
                <a:solidFill>
                  <a:srgbClr val="808080"/>
                </a:solidFill>
                <a:latin typeface="Arial"/>
                <a:cs typeface="Arial"/>
              </a:rPr>
              <a:t>Compute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39" name="object 139"/>
          <p:cNvGrpSpPr/>
          <p:nvPr/>
        </p:nvGrpSpPr>
        <p:grpSpPr>
          <a:xfrm>
            <a:off x="5223276" y="2642069"/>
            <a:ext cx="690245" cy="1856105"/>
            <a:chOff x="5223276" y="2642069"/>
            <a:chExt cx="690245" cy="1856105"/>
          </a:xfrm>
        </p:grpSpPr>
        <p:sp>
          <p:nvSpPr>
            <p:cNvPr id="140" name="object 140"/>
            <p:cNvSpPr/>
            <p:nvPr/>
          </p:nvSpPr>
          <p:spPr>
            <a:xfrm>
              <a:off x="5432164" y="3246018"/>
              <a:ext cx="320099" cy="28349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/>
            <p:cNvSpPr/>
            <p:nvPr/>
          </p:nvSpPr>
          <p:spPr>
            <a:xfrm>
              <a:off x="5444714" y="2642069"/>
              <a:ext cx="319499" cy="28709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5228039" y="3962692"/>
              <a:ext cx="680720" cy="530225"/>
            </a:xfrm>
            <a:custGeom>
              <a:avLst/>
              <a:gdLst/>
              <a:ahLst/>
              <a:cxnLst/>
              <a:rect l="l" t="t" r="r" b="b"/>
              <a:pathLst>
                <a:path w="680720" h="530225">
                  <a:moveTo>
                    <a:pt x="0" y="4449"/>
                  </a:moveTo>
                  <a:lnTo>
                    <a:pt x="0" y="1999"/>
                  </a:lnTo>
                  <a:lnTo>
                    <a:pt x="1999" y="0"/>
                  </a:lnTo>
                  <a:lnTo>
                    <a:pt x="4449" y="0"/>
                  </a:lnTo>
                  <a:lnTo>
                    <a:pt x="675648" y="0"/>
                  </a:lnTo>
                  <a:lnTo>
                    <a:pt x="676823" y="0"/>
                  </a:lnTo>
                  <a:lnTo>
                    <a:pt x="677948" y="474"/>
                  </a:lnTo>
                  <a:lnTo>
                    <a:pt x="678798" y="1299"/>
                  </a:lnTo>
                  <a:lnTo>
                    <a:pt x="679623" y="2149"/>
                  </a:lnTo>
                  <a:lnTo>
                    <a:pt x="680098" y="3274"/>
                  </a:lnTo>
                  <a:lnTo>
                    <a:pt x="680098" y="4449"/>
                  </a:lnTo>
                  <a:lnTo>
                    <a:pt x="680098" y="525648"/>
                  </a:lnTo>
                  <a:lnTo>
                    <a:pt x="680098" y="528098"/>
                  </a:lnTo>
                  <a:lnTo>
                    <a:pt x="678098" y="530098"/>
                  </a:lnTo>
                  <a:lnTo>
                    <a:pt x="675648" y="530098"/>
                  </a:lnTo>
                  <a:lnTo>
                    <a:pt x="4449" y="530098"/>
                  </a:lnTo>
                  <a:lnTo>
                    <a:pt x="1999" y="530098"/>
                  </a:lnTo>
                  <a:lnTo>
                    <a:pt x="0" y="528098"/>
                  </a:lnTo>
                  <a:lnTo>
                    <a:pt x="0" y="525648"/>
                  </a:lnTo>
                  <a:lnTo>
                    <a:pt x="0" y="444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3" name="object 143"/>
          <p:cNvSpPr txBox="1"/>
          <p:nvPr/>
        </p:nvSpPr>
        <p:spPr>
          <a:xfrm>
            <a:off x="5380102" y="4319458"/>
            <a:ext cx="436245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Cloud</a:t>
            </a:r>
            <a:r>
              <a:rPr dirty="0" sz="700" spc="-6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757575"/>
                </a:solidFill>
                <a:latin typeface="Roboto"/>
                <a:cs typeface="Roboto"/>
              </a:rPr>
              <a:t>IAM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4236953" y="4041942"/>
            <a:ext cx="1450975" cy="349885"/>
            <a:chOff x="4236953" y="4041942"/>
            <a:chExt cx="1450975" cy="349885"/>
          </a:xfrm>
        </p:grpSpPr>
        <p:sp>
          <p:nvSpPr>
            <p:cNvPr id="145" name="object 145"/>
            <p:cNvSpPr/>
            <p:nvPr/>
          </p:nvSpPr>
          <p:spPr>
            <a:xfrm>
              <a:off x="5413639" y="4041942"/>
              <a:ext cx="274199" cy="24659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6" name="object 146"/>
            <p:cNvSpPr/>
            <p:nvPr/>
          </p:nvSpPr>
          <p:spPr>
            <a:xfrm>
              <a:off x="4241716" y="4209941"/>
              <a:ext cx="898525" cy="166370"/>
            </a:xfrm>
            <a:custGeom>
              <a:avLst/>
              <a:gdLst/>
              <a:ahLst/>
              <a:cxnLst/>
              <a:rect l="l" t="t" r="r" b="b"/>
              <a:pathLst>
                <a:path w="898525" h="166370">
                  <a:moveTo>
                    <a:pt x="898248" y="165924"/>
                  </a:moveTo>
                  <a:lnTo>
                    <a:pt x="858560" y="164761"/>
                  </a:lnTo>
                  <a:lnTo>
                    <a:pt x="811504" y="162090"/>
                  </a:lnTo>
                  <a:lnTo>
                    <a:pt x="743279" y="155296"/>
                  </a:lnTo>
                  <a:lnTo>
                    <a:pt x="682538" y="145820"/>
                  </a:lnTo>
                  <a:lnTo>
                    <a:pt x="602505" y="127649"/>
                  </a:lnTo>
                  <a:lnTo>
                    <a:pt x="554555" y="113612"/>
                  </a:lnTo>
                  <a:lnTo>
                    <a:pt x="509332" y="98599"/>
                  </a:lnTo>
                  <a:lnTo>
                    <a:pt x="465474" y="83099"/>
                  </a:lnTo>
                  <a:lnTo>
                    <a:pt x="426530" y="69306"/>
                  </a:lnTo>
                  <a:lnTo>
                    <a:pt x="386627" y="55855"/>
                  </a:lnTo>
                  <a:lnTo>
                    <a:pt x="344806" y="43088"/>
                  </a:lnTo>
                  <a:lnTo>
                    <a:pt x="300111" y="31347"/>
                  </a:lnTo>
                  <a:lnTo>
                    <a:pt x="251584" y="20974"/>
                  </a:lnTo>
                  <a:lnTo>
                    <a:pt x="198267" y="12311"/>
                  </a:lnTo>
                  <a:lnTo>
                    <a:pt x="139202" y="5699"/>
                  </a:lnTo>
                  <a:lnTo>
                    <a:pt x="73432" y="1481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/>
            <p:cNvSpPr/>
            <p:nvPr/>
          </p:nvSpPr>
          <p:spPr>
            <a:xfrm>
              <a:off x="5129164" y="43650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399"/>
                  </a:moveTo>
                  <a:lnTo>
                    <a:pt x="10799" y="10799"/>
                  </a:lnTo>
                  <a:lnTo>
                    <a:pt x="199" y="0"/>
                  </a:lnTo>
                  <a:lnTo>
                    <a:pt x="29524" y="10949"/>
                  </a:lnTo>
                  <a:lnTo>
                    <a:pt x="0" y="21399"/>
                  </a:lnTo>
                  <a:close/>
                </a:path>
              </a:pathLst>
            </a:custGeom>
            <a:solidFill>
              <a:srgbClr val="90B1B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/>
            <p:cNvSpPr/>
            <p:nvPr/>
          </p:nvSpPr>
          <p:spPr>
            <a:xfrm>
              <a:off x="5129164" y="4365066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99" y="10799"/>
                  </a:moveTo>
                  <a:lnTo>
                    <a:pt x="0" y="21399"/>
                  </a:lnTo>
                  <a:lnTo>
                    <a:pt x="29524" y="10949"/>
                  </a:lnTo>
                  <a:lnTo>
                    <a:pt x="199" y="0"/>
                  </a:lnTo>
                  <a:lnTo>
                    <a:pt x="10799" y="10799"/>
                  </a:lnTo>
                  <a:close/>
                </a:path>
              </a:pathLst>
            </a:custGeom>
            <a:ln w="9524">
              <a:solidFill>
                <a:srgbClr val="90B1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9" name="object 149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50" name="object 15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77</a:t>
            </a:fld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9249" y="446353"/>
            <a:ext cx="534098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424242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25" b="0">
                <a:solidFill>
                  <a:srgbClr val="424242"/>
                </a:solidFill>
                <a:latin typeface="Lato"/>
                <a:cs typeface="Lato"/>
              </a:rPr>
              <a:t>Private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424242"/>
                </a:solidFill>
                <a:latin typeface="Lato"/>
                <a:cs typeface="Lato"/>
              </a:rPr>
              <a:t>Cloud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424242"/>
                </a:solidFill>
                <a:latin typeface="Lato"/>
                <a:cs typeface="Lato"/>
              </a:rPr>
              <a:t>–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424242"/>
                </a:solidFill>
                <a:latin typeface="Lato"/>
                <a:cs typeface="Lato"/>
              </a:rPr>
              <a:t>Dedicated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424242"/>
                </a:solidFill>
                <a:latin typeface="Lato"/>
                <a:cs typeface="Lato"/>
              </a:rPr>
              <a:t>Kubernetes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14336" y="1757768"/>
            <a:ext cx="3603625" cy="1483360"/>
            <a:chOff x="414336" y="1757768"/>
            <a:chExt cx="3603625" cy="1483360"/>
          </a:xfrm>
        </p:grpSpPr>
        <p:sp>
          <p:nvSpPr>
            <p:cNvPr id="8" name="object 8"/>
            <p:cNvSpPr/>
            <p:nvPr/>
          </p:nvSpPr>
          <p:spPr>
            <a:xfrm>
              <a:off x="419099" y="1762531"/>
              <a:ext cx="3594100" cy="1473835"/>
            </a:xfrm>
            <a:custGeom>
              <a:avLst/>
              <a:gdLst/>
              <a:ahLst/>
              <a:cxnLst/>
              <a:rect l="l" t="t" r="r" b="b"/>
              <a:pathLst>
                <a:path w="3594100" h="1473835">
                  <a:moveTo>
                    <a:pt x="0" y="245629"/>
                  </a:moveTo>
                  <a:lnTo>
                    <a:pt x="4990" y="196125"/>
                  </a:lnTo>
                  <a:lnTo>
                    <a:pt x="19302" y="150018"/>
                  </a:lnTo>
                  <a:lnTo>
                    <a:pt x="41949" y="108294"/>
                  </a:lnTo>
                  <a:lnTo>
                    <a:pt x="71943" y="71942"/>
                  </a:lnTo>
                  <a:lnTo>
                    <a:pt x="108295" y="41949"/>
                  </a:lnTo>
                  <a:lnTo>
                    <a:pt x="150019" y="19302"/>
                  </a:lnTo>
                  <a:lnTo>
                    <a:pt x="196126" y="4990"/>
                  </a:lnTo>
                  <a:lnTo>
                    <a:pt x="245629" y="0"/>
                  </a:lnTo>
                  <a:lnTo>
                    <a:pt x="3347993" y="0"/>
                  </a:lnTo>
                  <a:lnTo>
                    <a:pt x="3396139" y="4763"/>
                  </a:lnTo>
                  <a:lnTo>
                    <a:pt x="3441993" y="18696"/>
                  </a:lnTo>
                  <a:lnTo>
                    <a:pt x="3484265" y="41267"/>
                  </a:lnTo>
                  <a:lnTo>
                    <a:pt x="3521667" y="71942"/>
                  </a:lnTo>
                  <a:lnTo>
                    <a:pt x="3552347" y="109353"/>
                  </a:lnTo>
                  <a:lnTo>
                    <a:pt x="3574920" y="151630"/>
                  </a:lnTo>
                  <a:lnTo>
                    <a:pt x="3588854" y="197484"/>
                  </a:lnTo>
                  <a:lnTo>
                    <a:pt x="3593617" y="245629"/>
                  </a:lnTo>
                  <a:lnTo>
                    <a:pt x="3593617" y="1228112"/>
                  </a:lnTo>
                  <a:lnTo>
                    <a:pt x="3588627" y="1277613"/>
                  </a:lnTo>
                  <a:lnTo>
                    <a:pt x="3574314" y="1323718"/>
                  </a:lnTo>
                  <a:lnTo>
                    <a:pt x="3551667" y="1365441"/>
                  </a:lnTo>
                  <a:lnTo>
                    <a:pt x="3521674" y="1401793"/>
                  </a:lnTo>
                  <a:lnTo>
                    <a:pt x="3485322" y="1431786"/>
                  </a:lnTo>
                  <a:lnTo>
                    <a:pt x="3443599" y="1454433"/>
                  </a:lnTo>
                  <a:lnTo>
                    <a:pt x="3397493" y="1468746"/>
                  </a:lnTo>
                  <a:lnTo>
                    <a:pt x="3347993" y="1473737"/>
                  </a:lnTo>
                  <a:lnTo>
                    <a:pt x="245629" y="1473737"/>
                  </a:lnTo>
                  <a:lnTo>
                    <a:pt x="196126" y="1468746"/>
                  </a:lnTo>
                  <a:lnTo>
                    <a:pt x="150019" y="1454433"/>
                  </a:lnTo>
                  <a:lnTo>
                    <a:pt x="108295" y="1431786"/>
                  </a:lnTo>
                  <a:lnTo>
                    <a:pt x="71943" y="1401793"/>
                  </a:lnTo>
                  <a:lnTo>
                    <a:pt x="41949" y="1365441"/>
                  </a:lnTo>
                  <a:lnTo>
                    <a:pt x="19302" y="1323718"/>
                  </a:lnTo>
                  <a:lnTo>
                    <a:pt x="4990" y="1277613"/>
                  </a:lnTo>
                  <a:lnTo>
                    <a:pt x="0" y="1228112"/>
                  </a:lnTo>
                  <a:lnTo>
                    <a:pt x="0" y="245629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706718" y="2138515"/>
              <a:ext cx="801370" cy="327025"/>
            </a:xfrm>
            <a:custGeom>
              <a:avLst/>
              <a:gdLst/>
              <a:ahLst/>
              <a:cxnLst/>
              <a:rect l="l" t="t" r="r" b="b"/>
              <a:pathLst>
                <a:path w="801369" h="327025">
                  <a:moveTo>
                    <a:pt x="800995" y="326624"/>
                  </a:moveTo>
                  <a:lnTo>
                    <a:pt x="0" y="326624"/>
                  </a:lnTo>
                  <a:lnTo>
                    <a:pt x="0" y="0"/>
                  </a:lnTo>
                  <a:lnTo>
                    <a:pt x="800995" y="0"/>
                  </a:lnTo>
                  <a:lnTo>
                    <a:pt x="800995" y="326624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706718" y="2138515"/>
            <a:ext cx="801370" cy="327025"/>
          </a:xfrm>
          <a:custGeom>
            <a:avLst/>
            <a:gdLst/>
            <a:ahLst/>
            <a:cxnLst/>
            <a:rect l="l" t="t" r="r" b="b"/>
            <a:pathLst>
              <a:path w="801369" h="327025">
                <a:moveTo>
                  <a:pt x="0" y="0"/>
                </a:moveTo>
                <a:lnTo>
                  <a:pt x="800995" y="0"/>
                </a:lnTo>
                <a:lnTo>
                  <a:pt x="800995" y="326624"/>
                </a:lnTo>
                <a:lnTo>
                  <a:pt x="0" y="3266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42424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978393" y="2191587"/>
            <a:ext cx="2578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2F2F2"/>
                </a:solidFill>
                <a:latin typeface="Roboto"/>
                <a:cs typeface="Roboto"/>
              </a:rPr>
              <a:t>CM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09264" y="3867442"/>
            <a:ext cx="3413760" cy="594995"/>
          </a:xfrm>
          <a:prstGeom prst="rect">
            <a:avLst/>
          </a:prstGeom>
          <a:solidFill>
            <a:srgbClr val="990000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marL="798195">
              <a:lnSpc>
                <a:spcPct val="100000"/>
              </a:lnSpc>
            </a:pP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Openshift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Kubernetes Cluster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2344" y="3867442"/>
            <a:ext cx="3580129" cy="594995"/>
          </a:xfrm>
          <a:prstGeom prst="rect">
            <a:avLst/>
          </a:prstGeom>
          <a:solidFill>
            <a:srgbClr val="666666"/>
          </a:solidFill>
        </p:spPr>
        <p:txBody>
          <a:bodyPr wrap="square" lIns="0" tIns="317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Bare </a:t>
            </a: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metal or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VMs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33161" y="1996573"/>
            <a:ext cx="854710" cy="436880"/>
            <a:chOff x="6533161" y="1996573"/>
            <a:chExt cx="854710" cy="436880"/>
          </a:xfrm>
        </p:grpSpPr>
        <p:sp>
          <p:nvSpPr>
            <p:cNvPr id="15" name="object 15"/>
            <p:cNvSpPr/>
            <p:nvPr/>
          </p:nvSpPr>
          <p:spPr>
            <a:xfrm>
              <a:off x="6542686" y="2006098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30">
                  <a:moveTo>
                    <a:pt x="835123" y="417561"/>
                  </a:moveTo>
                  <a:lnTo>
                    <a:pt x="0" y="417561"/>
                  </a:lnTo>
                  <a:lnTo>
                    <a:pt x="0" y="0"/>
                  </a:lnTo>
                  <a:lnTo>
                    <a:pt x="835123" y="0"/>
                  </a:lnTo>
                  <a:lnTo>
                    <a:pt x="835123" y="417561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6542686" y="2006098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30">
                  <a:moveTo>
                    <a:pt x="0" y="0"/>
                  </a:moveTo>
                  <a:lnTo>
                    <a:pt x="835123" y="0"/>
                  </a:lnTo>
                  <a:lnTo>
                    <a:pt x="835123" y="417561"/>
                  </a:lnTo>
                  <a:lnTo>
                    <a:pt x="0" y="41756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7162497" y="2014463"/>
            <a:ext cx="206375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50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0"/>
              </a:spcBef>
            </a:pPr>
            <a:endParaRPr sz="14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5073" y="2014463"/>
            <a:ext cx="226060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72390" rIns="0" bIns="0" rtlCol="0" vert="horz">
            <a:spAutoFit/>
          </a:bodyPr>
          <a:lstStyle/>
          <a:p>
            <a:pPr marL="32384" indent="38100">
              <a:lnSpc>
                <a:spcPct val="100000"/>
              </a:lnSpc>
              <a:spcBef>
                <a:spcPts val="570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al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ous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52211" y="2014463"/>
            <a:ext cx="492759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72390" rIns="0" bIns="0" rtlCol="0" vert="horz">
            <a:spAutoFit/>
          </a:bodyPr>
          <a:lstStyle/>
          <a:p>
            <a:pPr marL="122555" indent="118745">
              <a:lnSpc>
                <a:spcPct val="100000"/>
              </a:lnSpc>
              <a:spcBef>
                <a:spcPts val="570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Vi</a:t>
            </a:r>
            <a:r>
              <a:rPr dirty="0" sz="900" spc="1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tu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Wareh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939798" y="1581389"/>
            <a:ext cx="1381125" cy="1297305"/>
            <a:chOff x="6939798" y="1581389"/>
            <a:chExt cx="1381125" cy="1297305"/>
          </a:xfrm>
        </p:grpSpPr>
        <p:sp>
          <p:nvSpPr>
            <p:cNvPr id="21" name="object 21"/>
            <p:cNvSpPr/>
            <p:nvPr/>
          </p:nvSpPr>
          <p:spPr>
            <a:xfrm>
              <a:off x="6960311" y="1586151"/>
              <a:ext cx="197485" cy="1287780"/>
            </a:xfrm>
            <a:custGeom>
              <a:avLst/>
              <a:gdLst/>
              <a:ahLst/>
              <a:cxnLst/>
              <a:rect l="l" t="t" r="r" b="b"/>
              <a:pathLst>
                <a:path w="197484" h="1287780">
                  <a:moveTo>
                    <a:pt x="197424" y="0"/>
                  </a:moveTo>
                  <a:lnTo>
                    <a:pt x="197424" y="1287642"/>
                  </a:lnTo>
                  <a:lnTo>
                    <a:pt x="0" y="1287642"/>
                  </a:lnTo>
                  <a:lnTo>
                    <a:pt x="0" y="477149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6944561" y="20200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44561" y="20200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7475710" y="2001450"/>
              <a:ext cx="835660" cy="414020"/>
            </a:xfrm>
            <a:custGeom>
              <a:avLst/>
              <a:gdLst/>
              <a:ahLst/>
              <a:cxnLst/>
              <a:rect l="l" t="t" r="r" b="b"/>
              <a:pathLst>
                <a:path w="835659" h="414019">
                  <a:moveTo>
                    <a:pt x="835123" y="413486"/>
                  </a:moveTo>
                  <a:lnTo>
                    <a:pt x="0" y="413486"/>
                  </a:lnTo>
                  <a:lnTo>
                    <a:pt x="0" y="0"/>
                  </a:lnTo>
                  <a:lnTo>
                    <a:pt x="835123" y="0"/>
                  </a:lnTo>
                  <a:lnTo>
                    <a:pt x="835123" y="413486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475710" y="2001450"/>
              <a:ext cx="835660" cy="414020"/>
            </a:xfrm>
            <a:custGeom>
              <a:avLst/>
              <a:gdLst/>
              <a:ahLst/>
              <a:cxnLst/>
              <a:rect l="l" t="t" r="r" b="b"/>
              <a:pathLst>
                <a:path w="835659" h="414019">
                  <a:moveTo>
                    <a:pt x="0" y="0"/>
                  </a:moveTo>
                  <a:lnTo>
                    <a:pt x="835123" y="0"/>
                  </a:lnTo>
                  <a:lnTo>
                    <a:pt x="835123" y="413486"/>
                  </a:lnTo>
                  <a:lnTo>
                    <a:pt x="0" y="41348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98071" y="2014463"/>
            <a:ext cx="403860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67945" rIns="0" bIns="0" rtlCol="0" vert="horz">
            <a:spAutoFit/>
          </a:bodyPr>
          <a:lstStyle/>
          <a:p>
            <a:pPr marL="32384" marR="115570" indent="38100">
              <a:lnSpc>
                <a:spcPct val="100000"/>
              </a:lnSpc>
              <a:spcBef>
                <a:spcPts val="535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al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ouse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85234" y="2014463"/>
            <a:ext cx="492759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67945" rIns="0" bIns="0" rtlCol="0" vert="horz">
            <a:spAutoFit/>
          </a:bodyPr>
          <a:lstStyle/>
          <a:p>
            <a:pPr marL="122555" indent="118745">
              <a:lnSpc>
                <a:spcPct val="100000"/>
              </a:lnSpc>
              <a:spcBef>
                <a:spcPts val="535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Vi</a:t>
            </a:r>
            <a:r>
              <a:rPr dirty="0" sz="900" spc="1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tu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Wareh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45863" y="1581389"/>
            <a:ext cx="2068195" cy="1297940"/>
            <a:chOff x="5845863" y="1581389"/>
            <a:chExt cx="2068195" cy="1297940"/>
          </a:xfrm>
        </p:grpSpPr>
        <p:sp>
          <p:nvSpPr>
            <p:cNvPr id="29" name="object 29"/>
            <p:cNvSpPr/>
            <p:nvPr/>
          </p:nvSpPr>
          <p:spPr>
            <a:xfrm>
              <a:off x="7157735" y="1586151"/>
              <a:ext cx="735965" cy="1288415"/>
            </a:xfrm>
            <a:custGeom>
              <a:avLst/>
              <a:gdLst/>
              <a:ahLst/>
              <a:cxnLst/>
              <a:rect l="l" t="t" r="r" b="b"/>
              <a:pathLst>
                <a:path w="735965" h="1288414">
                  <a:moveTo>
                    <a:pt x="0" y="0"/>
                  </a:moveTo>
                  <a:lnTo>
                    <a:pt x="0" y="1288092"/>
                  </a:lnTo>
                  <a:lnTo>
                    <a:pt x="735573" y="1288092"/>
                  </a:lnTo>
                  <a:lnTo>
                    <a:pt x="735573" y="472494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877559" y="20154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7877559" y="201542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855388" y="2478105"/>
              <a:ext cx="530860" cy="206375"/>
            </a:xfrm>
            <a:custGeom>
              <a:avLst/>
              <a:gdLst/>
              <a:ahLst/>
              <a:cxnLst/>
              <a:rect l="l" t="t" r="r" b="b"/>
              <a:pathLst>
                <a:path w="530860" h="206375">
                  <a:moveTo>
                    <a:pt x="0" y="0"/>
                  </a:moveTo>
                  <a:lnTo>
                    <a:pt x="530398" y="0"/>
                  </a:lnTo>
                  <a:lnTo>
                    <a:pt x="530398" y="206089"/>
                  </a:lnTo>
                  <a:lnTo>
                    <a:pt x="0" y="20608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6666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864913" y="2431006"/>
            <a:ext cx="511809" cy="243840"/>
          </a:xfrm>
          <a:prstGeom prst="rect">
            <a:avLst/>
          </a:prstGeom>
          <a:solidFill>
            <a:srgbClr val="4985E8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650">
              <a:latin typeface="Times New Roman"/>
              <a:cs typeface="Times New Roman"/>
            </a:endParaRPr>
          </a:p>
          <a:p>
            <a:pPr marL="96520">
              <a:lnSpc>
                <a:spcPct val="100000"/>
              </a:lnSpc>
            </a:pPr>
            <a:r>
              <a:rPr dirty="0" sz="600" spc="-5">
                <a:solidFill>
                  <a:srgbClr val="F2F2F2"/>
                </a:solidFill>
                <a:latin typeface="Roboto"/>
                <a:cs typeface="Roboto"/>
              </a:rPr>
              <a:t>Python,</a:t>
            </a:r>
            <a:r>
              <a:rPr dirty="0" sz="600" spc="-20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5008364" y="962848"/>
            <a:ext cx="3423920" cy="692785"/>
            <a:chOff x="5008364" y="962848"/>
            <a:chExt cx="3423920" cy="692785"/>
          </a:xfrm>
        </p:grpSpPr>
        <p:sp>
          <p:nvSpPr>
            <p:cNvPr id="35" name="object 35"/>
            <p:cNvSpPr/>
            <p:nvPr/>
          </p:nvSpPr>
          <p:spPr>
            <a:xfrm>
              <a:off x="5017889" y="972373"/>
              <a:ext cx="3404870" cy="673735"/>
            </a:xfrm>
            <a:custGeom>
              <a:avLst/>
              <a:gdLst/>
              <a:ahLst/>
              <a:cxnLst/>
              <a:rect l="l" t="t" r="r" b="b"/>
              <a:pathLst>
                <a:path w="3404870" h="673735">
                  <a:moveTo>
                    <a:pt x="3404618" y="673686"/>
                  </a:moveTo>
                  <a:lnTo>
                    <a:pt x="0" y="673686"/>
                  </a:lnTo>
                  <a:lnTo>
                    <a:pt x="0" y="0"/>
                  </a:lnTo>
                  <a:lnTo>
                    <a:pt x="3404618" y="0"/>
                  </a:lnTo>
                  <a:lnTo>
                    <a:pt x="3404618" y="673686"/>
                  </a:lnTo>
                  <a:close/>
                </a:path>
              </a:pathLst>
            </a:custGeom>
            <a:solidFill>
              <a:srgbClr val="8E7C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017889" y="972373"/>
              <a:ext cx="3404870" cy="673735"/>
            </a:xfrm>
            <a:custGeom>
              <a:avLst/>
              <a:gdLst/>
              <a:ahLst/>
              <a:cxnLst/>
              <a:rect l="l" t="t" r="r" b="b"/>
              <a:pathLst>
                <a:path w="3404870" h="673735">
                  <a:moveTo>
                    <a:pt x="0" y="0"/>
                  </a:moveTo>
                  <a:lnTo>
                    <a:pt x="3404618" y="0"/>
                  </a:lnTo>
                  <a:lnTo>
                    <a:pt x="3404618" y="673686"/>
                  </a:lnTo>
                  <a:lnTo>
                    <a:pt x="0" y="67368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064237" y="1294402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594498" y="291749"/>
                  </a:moveTo>
                  <a:lnTo>
                    <a:pt x="48624" y="291749"/>
                  </a:lnTo>
                  <a:lnTo>
                    <a:pt x="29699" y="287928"/>
                  </a:lnTo>
                  <a:lnTo>
                    <a:pt x="14243" y="277507"/>
                  </a:lnTo>
                  <a:lnTo>
                    <a:pt x="3821" y="262051"/>
                  </a:lnTo>
                  <a:lnTo>
                    <a:pt x="0" y="243124"/>
                  </a:lnTo>
                  <a:lnTo>
                    <a:pt x="0" y="48627"/>
                  </a:lnTo>
                  <a:lnTo>
                    <a:pt x="3821" y="29699"/>
                  </a:lnTo>
                  <a:lnTo>
                    <a:pt x="14243" y="14243"/>
                  </a:lnTo>
                  <a:lnTo>
                    <a:pt x="29699" y="3821"/>
                  </a:lnTo>
                  <a:lnTo>
                    <a:pt x="48624" y="0"/>
                  </a:lnTo>
                  <a:lnTo>
                    <a:pt x="594498" y="0"/>
                  </a:lnTo>
                  <a:lnTo>
                    <a:pt x="634949" y="21648"/>
                  </a:lnTo>
                  <a:lnTo>
                    <a:pt x="643123" y="48627"/>
                  </a:lnTo>
                  <a:lnTo>
                    <a:pt x="643123" y="243124"/>
                  </a:lnTo>
                  <a:lnTo>
                    <a:pt x="639301" y="262051"/>
                  </a:lnTo>
                  <a:lnTo>
                    <a:pt x="628879" y="277507"/>
                  </a:lnTo>
                  <a:lnTo>
                    <a:pt x="613423" y="287928"/>
                  </a:lnTo>
                  <a:lnTo>
                    <a:pt x="594498" y="291749"/>
                  </a:lnTo>
                  <a:close/>
                </a:path>
              </a:pathLst>
            </a:custGeom>
            <a:solidFill>
              <a:srgbClr val="0B52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064237" y="1294402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0" y="48627"/>
                  </a:moveTo>
                  <a:lnTo>
                    <a:pt x="3821" y="29699"/>
                  </a:lnTo>
                  <a:lnTo>
                    <a:pt x="14243" y="14243"/>
                  </a:lnTo>
                  <a:lnTo>
                    <a:pt x="29699" y="3821"/>
                  </a:lnTo>
                  <a:lnTo>
                    <a:pt x="48624" y="0"/>
                  </a:lnTo>
                  <a:lnTo>
                    <a:pt x="594498" y="0"/>
                  </a:lnTo>
                  <a:lnTo>
                    <a:pt x="634949" y="21648"/>
                  </a:lnTo>
                  <a:lnTo>
                    <a:pt x="643123" y="48627"/>
                  </a:lnTo>
                  <a:lnTo>
                    <a:pt x="643123" y="243124"/>
                  </a:lnTo>
                  <a:lnTo>
                    <a:pt x="639301" y="262051"/>
                  </a:lnTo>
                  <a:lnTo>
                    <a:pt x="628879" y="277507"/>
                  </a:lnTo>
                  <a:lnTo>
                    <a:pt x="613423" y="287928"/>
                  </a:lnTo>
                  <a:lnTo>
                    <a:pt x="594498" y="291749"/>
                  </a:lnTo>
                  <a:lnTo>
                    <a:pt x="48624" y="291749"/>
                  </a:lnTo>
                  <a:lnTo>
                    <a:pt x="29699" y="287928"/>
                  </a:lnTo>
                  <a:lnTo>
                    <a:pt x="14243" y="277507"/>
                  </a:lnTo>
                  <a:lnTo>
                    <a:pt x="3821" y="262051"/>
                  </a:lnTo>
                  <a:lnTo>
                    <a:pt x="0" y="243124"/>
                  </a:lnTo>
                  <a:lnTo>
                    <a:pt x="0" y="48627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836186" y="1294402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594498" y="291749"/>
                  </a:moveTo>
                  <a:lnTo>
                    <a:pt x="48624" y="291749"/>
                  </a:lnTo>
                  <a:lnTo>
                    <a:pt x="29689" y="287928"/>
                  </a:lnTo>
                  <a:lnTo>
                    <a:pt x="14234" y="277507"/>
                  </a:lnTo>
                  <a:lnTo>
                    <a:pt x="3818" y="262051"/>
                  </a:lnTo>
                  <a:lnTo>
                    <a:pt x="0" y="243124"/>
                  </a:lnTo>
                  <a:lnTo>
                    <a:pt x="0" y="48627"/>
                  </a:lnTo>
                  <a:lnTo>
                    <a:pt x="3818" y="29699"/>
                  </a:lnTo>
                  <a:lnTo>
                    <a:pt x="14234" y="14243"/>
                  </a:lnTo>
                  <a:lnTo>
                    <a:pt x="29689" y="3821"/>
                  </a:lnTo>
                  <a:lnTo>
                    <a:pt x="48624" y="0"/>
                  </a:lnTo>
                  <a:lnTo>
                    <a:pt x="594498" y="0"/>
                  </a:lnTo>
                  <a:lnTo>
                    <a:pt x="634949" y="21648"/>
                  </a:lnTo>
                  <a:lnTo>
                    <a:pt x="643123" y="48627"/>
                  </a:lnTo>
                  <a:lnTo>
                    <a:pt x="643123" y="243124"/>
                  </a:lnTo>
                  <a:lnTo>
                    <a:pt x="639301" y="262051"/>
                  </a:lnTo>
                  <a:lnTo>
                    <a:pt x="628879" y="277507"/>
                  </a:lnTo>
                  <a:lnTo>
                    <a:pt x="613423" y="287928"/>
                  </a:lnTo>
                  <a:lnTo>
                    <a:pt x="594498" y="291749"/>
                  </a:lnTo>
                  <a:close/>
                </a:path>
              </a:pathLst>
            </a:custGeom>
            <a:solidFill>
              <a:srgbClr val="0B52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836186" y="1294402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0" y="48627"/>
                  </a:moveTo>
                  <a:lnTo>
                    <a:pt x="3818" y="29699"/>
                  </a:lnTo>
                  <a:lnTo>
                    <a:pt x="14234" y="14243"/>
                  </a:lnTo>
                  <a:lnTo>
                    <a:pt x="29689" y="3821"/>
                  </a:lnTo>
                  <a:lnTo>
                    <a:pt x="48624" y="0"/>
                  </a:lnTo>
                  <a:lnTo>
                    <a:pt x="594498" y="0"/>
                  </a:lnTo>
                  <a:lnTo>
                    <a:pt x="634949" y="21648"/>
                  </a:lnTo>
                  <a:lnTo>
                    <a:pt x="643123" y="48627"/>
                  </a:lnTo>
                  <a:lnTo>
                    <a:pt x="643123" y="243124"/>
                  </a:lnTo>
                  <a:lnTo>
                    <a:pt x="639301" y="262051"/>
                  </a:lnTo>
                  <a:lnTo>
                    <a:pt x="628879" y="277507"/>
                  </a:lnTo>
                  <a:lnTo>
                    <a:pt x="613423" y="287928"/>
                  </a:lnTo>
                  <a:lnTo>
                    <a:pt x="594498" y="291749"/>
                  </a:lnTo>
                  <a:lnTo>
                    <a:pt x="48624" y="291749"/>
                  </a:lnTo>
                  <a:lnTo>
                    <a:pt x="29689" y="287928"/>
                  </a:lnTo>
                  <a:lnTo>
                    <a:pt x="14234" y="277507"/>
                  </a:lnTo>
                  <a:lnTo>
                    <a:pt x="3818" y="262051"/>
                  </a:lnTo>
                  <a:lnTo>
                    <a:pt x="0" y="243124"/>
                  </a:lnTo>
                  <a:lnTo>
                    <a:pt x="0" y="48627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038466" y="1039813"/>
            <a:ext cx="1376680" cy="491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Management</a:t>
            </a:r>
            <a:r>
              <a:rPr dirty="0" sz="1100" spc="-45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Console</a:t>
            </a:r>
            <a:endParaRPr sz="1100">
              <a:latin typeface="Roboto"/>
              <a:cs typeface="Roboto"/>
            </a:endParaRPr>
          </a:p>
          <a:p>
            <a:pPr marL="199390">
              <a:lnSpc>
                <a:spcPct val="100000"/>
              </a:lnSpc>
              <a:spcBef>
                <a:spcPts val="1030"/>
              </a:spcBef>
              <a:tabLst>
                <a:tab pos="952500" algn="l"/>
              </a:tabLst>
            </a:pPr>
            <a:r>
              <a:rPr dirty="0" sz="1100" spc="-5">
                <a:solidFill>
                  <a:srgbClr val="F2F2F2"/>
                </a:solidFill>
                <a:latin typeface="Arial"/>
                <a:cs typeface="Arial"/>
              </a:rPr>
              <a:t>CML	CDW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1097690" y="1268214"/>
            <a:ext cx="5297805" cy="1165225"/>
            <a:chOff x="1097690" y="1268214"/>
            <a:chExt cx="5297805" cy="1165225"/>
          </a:xfrm>
        </p:grpSpPr>
        <p:sp>
          <p:nvSpPr>
            <p:cNvPr id="43" name="object 43"/>
            <p:cNvSpPr/>
            <p:nvPr/>
          </p:nvSpPr>
          <p:spPr>
            <a:xfrm>
              <a:off x="1107215" y="1309204"/>
              <a:ext cx="3796665" cy="829310"/>
            </a:xfrm>
            <a:custGeom>
              <a:avLst/>
              <a:gdLst/>
              <a:ahLst/>
              <a:cxnLst/>
              <a:rect l="l" t="t" r="r" b="b"/>
              <a:pathLst>
                <a:path w="3796665" h="829310">
                  <a:moveTo>
                    <a:pt x="0" y="829310"/>
                  </a:moveTo>
                  <a:lnTo>
                    <a:pt x="0" y="0"/>
                  </a:lnTo>
                  <a:lnTo>
                    <a:pt x="3796374" y="0"/>
                  </a:lnTo>
                </a:path>
              </a:pathLst>
            </a:custGeom>
            <a:ln w="19049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894065" y="1268214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158439" y="2006103"/>
              <a:ext cx="1227455" cy="417830"/>
            </a:xfrm>
            <a:custGeom>
              <a:avLst/>
              <a:gdLst/>
              <a:ahLst/>
              <a:cxnLst/>
              <a:rect l="l" t="t" r="r" b="b"/>
              <a:pathLst>
                <a:path w="1227454" h="417830">
                  <a:moveTo>
                    <a:pt x="1227372" y="417561"/>
                  </a:moveTo>
                  <a:lnTo>
                    <a:pt x="0" y="417561"/>
                  </a:lnTo>
                  <a:lnTo>
                    <a:pt x="0" y="0"/>
                  </a:lnTo>
                  <a:lnTo>
                    <a:pt x="1227372" y="0"/>
                  </a:lnTo>
                  <a:lnTo>
                    <a:pt x="1227372" y="417561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158439" y="2006103"/>
              <a:ext cx="1227455" cy="417830"/>
            </a:xfrm>
            <a:custGeom>
              <a:avLst/>
              <a:gdLst/>
              <a:ahLst/>
              <a:cxnLst/>
              <a:rect l="l" t="t" r="r" b="b"/>
              <a:pathLst>
                <a:path w="1227454" h="417830">
                  <a:moveTo>
                    <a:pt x="0" y="0"/>
                  </a:moveTo>
                  <a:lnTo>
                    <a:pt x="1227372" y="0"/>
                  </a:lnTo>
                  <a:lnTo>
                    <a:pt x="1227372" y="417561"/>
                  </a:lnTo>
                  <a:lnTo>
                    <a:pt x="0" y="41756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2799617" y="1107974"/>
            <a:ext cx="109347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666666"/>
                </a:solidFill>
                <a:latin typeface="Roboto"/>
                <a:cs typeface="Roboto"/>
              </a:rPr>
              <a:t>1. Install Mgmt</a:t>
            </a:r>
            <a:r>
              <a:rPr dirty="0" sz="800" spc="-50">
                <a:solidFill>
                  <a:srgbClr val="666666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666666"/>
                </a:solidFill>
                <a:latin typeface="Roboto"/>
                <a:cs typeface="Roboto"/>
              </a:rPr>
              <a:t>Console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76875" y="2014463"/>
            <a:ext cx="599440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  <a:spcBef>
                <a:spcPts val="5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kspace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167964" y="2014463"/>
            <a:ext cx="675640" cy="397510"/>
          </a:xfrm>
          <a:prstGeom prst="rect">
            <a:avLst/>
          </a:prstGeom>
          <a:solidFill>
            <a:srgbClr val="6EA8DB"/>
          </a:solidFill>
        </p:spPr>
        <p:txBody>
          <a:bodyPr wrap="square" lIns="0" tIns="2540" rIns="0" bIns="0" rtlCol="0" vert="horz">
            <a:spAutoFit/>
          </a:bodyPr>
          <a:lstStyle/>
          <a:p>
            <a:pPr marR="57785">
              <a:lnSpc>
                <a:spcPct val="100000"/>
              </a:lnSpc>
              <a:spcBef>
                <a:spcPts val="20"/>
              </a:spcBef>
            </a:pPr>
            <a:endParaRPr sz="850">
              <a:latin typeface="Times New Roman"/>
              <a:cs typeface="Times New Roman"/>
            </a:endParaRPr>
          </a:p>
          <a:p>
            <a:pPr marL="188595">
              <a:lnSpc>
                <a:spcPct val="100000"/>
              </a:lnSpc>
              <a:spcBef>
                <a:spcPts val="5"/>
              </a:spcBef>
            </a:pPr>
            <a:r>
              <a:rPr dirty="0" sz="900" spc="-5">
                <a:solidFill>
                  <a:srgbClr val="F2F2F2"/>
                </a:solidFill>
                <a:latin typeface="Roboto"/>
                <a:cs typeface="Roboto"/>
              </a:rPr>
              <a:t>CML</a:t>
            </a:r>
            <a:r>
              <a:rPr dirty="0" sz="900" spc="-75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Wor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751626" y="1581389"/>
            <a:ext cx="639445" cy="1297305"/>
            <a:chOff x="5751626" y="1581389"/>
            <a:chExt cx="639445" cy="1297305"/>
          </a:xfrm>
        </p:grpSpPr>
        <p:sp>
          <p:nvSpPr>
            <p:cNvPr id="51" name="object 51"/>
            <p:cNvSpPr/>
            <p:nvPr/>
          </p:nvSpPr>
          <p:spPr>
            <a:xfrm>
              <a:off x="5772113" y="1586151"/>
              <a:ext cx="614045" cy="1287780"/>
            </a:xfrm>
            <a:custGeom>
              <a:avLst/>
              <a:gdLst/>
              <a:ahLst/>
              <a:cxnLst/>
              <a:rect l="l" t="t" r="r" b="b"/>
              <a:pathLst>
                <a:path w="614045" h="1287780">
                  <a:moveTo>
                    <a:pt x="613698" y="0"/>
                  </a:moveTo>
                  <a:lnTo>
                    <a:pt x="613698" y="1287642"/>
                  </a:lnTo>
                  <a:lnTo>
                    <a:pt x="0" y="1287642"/>
                  </a:lnTo>
                  <a:lnTo>
                    <a:pt x="0" y="477149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756388" y="20200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0" y="43224"/>
                  </a:lnTo>
                  <a:lnTo>
                    <a:pt x="15724" y="0"/>
                  </a:lnTo>
                  <a:lnTo>
                    <a:pt x="31449" y="43224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756388" y="20200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49" y="43224"/>
                  </a:moveTo>
                  <a:lnTo>
                    <a:pt x="15724" y="0"/>
                  </a:lnTo>
                  <a:lnTo>
                    <a:pt x="0" y="43224"/>
                  </a:lnTo>
                  <a:lnTo>
                    <a:pt x="31449" y="43224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5891273" y="1792477"/>
            <a:ext cx="44132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424242"/>
                </a:solidFill>
                <a:latin typeface="Roboto"/>
                <a:cs typeface="Roboto"/>
              </a:rPr>
              <a:t>3.</a:t>
            </a:r>
            <a:r>
              <a:rPr dirty="0" sz="800" spc="-5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424242"/>
                </a:solidFill>
                <a:latin typeface="Roboto"/>
                <a:cs typeface="Roboto"/>
              </a:rPr>
              <a:t>Deploy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344738" y="1792477"/>
            <a:ext cx="80835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424242"/>
                </a:solidFill>
                <a:latin typeface="Roboto"/>
                <a:cs typeface="Roboto"/>
              </a:rPr>
              <a:t>Workspaces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162739" y="2478104"/>
            <a:ext cx="530860" cy="206375"/>
          </a:xfrm>
          <a:prstGeom prst="rect">
            <a:avLst/>
          </a:prstGeom>
          <a:solidFill>
            <a:srgbClr val="4985E8"/>
          </a:solidFill>
          <a:ln w="19049">
            <a:solidFill>
              <a:srgbClr val="666666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200025" marR="96520" indent="-95885">
              <a:lnSpc>
                <a:spcPct val="100000"/>
              </a:lnSpc>
              <a:spcBef>
                <a:spcPts val="65"/>
              </a:spcBef>
            </a:pPr>
            <a:r>
              <a:rPr dirty="0" sz="600" spc="-10">
                <a:solidFill>
                  <a:srgbClr val="F2F2F2"/>
                </a:solidFill>
                <a:latin typeface="Roboto"/>
                <a:cs typeface="Roboto"/>
              </a:rPr>
              <a:t>Spark-on-  </a:t>
            </a:r>
            <a:r>
              <a:rPr dirty="0" sz="600" spc="-10">
                <a:solidFill>
                  <a:srgbClr val="F2F2F2"/>
                </a:solidFill>
                <a:latin typeface="Roboto"/>
                <a:cs typeface="Roboto"/>
              </a:rPr>
              <a:t>K8s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1914586" y="2133753"/>
            <a:ext cx="1936750" cy="336550"/>
            <a:chOff x="1914586" y="2133753"/>
            <a:chExt cx="1936750" cy="336550"/>
          </a:xfrm>
        </p:grpSpPr>
        <p:sp>
          <p:nvSpPr>
            <p:cNvPr id="58" name="object 58"/>
            <p:cNvSpPr/>
            <p:nvPr/>
          </p:nvSpPr>
          <p:spPr>
            <a:xfrm>
              <a:off x="1919348" y="2138515"/>
              <a:ext cx="1927225" cy="327025"/>
            </a:xfrm>
            <a:custGeom>
              <a:avLst/>
              <a:gdLst/>
              <a:ahLst/>
              <a:cxnLst/>
              <a:rect l="l" t="t" r="r" b="b"/>
              <a:pathLst>
                <a:path w="1927225" h="327025">
                  <a:moveTo>
                    <a:pt x="1926943" y="326624"/>
                  </a:moveTo>
                  <a:lnTo>
                    <a:pt x="0" y="326624"/>
                  </a:lnTo>
                  <a:lnTo>
                    <a:pt x="0" y="0"/>
                  </a:lnTo>
                  <a:lnTo>
                    <a:pt x="1926943" y="0"/>
                  </a:lnTo>
                  <a:lnTo>
                    <a:pt x="1926943" y="326624"/>
                  </a:lnTo>
                  <a:close/>
                </a:path>
              </a:pathLst>
            </a:custGeom>
            <a:solidFill>
              <a:srgbClr val="B35E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919348" y="2138515"/>
              <a:ext cx="1927225" cy="327025"/>
            </a:xfrm>
            <a:custGeom>
              <a:avLst/>
              <a:gdLst/>
              <a:ahLst/>
              <a:cxnLst/>
              <a:rect l="l" t="t" r="r" b="b"/>
              <a:pathLst>
                <a:path w="1927225" h="327025">
                  <a:moveTo>
                    <a:pt x="0" y="0"/>
                  </a:moveTo>
                  <a:lnTo>
                    <a:pt x="1926943" y="0"/>
                  </a:lnTo>
                  <a:lnTo>
                    <a:pt x="1926943" y="326624"/>
                  </a:lnTo>
                  <a:lnTo>
                    <a:pt x="0" y="3266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2233952" y="2191596"/>
            <a:ext cx="12954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2F2F2"/>
                </a:solidFill>
                <a:latin typeface="Roboto"/>
                <a:cs typeface="Roboto"/>
              </a:rPr>
              <a:t>CDP </a:t>
            </a:r>
            <a:r>
              <a:rPr dirty="0" sz="1200" spc="-10">
                <a:solidFill>
                  <a:srgbClr val="F2F2F2"/>
                </a:solidFill>
                <a:latin typeface="Roboto"/>
                <a:cs typeface="Roboto"/>
              </a:rPr>
              <a:t>PVC </a:t>
            </a:r>
            <a:r>
              <a:rPr dirty="0" sz="1200" spc="-5">
                <a:solidFill>
                  <a:srgbClr val="F2F2F2"/>
                </a:solidFill>
                <a:latin typeface="Roboto"/>
                <a:cs typeface="Roboto"/>
              </a:rPr>
              <a:t>BASE</a:t>
            </a:r>
            <a:r>
              <a:rPr dirty="0" sz="1200" spc="-60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2F2F2"/>
                </a:solidFill>
                <a:latin typeface="Roboto"/>
                <a:cs typeface="Roboto"/>
              </a:rPr>
              <a:t>7.x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1914583" y="2500132"/>
            <a:ext cx="568960" cy="215900"/>
            <a:chOff x="1914583" y="2500132"/>
            <a:chExt cx="568960" cy="215900"/>
          </a:xfrm>
        </p:grpSpPr>
        <p:sp>
          <p:nvSpPr>
            <p:cNvPr id="62" name="object 62"/>
            <p:cNvSpPr/>
            <p:nvPr/>
          </p:nvSpPr>
          <p:spPr>
            <a:xfrm>
              <a:off x="1919346" y="2504894"/>
              <a:ext cx="559435" cy="206375"/>
            </a:xfrm>
            <a:custGeom>
              <a:avLst/>
              <a:gdLst/>
              <a:ahLst/>
              <a:cxnLst/>
              <a:rect l="l" t="t" r="r" b="b"/>
              <a:pathLst>
                <a:path w="559435" h="206375">
                  <a:moveTo>
                    <a:pt x="559311" y="206049"/>
                  </a:moveTo>
                  <a:lnTo>
                    <a:pt x="0" y="206049"/>
                  </a:lnTo>
                  <a:lnTo>
                    <a:pt x="0" y="0"/>
                  </a:lnTo>
                  <a:lnTo>
                    <a:pt x="559311" y="0"/>
                  </a:lnTo>
                  <a:lnTo>
                    <a:pt x="559311" y="20604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919346" y="2504894"/>
              <a:ext cx="559435" cy="206375"/>
            </a:xfrm>
            <a:custGeom>
              <a:avLst/>
              <a:gdLst/>
              <a:ahLst/>
              <a:cxnLst/>
              <a:rect l="l" t="t" r="r" b="b"/>
              <a:pathLst>
                <a:path w="559435" h="206375">
                  <a:moveTo>
                    <a:pt x="0" y="0"/>
                  </a:moveTo>
                  <a:lnTo>
                    <a:pt x="559311" y="0"/>
                  </a:lnTo>
                  <a:lnTo>
                    <a:pt x="559311" y="206049"/>
                  </a:lnTo>
                  <a:lnTo>
                    <a:pt x="0" y="20604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4" name="object 64"/>
          <p:cNvGrpSpPr/>
          <p:nvPr/>
        </p:nvGrpSpPr>
        <p:grpSpPr>
          <a:xfrm>
            <a:off x="1502951" y="1795896"/>
            <a:ext cx="6927215" cy="1483360"/>
            <a:chOff x="1502951" y="1795896"/>
            <a:chExt cx="6927215" cy="1483360"/>
          </a:xfrm>
        </p:grpSpPr>
        <p:sp>
          <p:nvSpPr>
            <p:cNvPr id="65" name="object 65"/>
            <p:cNvSpPr/>
            <p:nvPr/>
          </p:nvSpPr>
          <p:spPr>
            <a:xfrm>
              <a:off x="1507714" y="2301827"/>
              <a:ext cx="1137920" cy="635"/>
            </a:xfrm>
            <a:custGeom>
              <a:avLst/>
              <a:gdLst/>
              <a:ahLst/>
              <a:cxnLst/>
              <a:rect l="l" t="t" r="r" b="b"/>
              <a:pathLst>
                <a:path w="1137920" h="635">
                  <a:moveTo>
                    <a:pt x="0" y="0"/>
                  </a:moveTo>
                  <a:lnTo>
                    <a:pt x="1137780" y="0"/>
                  </a:lnTo>
                  <a:lnTo>
                    <a:pt x="1137780" y="562"/>
                  </a:lnTo>
                  <a:lnTo>
                    <a:pt x="468714" y="562"/>
                  </a:lnTo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1933201" y="228665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7" y="31464"/>
                  </a:moveTo>
                  <a:lnTo>
                    <a:pt x="0" y="15732"/>
                  </a:lnTo>
                  <a:lnTo>
                    <a:pt x="43227" y="0"/>
                  </a:lnTo>
                  <a:lnTo>
                    <a:pt x="43227" y="31464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1933201" y="228665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7" y="0"/>
                  </a:moveTo>
                  <a:lnTo>
                    <a:pt x="0" y="15732"/>
                  </a:lnTo>
                  <a:lnTo>
                    <a:pt x="43227" y="31464"/>
                  </a:lnTo>
                  <a:lnTo>
                    <a:pt x="43227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020564" y="1800658"/>
              <a:ext cx="3404870" cy="1473835"/>
            </a:xfrm>
            <a:custGeom>
              <a:avLst/>
              <a:gdLst/>
              <a:ahLst/>
              <a:cxnLst/>
              <a:rect l="l" t="t" r="r" b="b"/>
              <a:pathLst>
                <a:path w="3404870" h="1473835">
                  <a:moveTo>
                    <a:pt x="0" y="245629"/>
                  </a:moveTo>
                  <a:lnTo>
                    <a:pt x="4990" y="196126"/>
                  </a:lnTo>
                  <a:lnTo>
                    <a:pt x="19303" y="150019"/>
                  </a:lnTo>
                  <a:lnTo>
                    <a:pt x="41951" y="108295"/>
                  </a:lnTo>
                  <a:lnTo>
                    <a:pt x="71946" y="71943"/>
                  </a:lnTo>
                  <a:lnTo>
                    <a:pt x="108301" y="41949"/>
                  </a:lnTo>
                  <a:lnTo>
                    <a:pt x="150028" y="19302"/>
                  </a:lnTo>
                  <a:lnTo>
                    <a:pt x="196140" y="4990"/>
                  </a:lnTo>
                  <a:lnTo>
                    <a:pt x="245649" y="0"/>
                  </a:lnTo>
                  <a:lnTo>
                    <a:pt x="3158993" y="0"/>
                  </a:lnTo>
                  <a:lnTo>
                    <a:pt x="3207140" y="4763"/>
                  </a:lnTo>
                  <a:lnTo>
                    <a:pt x="3252996" y="18697"/>
                  </a:lnTo>
                  <a:lnTo>
                    <a:pt x="3295276" y="41268"/>
                  </a:lnTo>
                  <a:lnTo>
                    <a:pt x="3332693" y="71942"/>
                  </a:lnTo>
                  <a:lnTo>
                    <a:pt x="3363358" y="109353"/>
                  </a:lnTo>
                  <a:lnTo>
                    <a:pt x="3385924" y="151630"/>
                  </a:lnTo>
                  <a:lnTo>
                    <a:pt x="3399855" y="197485"/>
                  </a:lnTo>
                  <a:lnTo>
                    <a:pt x="3404618" y="245629"/>
                  </a:lnTo>
                  <a:lnTo>
                    <a:pt x="3404618" y="1228110"/>
                  </a:lnTo>
                  <a:lnTo>
                    <a:pt x="3399628" y="1277618"/>
                  </a:lnTo>
                  <a:lnTo>
                    <a:pt x="3385318" y="1323730"/>
                  </a:lnTo>
                  <a:lnTo>
                    <a:pt x="3362674" y="1365457"/>
                  </a:lnTo>
                  <a:lnTo>
                    <a:pt x="3332683" y="1401812"/>
                  </a:lnTo>
                  <a:lnTo>
                    <a:pt x="3296333" y="1431808"/>
                  </a:lnTo>
                  <a:lnTo>
                    <a:pt x="3254610" y="1454456"/>
                  </a:lnTo>
                  <a:lnTo>
                    <a:pt x="3208501" y="1468769"/>
                  </a:lnTo>
                  <a:lnTo>
                    <a:pt x="3158993" y="1473759"/>
                  </a:lnTo>
                  <a:lnTo>
                    <a:pt x="245649" y="1473759"/>
                  </a:lnTo>
                  <a:lnTo>
                    <a:pt x="196140" y="1468769"/>
                  </a:lnTo>
                  <a:lnTo>
                    <a:pt x="150028" y="1454456"/>
                  </a:lnTo>
                  <a:lnTo>
                    <a:pt x="108301" y="1431808"/>
                  </a:lnTo>
                  <a:lnTo>
                    <a:pt x="71946" y="1401812"/>
                  </a:lnTo>
                  <a:lnTo>
                    <a:pt x="41951" y="1365457"/>
                  </a:lnTo>
                  <a:lnTo>
                    <a:pt x="19303" y="1323730"/>
                  </a:lnTo>
                  <a:lnTo>
                    <a:pt x="4990" y="1277618"/>
                  </a:lnTo>
                  <a:lnTo>
                    <a:pt x="0" y="1228110"/>
                  </a:lnTo>
                  <a:lnTo>
                    <a:pt x="0" y="245629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4243116" y="2511969"/>
              <a:ext cx="544830" cy="3810"/>
            </a:xfrm>
            <a:custGeom>
              <a:avLst/>
              <a:gdLst/>
              <a:ahLst/>
              <a:cxnLst/>
              <a:rect l="l" t="t" r="r" b="b"/>
              <a:pathLst>
                <a:path w="544829" h="3810">
                  <a:moveTo>
                    <a:pt x="0" y="3274"/>
                  </a:moveTo>
                  <a:lnTo>
                    <a:pt x="544248" y="0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051166" y="2433255"/>
              <a:ext cx="211374" cy="1639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767915" y="2429995"/>
              <a:ext cx="211399" cy="1639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2045286" y="2484984"/>
            <a:ext cx="3073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2F2F2"/>
                </a:solidFill>
                <a:latin typeface="Roboto"/>
                <a:cs typeface="Roboto"/>
              </a:rPr>
              <a:t>HDFS</a:t>
            </a:r>
            <a:r>
              <a:rPr dirty="0" sz="700" spc="-100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700" spc="-5">
                <a:solidFill>
                  <a:srgbClr val="F2F2F2"/>
                </a:solidFill>
                <a:latin typeface="Roboto"/>
                <a:cs typeface="Roboto"/>
              </a:rPr>
              <a:t>/</a:t>
            </a:r>
            <a:endParaRPr sz="700">
              <a:latin typeface="Roboto"/>
              <a:cs typeface="Roboto"/>
            </a:endParaRPr>
          </a:p>
          <a:p>
            <a:pPr marL="27940">
              <a:lnSpc>
                <a:spcPct val="100000"/>
              </a:lnSpc>
            </a:pPr>
            <a:r>
              <a:rPr dirty="0" sz="700" spc="-10">
                <a:solidFill>
                  <a:srgbClr val="F2F2F2"/>
                </a:solidFill>
                <a:latin typeface="Roboto"/>
                <a:cs typeface="Roboto"/>
              </a:rPr>
              <a:t>Ozone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73" name="object 73"/>
          <p:cNvGrpSpPr/>
          <p:nvPr/>
        </p:nvGrpSpPr>
        <p:grpSpPr>
          <a:xfrm>
            <a:off x="2492557" y="2500132"/>
            <a:ext cx="923290" cy="215900"/>
            <a:chOff x="2492557" y="2500132"/>
            <a:chExt cx="923290" cy="215900"/>
          </a:xfrm>
        </p:grpSpPr>
        <p:sp>
          <p:nvSpPr>
            <p:cNvPr id="74" name="object 74"/>
            <p:cNvSpPr/>
            <p:nvPr/>
          </p:nvSpPr>
          <p:spPr>
            <a:xfrm>
              <a:off x="2497320" y="2504894"/>
              <a:ext cx="414655" cy="206375"/>
            </a:xfrm>
            <a:custGeom>
              <a:avLst/>
              <a:gdLst/>
              <a:ahLst/>
              <a:cxnLst/>
              <a:rect l="l" t="t" r="r" b="b"/>
              <a:pathLst>
                <a:path w="414655" h="206375">
                  <a:moveTo>
                    <a:pt x="4145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414599" y="0"/>
                  </a:lnTo>
                  <a:lnTo>
                    <a:pt x="414599" y="20609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2497320" y="2504894"/>
              <a:ext cx="414655" cy="206375"/>
            </a:xfrm>
            <a:custGeom>
              <a:avLst/>
              <a:gdLst/>
              <a:ahLst/>
              <a:cxnLst/>
              <a:rect l="l" t="t" r="r" b="b"/>
              <a:pathLst>
                <a:path w="414655" h="206375">
                  <a:moveTo>
                    <a:pt x="0" y="0"/>
                  </a:moveTo>
                  <a:lnTo>
                    <a:pt x="414599" y="0"/>
                  </a:lnTo>
                  <a:lnTo>
                    <a:pt x="4145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2930594" y="2504894"/>
              <a:ext cx="480059" cy="206375"/>
            </a:xfrm>
            <a:custGeom>
              <a:avLst/>
              <a:gdLst/>
              <a:ahLst/>
              <a:cxnLst/>
              <a:rect l="l" t="t" r="r" b="b"/>
              <a:pathLst>
                <a:path w="480060" h="206375">
                  <a:moveTo>
                    <a:pt x="4799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479999" y="0"/>
                  </a:lnTo>
                  <a:lnTo>
                    <a:pt x="479999" y="20609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2930594" y="2504894"/>
              <a:ext cx="480059" cy="206375"/>
            </a:xfrm>
            <a:custGeom>
              <a:avLst/>
              <a:gdLst/>
              <a:ahLst/>
              <a:cxnLst/>
              <a:rect l="l" t="t" r="r" b="b"/>
              <a:pathLst>
                <a:path w="480060" h="206375">
                  <a:moveTo>
                    <a:pt x="0" y="0"/>
                  </a:moveTo>
                  <a:lnTo>
                    <a:pt x="479999" y="0"/>
                  </a:lnTo>
                  <a:lnTo>
                    <a:pt x="4799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8" name="object 78"/>
          <p:cNvSpPr txBox="1"/>
          <p:nvPr/>
        </p:nvSpPr>
        <p:spPr>
          <a:xfrm>
            <a:off x="2595105" y="2538352"/>
            <a:ext cx="72771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5609" algn="l"/>
              </a:tabLst>
            </a:pPr>
            <a:r>
              <a:rPr dirty="0" sz="700" spc="-5">
                <a:solidFill>
                  <a:srgbClr val="F2F2F2"/>
                </a:solidFill>
                <a:latin typeface="Roboto"/>
                <a:cs typeface="Roboto"/>
              </a:rPr>
              <a:t>HMS	</a:t>
            </a:r>
            <a:r>
              <a:rPr dirty="0" sz="700" spc="-10">
                <a:solidFill>
                  <a:srgbClr val="F2F2F2"/>
                </a:solidFill>
                <a:latin typeface="Roboto"/>
                <a:cs typeface="Roboto"/>
              </a:rPr>
              <a:t>Ranger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3424555" y="2500132"/>
            <a:ext cx="424180" cy="215900"/>
            <a:chOff x="3424555" y="2500132"/>
            <a:chExt cx="424180" cy="215900"/>
          </a:xfrm>
        </p:grpSpPr>
        <p:sp>
          <p:nvSpPr>
            <p:cNvPr id="80" name="object 80"/>
            <p:cNvSpPr/>
            <p:nvPr/>
          </p:nvSpPr>
          <p:spPr>
            <a:xfrm>
              <a:off x="3429318" y="2504894"/>
              <a:ext cx="414655" cy="206375"/>
            </a:xfrm>
            <a:custGeom>
              <a:avLst/>
              <a:gdLst/>
              <a:ahLst/>
              <a:cxnLst/>
              <a:rect l="l" t="t" r="r" b="b"/>
              <a:pathLst>
                <a:path w="414654" h="206375">
                  <a:moveTo>
                    <a:pt x="414599" y="206099"/>
                  </a:moveTo>
                  <a:lnTo>
                    <a:pt x="0" y="206099"/>
                  </a:lnTo>
                  <a:lnTo>
                    <a:pt x="0" y="0"/>
                  </a:lnTo>
                  <a:lnTo>
                    <a:pt x="414599" y="0"/>
                  </a:lnTo>
                  <a:lnTo>
                    <a:pt x="414599" y="206099"/>
                  </a:lnTo>
                  <a:close/>
                </a:path>
              </a:pathLst>
            </a:custGeom>
            <a:solidFill>
              <a:srgbClr val="38751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429318" y="2504894"/>
              <a:ext cx="414655" cy="206375"/>
            </a:xfrm>
            <a:custGeom>
              <a:avLst/>
              <a:gdLst/>
              <a:ahLst/>
              <a:cxnLst/>
              <a:rect l="l" t="t" r="r" b="b"/>
              <a:pathLst>
                <a:path w="414654" h="206375">
                  <a:moveTo>
                    <a:pt x="0" y="0"/>
                  </a:moveTo>
                  <a:lnTo>
                    <a:pt x="414599" y="0"/>
                  </a:lnTo>
                  <a:lnTo>
                    <a:pt x="414599" y="206099"/>
                  </a:lnTo>
                  <a:lnTo>
                    <a:pt x="0" y="206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3522940" y="2538352"/>
            <a:ext cx="227329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2F2F2"/>
                </a:solidFill>
                <a:latin typeface="Roboto"/>
                <a:cs typeface="Roboto"/>
              </a:rPr>
              <a:t>Atlas</a:t>
            </a:r>
            <a:endParaRPr sz="700">
              <a:latin typeface="Roboto"/>
              <a:cs typeface="Robot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171575" y="3035512"/>
            <a:ext cx="663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Environment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636561" y="2470510"/>
            <a:ext cx="1656714" cy="1360805"/>
            <a:chOff x="6636561" y="2470510"/>
            <a:chExt cx="1656714" cy="1360805"/>
          </a:xfrm>
        </p:grpSpPr>
        <p:sp>
          <p:nvSpPr>
            <p:cNvPr id="85" name="object 85"/>
            <p:cNvSpPr/>
            <p:nvPr/>
          </p:nvSpPr>
          <p:spPr>
            <a:xfrm>
              <a:off x="6718561" y="3502967"/>
              <a:ext cx="1905" cy="135890"/>
            </a:xfrm>
            <a:custGeom>
              <a:avLst/>
              <a:gdLst/>
              <a:ahLst/>
              <a:cxnLst/>
              <a:rect l="l" t="t" r="r" b="b"/>
              <a:pathLst>
                <a:path w="1904" h="135889">
                  <a:moveTo>
                    <a:pt x="787" y="-19049"/>
                  </a:moveTo>
                  <a:lnTo>
                    <a:pt x="787" y="154924"/>
                  </a:lnTo>
                </a:path>
              </a:pathLst>
            </a:custGeom>
            <a:ln w="3967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655611" y="3638117"/>
              <a:ext cx="126364" cy="173990"/>
            </a:xfrm>
            <a:custGeom>
              <a:avLst/>
              <a:gdLst/>
              <a:ahLst/>
              <a:cxnLst/>
              <a:rect l="l" t="t" r="r" b="b"/>
              <a:pathLst>
                <a:path w="126365" h="173989">
                  <a:moveTo>
                    <a:pt x="60924" y="173624"/>
                  </a:moveTo>
                  <a:lnTo>
                    <a:pt x="0" y="0"/>
                  </a:lnTo>
                  <a:lnTo>
                    <a:pt x="125874" y="1474"/>
                  </a:lnTo>
                  <a:lnTo>
                    <a:pt x="60924" y="173624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6655611" y="3638117"/>
              <a:ext cx="126364" cy="173990"/>
            </a:xfrm>
            <a:custGeom>
              <a:avLst/>
              <a:gdLst/>
              <a:ahLst/>
              <a:cxnLst/>
              <a:rect l="l" t="t" r="r" b="b"/>
              <a:pathLst>
                <a:path w="126365" h="173989">
                  <a:moveTo>
                    <a:pt x="0" y="0"/>
                  </a:moveTo>
                  <a:lnTo>
                    <a:pt x="60924" y="173624"/>
                  </a:lnTo>
                  <a:lnTo>
                    <a:pt x="125874" y="1474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6657211" y="3330068"/>
              <a:ext cx="126364" cy="173990"/>
            </a:xfrm>
            <a:custGeom>
              <a:avLst/>
              <a:gdLst/>
              <a:ahLst/>
              <a:cxnLst/>
              <a:rect l="l" t="t" r="r" b="b"/>
              <a:pathLst>
                <a:path w="126365" h="173989">
                  <a:moveTo>
                    <a:pt x="125849" y="173624"/>
                  </a:moveTo>
                  <a:lnTo>
                    <a:pt x="0" y="172149"/>
                  </a:lnTo>
                  <a:lnTo>
                    <a:pt x="64949" y="0"/>
                  </a:lnTo>
                  <a:lnTo>
                    <a:pt x="125849" y="173624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6657211" y="3330068"/>
              <a:ext cx="126364" cy="173990"/>
            </a:xfrm>
            <a:custGeom>
              <a:avLst/>
              <a:gdLst/>
              <a:ahLst/>
              <a:cxnLst/>
              <a:rect l="l" t="t" r="r" b="b"/>
              <a:pathLst>
                <a:path w="126365" h="173989">
                  <a:moveTo>
                    <a:pt x="125849" y="173624"/>
                  </a:moveTo>
                  <a:lnTo>
                    <a:pt x="64949" y="0"/>
                  </a:lnTo>
                  <a:lnTo>
                    <a:pt x="0" y="172149"/>
                  </a:lnTo>
                  <a:lnTo>
                    <a:pt x="125849" y="173624"/>
                  </a:lnTo>
                  <a:close/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7533109" y="2491005"/>
              <a:ext cx="712470" cy="0"/>
            </a:xfrm>
            <a:custGeom>
              <a:avLst/>
              <a:gdLst/>
              <a:ahLst/>
              <a:cxnLst/>
              <a:rect l="l" t="t" r="r" b="b"/>
              <a:pathLst>
                <a:path w="712470" h="0">
                  <a:moveTo>
                    <a:pt x="0" y="0"/>
                  </a:moveTo>
                  <a:lnTo>
                    <a:pt x="711898" y="0"/>
                  </a:lnTo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7489884" y="24752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2"/>
                  </a:moveTo>
                  <a:lnTo>
                    <a:pt x="0" y="15732"/>
                  </a:lnTo>
                  <a:lnTo>
                    <a:pt x="43224" y="0"/>
                  </a:lnTo>
                  <a:lnTo>
                    <a:pt x="43224" y="31472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7489884" y="24752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32"/>
                  </a:lnTo>
                  <a:lnTo>
                    <a:pt x="43224" y="31472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8245008" y="24752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2"/>
                  </a:moveTo>
                  <a:lnTo>
                    <a:pt x="0" y="0"/>
                  </a:lnTo>
                  <a:lnTo>
                    <a:pt x="43224" y="15732"/>
                  </a:lnTo>
                  <a:lnTo>
                    <a:pt x="0" y="31472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8245008" y="2475272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2"/>
                  </a:moveTo>
                  <a:lnTo>
                    <a:pt x="43224" y="15732"/>
                  </a:lnTo>
                  <a:lnTo>
                    <a:pt x="0" y="0"/>
                  </a:lnTo>
                  <a:lnTo>
                    <a:pt x="0" y="31472"/>
                  </a:lnTo>
                  <a:close/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5" name="object 95"/>
          <p:cNvSpPr txBox="1"/>
          <p:nvPr/>
        </p:nvSpPr>
        <p:spPr>
          <a:xfrm>
            <a:off x="6931846" y="3106343"/>
            <a:ext cx="1339850" cy="504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0835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424242"/>
                </a:solidFill>
                <a:latin typeface="Roboto"/>
                <a:cs typeface="Roboto"/>
              </a:rPr>
              <a:t>2. </a:t>
            </a:r>
            <a:r>
              <a:rPr dirty="0" sz="800" spc="-10">
                <a:solidFill>
                  <a:srgbClr val="424242"/>
                </a:solidFill>
                <a:latin typeface="Roboto"/>
                <a:cs typeface="Roboto"/>
              </a:rPr>
              <a:t>Create</a:t>
            </a:r>
            <a:r>
              <a:rPr dirty="0" sz="800" spc="-20">
                <a:solidFill>
                  <a:srgbClr val="42424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424242"/>
                </a:solidFill>
                <a:latin typeface="Roboto"/>
                <a:cs typeface="Roboto"/>
              </a:rPr>
              <a:t>Environment</a:t>
            </a:r>
            <a:endParaRPr sz="800">
              <a:latin typeface="Roboto"/>
              <a:cs typeface="Roboto"/>
            </a:endParaRPr>
          </a:p>
          <a:p>
            <a:pPr marL="24130" marR="855344" indent="-12065">
              <a:lnSpc>
                <a:spcPct val="100000"/>
              </a:lnSpc>
              <a:spcBef>
                <a:spcPts val="645"/>
              </a:spcBef>
            </a:pP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Compute  </a:t>
            </a: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Capacity</a:t>
            </a:r>
            <a:endParaRPr sz="900">
              <a:latin typeface="Roboto"/>
              <a:cs typeface="Roboto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310118" y="2315567"/>
            <a:ext cx="4521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Network</a:t>
            </a:r>
            <a:endParaRPr sz="900">
              <a:latin typeface="Roboto"/>
              <a:cs typeface="Roboto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661186" y="2483752"/>
            <a:ext cx="47688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Roboto"/>
                <a:cs typeface="Roboto"/>
              </a:rPr>
              <a:t>Autoscale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058960" y="4798040"/>
            <a:ext cx="1500596" cy="2090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 txBox="1"/>
          <p:nvPr/>
        </p:nvSpPr>
        <p:spPr>
          <a:xfrm>
            <a:off x="7549563" y="4830429"/>
            <a:ext cx="870585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Conﬁdential </a:t>
            </a: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—</a:t>
            </a:r>
            <a:r>
              <a:rPr dirty="0" sz="600" spc="-3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Restricted</a:t>
            </a:r>
            <a:endParaRPr sz="600">
              <a:latin typeface="Roboto"/>
              <a:cs typeface="Roboto"/>
            </a:endParaRPr>
          </a:p>
        </p:txBody>
      </p:sp>
      <p:sp>
        <p:nvSpPr>
          <p:cNvPr id="100" name="object 10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82</a:t>
            </a:fld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4905940" y="2122695"/>
            <a:ext cx="3562350" cy="1262380"/>
            <a:chOff x="4905940" y="2122695"/>
            <a:chExt cx="3562350" cy="1262380"/>
          </a:xfrm>
        </p:grpSpPr>
        <p:sp>
          <p:nvSpPr>
            <p:cNvPr id="7" name="object 7"/>
            <p:cNvSpPr/>
            <p:nvPr/>
          </p:nvSpPr>
          <p:spPr>
            <a:xfrm>
              <a:off x="5058339" y="2275095"/>
              <a:ext cx="3404870" cy="1104900"/>
            </a:xfrm>
            <a:custGeom>
              <a:avLst/>
              <a:gdLst/>
              <a:ahLst/>
              <a:cxnLst/>
              <a:rect l="l" t="t" r="r" b="b"/>
              <a:pathLst>
                <a:path w="3404870" h="1104900">
                  <a:moveTo>
                    <a:pt x="0" y="184104"/>
                  </a:moveTo>
                  <a:lnTo>
                    <a:pt x="6576" y="135161"/>
                  </a:lnTo>
                  <a:lnTo>
                    <a:pt x="25135" y="91182"/>
                  </a:lnTo>
                  <a:lnTo>
                    <a:pt x="53921" y="53922"/>
                  </a:lnTo>
                  <a:lnTo>
                    <a:pt x="91181" y="25135"/>
                  </a:lnTo>
                  <a:lnTo>
                    <a:pt x="135158" y="6576"/>
                  </a:lnTo>
                  <a:lnTo>
                    <a:pt x="184099" y="0"/>
                  </a:lnTo>
                  <a:lnTo>
                    <a:pt x="3220568" y="0"/>
                  </a:lnTo>
                  <a:lnTo>
                    <a:pt x="3291030" y="14014"/>
                  </a:lnTo>
                  <a:lnTo>
                    <a:pt x="3350768" y="53922"/>
                  </a:lnTo>
                  <a:lnTo>
                    <a:pt x="3390665" y="113651"/>
                  </a:lnTo>
                  <a:lnTo>
                    <a:pt x="3404668" y="184104"/>
                  </a:lnTo>
                  <a:lnTo>
                    <a:pt x="3404668" y="920498"/>
                  </a:lnTo>
                  <a:lnTo>
                    <a:pt x="3398091" y="969438"/>
                  </a:lnTo>
                  <a:lnTo>
                    <a:pt x="3379533" y="1013416"/>
                  </a:lnTo>
                  <a:lnTo>
                    <a:pt x="3350746" y="1050676"/>
                  </a:lnTo>
                  <a:lnTo>
                    <a:pt x="3313486" y="1079462"/>
                  </a:lnTo>
                  <a:lnTo>
                    <a:pt x="3269509" y="1098021"/>
                  </a:lnTo>
                  <a:lnTo>
                    <a:pt x="3220568" y="1104597"/>
                  </a:lnTo>
                  <a:lnTo>
                    <a:pt x="184099" y="1104597"/>
                  </a:lnTo>
                  <a:lnTo>
                    <a:pt x="135158" y="1098021"/>
                  </a:lnTo>
                  <a:lnTo>
                    <a:pt x="91181" y="1079462"/>
                  </a:lnTo>
                  <a:lnTo>
                    <a:pt x="53921" y="1050676"/>
                  </a:lnTo>
                  <a:lnTo>
                    <a:pt x="25135" y="1013416"/>
                  </a:lnTo>
                  <a:lnTo>
                    <a:pt x="6576" y="969438"/>
                  </a:lnTo>
                  <a:lnTo>
                    <a:pt x="0" y="920498"/>
                  </a:lnTo>
                  <a:lnTo>
                    <a:pt x="0" y="184104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905940" y="2122695"/>
              <a:ext cx="3404870" cy="1104900"/>
            </a:xfrm>
            <a:custGeom>
              <a:avLst/>
              <a:gdLst/>
              <a:ahLst/>
              <a:cxnLst/>
              <a:rect l="l" t="t" r="r" b="b"/>
              <a:pathLst>
                <a:path w="3404870" h="1104900">
                  <a:moveTo>
                    <a:pt x="3220568" y="1104597"/>
                  </a:moveTo>
                  <a:lnTo>
                    <a:pt x="184099" y="1104597"/>
                  </a:lnTo>
                  <a:lnTo>
                    <a:pt x="135158" y="1098021"/>
                  </a:lnTo>
                  <a:lnTo>
                    <a:pt x="91181" y="1079462"/>
                  </a:lnTo>
                  <a:lnTo>
                    <a:pt x="53921" y="1050676"/>
                  </a:lnTo>
                  <a:lnTo>
                    <a:pt x="25135" y="1013416"/>
                  </a:lnTo>
                  <a:lnTo>
                    <a:pt x="6576" y="969438"/>
                  </a:lnTo>
                  <a:lnTo>
                    <a:pt x="0" y="920498"/>
                  </a:lnTo>
                  <a:lnTo>
                    <a:pt x="0" y="184104"/>
                  </a:lnTo>
                  <a:lnTo>
                    <a:pt x="6576" y="135161"/>
                  </a:lnTo>
                  <a:lnTo>
                    <a:pt x="25135" y="91182"/>
                  </a:lnTo>
                  <a:lnTo>
                    <a:pt x="53921" y="53922"/>
                  </a:lnTo>
                  <a:lnTo>
                    <a:pt x="91181" y="25135"/>
                  </a:lnTo>
                  <a:lnTo>
                    <a:pt x="135158" y="6576"/>
                  </a:lnTo>
                  <a:lnTo>
                    <a:pt x="184099" y="0"/>
                  </a:lnTo>
                  <a:lnTo>
                    <a:pt x="3220568" y="0"/>
                  </a:lnTo>
                  <a:lnTo>
                    <a:pt x="3291030" y="14014"/>
                  </a:lnTo>
                  <a:lnTo>
                    <a:pt x="3350768" y="53922"/>
                  </a:lnTo>
                  <a:lnTo>
                    <a:pt x="3390665" y="113650"/>
                  </a:lnTo>
                  <a:lnTo>
                    <a:pt x="3404668" y="184104"/>
                  </a:lnTo>
                  <a:lnTo>
                    <a:pt x="3404668" y="920498"/>
                  </a:lnTo>
                  <a:lnTo>
                    <a:pt x="3398091" y="969438"/>
                  </a:lnTo>
                  <a:lnTo>
                    <a:pt x="3379533" y="1013416"/>
                  </a:lnTo>
                  <a:lnTo>
                    <a:pt x="3350746" y="1050676"/>
                  </a:lnTo>
                  <a:lnTo>
                    <a:pt x="3313486" y="1079462"/>
                  </a:lnTo>
                  <a:lnTo>
                    <a:pt x="3269509" y="1098021"/>
                  </a:lnTo>
                  <a:lnTo>
                    <a:pt x="3220568" y="11045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2196332" y="1865621"/>
            <a:ext cx="6119495" cy="1366520"/>
            <a:chOff x="2196332" y="1865621"/>
            <a:chExt cx="6119495" cy="1366520"/>
          </a:xfrm>
        </p:grpSpPr>
        <p:sp>
          <p:nvSpPr>
            <p:cNvPr id="10" name="object 10"/>
            <p:cNvSpPr/>
            <p:nvPr/>
          </p:nvSpPr>
          <p:spPr>
            <a:xfrm>
              <a:off x="4905940" y="2122695"/>
              <a:ext cx="3404870" cy="1104900"/>
            </a:xfrm>
            <a:custGeom>
              <a:avLst/>
              <a:gdLst/>
              <a:ahLst/>
              <a:cxnLst/>
              <a:rect l="l" t="t" r="r" b="b"/>
              <a:pathLst>
                <a:path w="3404870" h="1104900">
                  <a:moveTo>
                    <a:pt x="0" y="184104"/>
                  </a:moveTo>
                  <a:lnTo>
                    <a:pt x="6576" y="135161"/>
                  </a:lnTo>
                  <a:lnTo>
                    <a:pt x="25135" y="91182"/>
                  </a:lnTo>
                  <a:lnTo>
                    <a:pt x="53921" y="53922"/>
                  </a:lnTo>
                  <a:lnTo>
                    <a:pt x="91181" y="25135"/>
                  </a:lnTo>
                  <a:lnTo>
                    <a:pt x="135158" y="6576"/>
                  </a:lnTo>
                  <a:lnTo>
                    <a:pt x="184099" y="0"/>
                  </a:lnTo>
                  <a:lnTo>
                    <a:pt x="3220568" y="0"/>
                  </a:lnTo>
                  <a:lnTo>
                    <a:pt x="3291030" y="14014"/>
                  </a:lnTo>
                  <a:lnTo>
                    <a:pt x="3350768" y="53922"/>
                  </a:lnTo>
                  <a:lnTo>
                    <a:pt x="3390665" y="113650"/>
                  </a:lnTo>
                  <a:lnTo>
                    <a:pt x="3404668" y="184104"/>
                  </a:lnTo>
                  <a:lnTo>
                    <a:pt x="3404668" y="920498"/>
                  </a:lnTo>
                  <a:lnTo>
                    <a:pt x="3398091" y="969438"/>
                  </a:lnTo>
                  <a:lnTo>
                    <a:pt x="3379533" y="1013416"/>
                  </a:lnTo>
                  <a:lnTo>
                    <a:pt x="3350746" y="1050676"/>
                  </a:lnTo>
                  <a:lnTo>
                    <a:pt x="3313486" y="1079462"/>
                  </a:lnTo>
                  <a:lnTo>
                    <a:pt x="3269509" y="1098021"/>
                  </a:lnTo>
                  <a:lnTo>
                    <a:pt x="3220568" y="1104597"/>
                  </a:lnTo>
                  <a:lnTo>
                    <a:pt x="184099" y="1104597"/>
                  </a:lnTo>
                  <a:lnTo>
                    <a:pt x="135158" y="1098021"/>
                  </a:lnTo>
                  <a:lnTo>
                    <a:pt x="91181" y="1079462"/>
                  </a:lnTo>
                  <a:lnTo>
                    <a:pt x="53921" y="1050676"/>
                  </a:lnTo>
                  <a:lnTo>
                    <a:pt x="25135" y="1013416"/>
                  </a:lnTo>
                  <a:lnTo>
                    <a:pt x="6576" y="969438"/>
                  </a:lnTo>
                  <a:lnTo>
                    <a:pt x="0" y="920498"/>
                  </a:lnTo>
                  <a:lnTo>
                    <a:pt x="0" y="184104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201095" y="1870383"/>
              <a:ext cx="1915795" cy="711200"/>
            </a:xfrm>
            <a:custGeom>
              <a:avLst/>
              <a:gdLst/>
              <a:ahLst/>
              <a:cxnLst/>
              <a:rect l="l" t="t" r="r" b="b"/>
              <a:pathLst>
                <a:path w="1915795" h="711200">
                  <a:moveTo>
                    <a:pt x="1915796" y="710711"/>
                  </a:moveTo>
                  <a:lnTo>
                    <a:pt x="0" y="710711"/>
                  </a:lnTo>
                  <a:lnTo>
                    <a:pt x="0" y="0"/>
                  </a:lnTo>
                  <a:lnTo>
                    <a:pt x="1915796" y="0"/>
                  </a:lnTo>
                  <a:lnTo>
                    <a:pt x="1915796" y="710711"/>
                  </a:lnTo>
                  <a:close/>
                </a:path>
              </a:pathLst>
            </a:custGeom>
            <a:solidFill>
              <a:srgbClr val="674DA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2201095" y="1870383"/>
              <a:ext cx="1915795" cy="711200"/>
            </a:xfrm>
            <a:custGeom>
              <a:avLst/>
              <a:gdLst/>
              <a:ahLst/>
              <a:cxnLst/>
              <a:rect l="l" t="t" r="r" b="b"/>
              <a:pathLst>
                <a:path w="1915795" h="711200">
                  <a:moveTo>
                    <a:pt x="0" y="0"/>
                  </a:moveTo>
                  <a:lnTo>
                    <a:pt x="1915796" y="0"/>
                  </a:lnTo>
                  <a:lnTo>
                    <a:pt x="1915796" y="710711"/>
                  </a:lnTo>
                  <a:lnTo>
                    <a:pt x="0" y="7107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42424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249249" y="446353"/>
            <a:ext cx="48888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424242"/>
                </a:solidFill>
                <a:latin typeface="Lato"/>
                <a:cs typeface="Lato"/>
              </a:rPr>
              <a:t>CDP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25" b="0">
                <a:solidFill>
                  <a:srgbClr val="424242"/>
                </a:solidFill>
                <a:latin typeface="Lato"/>
                <a:cs typeface="Lato"/>
              </a:rPr>
              <a:t>Private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424242"/>
                </a:solidFill>
                <a:latin typeface="Lato"/>
                <a:cs typeface="Lato"/>
              </a:rPr>
              <a:t>Cloud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424242"/>
                </a:solidFill>
                <a:latin typeface="Lato"/>
                <a:cs typeface="Lato"/>
              </a:rPr>
              <a:t>–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-5" b="0">
                <a:solidFill>
                  <a:srgbClr val="424242"/>
                </a:solidFill>
                <a:latin typeface="Lato"/>
                <a:cs typeface="Lato"/>
              </a:rPr>
              <a:t>Embedded</a:t>
            </a:r>
            <a:r>
              <a:rPr dirty="0" sz="2200" spc="-145" b="0">
                <a:solidFill>
                  <a:srgbClr val="424242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424242"/>
                </a:solidFill>
                <a:latin typeface="Lato"/>
                <a:cs typeface="Lato"/>
              </a:rPr>
              <a:t>Version</a:t>
            </a:r>
            <a:endParaRPr sz="2200">
              <a:latin typeface="Lato"/>
              <a:cs typeface="Lato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42874" y="2115496"/>
            <a:ext cx="24511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2F2F2"/>
                </a:solidFill>
                <a:latin typeface="Roboto"/>
                <a:cs typeface="Roboto"/>
              </a:rPr>
              <a:t>CM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4398" y="4253491"/>
            <a:ext cx="8231505" cy="341630"/>
          </a:xfrm>
          <a:prstGeom prst="rect">
            <a:avLst/>
          </a:prstGeom>
          <a:solidFill>
            <a:srgbClr val="666666"/>
          </a:solidFill>
        </p:spPr>
        <p:txBody>
          <a:bodyPr wrap="square" lIns="0" tIns="8128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40"/>
              </a:spcBef>
            </a:pP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Bare </a:t>
            </a: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metal or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VMs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418536" y="2318597"/>
            <a:ext cx="854710" cy="436880"/>
            <a:chOff x="6418536" y="2318597"/>
            <a:chExt cx="854710" cy="436880"/>
          </a:xfrm>
        </p:grpSpPr>
        <p:sp>
          <p:nvSpPr>
            <p:cNvPr id="17" name="object 17"/>
            <p:cNvSpPr/>
            <p:nvPr/>
          </p:nvSpPr>
          <p:spPr>
            <a:xfrm>
              <a:off x="6428061" y="2328122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30">
                  <a:moveTo>
                    <a:pt x="835123" y="417571"/>
                  </a:moveTo>
                  <a:lnTo>
                    <a:pt x="0" y="417571"/>
                  </a:lnTo>
                  <a:lnTo>
                    <a:pt x="0" y="0"/>
                  </a:lnTo>
                  <a:lnTo>
                    <a:pt x="835123" y="0"/>
                  </a:lnTo>
                  <a:lnTo>
                    <a:pt x="835123" y="417571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428061" y="2328122"/>
              <a:ext cx="835660" cy="417830"/>
            </a:xfrm>
            <a:custGeom>
              <a:avLst/>
              <a:gdLst/>
              <a:ahLst/>
              <a:cxnLst/>
              <a:rect l="l" t="t" r="r" b="b"/>
              <a:pathLst>
                <a:path w="835659" h="417830">
                  <a:moveTo>
                    <a:pt x="0" y="0"/>
                  </a:moveTo>
                  <a:lnTo>
                    <a:pt x="835123" y="0"/>
                  </a:lnTo>
                  <a:lnTo>
                    <a:pt x="835123" y="417571"/>
                  </a:lnTo>
                  <a:lnTo>
                    <a:pt x="0" y="41757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047898" y="2335324"/>
            <a:ext cx="206375" cy="396875"/>
          </a:xfrm>
          <a:prstGeom prst="rect">
            <a:avLst/>
          </a:prstGeom>
          <a:solidFill>
            <a:srgbClr val="6EA8DB"/>
          </a:solidFill>
        </p:spPr>
        <p:txBody>
          <a:bodyPr wrap="square" lIns="0" tIns="635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400">
              <a:latin typeface="Times New Roman"/>
              <a:cs typeface="Times New Roman"/>
            </a:endParaRPr>
          </a:p>
          <a:p>
            <a:pPr marL="21590">
              <a:lnSpc>
                <a:spcPct val="100000"/>
              </a:lnSpc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50473" y="2335324"/>
            <a:ext cx="226060" cy="396875"/>
          </a:xfrm>
          <a:prstGeom prst="rect">
            <a:avLst/>
          </a:prstGeom>
          <a:solidFill>
            <a:srgbClr val="6EA8DB"/>
          </a:solidFill>
        </p:spPr>
        <p:txBody>
          <a:bodyPr wrap="square" lIns="0" tIns="73660" rIns="0" bIns="0" rtlCol="0" vert="horz">
            <a:spAutoFit/>
          </a:bodyPr>
          <a:lstStyle/>
          <a:p>
            <a:pPr marL="31750" indent="38100">
              <a:lnSpc>
                <a:spcPct val="100000"/>
              </a:lnSpc>
              <a:spcBef>
                <a:spcPts val="580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al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ous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37586" y="2335324"/>
            <a:ext cx="492759" cy="396875"/>
          </a:xfrm>
          <a:prstGeom prst="rect">
            <a:avLst/>
          </a:prstGeom>
          <a:solidFill>
            <a:srgbClr val="6EA8DB"/>
          </a:solidFill>
        </p:spPr>
        <p:txBody>
          <a:bodyPr wrap="square" lIns="0" tIns="73660" rIns="0" bIns="0" rtlCol="0" vert="horz">
            <a:spAutoFit/>
          </a:bodyPr>
          <a:lstStyle/>
          <a:p>
            <a:pPr marL="122555" indent="118745">
              <a:lnSpc>
                <a:spcPct val="100000"/>
              </a:lnSpc>
              <a:spcBef>
                <a:spcPts val="580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Vi</a:t>
            </a:r>
            <a:r>
              <a:rPr dirty="0" sz="900" spc="1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tu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Wareh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825198" y="1903263"/>
            <a:ext cx="1381125" cy="975360"/>
            <a:chOff x="6825198" y="1903263"/>
            <a:chExt cx="1381125" cy="975360"/>
          </a:xfrm>
        </p:grpSpPr>
        <p:sp>
          <p:nvSpPr>
            <p:cNvPr id="23" name="object 23"/>
            <p:cNvSpPr/>
            <p:nvPr/>
          </p:nvSpPr>
          <p:spPr>
            <a:xfrm>
              <a:off x="6845711" y="1908026"/>
              <a:ext cx="197485" cy="965835"/>
            </a:xfrm>
            <a:custGeom>
              <a:avLst/>
              <a:gdLst/>
              <a:ahLst/>
              <a:cxnLst/>
              <a:rect l="l" t="t" r="r" b="b"/>
              <a:pathLst>
                <a:path w="197484" h="965835">
                  <a:moveTo>
                    <a:pt x="197424" y="0"/>
                  </a:moveTo>
                  <a:lnTo>
                    <a:pt x="197424" y="965693"/>
                  </a:lnTo>
                  <a:lnTo>
                    <a:pt x="0" y="965693"/>
                  </a:lnTo>
                  <a:lnTo>
                    <a:pt x="0" y="477336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29961" y="234213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829961" y="2342137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361060" y="2323475"/>
              <a:ext cx="835660" cy="414020"/>
            </a:xfrm>
            <a:custGeom>
              <a:avLst/>
              <a:gdLst/>
              <a:ahLst/>
              <a:cxnLst/>
              <a:rect l="l" t="t" r="r" b="b"/>
              <a:pathLst>
                <a:path w="835659" h="414019">
                  <a:moveTo>
                    <a:pt x="835123" y="413494"/>
                  </a:moveTo>
                  <a:lnTo>
                    <a:pt x="0" y="413494"/>
                  </a:lnTo>
                  <a:lnTo>
                    <a:pt x="0" y="0"/>
                  </a:lnTo>
                  <a:lnTo>
                    <a:pt x="835123" y="0"/>
                  </a:lnTo>
                  <a:lnTo>
                    <a:pt x="835123" y="413494"/>
                  </a:lnTo>
                  <a:close/>
                </a:path>
              </a:pathLst>
            </a:custGeom>
            <a:solidFill>
              <a:srgbClr val="6EA8D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361060" y="2323475"/>
              <a:ext cx="835660" cy="414020"/>
            </a:xfrm>
            <a:custGeom>
              <a:avLst/>
              <a:gdLst/>
              <a:ahLst/>
              <a:cxnLst/>
              <a:rect l="l" t="t" r="r" b="b"/>
              <a:pathLst>
                <a:path w="835659" h="414019">
                  <a:moveTo>
                    <a:pt x="0" y="0"/>
                  </a:moveTo>
                  <a:lnTo>
                    <a:pt x="835123" y="0"/>
                  </a:lnTo>
                  <a:lnTo>
                    <a:pt x="835123" y="413494"/>
                  </a:lnTo>
                  <a:lnTo>
                    <a:pt x="0" y="413494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7783472" y="2335324"/>
            <a:ext cx="403225" cy="396875"/>
          </a:xfrm>
          <a:prstGeom prst="rect">
            <a:avLst/>
          </a:prstGeom>
          <a:solidFill>
            <a:srgbClr val="6EA8DB"/>
          </a:solidFill>
        </p:spPr>
        <p:txBody>
          <a:bodyPr wrap="square" lIns="0" tIns="69215" rIns="0" bIns="0" rtlCol="0" vert="horz">
            <a:spAutoFit/>
          </a:bodyPr>
          <a:lstStyle/>
          <a:p>
            <a:pPr marL="31750" marR="115570" indent="38100">
              <a:lnSpc>
                <a:spcPct val="100000"/>
              </a:lnSpc>
              <a:spcBef>
                <a:spcPts val="545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al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ouse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370584" y="2335324"/>
            <a:ext cx="492759" cy="396875"/>
          </a:xfrm>
          <a:prstGeom prst="rect">
            <a:avLst/>
          </a:prstGeom>
          <a:solidFill>
            <a:srgbClr val="6EA8DB"/>
          </a:solidFill>
        </p:spPr>
        <p:txBody>
          <a:bodyPr wrap="square" lIns="0" tIns="69215" rIns="0" bIns="0" rtlCol="0" vert="horz">
            <a:spAutoFit/>
          </a:bodyPr>
          <a:lstStyle/>
          <a:p>
            <a:pPr marL="122555" indent="118745">
              <a:lnSpc>
                <a:spcPct val="100000"/>
              </a:lnSpc>
              <a:spcBef>
                <a:spcPts val="545"/>
              </a:spcBef>
            </a:pP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Vi</a:t>
            </a:r>
            <a:r>
              <a:rPr dirty="0" sz="900" spc="1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tu 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Wareh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4893715" y="1284872"/>
            <a:ext cx="3578860" cy="1594485"/>
            <a:chOff x="4893715" y="1284872"/>
            <a:chExt cx="3578860" cy="1594485"/>
          </a:xfrm>
        </p:grpSpPr>
        <p:sp>
          <p:nvSpPr>
            <p:cNvPr id="31" name="object 31"/>
            <p:cNvSpPr/>
            <p:nvPr/>
          </p:nvSpPr>
          <p:spPr>
            <a:xfrm>
              <a:off x="7043135" y="1908026"/>
              <a:ext cx="735965" cy="966469"/>
            </a:xfrm>
            <a:custGeom>
              <a:avLst/>
              <a:gdLst/>
              <a:ahLst/>
              <a:cxnLst/>
              <a:rect l="l" t="t" r="r" b="b"/>
              <a:pathLst>
                <a:path w="735965" h="966469">
                  <a:moveTo>
                    <a:pt x="0" y="0"/>
                  </a:moveTo>
                  <a:lnTo>
                    <a:pt x="0" y="966118"/>
                  </a:lnTo>
                  <a:lnTo>
                    <a:pt x="735573" y="966118"/>
                  </a:lnTo>
                  <a:lnTo>
                    <a:pt x="735573" y="472679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7762959" y="233748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0" y="43224"/>
                  </a:lnTo>
                  <a:lnTo>
                    <a:pt x="15749" y="0"/>
                  </a:lnTo>
                  <a:lnTo>
                    <a:pt x="31474" y="43224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762959" y="2337480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224"/>
                  </a:moveTo>
                  <a:lnTo>
                    <a:pt x="15749" y="0"/>
                  </a:lnTo>
                  <a:lnTo>
                    <a:pt x="0" y="43224"/>
                  </a:lnTo>
                  <a:lnTo>
                    <a:pt x="31474" y="43224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4903240" y="1294397"/>
              <a:ext cx="3559810" cy="674370"/>
            </a:xfrm>
            <a:custGeom>
              <a:avLst/>
              <a:gdLst/>
              <a:ahLst/>
              <a:cxnLst/>
              <a:rect l="l" t="t" r="r" b="b"/>
              <a:pathLst>
                <a:path w="3559809" h="674369">
                  <a:moveTo>
                    <a:pt x="3559792" y="673798"/>
                  </a:moveTo>
                  <a:lnTo>
                    <a:pt x="0" y="673798"/>
                  </a:lnTo>
                  <a:lnTo>
                    <a:pt x="0" y="0"/>
                  </a:lnTo>
                  <a:lnTo>
                    <a:pt x="3559792" y="0"/>
                  </a:lnTo>
                  <a:lnTo>
                    <a:pt x="3559792" y="673798"/>
                  </a:lnTo>
                  <a:close/>
                </a:path>
              </a:pathLst>
            </a:custGeom>
            <a:solidFill>
              <a:srgbClr val="8E7CC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4903240" y="1294397"/>
              <a:ext cx="3559810" cy="674370"/>
            </a:xfrm>
            <a:custGeom>
              <a:avLst/>
              <a:gdLst/>
              <a:ahLst/>
              <a:cxnLst/>
              <a:rect l="l" t="t" r="r" b="b"/>
              <a:pathLst>
                <a:path w="3559809" h="674369">
                  <a:moveTo>
                    <a:pt x="0" y="0"/>
                  </a:moveTo>
                  <a:lnTo>
                    <a:pt x="3559792" y="0"/>
                  </a:lnTo>
                  <a:lnTo>
                    <a:pt x="3559792" y="673798"/>
                  </a:lnTo>
                  <a:lnTo>
                    <a:pt x="0" y="673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949613" y="1616426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594598" y="291599"/>
                  </a:moveTo>
                  <a:lnTo>
                    <a:pt x="48599" y="291599"/>
                  </a:lnTo>
                  <a:lnTo>
                    <a:pt x="29678" y="287780"/>
                  </a:lnTo>
                  <a:lnTo>
                    <a:pt x="14231" y="277365"/>
                  </a:lnTo>
                  <a:lnTo>
                    <a:pt x="3817" y="261917"/>
                  </a:lnTo>
                  <a:lnTo>
                    <a:pt x="0" y="242999"/>
                  </a:lnTo>
                  <a:lnTo>
                    <a:pt x="0" y="48602"/>
                  </a:lnTo>
                  <a:lnTo>
                    <a:pt x="3817" y="29684"/>
                  </a:lnTo>
                  <a:lnTo>
                    <a:pt x="14231" y="14235"/>
                  </a:lnTo>
                  <a:lnTo>
                    <a:pt x="29678" y="3819"/>
                  </a:lnTo>
                  <a:lnTo>
                    <a:pt x="48599" y="0"/>
                  </a:lnTo>
                  <a:lnTo>
                    <a:pt x="594598" y="0"/>
                  </a:lnTo>
                  <a:lnTo>
                    <a:pt x="635024" y="21637"/>
                  </a:lnTo>
                  <a:lnTo>
                    <a:pt x="643198" y="48602"/>
                  </a:lnTo>
                  <a:lnTo>
                    <a:pt x="643198" y="242999"/>
                  </a:lnTo>
                  <a:lnTo>
                    <a:pt x="639377" y="261917"/>
                  </a:lnTo>
                  <a:lnTo>
                    <a:pt x="628958" y="277365"/>
                  </a:lnTo>
                  <a:lnTo>
                    <a:pt x="613509" y="287780"/>
                  </a:lnTo>
                  <a:lnTo>
                    <a:pt x="594598" y="291599"/>
                  </a:lnTo>
                  <a:close/>
                </a:path>
              </a:pathLst>
            </a:custGeom>
            <a:solidFill>
              <a:srgbClr val="0B52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949613" y="1616426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0" y="48602"/>
                  </a:moveTo>
                  <a:lnTo>
                    <a:pt x="3817" y="29684"/>
                  </a:lnTo>
                  <a:lnTo>
                    <a:pt x="14231" y="14235"/>
                  </a:lnTo>
                  <a:lnTo>
                    <a:pt x="29678" y="3819"/>
                  </a:lnTo>
                  <a:lnTo>
                    <a:pt x="48599" y="0"/>
                  </a:lnTo>
                  <a:lnTo>
                    <a:pt x="594598" y="0"/>
                  </a:lnTo>
                  <a:lnTo>
                    <a:pt x="635024" y="21637"/>
                  </a:lnTo>
                  <a:lnTo>
                    <a:pt x="643198" y="48602"/>
                  </a:lnTo>
                  <a:lnTo>
                    <a:pt x="643198" y="242999"/>
                  </a:lnTo>
                  <a:lnTo>
                    <a:pt x="639377" y="261917"/>
                  </a:lnTo>
                  <a:lnTo>
                    <a:pt x="628958" y="277365"/>
                  </a:lnTo>
                  <a:lnTo>
                    <a:pt x="613509" y="287780"/>
                  </a:lnTo>
                  <a:lnTo>
                    <a:pt x="594598" y="291599"/>
                  </a:lnTo>
                  <a:lnTo>
                    <a:pt x="48599" y="291599"/>
                  </a:lnTo>
                  <a:lnTo>
                    <a:pt x="29678" y="287780"/>
                  </a:lnTo>
                  <a:lnTo>
                    <a:pt x="14231" y="277365"/>
                  </a:lnTo>
                  <a:lnTo>
                    <a:pt x="3817" y="261917"/>
                  </a:lnTo>
                  <a:lnTo>
                    <a:pt x="0" y="242999"/>
                  </a:lnTo>
                  <a:lnTo>
                    <a:pt x="0" y="48602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6721536" y="1616426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594598" y="291599"/>
                  </a:moveTo>
                  <a:lnTo>
                    <a:pt x="48599" y="291599"/>
                  </a:lnTo>
                  <a:lnTo>
                    <a:pt x="29689" y="287780"/>
                  </a:lnTo>
                  <a:lnTo>
                    <a:pt x="14240" y="277365"/>
                  </a:lnTo>
                  <a:lnTo>
                    <a:pt x="3821" y="261917"/>
                  </a:lnTo>
                  <a:lnTo>
                    <a:pt x="0" y="242999"/>
                  </a:lnTo>
                  <a:lnTo>
                    <a:pt x="0" y="48602"/>
                  </a:lnTo>
                  <a:lnTo>
                    <a:pt x="3821" y="29684"/>
                  </a:lnTo>
                  <a:lnTo>
                    <a:pt x="14240" y="14235"/>
                  </a:lnTo>
                  <a:lnTo>
                    <a:pt x="29689" y="3819"/>
                  </a:lnTo>
                  <a:lnTo>
                    <a:pt x="48599" y="0"/>
                  </a:lnTo>
                  <a:lnTo>
                    <a:pt x="594598" y="0"/>
                  </a:lnTo>
                  <a:lnTo>
                    <a:pt x="635035" y="21637"/>
                  </a:lnTo>
                  <a:lnTo>
                    <a:pt x="643198" y="48602"/>
                  </a:lnTo>
                  <a:lnTo>
                    <a:pt x="643198" y="242999"/>
                  </a:lnTo>
                  <a:lnTo>
                    <a:pt x="639380" y="261917"/>
                  </a:lnTo>
                  <a:lnTo>
                    <a:pt x="628967" y="277365"/>
                  </a:lnTo>
                  <a:lnTo>
                    <a:pt x="613519" y="287780"/>
                  </a:lnTo>
                  <a:lnTo>
                    <a:pt x="594598" y="291599"/>
                  </a:lnTo>
                  <a:close/>
                </a:path>
              </a:pathLst>
            </a:custGeom>
            <a:solidFill>
              <a:srgbClr val="0B52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721536" y="1616426"/>
              <a:ext cx="643255" cy="292100"/>
            </a:xfrm>
            <a:custGeom>
              <a:avLst/>
              <a:gdLst/>
              <a:ahLst/>
              <a:cxnLst/>
              <a:rect l="l" t="t" r="r" b="b"/>
              <a:pathLst>
                <a:path w="643254" h="292100">
                  <a:moveTo>
                    <a:pt x="0" y="48602"/>
                  </a:moveTo>
                  <a:lnTo>
                    <a:pt x="3821" y="29684"/>
                  </a:lnTo>
                  <a:lnTo>
                    <a:pt x="14240" y="14235"/>
                  </a:lnTo>
                  <a:lnTo>
                    <a:pt x="29689" y="3819"/>
                  </a:lnTo>
                  <a:lnTo>
                    <a:pt x="48599" y="0"/>
                  </a:lnTo>
                  <a:lnTo>
                    <a:pt x="594598" y="0"/>
                  </a:lnTo>
                  <a:lnTo>
                    <a:pt x="635035" y="21637"/>
                  </a:lnTo>
                  <a:lnTo>
                    <a:pt x="643198" y="48602"/>
                  </a:lnTo>
                  <a:lnTo>
                    <a:pt x="643198" y="242999"/>
                  </a:lnTo>
                  <a:lnTo>
                    <a:pt x="639380" y="261917"/>
                  </a:lnTo>
                  <a:lnTo>
                    <a:pt x="628967" y="277365"/>
                  </a:lnTo>
                  <a:lnTo>
                    <a:pt x="613519" y="287780"/>
                  </a:lnTo>
                  <a:lnTo>
                    <a:pt x="594598" y="291599"/>
                  </a:lnTo>
                  <a:lnTo>
                    <a:pt x="48599" y="291599"/>
                  </a:lnTo>
                  <a:lnTo>
                    <a:pt x="29689" y="287780"/>
                  </a:lnTo>
                  <a:lnTo>
                    <a:pt x="14240" y="277365"/>
                  </a:lnTo>
                  <a:lnTo>
                    <a:pt x="3821" y="261917"/>
                  </a:lnTo>
                  <a:lnTo>
                    <a:pt x="0" y="242999"/>
                  </a:lnTo>
                  <a:lnTo>
                    <a:pt x="0" y="48602"/>
                  </a:lnTo>
                  <a:close/>
                </a:path>
              </a:pathLst>
            </a:custGeom>
            <a:ln w="9524">
              <a:solidFill>
                <a:srgbClr val="B6B6B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0" name="object 40"/>
          <p:cNvSpPr txBox="1"/>
          <p:nvPr/>
        </p:nvSpPr>
        <p:spPr>
          <a:xfrm>
            <a:off x="5740738" y="2800119"/>
            <a:ext cx="530860" cy="206375"/>
          </a:xfrm>
          <a:prstGeom prst="rect">
            <a:avLst/>
          </a:prstGeom>
          <a:solidFill>
            <a:srgbClr val="4985E8"/>
          </a:solidFill>
          <a:ln w="19049">
            <a:solidFill>
              <a:srgbClr val="666666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marL="106045">
              <a:lnSpc>
                <a:spcPct val="100000"/>
              </a:lnSpc>
              <a:spcBef>
                <a:spcPts val="425"/>
              </a:spcBef>
            </a:pPr>
            <a:r>
              <a:rPr dirty="0" sz="600" spc="-5">
                <a:solidFill>
                  <a:srgbClr val="F2F2F2"/>
                </a:solidFill>
                <a:latin typeface="Roboto"/>
                <a:cs typeface="Roboto"/>
              </a:rPr>
              <a:t>Python,</a:t>
            </a:r>
            <a:r>
              <a:rPr dirty="0" sz="600" spc="-20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F2F2F2"/>
                </a:solidFill>
                <a:latin typeface="Roboto"/>
                <a:cs typeface="Roboto"/>
              </a:rPr>
              <a:t>R</a:t>
            </a:r>
            <a:endParaRPr sz="600">
              <a:latin typeface="Roboto"/>
              <a:cs typeface="Roboto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01404" y="1361833"/>
            <a:ext cx="1376680" cy="4914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508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Management</a:t>
            </a:r>
            <a:r>
              <a:rPr dirty="0" sz="1100" spc="-65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Console</a:t>
            </a:r>
            <a:endParaRPr sz="1100">
              <a:latin typeface="Roboto"/>
              <a:cs typeface="Roboto"/>
            </a:endParaRPr>
          </a:p>
          <a:p>
            <a:pPr algn="ctr" marR="36830">
              <a:lnSpc>
                <a:spcPct val="100000"/>
              </a:lnSpc>
              <a:spcBef>
                <a:spcPts val="1025"/>
              </a:spcBef>
              <a:tabLst>
                <a:tab pos="752475" algn="l"/>
              </a:tabLst>
            </a:pPr>
            <a:r>
              <a:rPr dirty="0" sz="1100" spc="-5">
                <a:solidFill>
                  <a:srgbClr val="F2F2F2"/>
                </a:solidFill>
                <a:latin typeface="Arial"/>
                <a:cs typeface="Arial"/>
              </a:rPr>
              <a:t>CML	CDW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3149468" y="1590294"/>
            <a:ext cx="1735455" cy="290195"/>
            <a:chOff x="3149468" y="1590294"/>
            <a:chExt cx="1735455" cy="290195"/>
          </a:xfrm>
        </p:grpSpPr>
        <p:sp>
          <p:nvSpPr>
            <p:cNvPr id="43" name="object 43"/>
            <p:cNvSpPr/>
            <p:nvPr/>
          </p:nvSpPr>
          <p:spPr>
            <a:xfrm>
              <a:off x="3158993" y="1631284"/>
              <a:ext cx="1630045" cy="239395"/>
            </a:xfrm>
            <a:custGeom>
              <a:avLst/>
              <a:gdLst/>
              <a:ahLst/>
              <a:cxnLst/>
              <a:rect l="l" t="t" r="r" b="b"/>
              <a:pathLst>
                <a:path w="1630045" h="239394">
                  <a:moveTo>
                    <a:pt x="0" y="239099"/>
                  </a:moveTo>
                  <a:lnTo>
                    <a:pt x="0" y="0"/>
                  </a:lnTo>
                  <a:lnTo>
                    <a:pt x="1629896" y="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4779365" y="1590294"/>
              <a:ext cx="105499" cy="819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3367639" y="1382703"/>
            <a:ext cx="116141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latin typeface="Roboto"/>
                <a:cs typeface="Roboto"/>
              </a:rPr>
              <a:t>CDP </a:t>
            </a:r>
            <a:r>
              <a:rPr dirty="0" sz="800" spc="-10">
                <a:latin typeface="Roboto"/>
                <a:cs typeface="Roboto"/>
              </a:rPr>
              <a:t>PLUS</a:t>
            </a:r>
            <a:r>
              <a:rPr dirty="0" sz="800" spc="-35">
                <a:latin typeface="Roboto"/>
                <a:cs typeface="Roboto"/>
              </a:rPr>
              <a:t> </a:t>
            </a:r>
            <a:r>
              <a:rPr dirty="0" sz="800" spc="-10">
                <a:latin typeface="Roboto"/>
                <a:cs typeface="Roboto"/>
              </a:rPr>
              <a:t>EXPERIENCES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043814" y="2328127"/>
            <a:ext cx="1227455" cy="417830"/>
          </a:xfrm>
          <a:prstGeom prst="rect">
            <a:avLst/>
          </a:prstGeom>
          <a:solidFill>
            <a:srgbClr val="6EA8DB"/>
          </a:solidFill>
          <a:ln w="19049">
            <a:solidFill>
              <a:srgbClr val="073662"/>
            </a:solidFill>
          </a:ln>
        </p:spPr>
        <p:txBody>
          <a:bodyPr wrap="square" lIns="0" tIns="38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Times New Roman"/>
              <a:cs typeface="Times New Roman"/>
            </a:endParaRPr>
          </a:p>
          <a:p>
            <a:pPr marL="197485">
              <a:lnSpc>
                <a:spcPct val="100000"/>
              </a:lnSpc>
            </a:pPr>
            <a:r>
              <a:rPr dirty="0" sz="900" spc="-5">
                <a:solidFill>
                  <a:srgbClr val="F2F2F2"/>
                </a:solidFill>
                <a:latin typeface="Roboto"/>
                <a:cs typeface="Roboto"/>
              </a:rPr>
              <a:t>CML</a:t>
            </a:r>
            <a:r>
              <a:rPr dirty="0" sz="900" spc="-15">
                <a:solidFill>
                  <a:srgbClr val="F2F2F2"/>
                </a:solidFill>
                <a:latin typeface="Roboto"/>
                <a:cs typeface="Roboto"/>
              </a:rPr>
              <a:t> </a:t>
            </a:r>
            <a:r>
              <a:rPr dirty="0" sz="900" spc="-10">
                <a:solidFill>
                  <a:srgbClr val="F2F2F2"/>
                </a:solidFill>
                <a:latin typeface="Roboto"/>
                <a:cs typeface="Roboto"/>
              </a:rPr>
              <a:t>Workspace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5636901" y="1903263"/>
            <a:ext cx="639445" cy="415925"/>
            <a:chOff x="5636901" y="1903263"/>
            <a:chExt cx="639445" cy="415925"/>
          </a:xfrm>
        </p:grpSpPr>
        <p:sp>
          <p:nvSpPr>
            <p:cNvPr id="48" name="object 48"/>
            <p:cNvSpPr/>
            <p:nvPr/>
          </p:nvSpPr>
          <p:spPr>
            <a:xfrm>
              <a:off x="5657413" y="1908026"/>
              <a:ext cx="614045" cy="363220"/>
            </a:xfrm>
            <a:custGeom>
              <a:avLst/>
              <a:gdLst/>
              <a:ahLst/>
              <a:cxnLst/>
              <a:rect l="l" t="t" r="r" b="b"/>
              <a:pathLst>
                <a:path w="614045" h="363219">
                  <a:moveTo>
                    <a:pt x="613798" y="0"/>
                  </a:moveTo>
                  <a:lnTo>
                    <a:pt x="613798" y="209974"/>
                  </a:lnTo>
                  <a:lnTo>
                    <a:pt x="0" y="209974"/>
                  </a:lnTo>
                  <a:lnTo>
                    <a:pt x="0" y="362849"/>
                  </a:lnTo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5641663" y="22708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749" y="43227"/>
                  </a:moveTo>
                  <a:lnTo>
                    <a:pt x="0" y="0"/>
                  </a:lnTo>
                  <a:lnTo>
                    <a:pt x="31474" y="0"/>
                  </a:lnTo>
                  <a:lnTo>
                    <a:pt x="15749" y="43227"/>
                  </a:lnTo>
                  <a:close/>
                </a:path>
              </a:pathLst>
            </a:custGeom>
            <a:solidFill>
              <a:srgbClr val="07366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5641663" y="227087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749" y="43227"/>
                  </a:lnTo>
                  <a:lnTo>
                    <a:pt x="31474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7366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/>
          <p:cNvSpPr txBox="1"/>
          <p:nvPr/>
        </p:nvSpPr>
        <p:spPr>
          <a:xfrm>
            <a:off x="5701926" y="2163084"/>
            <a:ext cx="58166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424242"/>
                </a:solidFill>
                <a:latin typeface="Roboto"/>
                <a:cs typeface="Roboto"/>
              </a:rPr>
              <a:t>Workspaces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48114" y="2800119"/>
            <a:ext cx="530860" cy="206375"/>
          </a:xfrm>
          <a:prstGeom prst="rect">
            <a:avLst/>
          </a:prstGeom>
          <a:solidFill>
            <a:srgbClr val="4985E8"/>
          </a:solidFill>
          <a:ln w="19049">
            <a:solidFill>
              <a:srgbClr val="666666"/>
            </a:solidFill>
          </a:ln>
        </p:spPr>
        <p:txBody>
          <a:bodyPr wrap="square" lIns="0" tIns="8255" rIns="0" bIns="0" rtlCol="0" vert="horz">
            <a:spAutoFit/>
          </a:bodyPr>
          <a:lstStyle/>
          <a:p>
            <a:pPr marL="200025" marR="96520" indent="-95885">
              <a:lnSpc>
                <a:spcPct val="100000"/>
              </a:lnSpc>
              <a:spcBef>
                <a:spcPts val="65"/>
              </a:spcBef>
            </a:pPr>
            <a:r>
              <a:rPr dirty="0" sz="600" spc="-10">
                <a:solidFill>
                  <a:srgbClr val="F2F2F2"/>
                </a:solidFill>
                <a:latin typeface="Roboto"/>
                <a:cs typeface="Roboto"/>
              </a:rPr>
              <a:t>Spark-on-  </a:t>
            </a:r>
            <a:r>
              <a:rPr dirty="0" sz="600" spc="-10">
                <a:solidFill>
                  <a:srgbClr val="F2F2F2"/>
                </a:solidFill>
                <a:latin typeface="Roboto"/>
                <a:cs typeface="Roboto"/>
              </a:rPr>
              <a:t>K8s</a:t>
            </a:r>
            <a:endParaRPr sz="600">
              <a:latin typeface="Roboto"/>
              <a:cs typeface="Roboto"/>
            </a:endParaRPr>
          </a:p>
        </p:txBody>
      </p:sp>
      <p:graphicFrame>
        <p:nvGraphicFramePr>
          <p:cNvPr id="53" name="object 53"/>
          <p:cNvGraphicFramePr>
            <a:graphicFrameLocks noGrp="1"/>
          </p:cNvGraphicFramePr>
          <p:nvPr/>
        </p:nvGraphicFramePr>
        <p:xfrm>
          <a:off x="861160" y="3460030"/>
          <a:ext cx="1940560" cy="582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325"/>
                <a:gridCol w="433069"/>
                <a:gridCol w="498475"/>
                <a:gridCol w="424815"/>
              </a:tblGrid>
              <a:tr h="346536">
                <a:tc gridSpan="4">
                  <a:txBody>
                    <a:bodyPr/>
                    <a:lstStyle/>
                    <a:p>
                      <a:pPr marL="2730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CDP BASE</a:t>
                      </a:r>
                      <a:r>
                        <a:rPr dirty="0" sz="1200" spc="-2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2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CLUSTER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B="0" marT="65405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B35E0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5937">
                <a:tc>
                  <a:txBody>
                    <a:bodyPr/>
                    <a:lstStyle/>
                    <a:p>
                      <a:pPr marL="13843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7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HDFS</a:t>
                      </a:r>
                      <a:r>
                        <a:rPr dirty="0" sz="700" spc="-10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7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/</a:t>
                      </a:r>
                      <a:endParaRPr sz="700">
                        <a:latin typeface="Roboto"/>
                        <a:cs typeface="Roboto"/>
                      </a:endParaRPr>
                    </a:p>
                    <a:p>
                      <a:pPr marL="153670">
                        <a:lnSpc>
                          <a:spcPts val="740"/>
                        </a:lnSpc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Ozone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1270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HMS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604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0922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Ranger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604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Atlas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604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</a:tr>
            </a:tbl>
          </a:graphicData>
        </a:graphic>
      </p:graphicFrame>
      <p:grpSp>
        <p:nvGrpSpPr>
          <p:cNvPr id="54" name="object 54"/>
          <p:cNvGrpSpPr/>
          <p:nvPr/>
        </p:nvGrpSpPr>
        <p:grpSpPr>
          <a:xfrm>
            <a:off x="7370472" y="2792531"/>
            <a:ext cx="808355" cy="41275"/>
            <a:chOff x="7370472" y="2792531"/>
            <a:chExt cx="808355" cy="41275"/>
          </a:xfrm>
        </p:grpSpPr>
        <p:sp>
          <p:nvSpPr>
            <p:cNvPr id="55" name="object 55"/>
            <p:cNvSpPr/>
            <p:nvPr/>
          </p:nvSpPr>
          <p:spPr>
            <a:xfrm>
              <a:off x="7418460" y="2813019"/>
              <a:ext cx="712470" cy="0"/>
            </a:xfrm>
            <a:custGeom>
              <a:avLst/>
              <a:gdLst/>
              <a:ahLst/>
              <a:cxnLst/>
              <a:rect l="l" t="t" r="r" b="b"/>
              <a:pathLst>
                <a:path w="712470" h="0">
                  <a:moveTo>
                    <a:pt x="0" y="0"/>
                  </a:moveTo>
                  <a:lnTo>
                    <a:pt x="711898" y="0"/>
                  </a:lnTo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7375235" y="27972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24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375235" y="27972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24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8130358" y="27972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24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FFD8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130358" y="2797294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24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546544" y="2805782"/>
            <a:ext cx="476884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latin typeface="Roboto"/>
                <a:cs typeface="Roboto"/>
              </a:rPr>
              <a:t>Autoscale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938960" y="1188126"/>
            <a:ext cx="6477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latin typeface="Roboto"/>
                <a:cs typeface="Roboto"/>
              </a:rPr>
              <a:t>CDP</a:t>
            </a:r>
            <a:r>
              <a:rPr dirty="0" sz="1400" spc="-70">
                <a:latin typeface="Roboto"/>
                <a:cs typeface="Roboto"/>
              </a:rPr>
              <a:t> </a:t>
            </a:r>
            <a:r>
              <a:rPr dirty="0" sz="1400" spc="-10">
                <a:latin typeface="Roboto"/>
                <a:cs typeface="Roboto"/>
              </a:rPr>
              <a:t>7.x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092556" y="3046095"/>
            <a:ext cx="66357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Environment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4107366" y="2216207"/>
            <a:ext cx="777875" cy="1480820"/>
            <a:chOff x="4107366" y="2216207"/>
            <a:chExt cx="777875" cy="1480820"/>
          </a:xfrm>
        </p:grpSpPr>
        <p:sp>
          <p:nvSpPr>
            <p:cNvPr id="64" name="object 64"/>
            <p:cNvSpPr/>
            <p:nvPr/>
          </p:nvSpPr>
          <p:spPr>
            <a:xfrm>
              <a:off x="4116891" y="2225732"/>
              <a:ext cx="672465" cy="1430020"/>
            </a:xfrm>
            <a:custGeom>
              <a:avLst/>
              <a:gdLst/>
              <a:ahLst/>
              <a:cxnLst/>
              <a:rect l="l" t="t" r="r" b="b"/>
              <a:pathLst>
                <a:path w="672464" h="1430020">
                  <a:moveTo>
                    <a:pt x="0" y="0"/>
                  </a:moveTo>
                  <a:lnTo>
                    <a:pt x="393174" y="0"/>
                  </a:lnTo>
                  <a:lnTo>
                    <a:pt x="393174" y="1429809"/>
                  </a:lnTo>
                  <a:lnTo>
                    <a:pt x="671998" y="1429809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4779365" y="3614542"/>
              <a:ext cx="105499" cy="8197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aphicFrame>
        <p:nvGraphicFramePr>
          <p:cNvPr id="66" name="object 66"/>
          <p:cNvGraphicFramePr>
            <a:graphicFrameLocks noGrp="1"/>
          </p:cNvGraphicFramePr>
          <p:nvPr/>
        </p:nvGraphicFramePr>
        <p:xfrm>
          <a:off x="4898477" y="3487455"/>
          <a:ext cx="3607435" cy="5753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7140"/>
                <a:gridCol w="454024"/>
                <a:gridCol w="685164"/>
                <a:gridCol w="655319"/>
                <a:gridCol w="549275"/>
              </a:tblGrid>
              <a:tr h="342974">
                <a:tc gridSpan="5">
                  <a:txBody>
                    <a:bodyPr/>
                    <a:lstStyle/>
                    <a:p>
                      <a:pPr marL="9099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dirty="0" sz="12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EMBEDDED K8S</a:t>
                      </a:r>
                      <a:r>
                        <a:rPr dirty="0" sz="1200" spc="-1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2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CLUSTER</a:t>
                      </a:r>
                      <a:endParaRPr sz="1200">
                        <a:latin typeface="Roboto"/>
                        <a:cs typeface="Roboto"/>
                      </a:endParaRPr>
                    </a:p>
                  </a:txBody>
                  <a:tcPr marL="0" marR="0" marB="0" marT="65405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B35E05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22374">
                <a:tc>
                  <a:txBody>
                    <a:bodyPr/>
                    <a:lstStyle/>
                    <a:p>
                      <a:pPr marL="17145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7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Embedded PV</a:t>
                      </a:r>
                      <a:r>
                        <a:rPr dirty="0" sz="700" spc="-2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Storage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223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44145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NFS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223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265430" marR="146050" indent="-11557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7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Container  </a:t>
                      </a: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Reg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889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700" spc="-5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postgresql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223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dirty="0" sz="700" spc="-10">
                          <a:solidFill>
                            <a:srgbClr val="F2F2F2"/>
                          </a:solidFill>
                          <a:latin typeface="Roboto"/>
                          <a:cs typeface="Roboto"/>
                        </a:rPr>
                        <a:t>vault</a:t>
                      </a:r>
                      <a:endParaRPr sz="700">
                        <a:latin typeface="Roboto"/>
                        <a:cs typeface="Roboto"/>
                      </a:endParaRPr>
                    </a:p>
                  </a:txBody>
                  <a:tcPr marL="0" marR="0" marB="0" marT="62230">
                    <a:lnL w="9525">
                      <a:solidFill>
                        <a:srgbClr val="424242"/>
                      </a:solidFill>
                      <a:prstDash val="solid"/>
                    </a:lnL>
                    <a:lnR w="9525">
                      <a:solidFill>
                        <a:srgbClr val="424242"/>
                      </a:solidFill>
                      <a:prstDash val="solid"/>
                    </a:lnR>
                    <a:lnT w="9525">
                      <a:solidFill>
                        <a:srgbClr val="424242"/>
                      </a:solidFill>
                      <a:prstDash val="solid"/>
                    </a:lnT>
                    <a:lnB w="9525">
                      <a:solidFill>
                        <a:srgbClr val="424242"/>
                      </a:solidFill>
                      <a:prstDash val="solid"/>
                    </a:lnB>
                    <a:solidFill>
                      <a:srgbClr val="38751C"/>
                    </a:solidFill>
                  </a:tcPr>
                </a:tc>
              </a:tr>
            </a:tbl>
          </a:graphicData>
        </a:graphic>
      </p:graphicFrame>
      <p:grpSp>
        <p:nvGrpSpPr>
          <p:cNvPr id="67" name="object 67"/>
          <p:cNvGrpSpPr/>
          <p:nvPr/>
        </p:nvGrpSpPr>
        <p:grpSpPr>
          <a:xfrm>
            <a:off x="3451917" y="3905167"/>
            <a:ext cx="928369" cy="167640"/>
            <a:chOff x="3451917" y="3905167"/>
            <a:chExt cx="928369" cy="167640"/>
          </a:xfrm>
        </p:grpSpPr>
        <p:sp>
          <p:nvSpPr>
            <p:cNvPr id="68" name="object 68"/>
            <p:cNvSpPr/>
            <p:nvPr/>
          </p:nvSpPr>
          <p:spPr>
            <a:xfrm>
              <a:off x="3643867" y="3987141"/>
              <a:ext cx="544830" cy="3810"/>
            </a:xfrm>
            <a:custGeom>
              <a:avLst/>
              <a:gdLst/>
              <a:ahLst/>
              <a:cxnLst/>
              <a:rect l="l" t="t" r="r" b="b"/>
              <a:pathLst>
                <a:path w="544829" h="3810">
                  <a:moveTo>
                    <a:pt x="0" y="3274"/>
                  </a:moveTo>
                  <a:lnTo>
                    <a:pt x="544223" y="0"/>
                  </a:lnTo>
                </a:path>
              </a:pathLst>
            </a:custGeom>
            <a:ln w="38099">
              <a:solidFill>
                <a:srgbClr val="FFD8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3451917" y="3908417"/>
              <a:ext cx="211374" cy="16397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4168666" y="3905167"/>
              <a:ext cx="211374" cy="16394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1" name="object 71"/>
          <p:cNvSpPr txBox="1"/>
          <p:nvPr/>
        </p:nvSpPr>
        <p:spPr>
          <a:xfrm>
            <a:off x="3682478" y="3781442"/>
            <a:ext cx="4521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424242"/>
                </a:solidFill>
                <a:latin typeface="Roboto"/>
                <a:cs typeface="Roboto"/>
              </a:rPr>
              <a:t>Network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1788406" y="2216207"/>
            <a:ext cx="422275" cy="1230630"/>
            <a:chOff x="1788406" y="2216207"/>
            <a:chExt cx="422275" cy="1230630"/>
          </a:xfrm>
        </p:grpSpPr>
        <p:sp>
          <p:nvSpPr>
            <p:cNvPr id="73" name="object 73"/>
            <p:cNvSpPr/>
            <p:nvPr/>
          </p:nvSpPr>
          <p:spPr>
            <a:xfrm>
              <a:off x="1829396" y="2225732"/>
              <a:ext cx="372110" cy="1125220"/>
            </a:xfrm>
            <a:custGeom>
              <a:avLst/>
              <a:gdLst/>
              <a:ahLst/>
              <a:cxnLst/>
              <a:rect l="l" t="t" r="r" b="b"/>
              <a:pathLst>
                <a:path w="372110" h="1125220">
                  <a:moveTo>
                    <a:pt x="371699" y="0"/>
                  </a:moveTo>
                  <a:lnTo>
                    <a:pt x="0" y="0"/>
                  </a:lnTo>
                  <a:lnTo>
                    <a:pt x="0" y="1124710"/>
                  </a:lnTo>
                </a:path>
              </a:pathLst>
            </a:custGeom>
            <a:ln w="1904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1788406" y="3340918"/>
              <a:ext cx="81979" cy="1054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5" name="object 75"/>
          <p:cNvSpPr txBox="1"/>
          <p:nvPr/>
        </p:nvSpPr>
        <p:spPr>
          <a:xfrm>
            <a:off x="4289840" y="2449971"/>
            <a:ext cx="144780" cy="1071245"/>
          </a:xfrm>
          <a:prstGeom prst="rect">
            <a:avLst/>
          </a:prstGeom>
        </p:spPr>
        <p:txBody>
          <a:bodyPr wrap="square" lIns="0" tIns="50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15">
                <a:latin typeface="Roboto"/>
                <a:cs typeface="Roboto"/>
              </a:rPr>
              <a:t>DEPLOY </a:t>
            </a:r>
            <a:r>
              <a:rPr dirty="0" sz="800" spc="-5">
                <a:latin typeface="Roboto"/>
                <a:cs typeface="Roboto"/>
              </a:rPr>
              <a:t>AND</a:t>
            </a:r>
            <a:r>
              <a:rPr dirty="0" sz="800" spc="-35">
                <a:latin typeface="Roboto"/>
                <a:cs typeface="Roboto"/>
              </a:rPr>
              <a:t> </a:t>
            </a:r>
            <a:r>
              <a:rPr dirty="0" sz="800" spc="-5">
                <a:latin typeface="Roboto"/>
                <a:cs typeface="Roboto"/>
              </a:rPr>
              <a:t>MANAGE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1595870" y="2272320"/>
            <a:ext cx="144780" cy="1071245"/>
          </a:xfrm>
          <a:prstGeom prst="rect">
            <a:avLst/>
          </a:prstGeom>
        </p:spPr>
        <p:txBody>
          <a:bodyPr wrap="square" lIns="0" tIns="5080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dirty="0" sz="800" spc="-15">
                <a:latin typeface="Roboto"/>
                <a:cs typeface="Roboto"/>
              </a:rPr>
              <a:t>DEPLOY </a:t>
            </a:r>
            <a:r>
              <a:rPr dirty="0" sz="800" spc="-5">
                <a:latin typeface="Roboto"/>
                <a:cs typeface="Roboto"/>
              </a:rPr>
              <a:t>AND</a:t>
            </a:r>
            <a:r>
              <a:rPr dirty="0" sz="800" spc="-35">
                <a:latin typeface="Roboto"/>
                <a:cs typeface="Roboto"/>
              </a:rPr>
              <a:t> </a:t>
            </a:r>
            <a:r>
              <a:rPr dirty="0" sz="800" spc="-5">
                <a:latin typeface="Roboto"/>
                <a:cs typeface="Roboto"/>
              </a:rPr>
              <a:t>MANAGE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058960" y="4798040"/>
            <a:ext cx="1500596" cy="2090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7549563" y="4830429"/>
            <a:ext cx="870585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Conﬁdential </a:t>
            </a: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—</a:t>
            </a:r>
            <a:r>
              <a:rPr dirty="0" sz="600" spc="-35">
                <a:solidFill>
                  <a:srgbClr val="A5A5A5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Restricted</a:t>
            </a:r>
            <a:endParaRPr sz="600">
              <a:latin typeface="Roboto"/>
              <a:cs typeface="Roboto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82</a:t>
            </a:fld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01510"/>
            <a:ext cx="2861945" cy="751205"/>
          </a:xfrm>
          <a:prstGeom prst="rect"/>
        </p:spPr>
        <p:txBody>
          <a:bodyPr wrap="square" lIns="0" tIns="762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THREE </a:t>
            </a:r>
            <a:r>
              <a:rPr dirty="0" sz="2200" spc="-65" b="0">
                <a:solidFill>
                  <a:srgbClr val="FFFFFF"/>
                </a:solidFill>
                <a:latin typeface="Lato"/>
                <a:cs typeface="Lato"/>
              </a:rPr>
              <a:t>PATHS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dirty="0" sz="2200" spc="-42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endParaRPr sz="2200">
              <a:latin typeface="Lato"/>
              <a:cs typeface="Lato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dirty="0" spc="-10" b="0">
                <a:solidFill>
                  <a:srgbClr val="00A3AE"/>
                </a:solidFill>
                <a:latin typeface="Roboto"/>
                <a:cs typeface="Roboto"/>
              </a:rPr>
              <a:t>Migrate </a:t>
            </a:r>
            <a:r>
              <a:rPr dirty="0" spc="-15" b="0">
                <a:solidFill>
                  <a:srgbClr val="00A3AE"/>
                </a:solidFill>
                <a:latin typeface="Roboto"/>
                <a:cs typeface="Roboto"/>
              </a:rPr>
              <a:t>to </a:t>
            </a:r>
            <a:r>
              <a:rPr dirty="0" spc="-5" b="0">
                <a:solidFill>
                  <a:srgbClr val="00A3AE"/>
                </a:solidFill>
                <a:latin typeface="Roboto"/>
                <a:cs typeface="Roboto"/>
              </a:rPr>
              <a:t>Public</a:t>
            </a:r>
            <a:r>
              <a:rPr dirty="0" spc="-10" b="0">
                <a:solidFill>
                  <a:srgbClr val="00A3AE"/>
                </a:solidFill>
                <a:latin typeface="Roboto"/>
                <a:cs typeface="Roboto"/>
              </a:rPr>
              <a:t> 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260721" y="852958"/>
            <a:ext cx="155829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A3AE"/>
                </a:solidFill>
                <a:latin typeface="Roboto"/>
                <a:cs typeface="Roboto"/>
              </a:rPr>
              <a:t>Migrate </a:t>
            </a:r>
            <a:r>
              <a:rPr dirty="0" sz="1800" spc="-15">
                <a:solidFill>
                  <a:srgbClr val="00A3AE"/>
                </a:solidFill>
                <a:latin typeface="Roboto"/>
                <a:cs typeface="Roboto"/>
              </a:rPr>
              <a:t>to</a:t>
            </a:r>
            <a:r>
              <a:rPr dirty="0" sz="1800" spc="-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00A3AE"/>
                </a:solidFill>
                <a:latin typeface="Roboto"/>
                <a:cs typeface="Roboto"/>
              </a:rPr>
              <a:t>CDP  PVC-Base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29309" y="852958"/>
            <a:ext cx="163322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00A3AE"/>
                </a:solidFill>
                <a:latin typeface="Roboto"/>
                <a:cs typeface="Roboto"/>
              </a:rPr>
              <a:t>Upgrade </a:t>
            </a:r>
            <a:r>
              <a:rPr dirty="0" sz="1800" spc="-15">
                <a:solidFill>
                  <a:srgbClr val="00A3AE"/>
                </a:solidFill>
                <a:latin typeface="Roboto"/>
                <a:cs typeface="Roboto"/>
              </a:rPr>
              <a:t>to</a:t>
            </a:r>
            <a:r>
              <a:rPr dirty="0" sz="1800" spc="-7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800" spc="-10">
                <a:solidFill>
                  <a:srgbClr val="00A3AE"/>
                </a:solidFill>
                <a:latin typeface="Roboto"/>
                <a:cs typeface="Roboto"/>
              </a:rPr>
              <a:t>CDP  PVC-Base</a:t>
            </a:r>
            <a:endParaRPr sz="1800">
              <a:latin typeface="Roboto"/>
              <a:cs typeface="Robo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399" y="2923663"/>
            <a:ext cx="250190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Copy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data and metadata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to </a:t>
            </a:r>
            <a:r>
              <a:rPr dirty="0" sz="1400">
                <a:solidFill>
                  <a:srgbClr val="7E7E7E"/>
                </a:solidFill>
                <a:latin typeface="Roboto"/>
                <a:cs typeface="Roboto"/>
              </a:rPr>
              <a:t>a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public cloud;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implement </a:t>
            </a:r>
            <a:r>
              <a:rPr dirty="0" sz="1400" spc="-30">
                <a:solidFill>
                  <a:srgbClr val="7E7E7E"/>
                </a:solidFill>
                <a:latin typeface="Roboto"/>
                <a:cs typeface="Roboto"/>
              </a:rPr>
              <a:t>new,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or  migrate existing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workloads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on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CDP Public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 Cloud.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0721" y="2923663"/>
            <a:ext cx="243522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Build </a:t>
            </a:r>
            <a:r>
              <a:rPr dirty="0" sz="1400">
                <a:solidFill>
                  <a:srgbClr val="7E7E7E"/>
                </a:solidFill>
                <a:latin typeface="Roboto"/>
                <a:cs typeface="Roboto"/>
              </a:rPr>
              <a:t>a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new CDP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PVC-Base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cluster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on-premises; copy data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and metadata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from existing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classic cluster; and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migrate  existing workloads.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29309" y="2923663"/>
            <a:ext cx="2486660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Upgrade from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classic cluster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to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CDP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PVC-Base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in-place on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the  </a:t>
            </a:r>
            <a:r>
              <a:rPr dirty="0" sz="1400" spc="-5">
                <a:solidFill>
                  <a:srgbClr val="7E7E7E"/>
                </a:solidFill>
                <a:latin typeface="Roboto"/>
                <a:cs typeface="Roboto"/>
              </a:rPr>
              <a:t>same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hardware</a:t>
            </a:r>
            <a:r>
              <a:rPr dirty="0" sz="1400" spc="-25">
                <a:solidFill>
                  <a:srgbClr val="7E7E7E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7E7E7E"/>
                </a:solidFill>
                <a:latin typeface="Roboto"/>
                <a:cs typeface="Roboto"/>
              </a:rPr>
              <a:t>infrastructure.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399" y="4221849"/>
            <a:ext cx="16332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Small initial</a:t>
            </a:r>
            <a:r>
              <a:rPr dirty="0" sz="1200" spc="-40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investment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0721" y="4221849"/>
            <a:ext cx="170370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Higher initial</a:t>
            </a:r>
            <a:r>
              <a:rPr dirty="0" sz="1200" spc="-45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investment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29309" y="4221849"/>
            <a:ext cx="194056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Single </a:t>
            </a:r>
            <a:r>
              <a:rPr dirty="0" sz="1200" spc="-25" b="1">
                <a:solidFill>
                  <a:srgbClr val="FF8300"/>
                </a:solidFill>
                <a:latin typeface="Roboto"/>
                <a:cs typeface="Roboto"/>
              </a:rPr>
              <a:t>cutover, </a:t>
            </a:r>
            <a:r>
              <a:rPr dirty="0" sz="1200" spc="-5" b="1">
                <a:solidFill>
                  <a:srgbClr val="FF8300"/>
                </a:solidFill>
                <a:latin typeface="Roboto"/>
                <a:cs typeface="Roboto"/>
              </a:rPr>
              <a:t>lower </a:t>
            </a:r>
            <a:r>
              <a:rPr dirty="0" sz="1200" spc="-10" b="1">
                <a:solidFill>
                  <a:srgbClr val="FF8300"/>
                </a:solidFill>
                <a:latin typeface="Roboto"/>
                <a:cs typeface="Roboto"/>
              </a:rPr>
              <a:t>capital  investment</a:t>
            </a:r>
            <a:endParaRPr sz="12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76300" y="1523071"/>
            <a:ext cx="695960" cy="1283335"/>
            <a:chOff x="2076300" y="1523071"/>
            <a:chExt cx="695960" cy="1283335"/>
          </a:xfrm>
        </p:grpSpPr>
        <p:sp>
          <p:nvSpPr>
            <p:cNvPr id="13" name="object 13"/>
            <p:cNvSpPr/>
            <p:nvPr/>
          </p:nvSpPr>
          <p:spPr>
            <a:xfrm>
              <a:off x="2085825" y="1532596"/>
              <a:ext cx="676910" cy="1264285"/>
            </a:xfrm>
            <a:custGeom>
              <a:avLst/>
              <a:gdLst/>
              <a:ahLst/>
              <a:cxnLst/>
              <a:rect l="l" t="t" r="r" b="b"/>
              <a:pathLst>
                <a:path w="676910" h="1264285">
                  <a:moveTo>
                    <a:pt x="0" y="20057"/>
                  </a:moveTo>
                  <a:lnTo>
                    <a:pt x="1576" y="12250"/>
                  </a:lnTo>
                  <a:lnTo>
                    <a:pt x="5874" y="5874"/>
                  </a:lnTo>
                  <a:lnTo>
                    <a:pt x="12250" y="1576"/>
                  </a:lnTo>
                  <a:lnTo>
                    <a:pt x="20057" y="0"/>
                  </a:lnTo>
                  <a:lnTo>
                    <a:pt x="656443" y="0"/>
                  </a:lnTo>
                  <a:lnTo>
                    <a:pt x="661768" y="0"/>
                  </a:lnTo>
                  <a:lnTo>
                    <a:pt x="666868" y="2112"/>
                  </a:lnTo>
                  <a:lnTo>
                    <a:pt x="670618" y="5874"/>
                  </a:lnTo>
                  <a:lnTo>
                    <a:pt x="674393" y="9634"/>
                  </a:lnTo>
                  <a:lnTo>
                    <a:pt x="676493" y="14737"/>
                  </a:lnTo>
                  <a:lnTo>
                    <a:pt x="676493" y="20057"/>
                  </a:lnTo>
                  <a:lnTo>
                    <a:pt x="676493" y="1243847"/>
                  </a:lnTo>
                  <a:lnTo>
                    <a:pt x="674918" y="1251652"/>
                  </a:lnTo>
                  <a:lnTo>
                    <a:pt x="670621" y="1258025"/>
                  </a:lnTo>
                  <a:lnTo>
                    <a:pt x="664248" y="1262322"/>
                  </a:lnTo>
                  <a:lnTo>
                    <a:pt x="656443" y="1263897"/>
                  </a:lnTo>
                  <a:lnTo>
                    <a:pt x="20057" y="1263897"/>
                  </a:lnTo>
                  <a:lnTo>
                    <a:pt x="12250" y="1262322"/>
                  </a:lnTo>
                  <a:lnTo>
                    <a:pt x="5874" y="1258025"/>
                  </a:lnTo>
                  <a:lnTo>
                    <a:pt x="1576" y="1251652"/>
                  </a:lnTo>
                  <a:lnTo>
                    <a:pt x="0" y="1243847"/>
                  </a:lnTo>
                  <a:lnTo>
                    <a:pt x="0" y="20057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2174088" y="1624991"/>
              <a:ext cx="500380" cy="499745"/>
            </a:xfrm>
            <a:custGeom>
              <a:avLst/>
              <a:gdLst/>
              <a:ahLst/>
              <a:cxnLst/>
              <a:rect l="l" t="t" r="r" b="b"/>
              <a:pathLst>
                <a:path w="500380" h="499744">
                  <a:moveTo>
                    <a:pt x="249984" y="499449"/>
                  </a:moveTo>
                  <a:lnTo>
                    <a:pt x="205049" y="495425"/>
                  </a:lnTo>
                  <a:lnTo>
                    <a:pt x="162756" y="483825"/>
                  </a:lnTo>
                  <a:lnTo>
                    <a:pt x="123812" y="465353"/>
                  </a:lnTo>
                  <a:lnTo>
                    <a:pt x="88922" y="440716"/>
                  </a:lnTo>
                  <a:lnTo>
                    <a:pt x="58793" y="410618"/>
                  </a:lnTo>
                  <a:lnTo>
                    <a:pt x="34130" y="375764"/>
                  </a:lnTo>
                  <a:lnTo>
                    <a:pt x="15639" y="336860"/>
                  </a:lnTo>
                  <a:lnTo>
                    <a:pt x="4027" y="294612"/>
                  </a:lnTo>
                  <a:lnTo>
                    <a:pt x="0" y="249724"/>
                  </a:lnTo>
                  <a:lnTo>
                    <a:pt x="4027" y="204836"/>
                  </a:lnTo>
                  <a:lnTo>
                    <a:pt x="15639" y="162587"/>
                  </a:lnTo>
                  <a:lnTo>
                    <a:pt x="34130" y="123683"/>
                  </a:lnTo>
                  <a:lnTo>
                    <a:pt x="58793" y="88829"/>
                  </a:lnTo>
                  <a:lnTo>
                    <a:pt x="88922" y="58731"/>
                  </a:lnTo>
                  <a:lnTo>
                    <a:pt x="123812" y="34094"/>
                  </a:lnTo>
                  <a:lnTo>
                    <a:pt x="162756" y="15623"/>
                  </a:lnTo>
                  <a:lnTo>
                    <a:pt x="205049" y="4023"/>
                  </a:lnTo>
                  <a:lnTo>
                    <a:pt x="249984" y="0"/>
                  </a:lnTo>
                  <a:lnTo>
                    <a:pt x="298980" y="4842"/>
                  </a:lnTo>
                  <a:lnTo>
                    <a:pt x="345645" y="19009"/>
                  </a:lnTo>
                  <a:lnTo>
                    <a:pt x="388673" y="41956"/>
                  </a:lnTo>
                  <a:lnTo>
                    <a:pt x="426756" y="73142"/>
                  </a:lnTo>
                  <a:lnTo>
                    <a:pt x="457969" y="111176"/>
                  </a:lnTo>
                  <a:lnTo>
                    <a:pt x="480934" y="154158"/>
                  </a:lnTo>
                  <a:lnTo>
                    <a:pt x="495110" y="200777"/>
                  </a:lnTo>
                  <a:lnTo>
                    <a:pt x="499956" y="249724"/>
                  </a:lnTo>
                  <a:lnTo>
                    <a:pt x="495929" y="294612"/>
                  </a:lnTo>
                  <a:lnTo>
                    <a:pt x="484319" y="336860"/>
                  </a:lnTo>
                  <a:lnTo>
                    <a:pt x="465831" y="375764"/>
                  </a:lnTo>
                  <a:lnTo>
                    <a:pt x="441171" y="410618"/>
                  </a:lnTo>
                  <a:lnTo>
                    <a:pt x="411045" y="440716"/>
                  </a:lnTo>
                  <a:lnTo>
                    <a:pt x="376157" y="465353"/>
                  </a:lnTo>
                  <a:lnTo>
                    <a:pt x="337214" y="483825"/>
                  </a:lnTo>
                  <a:lnTo>
                    <a:pt x="294921" y="495425"/>
                  </a:lnTo>
                  <a:lnTo>
                    <a:pt x="249984" y="49944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409574" y="1523071"/>
            <a:ext cx="1315720" cy="1283335"/>
            <a:chOff x="409574" y="1523071"/>
            <a:chExt cx="1315720" cy="1283335"/>
          </a:xfrm>
        </p:grpSpPr>
        <p:sp>
          <p:nvSpPr>
            <p:cNvPr id="16" name="object 16"/>
            <p:cNvSpPr/>
            <p:nvPr/>
          </p:nvSpPr>
          <p:spPr>
            <a:xfrm>
              <a:off x="419099" y="1532596"/>
              <a:ext cx="1296670" cy="1264285"/>
            </a:xfrm>
            <a:custGeom>
              <a:avLst/>
              <a:gdLst/>
              <a:ahLst/>
              <a:cxnLst/>
              <a:rect l="l" t="t" r="r" b="b"/>
              <a:pathLst>
                <a:path w="1296670" h="1264285">
                  <a:moveTo>
                    <a:pt x="0" y="37472"/>
                  </a:moveTo>
                  <a:lnTo>
                    <a:pt x="2944" y="22886"/>
                  </a:lnTo>
                  <a:lnTo>
                    <a:pt x="10975" y="10975"/>
                  </a:lnTo>
                  <a:lnTo>
                    <a:pt x="22887" y="2944"/>
                  </a:lnTo>
                  <a:lnTo>
                    <a:pt x="37474" y="0"/>
                  </a:lnTo>
                  <a:lnTo>
                    <a:pt x="1259122" y="0"/>
                  </a:lnTo>
                  <a:lnTo>
                    <a:pt x="1293745" y="23132"/>
                  </a:lnTo>
                  <a:lnTo>
                    <a:pt x="1296597" y="37472"/>
                  </a:lnTo>
                  <a:lnTo>
                    <a:pt x="1296597" y="1226422"/>
                  </a:lnTo>
                  <a:lnTo>
                    <a:pt x="1293652" y="1241010"/>
                  </a:lnTo>
                  <a:lnTo>
                    <a:pt x="1285621" y="1252922"/>
                  </a:lnTo>
                  <a:lnTo>
                    <a:pt x="1273709" y="1260952"/>
                  </a:lnTo>
                  <a:lnTo>
                    <a:pt x="1259122" y="1263897"/>
                  </a:lnTo>
                  <a:lnTo>
                    <a:pt x="37474" y="1263897"/>
                  </a:lnTo>
                  <a:lnTo>
                    <a:pt x="22887" y="1260952"/>
                  </a:lnTo>
                  <a:lnTo>
                    <a:pt x="10975" y="1252922"/>
                  </a:lnTo>
                  <a:lnTo>
                    <a:pt x="2944" y="1241010"/>
                  </a:lnTo>
                  <a:lnTo>
                    <a:pt x="0" y="1226422"/>
                  </a:lnTo>
                  <a:lnTo>
                    <a:pt x="0" y="37472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01017" y="1585979"/>
              <a:ext cx="499986" cy="5760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506678" y="1640829"/>
              <a:ext cx="466344" cy="466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10679" y="2360942"/>
              <a:ext cx="1101725" cy="344170"/>
            </a:xfrm>
            <a:custGeom>
              <a:avLst/>
              <a:gdLst/>
              <a:ahLst/>
              <a:cxnLst/>
              <a:rect l="l" t="t" r="r" b="b"/>
              <a:pathLst>
                <a:path w="1101725" h="344169">
                  <a:moveTo>
                    <a:pt x="187998" y="277012"/>
                  </a:moveTo>
                  <a:lnTo>
                    <a:pt x="40703" y="277012"/>
                  </a:lnTo>
                  <a:lnTo>
                    <a:pt x="40703" y="287185"/>
                  </a:lnTo>
                  <a:lnTo>
                    <a:pt x="187998" y="287185"/>
                  </a:lnTo>
                  <a:lnTo>
                    <a:pt x="187998" y="277012"/>
                  </a:lnTo>
                  <a:close/>
                </a:path>
                <a:path w="1101725" h="344169">
                  <a:moveTo>
                    <a:pt x="187998" y="166636"/>
                  </a:moveTo>
                  <a:lnTo>
                    <a:pt x="40703" y="166636"/>
                  </a:lnTo>
                  <a:lnTo>
                    <a:pt x="40703" y="176809"/>
                  </a:lnTo>
                  <a:lnTo>
                    <a:pt x="187998" y="176809"/>
                  </a:lnTo>
                  <a:lnTo>
                    <a:pt x="187998" y="166636"/>
                  </a:lnTo>
                  <a:close/>
                </a:path>
                <a:path w="1101725" h="344169">
                  <a:moveTo>
                    <a:pt x="187998" y="57340"/>
                  </a:moveTo>
                  <a:lnTo>
                    <a:pt x="40703" y="57340"/>
                  </a:lnTo>
                  <a:lnTo>
                    <a:pt x="40703" y="67513"/>
                  </a:lnTo>
                  <a:lnTo>
                    <a:pt x="187998" y="67513"/>
                  </a:lnTo>
                  <a:lnTo>
                    <a:pt x="187998" y="57340"/>
                  </a:lnTo>
                  <a:close/>
                </a:path>
                <a:path w="1101725" h="344169">
                  <a:moveTo>
                    <a:pt x="261378" y="281838"/>
                  </a:moveTo>
                  <a:lnTo>
                    <a:pt x="259486" y="272415"/>
                  </a:lnTo>
                  <a:lnTo>
                    <a:pt x="256413" y="267906"/>
                  </a:lnTo>
                  <a:lnTo>
                    <a:pt x="254279" y="264756"/>
                  </a:lnTo>
                  <a:lnTo>
                    <a:pt x="251193" y="262737"/>
                  </a:lnTo>
                  <a:lnTo>
                    <a:pt x="251193" y="273786"/>
                  </a:lnTo>
                  <a:lnTo>
                    <a:pt x="251193" y="289852"/>
                  </a:lnTo>
                  <a:lnTo>
                    <a:pt x="244767" y="296303"/>
                  </a:lnTo>
                  <a:lnTo>
                    <a:pt x="229235" y="296303"/>
                  </a:lnTo>
                  <a:lnTo>
                    <a:pt x="222808" y="289852"/>
                  </a:lnTo>
                  <a:lnTo>
                    <a:pt x="222808" y="273786"/>
                  </a:lnTo>
                  <a:lnTo>
                    <a:pt x="228701" y="267906"/>
                  </a:lnTo>
                  <a:lnTo>
                    <a:pt x="244767" y="267906"/>
                  </a:lnTo>
                  <a:lnTo>
                    <a:pt x="251193" y="273786"/>
                  </a:lnTo>
                  <a:lnTo>
                    <a:pt x="251193" y="262737"/>
                  </a:lnTo>
                  <a:lnTo>
                    <a:pt x="246456" y="259613"/>
                  </a:lnTo>
                  <a:lnTo>
                    <a:pt x="236740" y="257733"/>
                  </a:lnTo>
                  <a:lnTo>
                    <a:pt x="227317" y="259613"/>
                  </a:lnTo>
                  <a:lnTo>
                    <a:pt x="219659" y="264756"/>
                  </a:lnTo>
                  <a:lnTo>
                    <a:pt x="214515" y="272415"/>
                  </a:lnTo>
                  <a:lnTo>
                    <a:pt x="212636" y="281838"/>
                  </a:lnTo>
                  <a:lnTo>
                    <a:pt x="214515" y="291338"/>
                  </a:lnTo>
                  <a:lnTo>
                    <a:pt x="219659" y="299186"/>
                  </a:lnTo>
                  <a:lnTo>
                    <a:pt x="227317" y="304520"/>
                  </a:lnTo>
                  <a:lnTo>
                    <a:pt x="236740" y="306489"/>
                  </a:lnTo>
                  <a:lnTo>
                    <a:pt x="246227" y="304520"/>
                  </a:lnTo>
                  <a:lnTo>
                    <a:pt x="254076" y="299186"/>
                  </a:lnTo>
                  <a:lnTo>
                    <a:pt x="256032" y="296303"/>
                  </a:lnTo>
                  <a:lnTo>
                    <a:pt x="259410" y="291338"/>
                  </a:lnTo>
                  <a:lnTo>
                    <a:pt x="261378" y="281838"/>
                  </a:lnTo>
                  <a:close/>
                </a:path>
                <a:path w="1101725" h="344169">
                  <a:moveTo>
                    <a:pt x="261378" y="170929"/>
                  </a:moveTo>
                  <a:lnTo>
                    <a:pt x="259486" y="161505"/>
                  </a:lnTo>
                  <a:lnTo>
                    <a:pt x="254279" y="153847"/>
                  </a:lnTo>
                  <a:lnTo>
                    <a:pt x="246456" y="148691"/>
                  </a:lnTo>
                  <a:lnTo>
                    <a:pt x="236740" y="146812"/>
                  </a:lnTo>
                  <a:lnTo>
                    <a:pt x="227317" y="148691"/>
                  </a:lnTo>
                  <a:lnTo>
                    <a:pt x="219659" y="153847"/>
                  </a:lnTo>
                  <a:lnTo>
                    <a:pt x="214515" y="161505"/>
                  </a:lnTo>
                  <a:lnTo>
                    <a:pt x="212636" y="170929"/>
                  </a:lnTo>
                  <a:lnTo>
                    <a:pt x="214515" y="180428"/>
                  </a:lnTo>
                  <a:lnTo>
                    <a:pt x="219659" y="188264"/>
                  </a:lnTo>
                  <a:lnTo>
                    <a:pt x="227317" y="193586"/>
                  </a:lnTo>
                  <a:lnTo>
                    <a:pt x="236740" y="195554"/>
                  </a:lnTo>
                  <a:lnTo>
                    <a:pt x="246227" y="193586"/>
                  </a:lnTo>
                  <a:lnTo>
                    <a:pt x="254076" y="188264"/>
                  </a:lnTo>
                  <a:lnTo>
                    <a:pt x="259410" y="180428"/>
                  </a:lnTo>
                  <a:lnTo>
                    <a:pt x="261378" y="170929"/>
                  </a:lnTo>
                  <a:close/>
                </a:path>
                <a:path w="1101725" h="344169">
                  <a:moveTo>
                    <a:pt x="261378" y="62166"/>
                  </a:moveTo>
                  <a:lnTo>
                    <a:pt x="259486" y="52743"/>
                  </a:lnTo>
                  <a:lnTo>
                    <a:pt x="256413" y="48234"/>
                  </a:lnTo>
                  <a:lnTo>
                    <a:pt x="254279" y="45085"/>
                  </a:lnTo>
                  <a:lnTo>
                    <a:pt x="251193" y="43053"/>
                  </a:lnTo>
                  <a:lnTo>
                    <a:pt x="251193" y="54127"/>
                  </a:lnTo>
                  <a:lnTo>
                    <a:pt x="251193" y="70192"/>
                  </a:lnTo>
                  <a:lnTo>
                    <a:pt x="244767" y="76631"/>
                  </a:lnTo>
                  <a:lnTo>
                    <a:pt x="229235" y="76631"/>
                  </a:lnTo>
                  <a:lnTo>
                    <a:pt x="222808" y="70192"/>
                  </a:lnTo>
                  <a:lnTo>
                    <a:pt x="222808" y="54127"/>
                  </a:lnTo>
                  <a:lnTo>
                    <a:pt x="228701" y="48234"/>
                  </a:lnTo>
                  <a:lnTo>
                    <a:pt x="244767" y="48234"/>
                  </a:lnTo>
                  <a:lnTo>
                    <a:pt x="251193" y="54127"/>
                  </a:lnTo>
                  <a:lnTo>
                    <a:pt x="251193" y="43053"/>
                  </a:lnTo>
                  <a:lnTo>
                    <a:pt x="246456" y="39928"/>
                  </a:lnTo>
                  <a:lnTo>
                    <a:pt x="236740" y="38049"/>
                  </a:lnTo>
                  <a:lnTo>
                    <a:pt x="227317" y="39928"/>
                  </a:lnTo>
                  <a:lnTo>
                    <a:pt x="219659" y="45085"/>
                  </a:lnTo>
                  <a:lnTo>
                    <a:pt x="214515" y="52743"/>
                  </a:lnTo>
                  <a:lnTo>
                    <a:pt x="212636" y="62166"/>
                  </a:lnTo>
                  <a:lnTo>
                    <a:pt x="214515" y="71894"/>
                  </a:lnTo>
                  <a:lnTo>
                    <a:pt x="219659" y="79705"/>
                  </a:lnTo>
                  <a:lnTo>
                    <a:pt x="227317" y="84912"/>
                  </a:lnTo>
                  <a:lnTo>
                    <a:pt x="236740" y="86804"/>
                  </a:lnTo>
                  <a:lnTo>
                    <a:pt x="246227" y="84836"/>
                  </a:lnTo>
                  <a:lnTo>
                    <a:pt x="254076" y="79502"/>
                  </a:lnTo>
                  <a:lnTo>
                    <a:pt x="256032" y="76631"/>
                  </a:lnTo>
                  <a:lnTo>
                    <a:pt x="259410" y="71666"/>
                  </a:lnTo>
                  <a:lnTo>
                    <a:pt x="261378" y="62166"/>
                  </a:lnTo>
                  <a:close/>
                </a:path>
                <a:path w="1101725" h="344169">
                  <a:moveTo>
                    <a:pt x="306895" y="230403"/>
                  </a:moveTo>
                  <a:lnTo>
                    <a:pt x="296189" y="230403"/>
                  </a:lnTo>
                  <a:lnTo>
                    <a:pt x="296189" y="333806"/>
                  </a:lnTo>
                  <a:lnTo>
                    <a:pt x="306895" y="333806"/>
                  </a:lnTo>
                  <a:lnTo>
                    <a:pt x="306895" y="230403"/>
                  </a:lnTo>
                  <a:close/>
                </a:path>
                <a:path w="1101725" h="344169">
                  <a:moveTo>
                    <a:pt x="306895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15570"/>
                  </a:lnTo>
                  <a:lnTo>
                    <a:pt x="0" y="344170"/>
                  </a:lnTo>
                  <a:lnTo>
                    <a:pt x="306895" y="344170"/>
                  </a:lnTo>
                  <a:lnTo>
                    <a:pt x="306895" y="334010"/>
                  </a:lnTo>
                  <a:lnTo>
                    <a:pt x="10185" y="334010"/>
                  </a:lnTo>
                  <a:lnTo>
                    <a:pt x="10185" y="229870"/>
                  </a:lnTo>
                  <a:lnTo>
                    <a:pt x="306895" y="229870"/>
                  </a:lnTo>
                  <a:lnTo>
                    <a:pt x="306895" y="220205"/>
                  </a:lnTo>
                  <a:lnTo>
                    <a:pt x="306895" y="219710"/>
                  </a:lnTo>
                  <a:lnTo>
                    <a:pt x="306895" y="125920"/>
                  </a:lnTo>
                  <a:lnTo>
                    <a:pt x="296189" y="125920"/>
                  </a:lnTo>
                  <a:lnTo>
                    <a:pt x="296189" y="219710"/>
                  </a:lnTo>
                  <a:lnTo>
                    <a:pt x="10185" y="219710"/>
                  </a:lnTo>
                  <a:lnTo>
                    <a:pt x="10185" y="125730"/>
                  </a:lnTo>
                  <a:lnTo>
                    <a:pt x="306895" y="125730"/>
                  </a:lnTo>
                  <a:lnTo>
                    <a:pt x="306895" y="115735"/>
                  </a:lnTo>
                  <a:lnTo>
                    <a:pt x="306895" y="115570"/>
                  </a:lnTo>
                  <a:lnTo>
                    <a:pt x="306895" y="10731"/>
                  </a:lnTo>
                  <a:lnTo>
                    <a:pt x="296189" y="10731"/>
                  </a:lnTo>
                  <a:lnTo>
                    <a:pt x="296189" y="115570"/>
                  </a:lnTo>
                  <a:lnTo>
                    <a:pt x="10185" y="115570"/>
                  </a:lnTo>
                  <a:lnTo>
                    <a:pt x="10185" y="10160"/>
                  </a:lnTo>
                  <a:lnTo>
                    <a:pt x="306895" y="10160"/>
                  </a:lnTo>
                  <a:lnTo>
                    <a:pt x="306895" y="0"/>
                  </a:lnTo>
                  <a:close/>
                </a:path>
                <a:path w="1101725" h="344169">
                  <a:moveTo>
                    <a:pt x="585114" y="277012"/>
                  </a:moveTo>
                  <a:lnTo>
                    <a:pt x="437832" y="277012"/>
                  </a:lnTo>
                  <a:lnTo>
                    <a:pt x="437832" y="287185"/>
                  </a:lnTo>
                  <a:lnTo>
                    <a:pt x="585114" y="287185"/>
                  </a:lnTo>
                  <a:lnTo>
                    <a:pt x="585114" y="277012"/>
                  </a:lnTo>
                  <a:close/>
                </a:path>
                <a:path w="1101725" h="344169">
                  <a:moveTo>
                    <a:pt x="585114" y="166636"/>
                  </a:moveTo>
                  <a:lnTo>
                    <a:pt x="437832" y="166636"/>
                  </a:lnTo>
                  <a:lnTo>
                    <a:pt x="437832" y="176809"/>
                  </a:lnTo>
                  <a:lnTo>
                    <a:pt x="585114" y="176809"/>
                  </a:lnTo>
                  <a:lnTo>
                    <a:pt x="585114" y="166636"/>
                  </a:lnTo>
                  <a:close/>
                </a:path>
                <a:path w="1101725" h="344169">
                  <a:moveTo>
                    <a:pt x="585114" y="57340"/>
                  </a:moveTo>
                  <a:lnTo>
                    <a:pt x="437832" y="57340"/>
                  </a:lnTo>
                  <a:lnTo>
                    <a:pt x="437832" y="67513"/>
                  </a:lnTo>
                  <a:lnTo>
                    <a:pt x="585114" y="67513"/>
                  </a:lnTo>
                  <a:lnTo>
                    <a:pt x="585114" y="57340"/>
                  </a:lnTo>
                  <a:close/>
                </a:path>
                <a:path w="1101725" h="344169">
                  <a:moveTo>
                    <a:pt x="658495" y="281838"/>
                  </a:moveTo>
                  <a:lnTo>
                    <a:pt x="656602" y="272415"/>
                  </a:lnTo>
                  <a:lnTo>
                    <a:pt x="653542" y="267906"/>
                  </a:lnTo>
                  <a:lnTo>
                    <a:pt x="651395" y="264756"/>
                  </a:lnTo>
                  <a:lnTo>
                    <a:pt x="648322" y="262737"/>
                  </a:lnTo>
                  <a:lnTo>
                    <a:pt x="648322" y="273786"/>
                  </a:lnTo>
                  <a:lnTo>
                    <a:pt x="648322" y="289852"/>
                  </a:lnTo>
                  <a:lnTo>
                    <a:pt x="641896" y="296303"/>
                  </a:lnTo>
                  <a:lnTo>
                    <a:pt x="626364" y="296303"/>
                  </a:lnTo>
                  <a:lnTo>
                    <a:pt x="619937" y="289852"/>
                  </a:lnTo>
                  <a:lnTo>
                    <a:pt x="619937" y="273786"/>
                  </a:lnTo>
                  <a:lnTo>
                    <a:pt x="625817" y="267906"/>
                  </a:lnTo>
                  <a:lnTo>
                    <a:pt x="641896" y="267906"/>
                  </a:lnTo>
                  <a:lnTo>
                    <a:pt x="648322" y="273786"/>
                  </a:lnTo>
                  <a:lnTo>
                    <a:pt x="648322" y="262737"/>
                  </a:lnTo>
                  <a:lnTo>
                    <a:pt x="643585" y="259613"/>
                  </a:lnTo>
                  <a:lnTo>
                    <a:pt x="633857" y="257733"/>
                  </a:lnTo>
                  <a:lnTo>
                    <a:pt x="624446" y="259613"/>
                  </a:lnTo>
                  <a:lnTo>
                    <a:pt x="616788" y="264756"/>
                  </a:lnTo>
                  <a:lnTo>
                    <a:pt x="611644" y="272415"/>
                  </a:lnTo>
                  <a:lnTo>
                    <a:pt x="609752" y="281838"/>
                  </a:lnTo>
                  <a:lnTo>
                    <a:pt x="611644" y="291338"/>
                  </a:lnTo>
                  <a:lnTo>
                    <a:pt x="616788" y="299186"/>
                  </a:lnTo>
                  <a:lnTo>
                    <a:pt x="624446" y="304520"/>
                  </a:lnTo>
                  <a:lnTo>
                    <a:pt x="633857" y="306489"/>
                  </a:lnTo>
                  <a:lnTo>
                    <a:pt x="643356" y="304520"/>
                  </a:lnTo>
                  <a:lnTo>
                    <a:pt x="651205" y="299186"/>
                  </a:lnTo>
                  <a:lnTo>
                    <a:pt x="653148" y="296303"/>
                  </a:lnTo>
                  <a:lnTo>
                    <a:pt x="656526" y="291338"/>
                  </a:lnTo>
                  <a:lnTo>
                    <a:pt x="658495" y="281838"/>
                  </a:lnTo>
                  <a:close/>
                </a:path>
                <a:path w="1101725" h="344169">
                  <a:moveTo>
                    <a:pt x="658495" y="170929"/>
                  </a:moveTo>
                  <a:lnTo>
                    <a:pt x="656602" y="161505"/>
                  </a:lnTo>
                  <a:lnTo>
                    <a:pt x="651395" y="153847"/>
                  </a:lnTo>
                  <a:lnTo>
                    <a:pt x="643585" y="148691"/>
                  </a:lnTo>
                  <a:lnTo>
                    <a:pt x="633857" y="146812"/>
                  </a:lnTo>
                  <a:lnTo>
                    <a:pt x="624446" y="148691"/>
                  </a:lnTo>
                  <a:lnTo>
                    <a:pt x="616788" y="153847"/>
                  </a:lnTo>
                  <a:lnTo>
                    <a:pt x="611644" y="161505"/>
                  </a:lnTo>
                  <a:lnTo>
                    <a:pt x="609752" y="170929"/>
                  </a:lnTo>
                  <a:lnTo>
                    <a:pt x="611644" y="180428"/>
                  </a:lnTo>
                  <a:lnTo>
                    <a:pt x="616788" y="188264"/>
                  </a:lnTo>
                  <a:lnTo>
                    <a:pt x="624446" y="193586"/>
                  </a:lnTo>
                  <a:lnTo>
                    <a:pt x="633857" y="195554"/>
                  </a:lnTo>
                  <a:lnTo>
                    <a:pt x="643356" y="193586"/>
                  </a:lnTo>
                  <a:lnTo>
                    <a:pt x="651205" y="188264"/>
                  </a:lnTo>
                  <a:lnTo>
                    <a:pt x="656526" y="180428"/>
                  </a:lnTo>
                  <a:lnTo>
                    <a:pt x="658495" y="170929"/>
                  </a:lnTo>
                  <a:close/>
                </a:path>
                <a:path w="1101725" h="344169">
                  <a:moveTo>
                    <a:pt x="658495" y="62166"/>
                  </a:moveTo>
                  <a:lnTo>
                    <a:pt x="656602" y="52743"/>
                  </a:lnTo>
                  <a:lnTo>
                    <a:pt x="653542" y="48234"/>
                  </a:lnTo>
                  <a:lnTo>
                    <a:pt x="651395" y="45085"/>
                  </a:lnTo>
                  <a:lnTo>
                    <a:pt x="648322" y="43065"/>
                  </a:lnTo>
                  <a:lnTo>
                    <a:pt x="648322" y="54127"/>
                  </a:lnTo>
                  <a:lnTo>
                    <a:pt x="648322" y="70192"/>
                  </a:lnTo>
                  <a:lnTo>
                    <a:pt x="641896" y="76631"/>
                  </a:lnTo>
                  <a:lnTo>
                    <a:pt x="626364" y="76631"/>
                  </a:lnTo>
                  <a:lnTo>
                    <a:pt x="619937" y="70192"/>
                  </a:lnTo>
                  <a:lnTo>
                    <a:pt x="619937" y="54127"/>
                  </a:lnTo>
                  <a:lnTo>
                    <a:pt x="625817" y="48234"/>
                  </a:lnTo>
                  <a:lnTo>
                    <a:pt x="641896" y="48234"/>
                  </a:lnTo>
                  <a:lnTo>
                    <a:pt x="648322" y="54127"/>
                  </a:lnTo>
                  <a:lnTo>
                    <a:pt x="648322" y="43065"/>
                  </a:lnTo>
                  <a:lnTo>
                    <a:pt x="643585" y="39928"/>
                  </a:lnTo>
                  <a:lnTo>
                    <a:pt x="633857" y="38049"/>
                  </a:lnTo>
                  <a:lnTo>
                    <a:pt x="624446" y="39928"/>
                  </a:lnTo>
                  <a:lnTo>
                    <a:pt x="616788" y="45085"/>
                  </a:lnTo>
                  <a:lnTo>
                    <a:pt x="611644" y="52743"/>
                  </a:lnTo>
                  <a:lnTo>
                    <a:pt x="609752" y="62166"/>
                  </a:lnTo>
                  <a:lnTo>
                    <a:pt x="611644" y="71894"/>
                  </a:lnTo>
                  <a:lnTo>
                    <a:pt x="616788" y="79705"/>
                  </a:lnTo>
                  <a:lnTo>
                    <a:pt x="624446" y="84912"/>
                  </a:lnTo>
                  <a:lnTo>
                    <a:pt x="633857" y="86804"/>
                  </a:lnTo>
                  <a:lnTo>
                    <a:pt x="643356" y="84836"/>
                  </a:lnTo>
                  <a:lnTo>
                    <a:pt x="651205" y="79502"/>
                  </a:lnTo>
                  <a:lnTo>
                    <a:pt x="653161" y="76631"/>
                  </a:lnTo>
                  <a:lnTo>
                    <a:pt x="656526" y="71666"/>
                  </a:lnTo>
                  <a:lnTo>
                    <a:pt x="658495" y="62166"/>
                  </a:lnTo>
                  <a:close/>
                </a:path>
                <a:path w="1101725" h="344169">
                  <a:moveTo>
                    <a:pt x="704024" y="230403"/>
                  </a:moveTo>
                  <a:lnTo>
                    <a:pt x="693305" y="230403"/>
                  </a:lnTo>
                  <a:lnTo>
                    <a:pt x="693305" y="333806"/>
                  </a:lnTo>
                  <a:lnTo>
                    <a:pt x="704024" y="333806"/>
                  </a:lnTo>
                  <a:lnTo>
                    <a:pt x="704024" y="230403"/>
                  </a:lnTo>
                  <a:close/>
                </a:path>
                <a:path w="1101725" h="344169">
                  <a:moveTo>
                    <a:pt x="704024" y="0"/>
                  </a:moveTo>
                  <a:lnTo>
                    <a:pt x="397129" y="0"/>
                  </a:lnTo>
                  <a:lnTo>
                    <a:pt x="397129" y="10160"/>
                  </a:lnTo>
                  <a:lnTo>
                    <a:pt x="397129" y="115570"/>
                  </a:lnTo>
                  <a:lnTo>
                    <a:pt x="397129" y="344170"/>
                  </a:lnTo>
                  <a:lnTo>
                    <a:pt x="704024" y="344170"/>
                  </a:lnTo>
                  <a:lnTo>
                    <a:pt x="704024" y="334010"/>
                  </a:lnTo>
                  <a:lnTo>
                    <a:pt x="407301" y="334010"/>
                  </a:lnTo>
                  <a:lnTo>
                    <a:pt x="407301" y="229870"/>
                  </a:lnTo>
                  <a:lnTo>
                    <a:pt x="704024" y="229870"/>
                  </a:lnTo>
                  <a:lnTo>
                    <a:pt x="704024" y="220205"/>
                  </a:lnTo>
                  <a:lnTo>
                    <a:pt x="704024" y="219710"/>
                  </a:lnTo>
                  <a:lnTo>
                    <a:pt x="704024" y="125920"/>
                  </a:lnTo>
                  <a:lnTo>
                    <a:pt x="693305" y="125920"/>
                  </a:lnTo>
                  <a:lnTo>
                    <a:pt x="693305" y="219710"/>
                  </a:lnTo>
                  <a:lnTo>
                    <a:pt x="407301" y="219710"/>
                  </a:lnTo>
                  <a:lnTo>
                    <a:pt x="407301" y="125730"/>
                  </a:lnTo>
                  <a:lnTo>
                    <a:pt x="704024" y="125730"/>
                  </a:lnTo>
                  <a:lnTo>
                    <a:pt x="704024" y="115735"/>
                  </a:lnTo>
                  <a:lnTo>
                    <a:pt x="704024" y="115570"/>
                  </a:lnTo>
                  <a:lnTo>
                    <a:pt x="704024" y="10731"/>
                  </a:lnTo>
                  <a:lnTo>
                    <a:pt x="693305" y="10731"/>
                  </a:lnTo>
                  <a:lnTo>
                    <a:pt x="693305" y="115570"/>
                  </a:lnTo>
                  <a:lnTo>
                    <a:pt x="407301" y="115570"/>
                  </a:lnTo>
                  <a:lnTo>
                    <a:pt x="407301" y="10160"/>
                  </a:lnTo>
                  <a:lnTo>
                    <a:pt x="704024" y="10160"/>
                  </a:lnTo>
                  <a:lnTo>
                    <a:pt x="704024" y="0"/>
                  </a:lnTo>
                  <a:close/>
                </a:path>
                <a:path w="1101725" h="344169">
                  <a:moveTo>
                    <a:pt x="982243" y="277012"/>
                  </a:moveTo>
                  <a:lnTo>
                    <a:pt x="834961" y="277012"/>
                  </a:lnTo>
                  <a:lnTo>
                    <a:pt x="834961" y="287185"/>
                  </a:lnTo>
                  <a:lnTo>
                    <a:pt x="982243" y="287185"/>
                  </a:lnTo>
                  <a:lnTo>
                    <a:pt x="982243" y="277012"/>
                  </a:lnTo>
                  <a:close/>
                </a:path>
                <a:path w="1101725" h="344169">
                  <a:moveTo>
                    <a:pt x="982243" y="166636"/>
                  </a:moveTo>
                  <a:lnTo>
                    <a:pt x="834961" y="166636"/>
                  </a:lnTo>
                  <a:lnTo>
                    <a:pt x="834961" y="176809"/>
                  </a:lnTo>
                  <a:lnTo>
                    <a:pt x="982243" y="176809"/>
                  </a:lnTo>
                  <a:lnTo>
                    <a:pt x="982243" y="166636"/>
                  </a:lnTo>
                  <a:close/>
                </a:path>
                <a:path w="1101725" h="344169">
                  <a:moveTo>
                    <a:pt x="982243" y="57340"/>
                  </a:moveTo>
                  <a:lnTo>
                    <a:pt x="834961" y="57340"/>
                  </a:lnTo>
                  <a:lnTo>
                    <a:pt x="834961" y="67513"/>
                  </a:lnTo>
                  <a:lnTo>
                    <a:pt x="982243" y="67513"/>
                  </a:lnTo>
                  <a:lnTo>
                    <a:pt x="982243" y="57340"/>
                  </a:lnTo>
                  <a:close/>
                </a:path>
                <a:path w="1101725" h="344169">
                  <a:moveTo>
                    <a:pt x="1055624" y="281838"/>
                  </a:moveTo>
                  <a:lnTo>
                    <a:pt x="1053731" y="272415"/>
                  </a:lnTo>
                  <a:lnTo>
                    <a:pt x="1050671" y="267906"/>
                  </a:lnTo>
                  <a:lnTo>
                    <a:pt x="1048524" y="264756"/>
                  </a:lnTo>
                  <a:lnTo>
                    <a:pt x="1045438" y="262737"/>
                  </a:lnTo>
                  <a:lnTo>
                    <a:pt x="1045438" y="273786"/>
                  </a:lnTo>
                  <a:lnTo>
                    <a:pt x="1045438" y="289852"/>
                  </a:lnTo>
                  <a:lnTo>
                    <a:pt x="1039012" y="296303"/>
                  </a:lnTo>
                  <a:lnTo>
                    <a:pt x="1023480" y="296303"/>
                  </a:lnTo>
                  <a:lnTo>
                    <a:pt x="1017054" y="289852"/>
                  </a:lnTo>
                  <a:lnTo>
                    <a:pt x="1017054" y="273786"/>
                  </a:lnTo>
                  <a:lnTo>
                    <a:pt x="1022946" y="267906"/>
                  </a:lnTo>
                  <a:lnTo>
                    <a:pt x="1039012" y="267906"/>
                  </a:lnTo>
                  <a:lnTo>
                    <a:pt x="1045438" y="273786"/>
                  </a:lnTo>
                  <a:lnTo>
                    <a:pt x="1045438" y="262737"/>
                  </a:lnTo>
                  <a:lnTo>
                    <a:pt x="1040701" y="259613"/>
                  </a:lnTo>
                  <a:lnTo>
                    <a:pt x="1030986" y="257733"/>
                  </a:lnTo>
                  <a:lnTo>
                    <a:pt x="1021562" y="259613"/>
                  </a:lnTo>
                  <a:lnTo>
                    <a:pt x="1013917" y="264756"/>
                  </a:lnTo>
                  <a:lnTo>
                    <a:pt x="1008761" y="272415"/>
                  </a:lnTo>
                  <a:lnTo>
                    <a:pt x="1006881" y="281838"/>
                  </a:lnTo>
                  <a:lnTo>
                    <a:pt x="1008761" y="291338"/>
                  </a:lnTo>
                  <a:lnTo>
                    <a:pt x="1013917" y="299186"/>
                  </a:lnTo>
                  <a:lnTo>
                    <a:pt x="1021562" y="304520"/>
                  </a:lnTo>
                  <a:lnTo>
                    <a:pt x="1030986" y="306489"/>
                  </a:lnTo>
                  <a:lnTo>
                    <a:pt x="1040485" y="304520"/>
                  </a:lnTo>
                  <a:lnTo>
                    <a:pt x="1048321" y="299186"/>
                  </a:lnTo>
                  <a:lnTo>
                    <a:pt x="1050277" y="296303"/>
                  </a:lnTo>
                  <a:lnTo>
                    <a:pt x="1053655" y="291338"/>
                  </a:lnTo>
                  <a:lnTo>
                    <a:pt x="1055624" y="281838"/>
                  </a:lnTo>
                  <a:close/>
                </a:path>
                <a:path w="1101725" h="344169">
                  <a:moveTo>
                    <a:pt x="1055624" y="170929"/>
                  </a:moveTo>
                  <a:lnTo>
                    <a:pt x="1053731" y="161505"/>
                  </a:lnTo>
                  <a:lnTo>
                    <a:pt x="1048524" y="153847"/>
                  </a:lnTo>
                  <a:lnTo>
                    <a:pt x="1040701" y="148691"/>
                  </a:lnTo>
                  <a:lnTo>
                    <a:pt x="1030986" y="146812"/>
                  </a:lnTo>
                  <a:lnTo>
                    <a:pt x="1021562" y="148691"/>
                  </a:lnTo>
                  <a:lnTo>
                    <a:pt x="1013917" y="153847"/>
                  </a:lnTo>
                  <a:lnTo>
                    <a:pt x="1008761" y="161505"/>
                  </a:lnTo>
                  <a:lnTo>
                    <a:pt x="1006881" y="170929"/>
                  </a:lnTo>
                  <a:lnTo>
                    <a:pt x="1008761" y="180428"/>
                  </a:lnTo>
                  <a:lnTo>
                    <a:pt x="1013917" y="188264"/>
                  </a:lnTo>
                  <a:lnTo>
                    <a:pt x="1021562" y="193586"/>
                  </a:lnTo>
                  <a:lnTo>
                    <a:pt x="1030986" y="195554"/>
                  </a:lnTo>
                  <a:lnTo>
                    <a:pt x="1040485" y="193586"/>
                  </a:lnTo>
                  <a:lnTo>
                    <a:pt x="1048321" y="188264"/>
                  </a:lnTo>
                  <a:lnTo>
                    <a:pt x="1053655" y="180428"/>
                  </a:lnTo>
                  <a:lnTo>
                    <a:pt x="1055624" y="170929"/>
                  </a:lnTo>
                  <a:close/>
                </a:path>
                <a:path w="1101725" h="344169">
                  <a:moveTo>
                    <a:pt x="1055624" y="62166"/>
                  </a:moveTo>
                  <a:lnTo>
                    <a:pt x="1053731" y="52743"/>
                  </a:lnTo>
                  <a:lnTo>
                    <a:pt x="1050658" y="48234"/>
                  </a:lnTo>
                  <a:lnTo>
                    <a:pt x="1048524" y="45085"/>
                  </a:lnTo>
                  <a:lnTo>
                    <a:pt x="1045438" y="43053"/>
                  </a:lnTo>
                  <a:lnTo>
                    <a:pt x="1045438" y="54127"/>
                  </a:lnTo>
                  <a:lnTo>
                    <a:pt x="1045438" y="70192"/>
                  </a:lnTo>
                  <a:lnTo>
                    <a:pt x="1039012" y="76631"/>
                  </a:lnTo>
                  <a:lnTo>
                    <a:pt x="1023480" y="76631"/>
                  </a:lnTo>
                  <a:lnTo>
                    <a:pt x="1017054" y="70192"/>
                  </a:lnTo>
                  <a:lnTo>
                    <a:pt x="1017054" y="54127"/>
                  </a:lnTo>
                  <a:lnTo>
                    <a:pt x="1022946" y="48234"/>
                  </a:lnTo>
                  <a:lnTo>
                    <a:pt x="1039012" y="48234"/>
                  </a:lnTo>
                  <a:lnTo>
                    <a:pt x="1045438" y="54127"/>
                  </a:lnTo>
                  <a:lnTo>
                    <a:pt x="1045438" y="43053"/>
                  </a:lnTo>
                  <a:lnTo>
                    <a:pt x="1040701" y="39928"/>
                  </a:lnTo>
                  <a:lnTo>
                    <a:pt x="1030986" y="38049"/>
                  </a:lnTo>
                  <a:lnTo>
                    <a:pt x="1021562" y="39928"/>
                  </a:lnTo>
                  <a:lnTo>
                    <a:pt x="1013917" y="45085"/>
                  </a:lnTo>
                  <a:lnTo>
                    <a:pt x="1008761" y="52743"/>
                  </a:lnTo>
                  <a:lnTo>
                    <a:pt x="1006881" y="62166"/>
                  </a:lnTo>
                  <a:lnTo>
                    <a:pt x="1008761" y="71894"/>
                  </a:lnTo>
                  <a:lnTo>
                    <a:pt x="1013917" y="79705"/>
                  </a:lnTo>
                  <a:lnTo>
                    <a:pt x="1021562" y="84912"/>
                  </a:lnTo>
                  <a:lnTo>
                    <a:pt x="1030986" y="86804"/>
                  </a:lnTo>
                  <a:lnTo>
                    <a:pt x="1040485" y="84836"/>
                  </a:lnTo>
                  <a:lnTo>
                    <a:pt x="1048321" y="79502"/>
                  </a:lnTo>
                  <a:lnTo>
                    <a:pt x="1050277" y="76631"/>
                  </a:lnTo>
                  <a:lnTo>
                    <a:pt x="1053655" y="71666"/>
                  </a:lnTo>
                  <a:lnTo>
                    <a:pt x="1055624" y="62166"/>
                  </a:lnTo>
                  <a:close/>
                </a:path>
                <a:path w="1101725" h="344169">
                  <a:moveTo>
                    <a:pt x="1101140" y="230403"/>
                  </a:moveTo>
                  <a:lnTo>
                    <a:pt x="1090434" y="230403"/>
                  </a:lnTo>
                  <a:lnTo>
                    <a:pt x="1090434" y="333806"/>
                  </a:lnTo>
                  <a:lnTo>
                    <a:pt x="1101140" y="333806"/>
                  </a:lnTo>
                  <a:lnTo>
                    <a:pt x="1101140" y="230403"/>
                  </a:lnTo>
                  <a:close/>
                </a:path>
                <a:path w="1101725" h="344169">
                  <a:moveTo>
                    <a:pt x="1101140" y="0"/>
                  </a:moveTo>
                  <a:lnTo>
                    <a:pt x="794245" y="0"/>
                  </a:lnTo>
                  <a:lnTo>
                    <a:pt x="794245" y="10160"/>
                  </a:lnTo>
                  <a:lnTo>
                    <a:pt x="794245" y="115570"/>
                  </a:lnTo>
                  <a:lnTo>
                    <a:pt x="794245" y="344170"/>
                  </a:lnTo>
                  <a:lnTo>
                    <a:pt x="1101140" y="344170"/>
                  </a:lnTo>
                  <a:lnTo>
                    <a:pt x="1101140" y="334010"/>
                  </a:lnTo>
                  <a:lnTo>
                    <a:pt x="804430" y="334010"/>
                  </a:lnTo>
                  <a:lnTo>
                    <a:pt x="804430" y="229870"/>
                  </a:lnTo>
                  <a:lnTo>
                    <a:pt x="1101140" y="229870"/>
                  </a:lnTo>
                  <a:lnTo>
                    <a:pt x="1101140" y="220205"/>
                  </a:lnTo>
                  <a:lnTo>
                    <a:pt x="1101140" y="219710"/>
                  </a:lnTo>
                  <a:lnTo>
                    <a:pt x="1101140" y="125920"/>
                  </a:lnTo>
                  <a:lnTo>
                    <a:pt x="1090434" y="125920"/>
                  </a:lnTo>
                  <a:lnTo>
                    <a:pt x="1090434" y="219710"/>
                  </a:lnTo>
                  <a:lnTo>
                    <a:pt x="804430" y="219710"/>
                  </a:lnTo>
                  <a:lnTo>
                    <a:pt x="804430" y="125730"/>
                  </a:lnTo>
                  <a:lnTo>
                    <a:pt x="1101140" y="125730"/>
                  </a:lnTo>
                  <a:lnTo>
                    <a:pt x="1101140" y="115735"/>
                  </a:lnTo>
                  <a:lnTo>
                    <a:pt x="1101140" y="115570"/>
                  </a:lnTo>
                  <a:lnTo>
                    <a:pt x="1101140" y="10731"/>
                  </a:lnTo>
                  <a:lnTo>
                    <a:pt x="1090434" y="10731"/>
                  </a:lnTo>
                  <a:lnTo>
                    <a:pt x="1090434" y="115570"/>
                  </a:lnTo>
                  <a:lnTo>
                    <a:pt x="804430" y="115570"/>
                  </a:lnTo>
                  <a:lnTo>
                    <a:pt x="804430" y="10160"/>
                  </a:lnTo>
                  <a:lnTo>
                    <a:pt x="1101140" y="10160"/>
                  </a:lnTo>
                  <a:lnTo>
                    <a:pt x="110114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2237782" y="1746764"/>
            <a:ext cx="3727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Roboto Black"/>
                <a:cs typeface="Roboto Black"/>
              </a:rPr>
              <a:t>CDP</a:t>
            </a:r>
            <a:endParaRPr sz="1400">
              <a:latin typeface="Roboto Black"/>
              <a:cs typeface="Roboto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782621" y="1994320"/>
            <a:ext cx="236249" cy="2524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14840" y="2418745"/>
            <a:ext cx="421640" cy="229870"/>
          </a:xfrm>
          <a:custGeom>
            <a:avLst/>
            <a:gdLst/>
            <a:ahLst/>
            <a:cxnLst/>
            <a:rect l="l" t="t" r="r" b="b"/>
            <a:pathLst>
              <a:path w="421639" h="229869">
                <a:moveTo>
                  <a:pt x="147122" y="60357"/>
                </a:moveTo>
                <a:lnTo>
                  <a:pt x="135929" y="60357"/>
                </a:lnTo>
                <a:lnTo>
                  <a:pt x="146572" y="36161"/>
                </a:lnTo>
                <a:lnTo>
                  <a:pt x="164396" y="17054"/>
                </a:lnTo>
                <a:lnTo>
                  <a:pt x="186499" y="4509"/>
                </a:lnTo>
                <a:lnTo>
                  <a:pt x="209982" y="0"/>
                </a:lnTo>
                <a:lnTo>
                  <a:pt x="233424" y="4588"/>
                </a:lnTo>
                <a:lnTo>
                  <a:pt x="242385" y="9634"/>
                </a:lnTo>
                <a:lnTo>
                  <a:pt x="209474" y="9634"/>
                </a:lnTo>
                <a:lnTo>
                  <a:pt x="187046" y="14643"/>
                </a:lnTo>
                <a:lnTo>
                  <a:pt x="165854" y="28402"/>
                </a:lnTo>
                <a:lnTo>
                  <a:pt x="149988" y="49007"/>
                </a:lnTo>
                <a:lnTo>
                  <a:pt x="147122" y="60357"/>
                </a:lnTo>
                <a:close/>
              </a:path>
              <a:path w="421639" h="229869">
                <a:moveTo>
                  <a:pt x="276934" y="74557"/>
                </a:moveTo>
                <a:lnTo>
                  <a:pt x="270459" y="49007"/>
                </a:lnTo>
                <a:lnTo>
                  <a:pt x="254045" y="28402"/>
                </a:lnTo>
                <a:lnTo>
                  <a:pt x="232211" y="14643"/>
                </a:lnTo>
                <a:lnTo>
                  <a:pt x="209474" y="9634"/>
                </a:lnTo>
                <a:lnTo>
                  <a:pt x="242385" y="9634"/>
                </a:lnTo>
                <a:lnTo>
                  <a:pt x="256010" y="17308"/>
                </a:lnTo>
                <a:lnTo>
                  <a:pt x="274600" y="36590"/>
                </a:lnTo>
                <a:lnTo>
                  <a:pt x="286054" y="60864"/>
                </a:lnTo>
                <a:lnTo>
                  <a:pt x="318745" y="60864"/>
                </a:lnTo>
                <a:lnTo>
                  <a:pt x="328338" y="62890"/>
                </a:lnTo>
                <a:lnTo>
                  <a:pt x="334133" y="66949"/>
                </a:lnTo>
                <a:lnTo>
                  <a:pt x="303304" y="66949"/>
                </a:lnTo>
                <a:lnTo>
                  <a:pt x="296193" y="67496"/>
                </a:lnTo>
                <a:lnTo>
                  <a:pt x="289362" y="69041"/>
                </a:lnTo>
                <a:lnTo>
                  <a:pt x="282910" y="71442"/>
                </a:lnTo>
                <a:lnTo>
                  <a:pt x="276934" y="74557"/>
                </a:lnTo>
                <a:close/>
              </a:path>
              <a:path w="421639" h="229869">
                <a:moveTo>
                  <a:pt x="369754" y="229774"/>
                </a:moveTo>
                <a:lnTo>
                  <a:pt x="51734" y="229774"/>
                </a:lnTo>
                <a:lnTo>
                  <a:pt x="31667" y="225580"/>
                </a:lnTo>
                <a:lnTo>
                  <a:pt x="15215" y="214108"/>
                </a:lnTo>
                <a:lnTo>
                  <a:pt x="4089" y="197026"/>
                </a:lnTo>
                <a:lnTo>
                  <a:pt x="0" y="175999"/>
                </a:lnTo>
                <a:lnTo>
                  <a:pt x="4097" y="154964"/>
                </a:lnTo>
                <a:lnTo>
                  <a:pt x="15278" y="137827"/>
                </a:lnTo>
                <a:lnTo>
                  <a:pt x="31881" y="126207"/>
                </a:lnTo>
                <a:lnTo>
                  <a:pt x="52239" y="121724"/>
                </a:lnTo>
                <a:lnTo>
                  <a:pt x="55284" y="121724"/>
                </a:lnTo>
                <a:lnTo>
                  <a:pt x="60467" y="96683"/>
                </a:lnTo>
                <a:lnTo>
                  <a:pt x="73924" y="76206"/>
                </a:lnTo>
                <a:lnTo>
                  <a:pt x="93657" y="62384"/>
                </a:lnTo>
                <a:lnTo>
                  <a:pt x="117669" y="57312"/>
                </a:lnTo>
                <a:lnTo>
                  <a:pt x="123757" y="57312"/>
                </a:lnTo>
                <a:lnTo>
                  <a:pt x="129844" y="58327"/>
                </a:lnTo>
                <a:lnTo>
                  <a:pt x="135929" y="60357"/>
                </a:lnTo>
                <a:lnTo>
                  <a:pt x="147122" y="60357"/>
                </a:lnTo>
                <a:lnTo>
                  <a:pt x="145458" y="66949"/>
                </a:lnTo>
                <a:lnTo>
                  <a:pt x="117162" y="66949"/>
                </a:lnTo>
                <a:lnTo>
                  <a:pt x="101130" y="69579"/>
                </a:lnTo>
                <a:lnTo>
                  <a:pt x="87048" y="76962"/>
                </a:lnTo>
                <a:lnTo>
                  <a:pt x="75723" y="88338"/>
                </a:lnTo>
                <a:lnTo>
                  <a:pt x="67964" y="102949"/>
                </a:lnTo>
                <a:lnTo>
                  <a:pt x="146582" y="102949"/>
                </a:lnTo>
                <a:lnTo>
                  <a:pt x="146582" y="113099"/>
                </a:lnTo>
                <a:lnTo>
                  <a:pt x="65934" y="113099"/>
                </a:lnTo>
                <a:lnTo>
                  <a:pt x="64994" y="118763"/>
                </a:lnTo>
                <a:lnTo>
                  <a:pt x="65031" y="127177"/>
                </a:lnTo>
                <a:lnTo>
                  <a:pt x="65573" y="131374"/>
                </a:lnTo>
                <a:lnTo>
                  <a:pt x="51734" y="131374"/>
                </a:lnTo>
                <a:lnTo>
                  <a:pt x="36320" y="134414"/>
                </a:lnTo>
                <a:lnTo>
                  <a:pt x="23521" y="142777"/>
                </a:lnTo>
                <a:lnTo>
                  <a:pt x="14430" y="155326"/>
                </a:lnTo>
                <a:lnTo>
                  <a:pt x="10142" y="170924"/>
                </a:lnTo>
                <a:lnTo>
                  <a:pt x="204909" y="170924"/>
                </a:lnTo>
                <a:lnTo>
                  <a:pt x="204909" y="181074"/>
                </a:lnTo>
                <a:lnTo>
                  <a:pt x="10142" y="181074"/>
                </a:lnTo>
                <a:lnTo>
                  <a:pt x="14716" y="196373"/>
                </a:lnTo>
                <a:lnTo>
                  <a:pt x="23901" y="208774"/>
                </a:lnTo>
                <a:lnTo>
                  <a:pt x="36605" y="217088"/>
                </a:lnTo>
                <a:lnTo>
                  <a:pt x="51734" y="220124"/>
                </a:lnTo>
                <a:lnTo>
                  <a:pt x="397461" y="220124"/>
                </a:lnTo>
                <a:lnTo>
                  <a:pt x="389817" y="225510"/>
                </a:lnTo>
                <a:lnTo>
                  <a:pt x="369754" y="229774"/>
                </a:lnTo>
                <a:close/>
              </a:path>
              <a:path w="421639" h="229869">
                <a:moveTo>
                  <a:pt x="318745" y="60864"/>
                </a:moveTo>
                <a:lnTo>
                  <a:pt x="286054" y="60864"/>
                </a:lnTo>
                <a:lnTo>
                  <a:pt x="291629" y="58834"/>
                </a:lnTo>
                <a:lnTo>
                  <a:pt x="298229" y="57819"/>
                </a:lnTo>
                <a:lnTo>
                  <a:pt x="304329" y="57819"/>
                </a:lnTo>
                <a:lnTo>
                  <a:pt x="318745" y="60864"/>
                </a:lnTo>
                <a:close/>
              </a:path>
              <a:path w="421639" h="229869">
                <a:moveTo>
                  <a:pt x="143537" y="74557"/>
                </a:moveTo>
                <a:lnTo>
                  <a:pt x="137561" y="71228"/>
                </a:lnTo>
                <a:lnTo>
                  <a:pt x="131110" y="68851"/>
                </a:lnTo>
                <a:lnTo>
                  <a:pt x="124279" y="67425"/>
                </a:lnTo>
                <a:lnTo>
                  <a:pt x="117162" y="66949"/>
                </a:lnTo>
                <a:lnTo>
                  <a:pt x="145458" y="66949"/>
                </a:lnTo>
                <a:lnTo>
                  <a:pt x="143537" y="74557"/>
                </a:lnTo>
                <a:close/>
              </a:path>
              <a:path w="421639" h="229869">
                <a:moveTo>
                  <a:pt x="355054" y="133899"/>
                </a:moveTo>
                <a:lnTo>
                  <a:pt x="356001" y="127177"/>
                </a:lnTo>
                <a:lnTo>
                  <a:pt x="355953" y="122224"/>
                </a:lnTo>
                <a:lnTo>
                  <a:pt x="351970" y="101449"/>
                </a:lnTo>
                <a:lnTo>
                  <a:pt x="351848" y="100924"/>
                </a:lnTo>
                <a:lnTo>
                  <a:pt x="340526" y="83243"/>
                </a:lnTo>
                <a:lnTo>
                  <a:pt x="323749" y="71316"/>
                </a:lnTo>
                <a:lnTo>
                  <a:pt x="303304" y="66949"/>
                </a:lnTo>
                <a:lnTo>
                  <a:pt x="334133" y="66949"/>
                </a:lnTo>
                <a:lnTo>
                  <a:pt x="348069" y="76709"/>
                </a:lnTo>
                <a:lnTo>
                  <a:pt x="361524" y="97184"/>
                </a:lnTo>
                <a:lnTo>
                  <a:pt x="366704" y="122224"/>
                </a:lnTo>
                <a:lnTo>
                  <a:pt x="369754" y="122224"/>
                </a:lnTo>
                <a:lnTo>
                  <a:pt x="389747" y="126418"/>
                </a:lnTo>
                <a:lnTo>
                  <a:pt x="396802" y="131374"/>
                </a:lnTo>
                <a:lnTo>
                  <a:pt x="364179" y="131374"/>
                </a:lnTo>
                <a:lnTo>
                  <a:pt x="359604" y="132374"/>
                </a:lnTo>
                <a:lnTo>
                  <a:pt x="355054" y="133899"/>
                </a:lnTo>
                <a:close/>
              </a:path>
              <a:path w="421639" h="229869">
                <a:moveTo>
                  <a:pt x="146582" y="102949"/>
                </a:moveTo>
                <a:lnTo>
                  <a:pt x="136944" y="102949"/>
                </a:lnTo>
                <a:lnTo>
                  <a:pt x="140011" y="95605"/>
                </a:lnTo>
                <a:lnTo>
                  <a:pt x="145122" y="89831"/>
                </a:lnTo>
                <a:lnTo>
                  <a:pt x="151851" y="86053"/>
                </a:lnTo>
                <a:lnTo>
                  <a:pt x="159769" y="84699"/>
                </a:lnTo>
                <a:lnTo>
                  <a:pt x="167757" y="86053"/>
                </a:lnTo>
                <a:lnTo>
                  <a:pt x="174604" y="89831"/>
                </a:lnTo>
                <a:lnTo>
                  <a:pt x="179512" y="95349"/>
                </a:lnTo>
                <a:lnTo>
                  <a:pt x="152667" y="95349"/>
                </a:lnTo>
                <a:lnTo>
                  <a:pt x="146582" y="100924"/>
                </a:lnTo>
                <a:lnTo>
                  <a:pt x="146582" y="102949"/>
                </a:lnTo>
                <a:close/>
              </a:path>
              <a:path w="421639" h="229869">
                <a:moveTo>
                  <a:pt x="318246" y="102949"/>
                </a:moveTo>
                <a:lnTo>
                  <a:pt x="273889" y="102949"/>
                </a:lnTo>
                <a:lnTo>
                  <a:pt x="277163" y="96275"/>
                </a:lnTo>
                <a:lnTo>
                  <a:pt x="282195" y="90977"/>
                </a:lnTo>
                <a:lnTo>
                  <a:pt x="288652" y="87484"/>
                </a:lnTo>
                <a:lnTo>
                  <a:pt x="296204" y="86224"/>
                </a:lnTo>
                <a:lnTo>
                  <a:pt x="305417" y="88016"/>
                </a:lnTo>
                <a:lnTo>
                  <a:pt x="312816" y="92946"/>
                </a:lnTo>
                <a:lnTo>
                  <a:pt x="317741" y="100347"/>
                </a:lnTo>
                <a:lnTo>
                  <a:pt x="318246" y="102949"/>
                </a:lnTo>
                <a:close/>
              </a:path>
              <a:path w="421639" h="229869">
                <a:moveTo>
                  <a:pt x="179412" y="121724"/>
                </a:moveTo>
                <a:lnTo>
                  <a:pt x="166869" y="121724"/>
                </a:lnTo>
                <a:lnTo>
                  <a:pt x="172957" y="116149"/>
                </a:lnTo>
                <a:lnTo>
                  <a:pt x="172957" y="101449"/>
                </a:lnTo>
                <a:lnTo>
                  <a:pt x="167377" y="95349"/>
                </a:lnTo>
                <a:lnTo>
                  <a:pt x="179512" y="95349"/>
                </a:lnTo>
                <a:lnTo>
                  <a:pt x="179739" y="95605"/>
                </a:lnTo>
                <a:lnTo>
                  <a:pt x="182592" y="102949"/>
                </a:lnTo>
                <a:lnTo>
                  <a:pt x="318246" y="102949"/>
                </a:lnTo>
                <a:lnTo>
                  <a:pt x="319529" y="109549"/>
                </a:lnTo>
                <a:lnTo>
                  <a:pt x="318811" y="113099"/>
                </a:lnTo>
                <a:lnTo>
                  <a:pt x="183607" y="113099"/>
                </a:lnTo>
                <a:lnTo>
                  <a:pt x="180540" y="120448"/>
                </a:lnTo>
                <a:lnTo>
                  <a:pt x="179412" y="121724"/>
                </a:lnTo>
                <a:close/>
              </a:path>
              <a:path w="421639" h="229869">
                <a:moveTo>
                  <a:pt x="160782" y="131374"/>
                </a:moveTo>
                <a:lnTo>
                  <a:pt x="152794" y="130016"/>
                </a:lnTo>
                <a:lnTo>
                  <a:pt x="145947" y="126230"/>
                </a:lnTo>
                <a:lnTo>
                  <a:pt x="140812" y="120448"/>
                </a:lnTo>
                <a:lnTo>
                  <a:pt x="137959" y="113099"/>
                </a:lnTo>
                <a:lnTo>
                  <a:pt x="146582" y="113099"/>
                </a:lnTo>
                <a:lnTo>
                  <a:pt x="146582" y="115649"/>
                </a:lnTo>
                <a:lnTo>
                  <a:pt x="152667" y="121724"/>
                </a:lnTo>
                <a:lnTo>
                  <a:pt x="179412" y="121724"/>
                </a:lnTo>
                <a:lnTo>
                  <a:pt x="175429" y="126230"/>
                </a:lnTo>
                <a:lnTo>
                  <a:pt x="168700" y="130016"/>
                </a:lnTo>
                <a:lnTo>
                  <a:pt x="160782" y="131374"/>
                </a:lnTo>
                <a:close/>
              </a:path>
              <a:path w="421639" h="229869">
                <a:moveTo>
                  <a:pt x="296204" y="132874"/>
                </a:moveTo>
                <a:lnTo>
                  <a:pt x="287932" y="131356"/>
                </a:lnTo>
                <a:lnTo>
                  <a:pt x="280990" y="127177"/>
                </a:lnTo>
                <a:lnTo>
                  <a:pt x="275950" y="120904"/>
                </a:lnTo>
                <a:lnTo>
                  <a:pt x="273381" y="113099"/>
                </a:lnTo>
                <a:lnTo>
                  <a:pt x="318811" y="113099"/>
                </a:lnTo>
                <a:lnTo>
                  <a:pt x="317667" y="118763"/>
                </a:lnTo>
                <a:lnTo>
                  <a:pt x="312620" y="126162"/>
                </a:lnTo>
                <a:lnTo>
                  <a:pt x="305196" y="131086"/>
                </a:lnTo>
                <a:lnTo>
                  <a:pt x="296204" y="132874"/>
                </a:lnTo>
                <a:close/>
              </a:path>
              <a:path w="421639" h="229869">
                <a:moveTo>
                  <a:pt x="65934" y="133899"/>
                </a:moveTo>
                <a:lnTo>
                  <a:pt x="61369" y="132374"/>
                </a:lnTo>
                <a:lnTo>
                  <a:pt x="56807" y="131374"/>
                </a:lnTo>
                <a:lnTo>
                  <a:pt x="65573" y="131374"/>
                </a:lnTo>
                <a:lnTo>
                  <a:pt x="65934" y="133899"/>
                </a:lnTo>
                <a:close/>
              </a:path>
              <a:path w="421639" h="229869">
                <a:moveTo>
                  <a:pt x="397461" y="220124"/>
                </a:moveTo>
                <a:lnTo>
                  <a:pt x="369754" y="220124"/>
                </a:lnTo>
                <a:lnTo>
                  <a:pt x="385875" y="216646"/>
                </a:lnTo>
                <a:lnTo>
                  <a:pt x="399047" y="207130"/>
                </a:lnTo>
                <a:lnTo>
                  <a:pt x="407842" y="192955"/>
                </a:lnTo>
                <a:lnTo>
                  <a:pt x="410829" y="175499"/>
                </a:lnTo>
                <a:lnTo>
                  <a:pt x="407542" y="158332"/>
                </a:lnTo>
                <a:lnTo>
                  <a:pt x="398601" y="144305"/>
                </a:lnTo>
                <a:lnTo>
                  <a:pt x="385379" y="134845"/>
                </a:lnTo>
                <a:lnTo>
                  <a:pt x="369254" y="131374"/>
                </a:lnTo>
                <a:lnTo>
                  <a:pt x="396802" y="131374"/>
                </a:lnTo>
                <a:lnTo>
                  <a:pt x="406079" y="137890"/>
                </a:lnTo>
                <a:lnTo>
                  <a:pt x="417174" y="154964"/>
                </a:lnTo>
                <a:lnTo>
                  <a:pt x="421479" y="175999"/>
                </a:lnTo>
                <a:lnTo>
                  <a:pt x="417390" y="196815"/>
                </a:lnTo>
                <a:lnTo>
                  <a:pt x="406266" y="213921"/>
                </a:lnTo>
                <a:lnTo>
                  <a:pt x="397461" y="220124"/>
                </a:lnTo>
                <a:close/>
              </a:path>
              <a:path w="421639" h="229869">
                <a:moveTo>
                  <a:pt x="112092" y="170924"/>
                </a:moveTo>
                <a:lnTo>
                  <a:pt x="66442" y="170924"/>
                </a:lnTo>
                <a:lnTo>
                  <a:pt x="69510" y="163580"/>
                </a:lnTo>
                <a:lnTo>
                  <a:pt x="74622" y="157805"/>
                </a:lnTo>
                <a:lnTo>
                  <a:pt x="81350" y="154028"/>
                </a:lnTo>
                <a:lnTo>
                  <a:pt x="89267" y="152674"/>
                </a:lnTo>
                <a:lnTo>
                  <a:pt x="97255" y="154028"/>
                </a:lnTo>
                <a:lnTo>
                  <a:pt x="104102" y="157805"/>
                </a:lnTo>
                <a:lnTo>
                  <a:pt x="109238" y="163580"/>
                </a:lnTo>
                <a:lnTo>
                  <a:pt x="112092" y="170924"/>
                </a:lnTo>
                <a:close/>
              </a:path>
              <a:path w="421639" h="229869">
                <a:moveTo>
                  <a:pt x="204909" y="170924"/>
                </a:moveTo>
                <a:lnTo>
                  <a:pt x="195272" y="170924"/>
                </a:lnTo>
                <a:lnTo>
                  <a:pt x="198339" y="163580"/>
                </a:lnTo>
                <a:lnTo>
                  <a:pt x="203452" y="157805"/>
                </a:lnTo>
                <a:lnTo>
                  <a:pt x="210180" y="154028"/>
                </a:lnTo>
                <a:lnTo>
                  <a:pt x="218097" y="152674"/>
                </a:lnTo>
                <a:lnTo>
                  <a:pt x="226086" y="154028"/>
                </a:lnTo>
                <a:lnTo>
                  <a:pt x="232933" y="157805"/>
                </a:lnTo>
                <a:lnTo>
                  <a:pt x="237374" y="162799"/>
                </a:lnTo>
                <a:lnTo>
                  <a:pt x="210997" y="162799"/>
                </a:lnTo>
                <a:lnTo>
                  <a:pt x="204909" y="168399"/>
                </a:lnTo>
                <a:lnTo>
                  <a:pt x="204909" y="170924"/>
                </a:lnTo>
                <a:close/>
              </a:path>
              <a:path w="421639" h="229869">
                <a:moveTo>
                  <a:pt x="369769" y="170924"/>
                </a:moveTo>
                <a:lnTo>
                  <a:pt x="324604" y="170924"/>
                </a:lnTo>
                <a:lnTo>
                  <a:pt x="327678" y="163580"/>
                </a:lnTo>
                <a:lnTo>
                  <a:pt x="332791" y="157805"/>
                </a:lnTo>
                <a:lnTo>
                  <a:pt x="339517" y="154028"/>
                </a:lnTo>
                <a:lnTo>
                  <a:pt x="347429" y="152674"/>
                </a:lnTo>
                <a:lnTo>
                  <a:pt x="356642" y="154462"/>
                </a:lnTo>
                <a:lnTo>
                  <a:pt x="364041" y="159387"/>
                </a:lnTo>
                <a:lnTo>
                  <a:pt x="368965" y="166786"/>
                </a:lnTo>
                <a:lnTo>
                  <a:pt x="369769" y="170924"/>
                </a:lnTo>
                <a:close/>
              </a:path>
              <a:path w="421639" h="229869">
                <a:moveTo>
                  <a:pt x="237735" y="189699"/>
                </a:moveTo>
                <a:lnTo>
                  <a:pt x="210997" y="189699"/>
                </a:lnTo>
                <a:lnTo>
                  <a:pt x="218097" y="189174"/>
                </a:lnTo>
                <a:lnTo>
                  <a:pt x="225199" y="189174"/>
                </a:lnTo>
                <a:lnTo>
                  <a:pt x="231284" y="183599"/>
                </a:lnTo>
                <a:lnTo>
                  <a:pt x="231284" y="168899"/>
                </a:lnTo>
                <a:lnTo>
                  <a:pt x="225704" y="162799"/>
                </a:lnTo>
                <a:lnTo>
                  <a:pt x="237374" y="162799"/>
                </a:lnTo>
                <a:lnTo>
                  <a:pt x="238068" y="163580"/>
                </a:lnTo>
                <a:lnTo>
                  <a:pt x="240922" y="170924"/>
                </a:lnTo>
                <a:lnTo>
                  <a:pt x="369769" y="170924"/>
                </a:lnTo>
                <a:lnTo>
                  <a:pt x="370754" y="175999"/>
                </a:lnTo>
                <a:lnTo>
                  <a:pt x="369727" y="181074"/>
                </a:lnTo>
                <a:lnTo>
                  <a:pt x="241937" y="181074"/>
                </a:lnTo>
                <a:lnTo>
                  <a:pt x="238869" y="188419"/>
                </a:lnTo>
                <a:lnTo>
                  <a:pt x="237735" y="189699"/>
                </a:lnTo>
                <a:close/>
              </a:path>
              <a:path w="421639" h="229869">
                <a:moveTo>
                  <a:pt x="89774" y="199324"/>
                </a:moveTo>
                <a:lnTo>
                  <a:pt x="81785" y="197970"/>
                </a:lnTo>
                <a:lnTo>
                  <a:pt x="74938" y="194193"/>
                </a:lnTo>
                <a:lnTo>
                  <a:pt x="69803" y="188419"/>
                </a:lnTo>
                <a:lnTo>
                  <a:pt x="66949" y="181074"/>
                </a:lnTo>
                <a:lnTo>
                  <a:pt x="112599" y="181074"/>
                </a:lnTo>
                <a:lnTo>
                  <a:pt x="109531" y="188419"/>
                </a:lnTo>
                <a:lnTo>
                  <a:pt x="104419" y="194193"/>
                </a:lnTo>
                <a:lnTo>
                  <a:pt x="97691" y="197970"/>
                </a:lnTo>
                <a:lnTo>
                  <a:pt x="89774" y="199324"/>
                </a:lnTo>
                <a:close/>
              </a:path>
              <a:path w="421639" h="229869">
                <a:moveTo>
                  <a:pt x="219112" y="199324"/>
                </a:moveTo>
                <a:lnTo>
                  <a:pt x="211124" y="197970"/>
                </a:lnTo>
                <a:lnTo>
                  <a:pt x="204276" y="194193"/>
                </a:lnTo>
                <a:lnTo>
                  <a:pt x="199140" y="188419"/>
                </a:lnTo>
                <a:lnTo>
                  <a:pt x="196287" y="181074"/>
                </a:lnTo>
                <a:lnTo>
                  <a:pt x="204909" y="181074"/>
                </a:lnTo>
                <a:lnTo>
                  <a:pt x="204909" y="183599"/>
                </a:lnTo>
                <a:lnTo>
                  <a:pt x="210997" y="189699"/>
                </a:lnTo>
                <a:lnTo>
                  <a:pt x="237735" y="189699"/>
                </a:lnTo>
                <a:lnTo>
                  <a:pt x="233757" y="194193"/>
                </a:lnTo>
                <a:lnTo>
                  <a:pt x="227028" y="197970"/>
                </a:lnTo>
                <a:lnTo>
                  <a:pt x="219112" y="199324"/>
                </a:lnTo>
                <a:close/>
              </a:path>
              <a:path w="421639" h="229869">
                <a:moveTo>
                  <a:pt x="347429" y="199324"/>
                </a:moveTo>
                <a:lnTo>
                  <a:pt x="339443" y="197970"/>
                </a:lnTo>
                <a:lnTo>
                  <a:pt x="332594" y="194193"/>
                </a:lnTo>
                <a:lnTo>
                  <a:pt x="327457" y="188419"/>
                </a:lnTo>
                <a:lnTo>
                  <a:pt x="324604" y="181074"/>
                </a:lnTo>
                <a:lnTo>
                  <a:pt x="369727" y="181074"/>
                </a:lnTo>
                <a:lnTo>
                  <a:pt x="368892" y="185202"/>
                </a:lnTo>
                <a:lnTo>
                  <a:pt x="363844" y="192602"/>
                </a:lnTo>
                <a:lnTo>
                  <a:pt x="356421" y="197532"/>
                </a:lnTo>
                <a:lnTo>
                  <a:pt x="347429" y="199324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23" name="object 23"/>
          <p:cNvGrpSpPr/>
          <p:nvPr/>
        </p:nvGrpSpPr>
        <p:grpSpPr>
          <a:xfrm>
            <a:off x="4930090" y="1523071"/>
            <a:ext cx="695960" cy="1283335"/>
            <a:chOff x="4930090" y="1523071"/>
            <a:chExt cx="695960" cy="1283335"/>
          </a:xfrm>
        </p:grpSpPr>
        <p:sp>
          <p:nvSpPr>
            <p:cNvPr id="24" name="object 24"/>
            <p:cNvSpPr/>
            <p:nvPr/>
          </p:nvSpPr>
          <p:spPr>
            <a:xfrm>
              <a:off x="4939615" y="1532596"/>
              <a:ext cx="676910" cy="1264285"/>
            </a:xfrm>
            <a:custGeom>
              <a:avLst/>
              <a:gdLst/>
              <a:ahLst/>
              <a:cxnLst/>
              <a:rect l="l" t="t" r="r" b="b"/>
              <a:pathLst>
                <a:path w="676910" h="1264285">
                  <a:moveTo>
                    <a:pt x="0" y="20057"/>
                  </a:moveTo>
                  <a:lnTo>
                    <a:pt x="1575" y="12250"/>
                  </a:lnTo>
                  <a:lnTo>
                    <a:pt x="5871" y="5874"/>
                  </a:lnTo>
                  <a:lnTo>
                    <a:pt x="12244" y="1576"/>
                  </a:lnTo>
                  <a:lnTo>
                    <a:pt x="20049" y="0"/>
                  </a:lnTo>
                  <a:lnTo>
                    <a:pt x="656448" y="0"/>
                  </a:lnTo>
                  <a:lnTo>
                    <a:pt x="661748" y="0"/>
                  </a:lnTo>
                  <a:lnTo>
                    <a:pt x="666873" y="2112"/>
                  </a:lnTo>
                  <a:lnTo>
                    <a:pt x="670623" y="5874"/>
                  </a:lnTo>
                  <a:lnTo>
                    <a:pt x="674373" y="9634"/>
                  </a:lnTo>
                  <a:lnTo>
                    <a:pt x="676498" y="14737"/>
                  </a:lnTo>
                  <a:lnTo>
                    <a:pt x="676498" y="20057"/>
                  </a:lnTo>
                  <a:lnTo>
                    <a:pt x="676498" y="1243847"/>
                  </a:lnTo>
                  <a:lnTo>
                    <a:pt x="674923" y="1251652"/>
                  </a:lnTo>
                  <a:lnTo>
                    <a:pt x="670626" y="1258025"/>
                  </a:lnTo>
                  <a:lnTo>
                    <a:pt x="664253" y="1262322"/>
                  </a:lnTo>
                  <a:lnTo>
                    <a:pt x="656448" y="1263897"/>
                  </a:lnTo>
                  <a:lnTo>
                    <a:pt x="20049" y="1263897"/>
                  </a:lnTo>
                  <a:lnTo>
                    <a:pt x="12244" y="1262322"/>
                  </a:lnTo>
                  <a:lnTo>
                    <a:pt x="5871" y="1258025"/>
                  </a:lnTo>
                  <a:lnTo>
                    <a:pt x="1575" y="1251652"/>
                  </a:lnTo>
                  <a:lnTo>
                    <a:pt x="0" y="1243847"/>
                  </a:lnTo>
                  <a:lnTo>
                    <a:pt x="0" y="20057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025715" y="1625016"/>
              <a:ext cx="500380" cy="499745"/>
            </a:xfrm>
            <a:custGeom>
              <a:avLst/>
              <a:gdLst/>
              <a:ahLst/>
              <a:cxnLst/>
              <a:rect l="l" t="t" r="r" b="b"/>
              <a:pathLst>
                <a:path w="500379" h="499744">
                  <a:moveTo>
                    <a:pt x="249999" y="499449"/>
                  </a:moveTo>
                  <a:lnTo>
                    <a:pt x="205060" y="495425"/>
                  </a:lnTo>
                  <a:lnTo>
                    <a:pt x="162765" y="483825"/>
                  </a:lnTo>
                  <a:lnTo>
                    <a:pt x="123818" y="465353"/>
                  </a:lnTo>
                  <a:lnTo>
                    <a:pt x="88926" y="440716"/>
                  </a:lnTo>
                  <a:lnTo>
                    <a:pt x="58795" y="410618"/>
                  </a:lnTo>
                  <a:lnTo>
                    <a:pt x="34131" y="375764"/>
                  </a:lnTo>
                  <a:lnTo>
                    <a:pt x="15640" y="336860"/>
                  </a:lnTo>
                  <a:lnTo>
                    <a:pt x="4027" y="294612"/>
                  </a:lnTo>
                  <a:lnTo>
                    <a:pt x="0" y="249724"/>
                  </a:lnTo>
                  <a:lnTo>
                    <a:pt x="4027" y="204836"/>
                  </a:lnTo>
                  <a:lnTo>
                    <a:pt x="15640" y="162587"/>
                  </a:lnTo>
                  <a:lnTo>
                    <a:pt x="34131" y="123683"/>
                  </a:lnTo>
                  <a:lnTo>
                    <a:pt x="58795" y="88829"/>
                  </a:lnTo>
                  <a:lnTo>
                    <a:pt x="88926" y="58731"/>
                  </a:lnTo>
                  <a:lnTo>
                    <a:pt x="123818" y="34094"/>
                  </a:lnTo>
                  <a:lnTo>
                    <a:pt x="162765" y="15623"/>
                  </a:lnTo>
                  <a:lnTo>
                    <a:pt x="205060" y="4023"/>
                  </a:lnTo>
                  <a:lnTo>
                    <a:pt x="249999" y="0"/>
                  </a:lnTo>
                  <a:lnTo>
                    <a:pt x="298995" y="4842"/>
                  </a:lnTo>
                  <a:lnTo>
                    <a:pt x="345658" y="19009"/>
                  </a:lnTo>
                  <a:lnTo>
                    <a:pt x="388680" y="41956"/>
                  </a:lnTo>
                  <a:lnTo>
                    <a:pt x="426749" y="73142"/>
                  </a:lnTo>
                  <a:lnTo>
                    <a:pt x="457965" y="111176"/>
                  </a:lnTo>
                  <a:lnTo>
                    <a:pt x="480939" y="154158"/>
                  </a:lnTo>
                  <a:lnTo>
                    <a:pt x="495124" y="200777"/>
                  </a:lnTo>
                  <a:lnTo>
                    <a:pt x="499974" y="249724"/>
                  </a:lnTo>
                  <a:lnTo>
                    <a:pt x="495946" y="294612"/>
                  </a:lnTo>
                  <a:lnTo>
                    <a:pt x="484334" y="336860"/>
                  </a:lnTo>
                  <a:lnTo>
                    <a:pt x="465843" y="375764"/>
                  </a:lnTo>
                  <a:lnTo>
                    <a:pt x="441180" y="410618"/>
                  </a:lnTo>
                  <a:lnTo>
                    <a:pt x="411051" y="440716"/>
                  </a:lnTo>
                  <a:lnTo>
                    <a:pt x="376163" y="465353"/>
                  </a:lnTo>
                  <a:lnTo>
                    <a:pt x="337220" y="483825"/>
                  </a:lnTo>
                  <a:lnTo>
                    <a:pt x="294930" y="495425"/>
                  </a:lnTo>
                  <a:lnTo>
                    <a:pt x="249999" y="49944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6" name="object 26"/>
          <p:cNvGrpSpPr/>
          <p:nvPr/>
        </p:nvGrpSpPr>
        <p:grpSpPr>
          <a:xfrm>
            <a:off x="3263368" y="1523071"/>
            <a:ext cx="1315720" cy="1283335"/>
            <a:chOff x="3263368" y="1523071"/>
            <a:chExt cx="1315720" cy="1283335"/>
          </a:xfrm>
        </p:grpSpPr>
        <p:sp>
          <p:nvSpPr>
            <p:cNvPr id="27" name="object 27"/>
            <p:cNvSpPr/>
            <p:nvPr/>
          </p:nvSpPr>
          <p:spPr>
            <a:xfrm>
              <a:off x="3272893" y="1532596"/>
              <a:ext cx="1296670" cy="1264285"/>
            </a:xfrm>
            <a:custGeom>
              <a:avLst/>
              <a:gdLst/>
              <a:ahLst/>
              <a:cxnLst/>
              <a:rect l="l" t="t" r="r" b="b"/>
              <a:pathLst>
                <a:path w="1296670" h="1264285">
                  <a:moveTo>
                    <a:pt x="0" y="37472"/>
                  </a:moveTo>
                  <a:lnTo>
                    <a:pt x="2944" y="22886"/>
                  </a:lnTo>
                  <a:lnTo>
                    <a:pt x="10974" y="10975"/>
                  </a:lnTo>
                  <a:lnTo>
                    <a:pt x="22886" y="2944"/>
                  </a:lnTo>
                  <a:lnTo>
                    <a:pt x="37474" y="0"/>
                  </a:lnTo>
                  <a:lnTo>
                    <a:pt x="1259122" y="0"/>
                  </a:lnTo>
                  <a:lnTo>
                    <a:pt x="1293744" y="23132"/>
                  </a:lnTo>
                  <a:lnTo>
                    <a:pt x="1296597" y="37472"/>
                  </a:lnTo>
                  <a:lnTo>
                    <a:pt x="1296597" y="1226422"/>
                  </a:lnTo>
                  <a:lnTo>
                    <a:pt x="1293652" y="1241010"/>
                  </a:lnTo>
                  <a:lnTo>
                    <a:pt x="1285622" y="1252922"/>
                  </a:lnTo>
                  <a:lnTo>
                    <a:pt x="1273710" y="1260952"/>
                  </a:lnTo>
                  <a:lnTo>
                    <a:pt x="1259122" y="1263897"/>
                  </a:lnTo>
                  <a:lnTo>
                    <a:pt x="37474" y="1263897"/>
                  </a:lnTo>
                  <a:lnTo>
                    <a:pt x="22886" y="1260952"/>
                  </a:lnTo>
                  <a:lnTo>
                    <a:pt x="10974" y="1252922"/>
                  </a:lnTo>
                  <a:lnTo>
                    <a:pt x="2944" y="1241010"/>
                  </a:lnTo>
                  <a:lnTo>
                    <a:pt x="0" y="1226422"/>
                  </a:lnTo>
                  <a:lnTo>
                    <a:pt x="0" y="37472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3954816" y="1585979"/>
              <a:ext cx="499973" cy="57607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360468" y="1640829"/>
              <a:ext cx="466344" cy="46634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3364483" y="2360942"/>
              <a:ext cx="1101725" cy="344170"/>
            </a:xfrm>
            <a:custGeom>
              <a:avLst/>
              <a:gdLst/>
              <a:ahLst/>
              <a:cxnLst/>
              <a:rect l="l" t="t" r="r" b="b"/>
              <a:pathLst>
                <a:path w="1101725" h="344169">
                  <a:moveTo>
                    <a:pt x="187972" y="277012"/>
                  </a:moveTo>
                  <a:lnTo>
                    <a:pt x="40703" y="277012"/>
                  </a:lnTo>
                  <a:lnTo>
                    <a:pt x="40703" y="287185"/>
                  </a:lnTo>
                  <a:lnTo>
                    <a:pt x="187972" y="287185"/>
                  </a:lnTo>
                  <a:lnTo>
                    <a:pt x="187972" y="277012"/>
                  </a:lnTo>
                  <a:close/>
                </a:path>
                <a:path w="1101725" h="344169">
                  <a:moveTo>
                    <a:pt x="187972" y="166636"/>
                  </a:moveTo>
                  <a:lnTo>
                    <a:pt x="40703" y="166636"/>
                  </a:lnTo>
                  <a:lnTo>
                    <a:pt x="40703" y="176809"/>
                  </a:lnTo>
                  <a:lnTo>
                    <a:pt x="187972" y="176809"/>
                  </a:lnTo>
                  <a:lnTo>
                    <a:pt x="187972" y="166636"/>
                  </a:lnTo>
                  <a:close/>
                </a:path>
                <a:path w="1101725" h="344169">
                  <a:moveTo>
                    <a:pt x="187972" y="57340"/>
                  </a:moveTo>
                  <a:lnTo>
                    <a:pt x="40703" y="57340"/>
                  </a:lnTo>
                  <a:lnTo>
                    <a:pt x="40703" y="67513"/>
                  </a:lnTo>
                  <a:lnTo>
                    <a:pt x="187972" y="67513"/>
                  </a:lnTo>
                  <a:lnTo>
                    <a:pt x="187972" y="57340"/>
                  </a:lnTo>
                  <a:close/>
                </a:path>
                <a:path w="1101725" h="344169">
                  <a:moveTo>
                    <a:pt x="261353" y="281838"/>
                  </a:moveTo>
                  <a:lnTo>
                    <a:pt x="259461" y="272415"/>
                  </a:lnTo>
                  <a:lnTo>
                    <a:pt x="256400" y="267906"/>
                  </a:lnTo>
                  <a:lnTo>
                    <a:pt x="254266" y="264756"/>
                  </a:lnTo>
                  <a:lnTo>
                    <a:pt x="251180" y="262737"/>
                  </a:lnTo>
                  <a:lnTo>
                    <a:pt x="251180" y="273786"/>
                  </a:lnTo>
                  <a:lnTo>
                    <a:pt x="251180" y="289852"/>
                  </a:lnTo>
                  <a:lnTo>
                    <a:pt x="244754" y="296303"/>
                  </a:lnTo>
                  <a:lnTo>
                    <a:pt x="229222" y="296303"/>
                  </a:lnTo>
                  <a:lnTo>
                    <a:pt x="222808" y="289852"/>
                  </a:lnTo>
                  <a:lnTo>
                    <a:pt x="222808" y="273786"/>
                  </a:lnTo>
                  <a:lnTo>
                    <a:pt x="228701" y="267906"/>
                  </a:lnTo>
                  <a:lnTo>
                    <a:pt x="244754" y="267906"/>
                  </a:lnTo>
                  <a:lnTo>
                    <a:pt x="251180" y="273786"/>
                  </a:lnTo>
                  <a:lnTo>
                    <a:pt x="251180" y="262737"/>
                  </a:lnTo>
                  <a:lnTo>
                    <a:pt x="246443" y="259613"/>
                  </a:lnTo>
                  <a:lnTo>
                    <a:pt x="236728" y="257733"/>
                  </a:lnTo>
                  <a:lnTo>
                    <a:pt x="227304" y="259613"/>
                  </a:lnTo>
                  <a:lnTo>
                    <a:pt x="219646" y="264756"/>
                  </a:lnTo>
                  <a:lnTo>
                    <a:pt x="214503" y="272415"/>
                  </a:lnTo>
                  <a:lnTo>
                    <a:pt x="212623" y="281838"/>
                  </a:lnTo>
                  <a:lnTo>
                    <a:pt x="214503" y="291338"/>
                  </a:lnTo>
                  <a:lnTo>
                    <a:pt x="219646" y="299186"/>
                  </a:lnTo>
                  <a:lnTo>
                    <a:pt x="227304" y="304520"/>
                  </a:lnTo>
                  <a:lnTo>
                    <a:pt x="236728" y="306489"/>
                  </a:lnTo>
                  <a:lnTo>
                    <a:pt x="246227" y="304520"/>
                  </a:lnTo>
                  <a:lnTo>
                    <a:pt x="254063" y="299186"/>
                  </a:lnTo>
                  <a:lnTo>
                    <a:pt x="256019" y="296303"/>
                  </a:lnTo>
                  <a:lnTo>
                    <a:pt x="259384" y="291338"/>
                  </a:lnTo>
                  <a:lnTo>
                    <a:pt x="261353" y="281838"/>
                  </a:lnTo>
                  <a:close/>
                </a:path>
                <a:path w="1101725" h="344169">
                  <a:moveTo>
                    <a:pt x="261353" y="170929"/>
                  </a:moveTo>
                  <a:lnTo>
                    <a:pt x="259461" y="161505"/>
                  </a:lnTo>
                  <a:lnTo>
                    <a:pt x="254266" y="153847"/>
                  </a:lnTo>
                  <a:lnTo>
                    <a:pt x="246443" y="148691"/>
                  </a:lnTo>
                  <a:lnTo>
                    <a:pt x="236728" y="146812"/>
                  </a:lnTo>
                  <a:lnTo>
                    <a:pt x="227304" y="148691"/>
                  </a:lnTo>
                  <a:lnTo>
                    <a:pt x="219646" y="153847"/>
                  </a:lnTo>
                  <a:lnTo>
                    <a:pt x="214503" y="161505"/>
                  </a:lnTo>
                  <a:lnTo>
                    <a:pt x="212623" y="170929"/>
                  </a:lnTo>
                  <a:lnTo>
                    <a:pt x="214503" y="180428"/>
                  </a:lnTo>
                  <a:lnTo>
                    <a:pt x="219646" y="188264"/>
                  </a:lnTo>
                  <a:lnTo>
                    <a:pt x="227304" y="193586"/>
                  </a:lnTo>
                  <a:lnTo>
                    <a:pt x="236728" y="195554"/>
                  </a:lnTo>
                  <a:lnTo>
                    <a:pt x="246227" y="193586"/>
                  </a:lnTo>
                  <a:lnTo>
                    <a:pt x="254063" y="188264"/>
                  </a:lnTo>
                  <a:lnTo>
                    <a:pt x="259384" y="180428"/>
                  </a:lnTo>
                  <a:lnTo>
                    <a:pt x="261353" y="170929"/>
                  </a:lnTo>
                  <a:close/>
                </a:path>
                <a:path w="1101725" h="344169">
                  <a:moveTo>
                    <a:pt x="261353" y="62166"/>
                  </a:moveTo>
                  <a:lnTo>
                    <a:pt x="259461" y="52743"/>
                  </a:lnTo>
                  <a:lnTo>
                    <a:pt x="256400" y="48234"/>
                  </a:lnTo>
                  <a:lnTo>
                    <a:pt x="254266" y="45085"/>
                  </a:lnTo>
                  <a:lnTo>
                    <a:pt x="251180" y="43053"/>
                  </a:lnTo>
                  <a:lnTo>
                    <a:pt x="251180" y="54127"/>
                  </a:lnTo>
                  <a:lnTo>
                    <a:pt x="251180" y="70192"/>
                  </a:lnTo>
                  <a:lnTo>
                    <a:pt x="244754" y="76631"/>
                  </a:lnTo>
                  <a:lnTo>
                    <a:pt x="229222" y="76631"/>
                  </a:lnTo>
                  <a:lnTo>
                    <a:pt x="222808" y="70192"/>
                  </a:lnTo>
                  <a:lnTo>
                    <a:pt x="222808" y="54127"/>
                  </a:lnTo>
                  <a:lnTo>
                    <a:pt x="228701" y="48234"/>
                  </a:lnTo>
                  <a:lnTo>
                    <a:pt x="244754" y="48234"/>
                  </a:lnTo>
                  <a:lnTo>
                    <a:pt x="251180" y="54127"/>
                  </a:lnTo>
                  <a:lnTo>
                    <a:pt x="251180" y="43053"/>
                  </a:lnTo>
                  <a:lnTo>
                    <a:pt x="246443" y="39928"/>
                  </a:lnTo>
                  <a:lnTo>
                    <a:pt x="236728" y="38049"/>
                  </a:lnTo>
                  <a:lnTo>
                    <a:pt x="227304" y="39928"/>
                  </a:lnTo>
                  <a:lnTo>
                    <a:pt x="219646" y="45085"/>
                  </a:lnTo>
                  <a:lnTo>
                    <a:pt x="214503" y="52743"/>
                  </a:lnTo>
                  <a:lnTo>
                    <a:pt x="212623" y="62166"/>
                  </a:lnTo>
                  <a:lnTo>
                    <a:pt x="214503" y="71894"/>
                  </a:lnTo>
                  <a:lnTo>
                    <a:pt x="219646" y="79705"/>
                  </a:lnTo>
                  <a:lnTo>
                    <a:pt x="227304" y="84912"/>
                  </a:lnTo>
                  <a:lnTo>
                    <a:pt x="236728" y="86804"/>
                  </a:lnTo>
                  <a:lnTo>
                    <a:pt x="246227" y="84836"/>
                  </a:lnTo>
                  <a:lnTo>
                    <a:pt x="254063" y="79502"/>
                  </a:lnTo>
                  <a:lnTo>
                    <a:pt x="256019" y="76631"/>
                  </a:lnTo>
                  <a:lnTo>
                    <a:pt x="259384" y="71666"/>
                  </a:lnTo>
                  <a:lnTo>
                    <a:pt x="261353" y="62166"/>
                  </a:lnTo>
                  <a:close/>
                </a:path>
                <a:path w="1101725" h="344169">
                  <a:moveTo>
                    <a:pt x="306882" y="230403"/>
                  </a:moveTo>
                  <a:lnTo>
                    <a:pt x="296176" y="230403"/>
                  </a:lnTo>
                  <a:lnTo>
                    <a:pt x="296176" y="333806"/>
                  </a:lnTo>
                  <a:lnTo>
                    <a:pt x="306882" y="333806"/>
                  </a:lnTo>
                  <a:lnTo>
                    <a:pt x="306882" y="230403"/>
                  </a:lnTo>
                  <a:close/>
                </a:path>
                <a:path w="1101725" h="344169">
                  <a:moveTo>
                    <a:pt x="306882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15570"/>
                  </a:lnTo>
                  <a:lnTo>
                    <a:pt x="0" y="344170"/>
                  </a:lnTo>
                  <a:lnTo>
                    <a:pt x="306882" y="344170"/>
                  </a:lnTo>
                  <a:lnTo>
                    <a:pt x="306882" y="334010"/>
                  </a:lnTo>
                  <a:lnTo>
                    <a:pt x="10172" y="334010"/>
                  </a:lnTo>
                  <a:lnTo>
                    <a:pt x="10172" y="229870"/>
                  </a:lnTo>
                  <a:lnTo>
                    <a:pt x="306882" y="229870"/>
                  </a:lnTo>
                  <a:lnTo>
                    <a:pt x="306882" y="220205"/>
                  </a:lnTo>
                  <a:lnTo>
                    <a:pt x="306882" y="219710"/>
                  </a:lnTo>
                  <a:lnTo>
                    <a:pt x="306882" y="125920"/>
                  </a:lnTo>
                  <a:lnTo>
                    <a:pt x="296176" y="125920"/>
                  </a:lnTo>
                  <a:lnTo>
                    <a:pt x="296176" y="219710"/>
                  </a:lnTo>
                  <a:lnTo>
                    <a:pt x="10172" y="219710"/>
                  </a:lnTo>
                  <a:lnTo>
                    <a:pt x="10172" y="125730"/>
                  </a:lnTo>
                  <a:lnTo>
                    <a:pt x="306882" y="125730"/>
                  </a:lnTo>
                  <a:lnTo>
                    <a:pt x="306882" y="115735"/>
                  </a:lnTo>
                  <a:lnTo>
                    <a:pt x="306882" y="115570"/>
                  </a:lnTo>
                  <a:lnTo>
                    <a:pt x="306882" y="10731"/>
                  </a:lnTo>
                  <a:lnTo>
                    <a:pt x="296176" y="10731"/>
                  </a:lnTo>
                  <a:lnTo>
                    <a:pt x="296176" y="115570"/>
                  </a:lnTo>
                  <a:lnTo>
                    <a:pt x="10172" y="115570"/>
                  </a:lnTo>
                  <a:lnTo>
                    <a:pt x="10172" y="10160"/>
                  </a:lnTo>
                  <a:lnTo>
                    <a:pt x="306882" y="10160"/>
                  </a:lnTo>
                  <a:lnTo>
                    <a:pt x="306882" y="0"/>
                  </a:lnTo>
                  <a:close/>
                </a:path>
                <a:path w="1101725" h="344169">
                  <a:moveTo>
                    <a:pt x="585101" y="277012"/>
                  </a:moveTo>
                  <a:lnTo>
                    <a:pt x="437832" y="277012"/>
                  </a:lnTo>
                  <a:lnTo>
                    <a:pt x="437832" y="287185"/>
                  </a:lnTo>
                  <a:lnTo>
                    <a:pt x="585101" y="287185"/>
                  </a:lnTo>
                  <a:lnTo>
                    <a:pt x="585101" y="277012"/>
                  </a:lnTo>
                  <a:close/>
                </a:path>
                <a:path w="1101725" h="344169">
                  <a:moveTo>
                    <a:pt x="585101" y="166636"/>
                  </a:moveTo>
                  <a:lnTo>
                    <a:pt x="437832" y="166636"/>
                  </a:lnTo>
                  <a:lnTo>
                    <a:pt x="437832" y="176809"/>
                  </a:lnTo>
                  <a:lnTo>
                    <a:pt x="585101" y="176809"/>
                  </a:lnTo>
                  <a:lnTo>
                    <a:pt x="585101" y="166636"/>
                  </a:lnTo>
                  <a:close/>
                </a:path>
                <a:path w="1101725" h="344169">
                  <a:moveTo>
                    <a:pt x="585101" y="57340"/>
                  </a:moveTo>
                  <a:lnTo>
                    <a:pt x="437832" y="57340"/>
                  </a:lnTo>
                  <a:lnTo>
                    <a:pt x="437832" y="67513"/>
                  </a:lnTo>
                  <a:lnTo>
                    <a:pt x="585101" y="67513"/>
                  </a:lnTo>
                  <a:lnTo>
                    <a:pt x="585101" y="57340"/>
                  </a:lnTo>
                  <a:close/>
                </a:path>
                <a:path w="1101725" h="344169">
                  <a:moveTo>
                    <a:pt x="658482" y="281838"/>
                  </a:moveTo>
                  <a:lnTo>
                    <a:pt x="656590" y="272415"/>
                  </a:lnTo>
                  <a:lnTo>
                    <a:pt x="653529" y="267906"/>
                  </a:lnTo>
                  <a:lnTo>
                    <a:pt x="651383" y="264756"/>
                  </a:lnTo>
                  <a:lnTo>
                    <a:pt x="648296" y="262724"/>
                  </a:lnTo>
                  <a:lnTo>
                    <a:pt x="648296" y="273786"/>
                  </a:lnTo>
                  <a:lnTo>
                    <a:pt x="648296" y="289852"/>
                  </a:lnTo>
                  <a:lnTo>
                    <a:pt x="641870" y="296303"/>
                  </a:lnTo>
                  <a:lnTo>
                    <a:pt x="626351" y="296303"/>
                  </a:lnTo>
                  <a:lnTo>
                    <a:pt x="619925" y="289852"/>
                  </a:lnTo>
                  <a:lnTo>
                    <a:pt x="619925" y="273786"/>
                  </a:lnTo>
                  <a:lnTo>
                    <a:pt x="625830" y="267906"/>
                  </a:lnTo>
                  <a:lnTo>
                    <a:pt x="641870" y="267906"/>
                  </a:lnTo>
                  <a:lnTo>
                    <a:pt x="648296" y="273786"/>
                  </a:lnTo>
                  <a:lnTo>
                    <a:pt x="648296" y="262724"/>
                  </a:lnTo>
                  <a:lnTo>
                    <a:pt x="643572" y="259613"/>
                  </a:lnTo>
                  <a:lnTo>
                    <a:pt x="633857" y="257733"/>
                  </a:lnTo>
                  <a:lnTo>
                    <a:pt x="624433" y="259613"/>
                  </a:lnTo>
                  <a:lnTo>
                    <a:pt x="616775" y="264756"/>
                  </a:lnTo>
                  <a:lnTo>
                    <a:pt x="611632" y="272415"/>
                  </a:lnTo>
                  <a:lnTo>
                    <a:pt x="609752" y="281838"/>
                  </a:lnTo>
                  <a:lnTo>
                    <a:pt x="611632" y="291338"/>
                  </a:lnTo>
                  <a:lnTo>
                    <a:pt x="616775" y="299186"/>
                  </a:lnTo>
                  <a:lnTo>
                    <a:pt x="624433" y="304520"/>
                  </a:lnTo>
                  <a:lnTo>
                    <a:pt x="633857" y="306489"/>
                  </a:lnTo>
                  <a:lnTo>
                    <a:pt x="643356" y="304520"/>
                  </a:lnTo>
                  <a:lnTo>
                    <a:pt x="651192" y="299186"/>
                  </a:lnTo>
                  <a:lnTo>
                    <a:pt x="653135" y="296303"/>
                  </a:lnTo>
                  <a:lnTo>
                    <a:pt x="656513" y="291338"/>
                  </a:lnTo>
                  <a:lnTo>
                    <a:pt x="658482" y="281838"/>
                  </a:lnTo>
                  <a:close/>
                </a:path>
                <a:path w="1101725" h="344169">
                  <a:moveTo>
                    <a:pt x="658482" y="170929"/>
                  </a:moveTo>
                  <a:lnTo>
                    <a:pt x="656590" y="161505"/>
                  </a:lnTo>
                  <a:lnTo>
                    <a:pt x="651383" y="153847"/>
                  </a:lnTo>
                  <a:lnTo>
                    <a:pt x="643572" y="148691"/>
                  </a:lnTo>
                  <a:lnTo>
                    <a:pt x="633857" y="146812"/>
                  </a:lnTo>
                  <a:lnTo>
                    <a:pt x="624433" y="148691"/>
                  </a:lnTo>
                  <a:lnTo>
                    <a:pt x="616775" y="153847"/>
                  </a:lnTo>
                  <a:lnTo>
                    <a:pt x="611632" y="161505"/>
                  </a:lnTo>
                  <a:lnTo>
                    <a:pt x="609752" y="170929"/>
                  </a:lnTo>
                  <a:lnTo>
                    <a:pt x="611632" y="180428"/>
                  </a:lnTo>
                  <a:lnTo>
                    <a:pt x="616775" y="188264"/>
                  </a:lnTo>
                  <a:lnTo>
                    <a:pt x="624433" y="193586"/>
                  </a:lnTo>
                  <a:lnTo>
                    <a:pt x="633857" y="195554"/>
                  </a:lnTo>
                  <a:lnTo>
                    <a:pt x="643356" y="193586"/>
                  </a:lnTo>
                  <a:lnTo>
                    <a:pt x="651192" y="188264"/>
                  </a:lnTo>
                  <a:lnTo>
                    <a:pt x="656513" y="180428"/>
                  </a:lnTo>
                  <a:lnTo>
                    <a:pt x="658482" y="170929"/>
                  </a:lnTo>
                  <a:close/>
                </a:path>
                <a:path w="1101725" h="344169">
                  <a:moveTo>
                    <a:pt x="658482" y="62166"/>
                  </a:moveTo>
                  <a:lnTo>
                    <a:pt x="656590" y="52743"/>
                  </a:lnTo>
                  <a:lnTo>
                    <a:pt x="653529" y="48234"/>
                  </a:lnTo>
                  <a:lnTo>
                    <a:pt x="651383" y="45085"/>
                  </a:lnTo>
                  <a:lnTo>
                    <a:pt x="648296" y="43053"/>
                  </a:lnTo>
                  <a:lnTo>
                    <a:pt x="648296" y="54127"/>
                  </a:lnTo>
                  <a:lnTo>
                    <a:pt x="648296" y="70192"/>
                  </a:lnTo>
                  <a:lnTo>
                    <a:pt x="641870" y="76631"/>
                  </a:lnTo>
                  <a:lnTo>
                    <a:pt x="626351" y="76631"/>
                  </a:lnTo>
                  <a:lnTo>
                    <a:pt x="619925" y="70192"/>
                  </a:lnTo>
                  <a:lnTo>
                    <a:pt x="619925" y="54127"/>
                  </a:lnTo>
                  <a:lnTo>
                    <a:pt x="625830" y="48234"/>
                  </a:lnTo>
                  <a:lnTo>
                    <a:pt x="641870" y="48234"/>
                  </a:lnTo>
                  <a:lnTo>
                    <a:pt x="648296" y="54127"/>
                  </a:lnTo>
                  <a:lnTo>
                    <a:pt x="648296" y="43053"/>
                  </a:lnTo>
                  <a:lnTo>
                    <a:pt x="643572" y="39928"/>
                  </a:lnTo>
                  <a:lnTo>
                    <a:pt x="633857" y="38049"/>
                  </a:lnTo>
                  <a:lnTo>
                    <a:pt x="624433" y="39928"/>
                  </a:lnTo>
                  <a:lnTo>
                    <a:pt x="616775" y="45085"/>
                  </a:lnTo>
                  <a:lnTo>
                    <a:pt x="611632" y="52743"/>
                  </a:lnTo>
                  <a:lnTo>
                    <a:pt x="609752" y="62166"/>
                  </a:lnTo>
                  <a:lnTo>
                    <a:pt x="611632" y="71894"/>
                  </a:lnTo>
                  <a:lnTo>
                    <a:pt x="616775" y="79705"/>
                  </a:lnTo>
                  <a:lnTo>
                    <a:pt x="624433" y="84912"/>
                  </a:lnTo>
                  <a:lnTo>
                    <a:pt x="633857" y="86804"/>
                  </a:lnTo>
                  <a:lnTo>
                    <a:pt x="643356" y="84836"/>
                  </a:lnTo>
                  <a:lnTo>
                    <a:pt x="651192" y="79502"/>
                  </a:lnTo>
                  <a:lnTo>
                    <a:pt x="653148" y="76631"/>
                  </a:lnTo>
                  <a:lnTo>
                    <a:pt x="656513" y="71666"/>
                  </a:lnTo>
                  <a:lnTo>
                    <a:pt x="658482" y="62166"/>
                  </a:lnTo>
                  <a:close/>
                </a:path>
                <a:path w="1101725" h="344169">
                  <a:moveTo>
                    <a:pt x="703999" y="230403"/>
                  </a:moveTo>
                  <a:lnTo>
                    <a:pt x="693305" y="230403"/>
                  </a:lnTo>
                  <a:lnTo>
                    <a:pt x="693305" y="333806"/>
                  </a:lnTo>
                  <a:lnTo>
                    <a:pt x="703999" y="333806"/>
                  </a:lnTo>
                  <a:lnTo>
                    <a:pt x="703999" y="230403"/>
                  </a:lnTo>
                  <a:close/>
                </a:path>
                <a:path w="1101725" h="344169">
                  <a:moveTo>
                    <a:pt x="703999" y="0"/>
                  </a:moveTo>
                  <a:lnTo>
                    <a:pt x="397129" y="0"/>
                  </a:lnTo>
                  <a:lnTo>
                    <a:pt x="397129" y="10160"/>
                  </a:lnTo>
                  <a:lnTo>
                    <a:pt x="397129" y="115570"/>
                  </a:lnTo>
                  <a:lnTo>
                    <a:pt x="397129" y="344170"/>
                  </a:lnTo>
                  <a:lnTo>
                    <a:pt x="703999" y="344170"/>
                  </a:lnTo>
                  <a:lnTo>
                    <a:pt x="703999" y="334010"/>
                  </a:lnTo>
                  <a:lnTo>
                    <a:pt x="407301" y="334010"/>
                  </a:lnTo>
                  <a:lnTo>
                    <a:pt x="407301" y="229870"/>
                  </a:lnTo>
                  <a:lnTo>
                    <a:pt x="703999" y="229870"/>
                  </a:lnTo>
                  <a:lnTo>
                    <a:pt x="703999" y="220205"/>
                  </a:lnTo>
                  <a:lnTo>
                    <a:pt x="703999" y="219710"/>
                  </a:lnTo>
                  <a:lnTo>
                    <a:pt x="703999" y="125920"/>
                  </a:lnTo>
                  <a:lnTo>
                    <a:pt x="693305" y="125920"/>
                  </a:lnTo>
                  <a:lnTo>
                    <a:pt x="693305" y="219710"/>
                  </a:lnTo>
                  <a:lnTo>
                    <a:pt x="407301" y="219710"/>
                  </a:lnTo>
                  <a:lnTo>
                    <a:pt x="407301" y="125730"/>
                  </a:lnTo>
                  <a:lnTo>
                    <a:pt x="703999" y="125730"/>
                  </a:lnTo>
                  <a:lnTo>
                    <a:pt x="703999" y="115735"/>
                  </a:lnTo>
                  <a:lnTo>
                    <a:pt x="703999" y="115570"/>
                  </a:lnTo>
                  <a:lnTo>
                    <a:pt x="703999" y="10731"/>
                  </a:lnTo>
                  <a:lnTo>
                    <a:pt x="693305" y="10731"/>
                  </a:lnTo>
                  <a:lnTo>
                    <a:pt x="693305" y="115570"/>
                  </a:lnTo>
                  <a:lnTo>
                    <a:pt x="407301" y="115570"/>
                  </a:lnTo>
                  <a:lnTo>
                    <a:pt x="407301" y="10160"/>
                  </a:lnTo>
                  <a:lnTo>
                    <a:pt x="703999" y="10160"/>
                  </a:lnTo>
                  <a:lnTo>
                    <a:pt x="703999" y="0"/>
                  </a:lnTo>
                  <a:close/>
                </a:path>
                <a:path w="1101725" h="344169">
                  <a:moveTo>
                    <a:pt x="982230" y="277012"/>
                  </a:moveTo>
                  <a:lnTo>
                    <a:pt x="834948" y="277012"/>
                  </a:lnTo>
                  <a:lnTo>
                    <a:pt x="834948" y="287185"/>
                  </a:lnTo>
                  <a:lnTo>
                    <a:pt x="982230" y="287185"/>
                  </a:lnTo>
                  <a:lnTo>
                    <a:pt x="982230" y="277012"/>
                  </a:lnTo>
                  <a:close/>
                </a:path>
                <a:path w="1101725" h="344169">
                  <a:moveTo>
                    <a:pt x="982230" y="166636"/>
                  </a:moveTo>
                  <a:lnTo>
                    <a:pt x="834948" y="166636"/>
                  </a:lnTo>
                  <a:lnTo>
                    <a:pt x="834948" y="176809"/>
                  </a:lnTo>
                  <a:lnTo>
                    <a:pt x="982230" y="176809"/>
                  </a:lnTo>
                  <a:lnTo>
                    <a:pt x="982230" y="166636"/>
                  </a:lnTo>
                  <a:close/>
                </a:path>
                <a:path w="1101725" h="344169">
                  <a:moveTo>
                    <a:pt x="982230" y="57340"/>
                  </a:moveTo>
                  <a:lnTo>
                    <a:pt x="834948" y="57340"/>
                  </a:lnTo>
                  <a:lnTo>
                    <a:pt x="834948" y="67513"/>
                  </a:lnTo>
                  <a:lnTo>
                    <a:pt x="982230" y="67513"/>
                  </a:lnTo>
                  <a:lnTo>
                    <a:pt x="982230" y="57340"/>
                  </a:lnTo>
                  <a:close/>
                </a:path>
                <a:path w="1101725" h="344169">
                  <a:moveTo>
                    <a:pt x="1055598" y="281838"/>
                  </a:moveTo>
                  <a:lnTo>
                    <a:pt x="1053706" y="272415"/>
                  </a:lnTo>
                  <a:lnTo>
                    <a:pt x="1050645" y="267906"/>
                  </a:lnTo>
                  <a:lnTo>
                    <a:pt x="1048512" y="264756"/>
                  </a:lnTo>
                  <a:lnTo>
                    <a:pt x="1045425" y="262724"/>
                  </a:lnTo>
                  <a:lnTo>
                    <a:pt x="1045425" y="273786"/>
                  </a:lnTo>
                  <a:lnTo>
                    <a:pt x="1045425" y="289852"/>
                  </a:lnTo>
                  <a:lnTo>
                    <a:pt x="1038999" y="296303"/>
                  </a:lnTo>
                  <a:lnTo>
                    <a:pt x="1023480" y="296303"/>
                  </a:lnTo>
                  <a:lnTo>
                    <a:pt x="1017054" y="289852"/>
                  </a:lnTo>
                  <a:lnTo>
                    <a:pt x="1017054" y="273786"/>
                  </a:lnTo>
                  <a:lnTo>
                    <a:pt x="1022946" y="267906"/>
                  </a:lnTo>
                  <a:lnTo>
                    <a:pt x="1038999" y="267906"/>
                  </a:lnTo>
                  <a:lnTo>
                    <a:pt x="1045425" y="273786"/>
                  </a:lnTo>
                  <a:lnTo>
                    <a:pt x="1045425" y="262724"/>
                  </a:lnTo>
                  <a:lnTo>
                    <a:pt x="1040701" y="259613"/>
                  </a:lnTo>
                  <a:lnTo>
                    <a:pt x="1030973" y="257733"/>
                  </a:lnTo>
                  <a:lnTo>
                    <a:pt x="1021562" y="259613"/>
                  </a:lnTo>
                  <a:lnTo>
                    <a:pt x="1013904" y="264756"/>
                  </a:lnTo>
                  <a:lnTo>
                    <a:pt x="1008761" y="272415"/>
                  </a:lnTo>
                  <a:lnTo>
                    <a:pt x="1006881" y="281838"/>
                  </a:lnTo>
                  <a:lnTo>
                    <a:pt x="1008761" y="291338"/>
                  </a:lnTo>
                  <a:lnTo>
                    <a:pt x="1013904" y="299186"/>
                  </a:lnTo>
                  <a:lnTo>
                    <a:pt x="1021562" y="304520"/>
                  </a:lnTo>
                  <a:lnTo>
                    <a:pt x="1030973" y="306489"/>
                  </a:lnTo>
                  <a:lnTo>
                    <a:pt x="1040460" y="304520"/>
                  </a:lnTo>
                  <a:lnTo>
                    <a:pt x="1048308" y="299186"/>
                  </a:lnTo>
                  <a:lnTo>
                    <a:pt x="1050251" y="296303"/>
                  </a:lnTo>
                  <a:lnTo>
                    <a:pt x="1053630" y="291338"/>
                  </a:lnTo>
                  <a:lnTo>
                    <a:pt x="1055598" y="281838"/>
                  </a:lnTo>
                  <a:close/>
                </a:path>
                <a:path w="1101725" h="344169">
                  <a:moveTo>
                    <a:pt x="1055598" y="170929"/>
                  </a:moveTo>
                  <a:lnTo>
                    <a:pt x="1053706" y="161505"/>
                  </a:lnTo>
                  <a:lnTo>
                    <a:pt x="1048512" y="153847"/>
                  </a:lnTo>
                  <a:lnTo>
                    <a:pt x="1040701" y="148691"/>
                  </a:lnTo>
                  <a:lnTo>
                    <a:pt x="1030973" y="146812"/>
                  </a:lnTo>
                  <a:lnTo>
                    <a:pt x="1021562" y="148691"/>
                  </a:lnTo>
                  <a:lnTo>
                    <a:pt x="1013904" y="153847"/>
                  </a:lnTo>
                  <a:lnTo>
                    <a:pt x="1008761" y="161505"/>
                  </a:lnTo>
                  <a:lnTo>
                    <a:pt x="1006881" y="170929"/>
                  </a:lnTo>
                  <a:lnTo>
                    <a:pt x="1008761" y="180428"/>
                  </a:lnTo>
                  <a:lnTo>
                    <a:pt x="1013904" y="188264"/>
                  </a:lnTo>
                  <a:lnTo>
                    <a:pt x="1021562" y="193586"/>
                  </a:lnTo>
                  <a:lnTo>
                    <a:pt x="1030973" y="195554"/>
                  </a:lnTo>
                  <a:lnTo>
                    <a:pt x="1040460" y="193586"/>
                  </a:lnTo>
                  <a:lnTo>
                    <a:pt x="1048308" y="188264"/>
                  </a:lnTo>
                  <a:lnTo>
                    <a:pt x="1053630" y="180428"/>
                  </a:lnTo>
                  <a:lnTo>
                    <a:pt x="1055598" y="170929"/>
                  </a:lnTo>
                  <a:close/>
                </a:path>
                <a:path w="1101725" h="344169">
                  <a:moveTo>
                    <a:pt x="1055598" y="62166"/>
                  </a:moveTo>
                  <a:lnTo>
                    <a:pt x="1053706" y="52743"/>
                  </a:lnTo>
                  <a:lnTo>
                    <a:pt x="1050645" y="48234"/>
                  </a:lnTo>
                  <a:lnTo>
                    <a:pt x="1048512" y="45085"/>
                  </a:lnTo>
                  <a:lnTo>
                    <a:pt x="1045425" y="43053"/>
                  </a:lnTo>
                  <a:lnTo>
                    <a:pt x="1045425" y="54127"/>
                  </a:lnTo>
                  <a:lnTo>
                    <a:pt x="1045425" y="70192"/>
                  </a:lnTo>
                  <a:lnTo>
                    <a:pt x="1038999" y="76631"/>
                  </a:lnTo>
                  <a:lnTo>
                    <a:pt x="1023480" y="76631"/>
                  </a:lnTo>
                  <a:lnTo>
                    <a:pt x="1017054" y="70192"/>
                  </a:lnTo>
                  <a:lnTo>
                    <a:pt x="1017054" y="54127"/>
                  </a:lnTo>
                  <a:lnTo>
                    <a:pt x="1022946" y="48234"/>
                  </a:lnTo>
                  <a:lnTo>
                    <a:pt x="1038999" y="48234"/>
                  </a:lnTo>
                  <a:lnTo>
                    <a:pt x="1045425" y="54127"/>
                  </a:lnTo>
                  <a:lnTo>
                    <a:pt x="1045425" y="43053"/>
                  </a:lnTo>
                  <a:lnTo>
                    <a:pt x="1040701" y="39928"/>
                  </a:lnTo>
                  <a:lnTo>
                    <a:pt x="1030973" y="38049"/>
                  </a:lnTo>
                  <a:lnTo>
                    <a:pt x="1021562" y="39928"/>
                  </a:lnTo>
                  <a:lnTo>
                    <a:pt x="1013904" y="45085"/>
                  </a:lnTo>
                  <a:lnTo>
                    <a:pt x="1008761" y="52743"/>
                  </a:lnTo>
                  <a:lnTo>
                    <a:pt x="1006881" y="62166"/>
                  </a:lnTo>
                  <a:lnTo>
                    <a:pt x="1008761" y="71894"/>
                  </a:lnTo>
                  <a:lnTo>
                    <a:pt x="1013904" y="79705"/>
                  </a:lnTo>
                  <a:lnTo>
                    <a:pt x="1021562" y="84912"/>
                  </a:lnTo>
                  <a:lnTo>
                    <a:pt x="1030973" y="86804"/>
                  </a:lnTo>
                  <a:lnTo>
                    <a:pt x="1040460" y="84836"/>
                  </a:lnTo>
                  <a:lnTo>
                    <a:pt x="1048308" y="79502"/>
                  </a:lnTo>
                  <a:lnTo>
                    <a:pt x="1050264" y="76631"/>
                  </a:lnTo>
                  <a:lnTo>
                    <a:pt x="1053630" y="71666"/>
                  </a:lnTo>
                  <a:lnTo>
                    <a:pt x="1055598" y="62166"/>
                  </a:lnTo>
                  <a:close/>
                </a:path>
                <a:path w="1101725" h="344169">
                  <a:moveTo>
                    <a:pt x="1101128" y="230403"/>
                  </a:moveTo>
                  <a:lnTo>
                    <a:pt x="1090422" y="230403"/>
                  </a:lnTo>
                  <a:lnTo>
                    <a:pt x="1090422" y="333806"/>
                  </a:lnTo>
                  <a:lnTo>
                    <a:pt x="1101128" y="333806"/>
                  </a:lnTo>
                  <a:lnTo>
                    <a:pt x="1101128" y="230403"/>
                  </a:lnTo>
                  <a:close/>
                </a:path>
                <a:path w="1101725" h="344169">
                  <a:moveTo>
                    <a:pt x="1101128" y="0"/>
                  </a:moveTo>
                  <a:lnTo>
                    <a:pt x="794245" y="0"/>
                  </a:lnTo>
                  <a:lnTo>
                    <a:pt x="794245" y="10160"/>
                  </a:lnTo>
                  <a:lnTo>
                    <a:pt x="794245" y="115570"/>
                  </a:lnTo>
                  <a:lnTo>
                    <a:pt x="794245" y="344170"/>
                  </a:lnTo>
                  <a:lnTo>
                    <a:pt x="1101128" y="344170"/>
                  </a:lnTo>
                  <a:lnTo>
                    <a:pt x="1101128" y="334010"/>
                  </a:lnTo>
                  <a:lnTo>
                    <a:pt x="804430" y="334010"/>
                  </a:lnTo>
                  <a:lnTo>
                    <a:pt x="804430" y="229870"/>
                  </a:lnTo>
                  <a:lnTo>
                    <a:pt x="1101128" y="229870"/>
                  </a:lnTo>
                  <a:lnTo>
                    <a:pt x="1101128" y="220205"/>
                  </a:lnTo>
                  <a:lnTo>
                    <a:pt x="1101128" y="219710"/>
                  </a:lnTo>
                  <a:lnTo>
                    <a:pt x="1101128" y="125920"/>
                  </a:lnTo>
                  <a:lnTo>
                    <a:pt x="1090422" y="125920"/>
                  </a:lnTo>
                  <a:lnTo>
                    <a:pt x="1090422" y="219710"/>
                  </a:lnTo>
                  <a:lnTo>
                    <a:pt x="804430" y="219710"/>
                  </a:lnTo>
                  <a:lnTo>
                    <a:pt x="804430" y="125730"/>
                  </a:lnTo>
                  <a:lnTo>
                    <a:pt x="1101128" y="125730"/>
                  </a:lnTo>
                  <a:lnTo>
                    <a:pt x="1101128" y="115735"/>
                  </a:lnTo>
                  <a:lnTo>
                    <a:pt x="1101128" y="115570"/>
                  </a:lnTo>
                  <a:lnTo>
                    <a:pt x="1101128" y="10731"/>
                  </a:lnTo>
                  <a:lnTo>
                    <a:pt x="1090422" y="10731"/>
                  </a:lnTo>
                  <a:lnTo>
                    <a:pt x="1090422" y="115570"/>
                  </a:lnTo>
                  <a:lnTo>
                    <a:pt x="804430" y="115570"/>
                  </a:lnTo>
                  <a:lnTo>
                    <a:pt x="804430" y="10160"/>
                  </a:lnTo>
                  <a:lnTo>
                    <a:pt x="1101128" y="10160"/>
                  </a:lnTo>
                  <a:lnTo>
                    <a:pt x="1101128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5089418" y="1746783"/>
            <a:ext cx="3727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Roboto Black"/>
                <a:cs typeface="Roboto Black"/>
              </a:rPr>
              <a:t>CDP</a:t>
            </a:r>
            <a:endParaRPr sz="1400">
              <a:latin typeface="Roboto Black"/>
              <a:cs typeface="Roboto 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36415" y="1994320"/>
            <a:ext cx="236249" cy="2524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126558" y="2360942"/>
            <a:ext cx="307340" cy="344170"/>
          </a:xfrm>
          <a:custGeom>
            <a:avLst/>
            <a:gdLst/>
            <a:ahLst/>
            <a:cxnLst/>
            <a:rect l="l" t="t" r="r" b="b"/>
            <a:pathLst>
              <a:path w="307339" h="344169">
                <a:moveTo>
                  <a:pt x="187972" y="277012"/>
                </a:moveTo>
                <a:lnTo>
                  <a:pt x="40703" y="277012"/>
                </a:lnTo>
                <a:lnTo>
                  <a:pt x="40703" y="287185"/>
                </a:lnTo>
                <a:lnTo>
                  <a:pt x="187972" y="287185"/>
                </a:lnTo>
                <a:lnTo>
                  <a:pt x="187972" y="277012"/>
                </a:lnTo>
                <a:close/>
              </a:path>
              <a:path w="307339" h="344169">
                <a:moveTo>
                  <a:pt x="187972" y="166636"/>
                </a:moveTo>
                <a:lnTo>
                  <a:pt x="40703" y="166636"/>
                </a:lnTo>
                <a:lnTo>
                  <a:pt x="40703" y="176809"/>
                </a:lnTo>
                <a:lnTo>
                  <a:pt x="187972" y="176809"/>
                </a:lnTo>
                <a:lnTo>
                  <a:pt x="187972" y="166636"/>
                </a:lnTo>
                <a:close/>
              </a:path>
              <a:path w="307339" h="344169">
                <a:moveTo>
                  <a:pt x="187972" y="57340"/>
                </a:moveTo>
                <a:lnTo>
                  <a:pt x="40703" y="57340"/>
                </a:lnTo>
                <a:lnTo>
                  <a:pt x="40703" y="67513"/>
                </a:lnTo>
                <a:lnTo>
                  <a:pt x="187972" y="67513"/>
                </a:lnTo>
                <a:lnTo>
                  <a:pt x="187972" y="57340"/>
                </a:lnTo>
                <a:close/>
              </a:path>
              <a:path w="307339" h="344169">
                <a:moveTo>
                  <a:pt x="261353" y="281838"/>
                </a:moveTo>
                <a:lnTo>
                  <a:pt x="259461" y="272415"/>
                </a:lnTo>
                <a:lnTo>
                  <a:pt x="256400" y="267906"/>
                </a:lnTo>
                <a:lnTo>
                  <a:pt x="254254" y="264756"/>
                </a:lnTo>
                <a:lnTo>
                  <a:pt x="251180" y="262737"/>
                </a:lnTo>
                <a:lnTo>
                  <a:pt x="251180" y="273786"/>
                </a:lnTo>
                <a:lnTo>
                  <a:pt x="251180" y="289852"/>
                </a:lnTo>
                <a:lnTo>
                  <a:pt x="244754" y="296303"/>
                </a:lnTo>
                <a:lnTo>
                  <a:pt x="229222" y="296303"/>
                </a:lnTo>
                <a:lnTo>
                  <a:pt x="222796" y="289852"/>
                </a:lnTo>
                <a:lnTo>
                  <a:pt x="222796" y="273786"/>
                </a:lnTo>
                <a:lnTo>
                  <a:pt x="228701" y="267906"/>
                </a:lnTo>
                <a:lnTo>
                  <a:pt x="244754" y="267906"/>
                </a:lnTo>
                <a:lnTo>
                  <a:pt x="251180" y="273786"/>
                </a:lnTo>
                <a:lnTo>
                  <a:pt x="251180" y="262737"/>
                </a:lnTo>
                <a:lnTo>
                  <a:pt x="246443" y="259613"/>
                </a:lnTo>
                <a:lnTo>
                  <a:pt x="236728" y="257733"/>
                </a:lnTo>
                <a:lnTo>
                  <a:pt x="227304" y="259613"/>
                </a:lnTo>
                <a:lnTo>
                  <a:pt x="219646" y="264756"/>
                </a:lnTo>
                <a:lnTo>
                  <a:pt x="214503" y="272415"/>
                </a:lnTo>
                <a:lnTo>
                  <a:pt x="212623" y="281838"/>
                </a:lnTo>
                <a:lnTo>
                  <a:pt x="214503" y="291338"/>
                </a:lnTo>
                <a:lnTo>
                  <a:pt x="219646" y="299186"/>
                </a:lnTo>
                <a:lnTo>
                  <a:pt x="227304" y="304520"/>
                </a:lnTo>
                <a:lnTo>
                  <a:pt x="236728" y="306489"/>
                </a:lnTo>
                <a:lnTo>
                  <a:pt x="246214" y="304520"/>
                </a:lnTo>
                <a:lnTo>
                  <a:pt x="254050" y="299186"/>
                </a:lnTo>
                <a:lnTo>
                  <a:pt x="256006" y="296303"/>
                </a:lnTo>
                <a:lnTo>
                  <a:pt x="259384" y="291338"/>
                </a:lnTo>
                <a:lnTo>
                  <a:pt x="261353" y="281838"/>
                </a:lnTo>
                <a:close/>
              </a:path>
              <a:path w="307339" h="344169">
                <a:moveTo>
                  <a:pt x="261353" y="170929"/>
                </a:moveTo>
                <a:lnTo>
                  <a:pt x="259461" y="161505"/>
                </a:lnTo>
                <a:lnTo>
                  <a:pt x="254254" y="153847"/>
                </a:lnTo>
                <a:lnTo>
                  <a:pt x="246443" y="148691"/>
                </a:lnTo>
                <a:lnTo>
                  <a:pt x="236728" y="146812"/>
                </a:lnTo>
                <a:lnTo>
                  <a:pt x="227304" y="148691"/>
                </a:lnTo>
                <a:lnTo>
                  <a:pt x="219646" y="153847"/>
                </a:lnTo>
                <a:lnTo>
                  <a:pt x="214503" y="161505"/>
                </a:lnTo>
                <a:lnTo>
                  <a:pt x="212623" y="170929"/>
                </a:lnTo>
                <a:lnTo>
                  <a:pt x="214503" y="180428"/>
                </a:lnTo>
                <a:lnTo>
                  <a:pt x="219646" y="188264"/>
                </a:lnTo>
                <a:lnTo>
                  <a:pt x="227304" y="193586"/>
                </a:lnTo>
                <a:lnTo>
                  <a:pt x="236728" y="195554"/>
                </a:lnTo>
                <a:lnTo>
                  <a:pt x="246214" y="193586"/>
                </a:lnTo>
                <a:lnTo>
                  <a:pt x="254050" y="188264"/>
                </a:lnTo>
                <a:lnTo>
                  <a:pt x="259384" y="180428"/>
                </a:lnTo>
                <a:lnTo>
                  <a:pt x="261353" y="170929"/>
                </a:lnTo>
                <a:close/>
              </a:path>
              <a:path w="307339" h="344169">
                <a:moveTo>
                  <a:pt x="261353" y="62166"/>
                </a:moveTo>
                <a:lnTo>
                  <a:pt x="259461" y="52743"/>
                </a:lnTo>
                <a:lnTo>
                  <a:pt x="256400" y="48234"/>
                </a:lnTo>
                <a:lnTo>
                  <a:pt x="254254" y="45085"/>
                </a:lnTo>
                <a:lnTo>
                  <a:pt x="251180" y="43065"/>
                </a:lnTo>
                <a:lnTo>
                  <a:pt x="251180" y="54127"/>
                </a:lnTo>
                <a:lnTo>
                  <a:pt x="251180" y="70192"/>
                </a:lnTo>
                <a:lnTo>
                  <a:pt x="244754" y="76631"/>
                </a:lnTo>
                <a:lnTo>
                  <a:pt x="229222" y="76631"/>
                </a:lnTo>
                <a:lnTo>
                  <a:pt x="222796" y="70192"/>
                </a:lnTo>
                <a:lnTo>
                  <a:pt x="222796" y="54127"/>
                </a:lnTo>
                <a:lnTo>
                  <a:pt x="228701" y="48234"/>
                </a:lnTo>
                <a:lnTo>
                  <a:pt x="244754" y="48234"/>
                </a:lnTo>
                <a:lnTo>
                  <a:pt x="251180" y="54127"/>
                </a:lnTo>
                <a:lnTo>
                  <a:pt x="251180" y="43065"/>
                </a:lnTo>
                <a:lnTo>
                  <a:pt x="246443" y="39928"/>
                </a:lnTo>
                <a:lnTo>
                  <a:pt x="236728" y="38049"/>
                </a:lnTo>
                <a:lnTo>
                  <a:pt x="227304" y="39928"/>
                </a:lnTo>
                <a:lnTo>
                  <a:pt x="219646" y="45085"/>
                </a:lnTo>
                <a:lnTo>
                  <a:pt x="214503" y="52743"/>
                </a:lnTo>
                <a:lnTo>
                  <a:pt x="212623" y="62166"/>
                </a:lnTo>
                <a:lnTo>
                  <a:pt x="214503" y="71894"/>
                </a:lnTo>
                <a:lnTo>
                  <a:pt x="219646" y="79705"/>
                </a:lnTo>
                <a:lnTo>
                  <a:pt x="227304" y="84912"/>
                </a:lnTo>
                <a:lnTo>
                  <a:pt x="236728" y="86804"/>
                </a:lnTo>
                <a:lnTo>
                  <a:pt x="246214" y="84836"/>
                </a:lnTo>
                <a:lnTo>
                  <a:pt x="254050" y="79502"/>
                </a:lnTo>
                <a:lnTo>
                  <a:pt x="256006" y="76631"/>
                </a:lnTo>
                <a:lnTo>
                  <a:pt x="259384" y="71666"/>
                </a:lnTo>
                <a:lnTo>
                  <a:pt x="261353" y="62166"/>
                </a:lnTo>
                <a:close/>
              </a:path>
              <a:path w="307339" h="344169">
                <a:moveTo>
                  <a:pt x="306870" y="230403"/>
                </a:moveTo>
                <a:lnTo>
                  <a:pt x="296176" y="230403"/>
                </a:lnTo>
                <a:lnTo>
                  <a:pt x="296176" y="333806"/>
                </a:lnTo>
                <a:lnTo>
                  <a:pt x="306870" y="333806"/>
                </a:lnTo>
                <a:lnTo>
                  <a:pt x="306870" y="230403"/>
                </a:lnTo>
                <a:close/>
              </a:path>
              <a:path w="307339" h="344169">
                <a:moveTo>
                  <a:pt x="306870" y="0"/>
                </a:moveTo>
                <a:lnTo>
                  <a:pt x="0" y="0"/>
                </a:lnTo>
                <a:lnTo>
                  <a:pt x="0" y="10160"/>
                </a:lnTo>
                <a:lnTo>
                  <a:pt x="0" y="115570"/>
                </a:lnTo>
                <a:lnTo>
                  <a:pt x="0" y="344170"/>
                </a:lnTo>
                <a:lnTo>
                  <a:pt x="306870" y="344170"/>
                </a:lnTo>
                <a:lnTo>
                  <a:pt x="306870" y="334010"/>
                </a:lnTo>
                <a:lnTo>
                  <a:pt x="10172" y="334010"/>
                </a:lnTo>
                <a:lnTo>
                  <a:pt x="10172" y="229870"/>
                </a:lnTo>
                <a:lnTo>
                  <a:pt x="306870" y="229870"/>
                </a:lnTo>
                <a:lnTo>
                  <a:pt x="306870" y="220205"/>
                </a:lnTo>
                <a:lnTo>
                  <a:pt x="306870" y="219710"/>
                </a:lnTo>
                <a:lnTo>
                  <a:pt x="306870" y="125920"/>
                </a:lnTo>
                <a:lnTo>
                  <a:pt x="296176" y="125920"/>
                </a:lnTo>
                <a:lnTo>
                  <a:pt x="296176" y="219710"/>
                </a:lnTo>
                <a:lnTo>
                  <a:pt x="10172" y="219710"/>
                </a:lnTo>
                <a:lnTo>
                  <a:pt x="10172" y="125730"/>
                </a:lnTo>
                <a:lnTo>
                  <a:pt x="306870" y="125730"/>
                </a:lnTo>
                <a:lnTo>
                  <a:pt x="306870" y="115735"/>
                </a:lnTo>
                <a:lnTo>
                  <a:pt x="306870" y="115570"/>
                </a:lnTo>
                <a:lnTo>
                  <a:pt x="306870" y="10731"/>
                </a:lnTo>
                <a:lnTo>
                  <a:pt x="296176" y="10731"/>
                </a:lnTo>
                <a:lnTo>
                  <a:pt x="296176" y="115570"/>
                </a:lnTo>
                <a:lnTo>
                  <a:pt x="10172" y="115570"/>
                </a:lnTo>
                <a:lnTo>
                  <a:pt x="10172" y="10160"/>
                </a:lnTo>
                <a:lnTo>
                  <a:pt x="306870" y="10160"/>
                </a:lnTo>
                <a:lnTo>
                  <a:pt x="306870" y="0"/>
                </a:lnTo>
                <a:close/>
              </a:path>
            </a:pathLst>
          </a:custGeom>
          <a:solidFill>
            <a:srgbClr val="82828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701084" y="1625979"/>
            <a:ext cx="500380" cy="499745"/>
          </a:xfrm>
          <a:custGeom>
            <a:avLst/>
            <a:gdLst/>
            <a:ahLst/>
            <a:cxnLst/>
            <a:rect l="l" t="t" r="r" b="b"/>
            <a:pathLst>
              <a:path w="500379" h="499744">
                <a:moveTo>
                  <a:pt x="249999" y="499449"/>
                </a:moveTo>
                <a:lnTo>
                  <a:pt x="205060" y="495425"/>
                </a:lnTo>
                <a:lnTo>
                  <a:pt x="162765" y="483825"/>
                </a:lnTo>
                <a:lnTo>
                  <a:pt x="123818" y="465354"/>
                </a:lnTo>
                <a:lnTo>
                  <a:pt x="88926" y="440717"/>
                </a:lnTo>
                <a:lnTo>
                  <a:pt x="58795" y="410619"/>
                </a:lnTo>
                <a:lnTo>
                  <a:pt x="34131" y="375765"/>
                </a:lnTo>
                <a:lnTo>
                  <a:pt x="15640" y="336861"/>
                </a:lnTo>
                <a:lnTo>
                  <a:pt x="4027" y="294612"/>
                </a:lnTo>
                <a:lnTo>
                  <a:pt x="0" y="249724"/>
                </a:lnTo>
                <a:lnTo>
                  <a:pt x="4027" y="204836"/>
                </a:lnTo>
                <a:lnTo>
                  <a:pt x="15640" y="162587"/>
                </a:lnTo>
                <a:lnTo>
                  <a:pt x="34131" y="123683"/>
                </a:lnTo>
                <a:lnTo>
                  <a:pt x="58795" y="88829"/>
                </a:lnTo>
                <a:lnTo>
                  <a:pt x="88926" y="58731"/>
                </a:lnTo>
                <a:lnTo>
                  <a:pt x="123818" y="34094"/>
                </a:lnTo>
                <a:lnTo>
                  <a:pt x="162765" y="15623"/>
                </a:lnTo>
                <a:lnTo>
                  <a:pt x="205060" y="4023"/>
                </a:lnTo>
                <a:lnTo>
                  <a:pt x="249999" y="0"/>
                </a:lnTo>
                <a:lnTo>
                  <a:pt x="298995" y="4842"/>
                </a:lnTo>
                <a:lnTo>
                  <a:pt x="345658" y="19009"/>
                </a:lnTo>
                <a:lnTo>
                  <a:pt x="388680" y="41956"/>
                </a:lnTo>
                <a:lnTo>
                  <a:pt x="426749" y="73142"/>
                </a:lnTo>
                <a:lnTo>
                  <a:pt x="457965" y="111177"/>
                </a:lnTo>
                <a:lnTo>
                  <a:pt x="480939" y="154159"/>
                </a:lnTo>
                <a:lnTo>
                  <a:pt x="495124" y="200778"/>
                </a:lnTo>
                <a:lnTo>
                  <a:pt x="499974" y="249724"/>
                </a:lnTo>
                <a:lnTo>
                  <a:pt x="495946" y="294612"/>
                </a:lnTo>
                <a:lnTo>
                  <a:pt x="484334" y="336861"/>
                </a:lnTo>
                <a:lnTo>
                  <a:pt x="465843" y="375765"/>
                </a:lnTo>
                <a:lnTo>
                  <a:pt x="441180" y="410619"/>
                </a:lnTo>
                <a:lnTo>
                  <a:pt x="411051" y="440717"/>
                </a:lnTo>
                <a:lnTo>
                  <a:pt x="376163" y="465354"/>
                </a:lnTo>
                <a:lnTo>
                  <a:pt x="337220" y="483825"/>
                </a:lnTo>
                <a:lnTo>
                  <a:pt x="294930" y="495425"/>
                </a:lnTo>
                <a:lnTo>
                  <a:pt x="249999" y="49944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5" name="object 35"/>
          <p:cNvGrpSpPr/>
          <p:nvPr/>
        </p:nvGrpSpPr>
        <p:grpSpPr>
          <a:xfrm>
            <a:off x="6037862" y="2245770"/>
            <a:ext cx="2219960" cy="560705"/>
            <a:chOff x="6037862" y="2245770"/>
            <a:chExt cx="2219960" cy="560705"/>
          </a:xfrm>
        </p:grpSpPr>
        <p:sp>
          <p:nvSpPr>
            <p:cNvPr id="36" name="object 36"/>
            <p:cNvSpPr/>
            <p:nvPr/>
          </p:nvSpPr>
          <p:spPr>
            <a:xfrm>
              <a:off x="6047387" y="2255295"/>
              <a:ext cx="2200910" cy="541655"/>
            </a:xfrm>
            <a:custGeom>
              <a:avLst/>
              <a:gdLst/>
              <a:ahLst/>
              <a:cxnLst/>
              <a:rect l="l" t="t" r="r" b="b"/>
              <a:pathLst>
                <a:path w="2200909" h="541655">
                  <a:moveTo>
                    <a:pt x="0" y="16047"/>
                  </a:moveTo>
                  <a:lnTo>
                    <a:pt x="0" y="7184"/>
                  </a:lnTo>
                  <a:lnTo>
                    <a:pt x="7174" y="0"/>
                  </a:lnTo>
                  <a:lnTo>
                    <a:pt x="16049" y="0"/>
                  </a:lnTo>
                  <a:lnTo>
                    <a:pt x="2184445" y="0"/>
                  </a:lnTo>
                  <a:lnTo>
                    <a:pt x="2188695" y="0"/>
                  </a:lnTo>
                  <a:lnTo>
                    <a:pt x="2192795" y="1689"/>
                  </a:lnTo>
                  <a:lnTo>
                    <a:pt x="2195795" y="4699"/>
                  </a:lnTo>
                  <a:lnTo>
                    <a:pt x="2198795" y="7709"/>
                  </a:lnTo>
                  <a:lnTo>
                    <a:pt x="2200495" y="11789"/>
                  </a:lnTo>
                  <a:lnTo>
                    <a:pt x="2200495" y="16047"/>
                  </a:lnTo>
                  <a:lnTo>
                    <a:pt x="2200495" y="525148"/>
                  </a:lnTo>
                  <a:lnTo>
                    <a:pt x="2200495" y="534023"/>
                  </a:lnTo>
                  <a:lnTo>
                    <a:pt x="2193320" y="541198"/>
                  </a:lnTo>
                  <a:lnTo>
                    <a:pt x="2184445" y="541198"/>
                  </a:lnTo>
                  <a:lnTo>
                    <a:pt x="16049" y="541198"/>
                  </a:lnTo>
                  <a:lnTo>
                    <a:pt x="7174" y="541198"/>
                  </a:lnTo>
                  <a:lnTo>
                    <a:pt x="0" y="534023"/>
                  </a:lnTo>
                  <a:lnTo>
                    <a:pt x="0" y="525148"/>
                  </a:lnTo>
                  <a:lnTo>
                    <a:pt x="0" y="16047"/>
                  </a:lnTo>
                  <a:close/>
                </a:path>
              </a:pathLst>
            </a:custGeom>
            <a:ln w="19049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6179553" y="2355862"/>
              <a:ext cx="1939289" cy="342900"/>
            </a:xfrm>
            <a:custGeom>
              <a:avLst/>
              <a:gdLst/>
              <a:ahLst/>
              <a:cxnLst/>
              <a:rect l="l" t="t" r="r" b="b"/>
              <a:pathLst>
                <a:path w="1939290" h="342900">
                  <a:moveTo>
                    <a:pt x="187998" y="276390"/>
                  </a:moveTo>
                  <a:lnTo>
                    <a:pt x="40703" y="276390"/>
                  </a:lnTo>
                  <a:lnTo>
                    <a:pt x="40703" y="286562"/>
                  </a:lnTo>
                  <a:lnTo>
                    <a:pt x="187998" y="286562"/>
                  </a:lnTo>
                  <a:lnTo>
                    <a:pt x="187998" y="276390"/>
                  </a:lnTo>
                  <a:close/>
                </a:path>
                <a:path w="1939290" h="342900">
                  <a:moveTo>
                    <a:pt x="187998" y="166014"/>
                  </a:moveTo>
                  <a:lnTo>
                    <a:pt x="40703" y="166014"/>
                  </a:lnTo>
                  <a:lnTo>
                    <a:pt x="40703" y="176187"/>
                  </a:lnTo>
                  <a:lnTo>
                    <a:pt x="187998" y="176187"/>
                  </a:lnTo>
                  <a:lnTo>
                    <a:pt x="187998" y="166014"/>
                  </a:lnTo>
                  <a:close/>
                </a:path>
                <a:path w="1939290" h="342900">
                  <a:moveTo>
                    <a:pt x="187998" y="56718"/>
                  </a:moveTo>
                  <a:lnTo>
                    <a:pt x="40703" y="56718"/>
                  </a:lnTo>
                  <a:lnTo>
                    <a:pt x="40703" y="66903"/>
                  </a:lnTo>
                  <a:lnTo>
                    <a:pt x="187998" y="66903"/>
                  </a:lnTo>
                  <a:lnTo>
                    <a:pt x="187998" y="56718"/>
                  </a:lnTo>
                  <a:close/>
                </a:path>
                <a:path w="1939290" h="342900">
                  <a:moveTo>
                    <a:pt x="261378" y="281216"/>
                  </a:moveTo>
                  <a:lnTo>
                    <a:pt x="259486" y="271792"/>
                  </a:lnTo>
                  <a:lnTo>
                    <a:pt x="256413" y="267284"/>
                  </a:lnTo>
                  <a:lnTo>
                    <a:pt x="254279" y="264134"/>
                  </a:lnTo>
                  <a:lnTo>
                    <a:pt x="251206" y="262115"/>
                  </a:lnTo>
                  <a:lnTo>
                    <a:pt x="251206" y="273164"/>
                  </a:lnTo>
                  <a:lnTo>
                    <a:pt x="251206" y="289242"/>
                  </a:lnTo>
                  <a:lnTo>
                    <a:pt x="244779" y="295694"/>
                  </a:lnTo>
                  <a:lnTo>
                    <a:pt x="229222" y="295694"/>
                  </a:lnTo>
                  <a:lnTo>
                    <a:pt x="222808" y="289242"/>
                  </a:lnTo>
                  <a:lnTo>
                    <a:pt x="222808" y="273164"/>
                  </a:lnTo>
                  <a:lnTo>
                    <a:pt x="228701" y="267284"/>
                  </a:lnTo>
                  <a:lnTo>
                    <a:pt x="244779" y="267284"/>
                  </a:lnTo>
                  <a:lnTo>
                    <a:pt x="251206" y="273164"/>
                  </a:lnTo>
                  <a:lnTo>
                    <a:pt x="251206" y="262115"/>
                  </a:lnTo>
                  <a:lnTo>
                    <a:pt x="246456" y="258991"/>
                  </a:lnTo>
                  <a:lnTo>
                    <a:pt x="236728" y="257111"/>
                  </a:lnTo>
                  <a:lnTo>
                    <a:pt x="227317" y="258991"/>
                  </a:lnTo>
                  <a:lnTo>
                    <a:pt x="219659" y="264134"/>
                  </a:lnTo>
                  <a:lnTo>
                    <a:pt x="214515" y="271792"/>
                  </a:lnTo>
                  <a:lnTo>
                    <a:pt x="212623" y="281216"/>
                  </a:lnTo>
                  <a:lnTo>
                    <a:pt x="214515" y="290715"/>
                  </a:lnTo>
                  <a:lnTo>
                    <a:pt x="219659" y="298564"/>
                  </a:lnTo>
                  <a:lnTo>
                    <a:pt x="227317" y="303898"/>
                  </a:lnTo>
                  <a:lnTo>
                    <a:pt x="236728" y="305866"/>
                  </a:lnTo>
                  <a:lnTo>
                    <a:pt x="246227" y="303898"/>
                  </a:lnTo>
                  <a:lnTo>
                    <a:pt x="254076" y="298564"/>
                  </a:lnTo>
                  <a:lnTo>
                    <a:pt x="256032" y="295694"/>
                  </a:lnTo>
                  <a:lnTo>
                    <a:pt x="259410" y="290715"/>
                  </a:lnTo>
                  <a:lnTo>
                    <a:pt x="261378" y="281216"/>
                  </a:lnTo>
                  <a:close/>
                </a:path>
                <a:path w="1939290" h="342900">
                  <a:moveTo>
                    <a:pt x="261378" y="170319"/>
                  </a:moveTo>
                  <a:lnTo>
                    <a:pt x="259486" y="160896"/>
                  </a:lnTo>
                  <a:lnTo>
                    <a:pt x="254279" y="153225"/>
                  </a:lnTo>
                  <a:lnTo>
                    <a:pt x="246456" y="148069"/>
                  </a:lnTo>
                  <a:lnTo>
                    <a:pt x="236728" y="146189"/>
                  </a:lnTo>
                  <a:lnTo>
                    <a:pt x="227317" y="148069"/>
                  </a:lnTo>
                  <a:lnTo>
                    <a:pt x="219659" y="153225"/>
                  </a:lnTo>
                  <a:lnTo>
                    <a:pt x="214515" y="160896"/>
                  </a:lnTo>
                  <a:lnTo>
                    <a:pt x="212623" y="170319"/>
                  </a:lnTo>
                  <a:lnTo>
                    <a:pt x="214515" y="179806"/>
                  </a:lnTo>
                  <a:lnTo>
                    <a:pt x="219659" y="187642"/>
                  </a:lnTo>
                  <a:lnTo>
                    <a:pt x="227317" y="192976"/>
                  </a:lnTo>
                  <a:lnTo>
                    <a:pt x="236728" y="194932"/>
                  </a:lnTo>
                  <a:lnTo>
                    <a:pt x="246227" y="192976"/>
                  </a:lnTo>
                  <a:lnTo>
                    <a:pt x="254076" y="187642"/>
                  </a:lnTo>
                  <a:lnTo>
                    <a:pt x="259410" y="179806"/>
                  </a:lnTo>
                  <a:lnTo>
                    <a:pt x="261378" y="170319"/>
                  </a:lnTo>
                  <a:close/>
                </a:path>
                <a:path w="1939290" h="342900">
                  <a:moveTo>
                    <a:pt x="261378" y="61544"/>
                  </a:moveTo>
                  <a:lnTo>
                    <a:pt x="259486" y="52120"/>
                  </a:lnTo>
                  <a:lnTo>
                    <a:pt x="256413" y="47612"/>
                  </a:lnTo>
                  <a:lnTo>
                    <a:pt x="254279" y="44462"/>
                  </a:lnTo>
                  <a:lnTo>
                    <a:pt x="251206" y="42443"/>
                  </a:lnTo>
                  <a:lnTo>
                    <a:pt x="251206" y="53505"/>
                  </a:lnTo>
                  <a:lnTo>
                    <a:pt x="251206" y="69583"/>
                  </a:lnTo>
                  <a:lnTo>
                    <a:pt x="244779" y="76009"/>
                  </a:lnTo>
                  <a:lnTo>
                    <a:pt x="229222" y="76009"/>
                  </a:lnTo>
                  <a:lnTo>
                    <a:pt x="222808" y="69583"/>
                  </a:lnTo>
                  <a:lnTo>
                    <a:pt x="222808" y="53505"/>
                  </a:lnTo>
                  <a:lnTo>
                    <a:pt x="228701" y="47612"/>
                  </a:lnTo>
                  <a:lnTo>
                    <a:pt x="244779" y="47612"/>
                  </a:lnTo>
                  <a:lnTo>
                    <a:pt x="251206" y="53505"/>
                  </a:lnTo>
                  <a:lnTo>
                    <a:pt x="251206" y="42443"/>
                  </a:lnTo>
                  <a:lnTo>
                    <a:pt x="246456" y="39319"/>
                  </a:lnTo>
                  <a:lnTo>
                    <a:pt x="236728" y="37426"/>
                  </a:lnTo>
                  <a:lnTo>
                    <a:pt x="227317" y="39319"/>
                  </a:lnTo>
                  <a:lnTo>
                    <a:pt x="219659" y="44462"/>
                  </a:lnTo>
                  <a:lnTo>
                    <a:pt x="214515" y="52120"/>
                  </a:lnTo>
                  <a:lnTo>
                    <a:pt x="212623" y="61544"/>
                  </a:lnTo>
                  <a:lnTo>
                    <a:pt x="214515" y="71272"/>
                  </a:lnTo>
                  <a:lnTo>
                    <a:pt x="219659" y="79082"/>
                  </a:lnTo>
                  <a:lnTo>
                    <a:pt x="227317" y="84289"/>
                  </a:lnTo>
                  <a:lnTo>
                    <a:pt x="236728" y="86182"/>
                  </a:lnTo>
                  <a:lnTo>
                    <a:pt x="246227" y="84213"/>
                  </a:lnTo>
                  <a:lnTo>
                    <a:pt x="254076" y="78892"/>
                  </a:lnTo>
                  <a:lnTo>
                    <a:pt x="256032" y="76009"/>
                  </a:lnTo>
                  <a:lnTo>
                    <a:pt x="259410" y="71043"/>
                  </a:lnTo>
                  <a:lnTo>
                    <a:pt x="261378" y="61544"/>
                  </a:lnTo>
                  <a:close/>
                </a:path>
                <a:path w="1939290" h="342900">
                  <a:moveTo>
                    <a:pt x="306908" y="0"/>
                  </a:moveTo>
                  <a:lnTo>
                    <a:pt x="0" y="0"/>
                  </a:lnTo>
                  <a:lnTo>
                    <a:pt x="0" y="10160"/>
                  </a:lnTo>
                  <a:lnTo>
                    <a:pt x="0" y="115570"/>
                  </a:lnTo>
                  <a:lnTo>
                    <a:pt x="0" y="342900"/>
                  </a:lnTo>
                  <a:lnTo>
                    <a:pt x="306908" y="342900"/>
                  </a:lnTo>
                  <a:lnTo>
                    <a:pt x="306908" y="219710"/>
                  </a:lnTo>
                  <a:lnTo>
                    <a:pt x="296176" y="219710"/>
                  </a:lnTo>
                  <a:lnTo>
                    <a:pt x="296176" y="229870"/>
                  </a:lnTo>
                  <a:lnTo>
                    <a:pt x="296176" y="332740"/>
                  </a:lnTo>
                  <a:lnTo>
                    <a:pt x="10172" y="332740"/>
                  </a:lnTo>
                  <a:lnTo>
                    <a:pt x="10172" y="229870"/>
                  </a:lnTo>
                  <a:lnTo>
                    <a:pt x="296176" y="229870"/>
                  </a:lnTo>
                  <a:lnTo>
                    <a:pt x="296176" y="219710"/>
                  </a:lnTo>
                  <a:lnTo>
                    <a:pt x="10172" y="219710"/>
                  </a:lnTo>
                  <a:lnTo>
                    <a:pt x="10172" y="125730"/>
                  </a:lnTo>
                  <a:lnTo>
                    <a:pt x="296176" y="125730"/>
                  </a:lnTo>
                  <a:lnTo>
                    <a:pt x="296176" y="219583"/>
                  </a:lnTo>
                  <a:lnTo>
                    <a:pt x="306908" y="219583"/>
                  </a:lnTo>
                  <a:lnTo>
                    <a:pt x="306908" y="125730"/>
                  </a:lnTo>
                  <a:lnTo>
                    <a:pt x="306908" y="125298"/>
                  </a:lnTo>
                  <a:lnTo>
                    <a:pt x="306908" y="115570"/>
                  </a:lnTo>
                  <a:lnTo>
                    <a:pt x="10172" y="115570"/>
                  </a:lnTo>
                  <a:lnTo>
                    <a:pt x="10172" y="10160"/>
                  </a:lnTo>
                  <a:lnTo>
                    <a:pt x="296176" y="10160"/>
                  </a:lnTo>
                  <a:lnTo>
                    <a:pt x="296176" y="115112"/>
                  </a:lnTo>
                  <a:lnTo>
                    <a:pt x="306908" y="115112"/>
                  </a:lnTo>
                  <a:lnTo>
                    <a:pt x="306908" y="10160"/>
                  </a:lnTo>
                  <a:lnTo>
                    <a:pt x="306908" y="0"/>
                  </a:lnTo>
                  <a:close/>
                </a:path>
                <a:path w="1939290" h="342900">
                  <a:moveTo>
                    <a:pt x="595972" y="276390"/>
                  </a:moveTo>
                  <a:lnTo>
                    <a:pt x="448703" y="276390"/>
                  </a:lnTo>
                  <a:lnTo>
                    <a:pt x="448703" y="286562"/>
                  </a:lnTo>
                  <a:lnTo>
                    <a:pt x="595972" y="286562"/>
                  </a:lnTo>
                  <a:lnTo>
                    <a:pt x="595972" y="276390"/>
                  </a:lnTo>
                  <a:close/>
                </a:path>
                <a:path w="1939290" h="342900">
                  <a:moveTo>
                    <a:pt x="595972" y="166014"/>
                  </a:moveTo>
                  <a:lnTo>
                    <a:pt x="448703" y="166014"/>
                  </a:lnTo>
                  <a:lnTo>
                    <a:pt x="448703" y="176187"/>
                  </a:lnTo>
                  <a:lnTo>
                    <a:pt x="595972" y="176187"/>
                  </a:lnTo>
                  <a:lnTo>
                    <a:pt x="595972" y="166014"/>
                  </a:lnTo>
                  <a:close/>
                </a:path>
                <a:path w="1939290" h="342900">
                  <a:moveTo>
                    <a:pt x="595972" y="56718"/>
                  </a:moveTo>
                  <a:lnTo>
                    <a:pt x="448703" y="56718"/>
                  </a:lnTo>
                  <a:lnTo>
                    <a:pt x="448703" y="66903"/>
                  </a:lnTo>
                  <a:lnTo>
                    <a:pt x="595972" y="66903"/>
                  </a:lnTo>
                  <a:lnTo>
                    <a:pt x="595972" y="56718"/>
                  </a:lnTo>
                  <a:close/>
                </a:path>
                <a:path w="1939290" h="342900">
                  <a:moveTo>
                    <a:pt x="669353" y="281216"/>
                  </a:moveTo>
                  <a:lnTo>
                    <a:pt x="667461" y="271792"/>
                  </a:lnTo>
                  <a:lnTo>
                    <a:pt x="664400" y="267284"/>
                  </a:lnTo>
                  <a:lnTo>
                    <a:pt x="662266" y="264134"/>
                  </a:lnTo>
                  <a:lnTo>
                    <a:pt x="659180" y="262115"/>
                  </a:lnTo>
                  <a:lnTo>
                    <a:pt x="659180" y="273164"/>
                  </a:lnTo>
                  <a:lnTo>
                    <a:pt x="659180" y="289242"/>
                  </a:lnTo>
                  <a:lnTo>
                    <a:pt x="652754" y="295694"/>
                  </a:lnTo>
                  <a:lnTo>
                    <a:pt x="637222" y="295694"/>
                  </a:lnTo>
                  <a:lnTo>
                    <a:pt x="630796" y="289242"/>
                  </a:lnTo>
                  <a:lnTo>
                    <a:pt x="630796" y="273164"/>
                  </a:lnTo>
                  <a:lnTo>
                    <a:pt x="636676" y="267284"/>
                  </a:lnTo>
                  <a:lnTo>
                    <a:pt x="652754" y="267284"/>
                  </a:lnTo>
                  <a:lnTo>
                    <a:pt x="659180" y="273164"/>
                  </a:lnTo>
                  <a:lnTo>
                    <a:pt x="659180" y="262115"/>
                  </a:lnTo>
                  <a:lnTo>
                    <a:pt x="654443" y="258991"/>
                  </a:lnTo>
                  <a:lnTo>
                    <a:pt x="644728" y="257111"/>
                  </a:lnTo>
                  <a:lnTo>
                    <a:pt x="635304" y="258991"/>
                  </a:lnTo>
                  <a:lnTo>
                    <a:pt x="627646" y="264134"/>
                  </a:lnTo>
                  <a:lnTo>
                    <a:pt x="622503" y="271792"/>
                  </a:lnTo>
                  <a:lnTo>
                    <a:pt x="620623" y="281216"/>
                  </a:lnTo>
                  <a:lnTo>
                    <a:pt x="622503" y="290715"/>
                  </a:lnTo>
                  <a:lnTo>
                    <a:pt x="627646" y="298564"/>
                  </a:lnTo>
                  <a:lnTo>
                    <a:pt x="635304" y="303898"/>
                  </a:lnTo>
                  <a:lnTo>
                    <a:pt x="644728" y="305866"/>
                  </a:lnTo>
                  <a:lnTo>
                    <a:pt x="654215" y="303898"/>
                  </a:lnTo>
                  <a:lnTo>
                    <a:pt x="662051" y="298564"/>
                  </a:lnTo>
                  <a:lnTo>
                    <a:pt x="664006" y="295694"/>
                  </a:lnTo>
                  <a:lnTo>
                    <a:pt x="667385" y="290715"/>
                  </a:lnTo>
                  <a:lnTo>
                    <a:pt x="669353" y="281216"/>
                  </a:lnTo>
                  <a:close/>
                </a:path>
                <a:path w="1939290" h="342900">
                  <a:moveTo>
                    <a:pt x="669353" y="170319"/>
                  </a:moveTo>
                  <a:lnTo>
                    <a:pt x="667461" y="160896"/>
                  </a:lnTo>
                  <a:lnTo>
                    <a:pt x="662266" y="153225"/>
                  </a:lnTo>
                  <a:lnTo>
                    <a:pt x="654443" y="148069"/>
                  </a:lnTo>
                  <a:lnTo>
                    <a:pt x="644728" y="146189"/>
                  </a:lnTo>
                  <a:lnTo>
                    <a:pt x="635304" y="148069"/>
                  </a:lnTo>
                  <a:lnTo>
                    <a:pt x="627646" y="153225"/>
                  </a:lnTo>
                  <a:lnTo>
                    <a:pt x="622503" y="160896"/>
                  </a:lnTo>
                  <a:lnTo>
                    <a:pt x="620623" y="170319"/>
                  </a:lnTo>
                  <a:lnTo>
                    <a:pt x="622503" y="179806"/>
                  </a:lnTo>
                  <a:lnTo>
                    <a:pt x="627646" y="187642"/>
                  </a:lnTo>
                  <a:lnTo>
                    <a:pt x="635304" y="192976"/>
                  </a:lnTo>
                  <a:lnTo>
                    <a:pt x="644728" y="194932"/>
                  </a:lnTo>
                  <a:lnTo>
                    <a:pt x="654215" y="192976"/>
                  </a:lnTo>
                  <a:lnTo>
                    <a:pt x="662051" y="187642"/>
                  </a:lnTo>
                  <a:lnTo>
                    <a:pt x="667385" y="179806"/>
                  </a:lnTo>
                  <a:lnTo>
                    <a:pt x="669353" y="170319"/>
                  </a:lnTo>
                  <a:close/>
                </a:path>
                <a:path w="1939290" h="342900">
                  <a:moveTo>
                    <a:pt x="669353" y="61544"/>
                  </a:moveTo>
                  <a:lnTo>
                    <a:pt x="667461" y="52120"/>
                  </a:lnTo>
                  <a:lnTo>
                    <a:pt x="664400" y="47612"/>
                  </a:lnTo>
                  <a:lnTo>
                    <a:pt x="662266" y="44462"/>
                  </a:lnTo>
                  <a:lnTo>
                    <a:pt x="659180" y="42443"/>
                  </a:lnTo>
                  <a:lnTo>
                    <a:pt x="659180" y="53505"/>
                  </a:lnTo>
                  <a:lnTo>
                    <a:pt x="659180" y="69583"/>
                  </a:lnTo>
                  <a:lnTo>
                    <a:pt x="652754" y="76009"/>
                  </a:lnTo>
                  <a:lnTo>
                    <a:pt x="637222" y="76009"/>
                  </a:lnTo>
                  <a:lnTo>
                    <a:pt x="630796" y="69583"/>
                  </a:lnTo>
                  <a:lnTo>
                    <a:pt x="630796" y="53505"/>
                  </a:lnTo>
                  <a:lnTo>
                    <a:pt x="636676" y="47612"/>
                  </a:lnTo>
                  <a:lnTo>
                    <a:pt x="652754" y="47612"/>
                  </a:lnTo>
                  <a:lnTo>
                    <a:pt x="659180" y="53505"/>
                  </a:lnTo>
                  <a:lnTo>
                    <a:pt x="659180" y="42443"/>
                  </a:lnTo>
                  <a:lnTo>
                    <a:pt x="654443" y="39319"/>
                  </a:lnTo>
                  <a:lnTo>
                    <a:pt x="644728" y="37426"/>
                  </a:lnTo>
                  <a:lnTo>
                    <a:pt x="635304" y="39319"/>
                  </a:lnTo>
                  <a:lnTo>
                    <a:pt x="627646" y="44462"/>
                  </a:lnTo>
                  <a:lnTo>
                    <a:pt x="622503" y="52120"/>
                  </a:lnTo>
                  <a:lnTo>
                    <a:pt x="620623" y="61544"/>
                  </a:lnTo>
                  <a:lnTo>
                    <a:pt x="622503" y="71272"/>
                  </a:lnTo>
                  <a:lnTo>
                    <a:pt x="627646" y="79082"/>
                  </a:lnTo>
                  <a:lnTo>
                    <a:pt x="635304" y="84289"/>
                  </a:lnTo>
                  <a:lnTo>
                    <a:pt x="644728" y="86182"/>
                  </a:lnTo>
                  <a:lnTo>
                    <a:pt x="654215" y="84213"/>
                  </a:lnTo>
                  <a:lnTo>
                    <a:pt x="662051" y="78892"/>
                  </a:lnTo>
                  <a:lnTo>
                    <a:pt x="664006" y="76009"/>
                  </a:lnTo>
                  <a:lnTo>
                    <a:pt x="667385" y="71043"/>
                  </a:lnTo>
                  <a:lnTo>
                    <a:pt x="669353" y="61544"/>
                  </a:lnTo>
                  <a:close/>
                </a:path>
                <a:path w="1939290" h="342900">
                  <a:moveTo>
                    <a:pt x="714883" y="0"/>
                  </a:moveTo>
                  <a:lnTo>
                    <a:pt x="408000" y="0"/>
                  </a:lnTo>
                  <a:lnTo>
                    <a:pt x="408000" y="10160"/>
                  </a:lnTo>
                  <a:lnTo>
                    <a:pt x="408000" y="115570"/>
                  </a:lnTo>
                  <a:lnTo>
                    <a:pt x="408000" y="342900"/>
                  </a:lnTo>
                  <a:lnTo>
                    <a:pt x="714883" y="342900"/>
                  </a:lnTo>
                  <a:lnTo>
                    <a:pt x="714883" y="219710"/>
                  </a:lnTo>
                  <a:lnTo>
                    <a:pt x="704176" y="219710"/>
                  </a:lnTo>
                  <a:lnTo>
                    <a:pt x="704176" y="229870"/>
                  </a:lnTo>
                  <a:lnTo>
                    <a:pt x="704176" y="332740"/>
                  </a:lnTo>
                  <a:lnTo>
                    <a:pt x="418172" y="332740"/>
                  </a:lnTo>
                  <a:lnTo>
                    <a:pt x="418172" y="229870"/>
                  </a:lnTo>
                  <a:lnTo>
                    <a:pt x="704176" y="229870"/>
                  </a:lnTo>
                  <a:lnTo>
                    <a:pt x="704176" y="219710"/>
                  </a:lnTo>
                  <a:lnTo>
                    <a:pt x="418172" y="219710"/>
                  </a:lnTo>
                  <a:lnTo>
                    <a:pt x="418172" y="125730"/>
                  </a:lnTo>
                  <a:lnTo>
                    <a:pt x="704176" y="125730"/>
                  </a:lnTo>
                  <a:lnTo>
                    <a:pt x="704176" y="219583"/>
                  </a:lnTo>
                  <a:lnTo>
                    <a:pt x="714883" y="219583"/>
                  </a:lnTo>
                  <a:lnTo>
                    <a:pt x="714883" y="125730"/>
                  </a:lnTo>
                  <a:lnTo>
                    <a:pt x="714883" y="125298"/>
                  </a:lnTo>
                  <a:lnTo>
                    <a:pt x="714883" y="115570"/>
                  </a:lnTo>
                  <a:lnTo>
                    <a:pt x="418172" y="115570"/>
                  </a:lnTo>
                  <a:lnTo>
                    <a:pt x="418172" y="10160"/>
                  </a:lnTo>
                  <a:lnTo>
                    <a:pt x="704176" y="10160"/>
                  </a:lnTo>
                  <a:lnTo>
                    <a:pt x="704176" y="115112"/>
                  </a:lnTo>
                  <a:lnTo>
                    <a:pt x="714883" y="115112"/>
                  </a:lnTo>
                  <a:lnTo>
                    <a:pt x="714883" y="10160"/>
                  </a:lnTo>
                  <a:lnTo>
                    <a:pt x="714883" y="0"/>
                  </a:lnTo>
                  <a:close/>
                </a:path>
                <a:path w="1939290" h="342900">
                  <a:moveTo>
                    <a:pt x="1003973" y="276390"/>
                  </a:moveTo>
                  <a:lnTo>
                    <a:pt x="856678" y="276390"/>
                  </a:lnTo>
                  <a:lnTo>
                    <a:pt x="856678" y="286562"/>
                  </a:lnTo>
                  <a:lnTo>
                    <a:pt x="1003973" y="286562"/>
                  </a:lnTo>
                  <a:lnTo>
                    <a:pt x="1003973" y="276390"/>
                  </a:lnTo>
                  <a:close/>
                </a:path>
                <a:path w="1939290" h="342900">
                  <a:moveTo>
                    <a:pt x="1003973" y="166014"/>
                  </a:moveTo>
                  <a:lnTo>
                    <a:pt x="856678" y="166014"/>
                  </a:lnTo>
                  <a:lnTo>
                    <a:pt x="856678" y="176187"/>
                  </a:lnTo>
                  <a:lnTo>
                    <a:pt x="1003973" y="176187"/>
                  </a:lnTo>
                  <a:lnTo>
                    <a:pt x="1003973" y="166014"/>
                  </a:lnTo>
                  <a:close/>
                </a:path>
                <a:path w="1939290" h="342900">
                  <a:moveTo>
                    <a:pt x="1003973" y="56718"/>
                  </a:moveTo>
                  <a:lnTo>
                    <a:pt x="856678" y="56718"/>
                  </a:lnTo>
                  <a:lnTo>
                    <a:pt x="856678" y="66903"/>
                  </a:lnTo>
                  <a:lnTo>
                    <a:pt x="1003973" y="66903"/>
                  </a:lnTo>
                  <a:lnTo>
                    <a:pt x="1003973" y="56718"/>
                  </a:lnTo>
                  <a:close/>
                </a:path>
                <a:path w="1939290" h="342900">
                  <a:moveTo>
                    <a:pt x="1077353" y="281216"/>
                  </a:moveTo>
                  <a:lnTo>
                    <a:pt x="1075461" y="271792"/>
                  </a:lnTo>
                  <a:lnTo>
                    <a:pt x="1072388" y="267284"/>
                  </a:lnTo>
                  <a:lnTo>
                    <a:pt x="1070241" y="264134"/>
                  </a:lnTo>
                  <a:lnTo>
                    <a:pt x="1067181" y="262128"/>
                  </a:lnTo>
                  <a:lnTo>
                    <a:pt x="1067181" y="273164"/>
                  </a:lnTo>
                  <a:lnTo>
                    <a:pt x="1067181" y="289242"/>
                  </a:lnTo>
                  <a:lnTo>
                    <a:pt x="1060729" y="295694"/>
                  </a:lnTo>
                  <a:lnTo>
                    <a:pt x="1045197" y="295694"/>
                  </a:lnTo>
                  <a:lnTo>
                    <a:pt x="1038771" y="289242"/>
                  </a:lnTo>
                  <a:lnTo>
                    <a:pt x="1038771" y="273164"/>
                  </a:lnTo>
                  <a:lnTo>
                    <a:pt x="1044676" y="267284"/>
                  </a:lnTo>
                  <a:lnTo>
                    <a:pt x="1060729" y="267284"/>
                  </a:lnTo>
                  <a:lnTo>
                    <a:pt x="1067181" y="273164"/>
                  </a:lnTo>
                  <a:lnTo>
                    <a:pt x="1067181" y="262128"/>
                  </a:lnTo>
                  <a:lnTo>
                    <a:pt x="1062431" y="258991"/>
                  </a:lnTo>
                  <a:lnTo>
                    <a:pt x="1052703" y="257111"/>
                  </a:lnTo>
                  <a:lnTo>
                    <a:pt x="1043292" y="258991"/>
                  </a:lnTo>
                  <a:lnTo>
                    <a:pt x="1035634" y="264134"/>
                  </a:lnTo>
                  <a:lnTo>
                    <a:pt x="1030490" y="271792"/>
                  </a:lnTo>
                  <a:lnTo>
                    <a:pt x="1028598" y="281216"/>
                  </a:lnTo>
                  <a:lnTo>
                    <a:pt x="1030490" y="290715"/>
                  </a:lnTo>
                  <a:lnTo>
                    <a:pt x="1035634" y="298564"/>
                  </a:lnTo>
                  <a:lnTo>
                    <a:pt x="1043292" y="303898"/>
                  </a:lnTo>
                  <a:lnTo>
                    <a:pt x="1052703" y="305866"/>
                  </a:lnTo>
                  <a:lnTo>
                    <a:pt x="1062202" y="303898"/>
                  </a:lnTo>
                  <a:lnTo>
                    <a:pt x="1070051" y="298564"/>
                  </a:lnTo>
                  <a:lnTo>
                    <a:pt x="1072007" y="295694"/>
                  </a:lnTo>
                  <a:lnTo>
                    <a:pt x="1075385" y="290715"/>
                  </a:lnTo>
                  <a:lnTo>
                    <a:pt x="1077353" y="281216"/>
                  </a:lnTo>
                  <a:close/>
                </a:path>
                <a:path w="1939290" h="342900">
                  <a:moveTo>
                    <a:pt x="1077353" y="170319"/>
                  </a:moveTo>
                  <a:lnTo>
                    <a:pt x="1075461" y="160896"/>
                  </a:lnTo>
                  <a:lnTo>
                    <a:pt x="1070241" y="153225"/>
                  </a:lnTo>
                  <a:lnTo>
                    <a:pt x="1062431" y="148069"/>
                  </a:lnTo>
                  <a:lnTo>
                    <a:pt x="1052703" y="146189"/>
                  </a:lnTo>
                  <a:lnTo>
                    <a:pt x="1043292" y="148069"/>
                  </a:lnTo>
                  <a:lnTo>
                    <a:pt x="1035634" y="153225"/>
                  </a:lnTo>
                  <a:lnTo>
                    <a:pt x="1030490" y="160896"/>
                  </a:lnTo>
                  <a:lnTo>
                    <a:pt x="1028598" y="170319"/>
                  </a:lnTo>
                  <a:lnTo>
                    <a:pt x="1030490" y="179806"/>
                  </a:lnTo>
                  <a:lnTo>
                    <a:pt x="1035634" y="187642"/>
                  </a:lnTo>
                  <a:lnTo>
                    <a:pt x="1043292" y="192976"/>
                  </a:lnTo>
                  <a:lnTo>
                    <a:pt x="1052703" y="194932"/>
                  </a:lnTo>
                  <a:lnTo>
                    <a:pt x="1062202" y="192976"/>
                  </a:lnTo>
                  <a:lnTo>
                    <a:pt x="1070051" y="187642"/>
                  </a:lnTo>
                  <a:lnTo>
                    <a:pt x="1075385" y="179806"/>
                  </a:lnTo>
                  <a:lnTo>
                    <a:pt x="1077353" y="170319"/>
                  </a:lnTo>
                  <a:close/>
                </a:path>
                <a:path w="1939290" h="342900">
                  <a:moveTo>
                    <a:pt x="1077353" y="61544"/>
                  </a:moveTo>
                  <a:lnTo>
                    <a:pt x="1075461" y="52120"/>
                  </a:lnTo>
                  <a:lnTo>
                    <a:pt x="1072388" y="47612"/>
                  </a:lnTo>
                  <a:lnTo>
                    <a:pt x="1070241" y="44462"/>
                  </a:lnTo>
                  <a:lnTo>
                    <a:pt x="1067181" y="42456"/>
                  </a:lnTo>
                  <a:lnTo>
                    <a:pt x="1067181" y="53505"/>
                  </a:lnTo>
                  <a:lnTo>
                    <a:pt x="1067181" y="69583"/>
                  </a:lnTo>
                  <a:lnTo>
                    <a:pt x="1060729" y="76009"/>
                  </a:lnTo>
                  <a:lnTo>
                    <a:pt x="1045197" y="76009"/>
                  </a:lnTo>
                  <a:lnTo>
                    <a:pt x="1038771" y="69583"/>
                  </a:lnTo>
                  <a:lnTo>
                    <a:pt x="1038771" y="53505"/>
                  </a:lnTo>
                  <a:lnTo>
                    <a:pt x="1044676" y="47612"/>
                  </a:lnTo>
                  <a:lnTo>
                    <a:pt x="1060729" y="47612"/>
                  </a:lnTo>
                  <a:lnTo>
                    <a:pt x="1067181" y="53505"/>
                  </a:lnTo>
                  <a:lnTo>
                    <a:pt x="1067181" y="42456"/>
                  </a:lnTo>
                  <a:lnTo>
                    <a:pt x="1062431" y="39319"/>
                  </a:lnTo>
                  <a:lnTo>
                    <a:pt x="1052703" y="37426"/>
                  </a:lnTo>
                  <a:lnTo>
                    <a:pt x="1043292" y="39319"/>
                  </a:lnTo>
                  <a:lnTo>
                    <a:pt x="1035634" y="44462"/>
                  </a:lnTo>
                  <a:lnTo>
                    <a:pt x="1030490" y="52120"/>
                  </a:lnTo>
                  <a:lnTo>
                    <a:pt x="1028598" y="61544"/>
                  </a:lnTo>
                  <a:lnTo>
                    <a:pt x="1030490" y="71272"/>
                  </a:lnTo>
                  <a:lnTo>
                    <a:pt x="1035634" y="79082"/>
                  </a:lnTo>
                  <a:lnTo>
                    <a:pt x="1043292" y="84289"/>
                  </a:lnTo>
                  <a:lnTo>
                    <a:pt x="1052703" y="86182"/>
                  </a:lnTo>
                  <a:lnTo>
                    <a:pt x="1062202" y="84213"/>
                  </a:lnTo>
                  <a:lnTo>
                    <a:pt x="1070051" y="78892"/>
                  </a:lnTo>
                  <a:lnTo>
                    <a:pt x="1072007" y="76009"/>
                  </a:lnTo>
                  <a:lnTo>
                    <a:pt x="1075385" y="71043"/>
                  </a:lnTo>
                  <a:lnTo>
                    <a:pt x="1077353" y="61544"/>
                  </a:lnTo>
                  <a:close/>
                </a:path>
                <a:path w="1939290" h="342900">
                  <a:moveTo>
                    <a:pt x="1122870" y="0"/>
                  </a:moveTo>
                  <a:lnTo>
                    <a:pt x="815975" y="0"/>
                  </a:lnTo>
                  <a:lnTo>
                    <a:pt x="815975" y="10160"/>
                  </a:lnTo>
                  <a:lnTo>
                    <a:pt x="815975" y="115570"/>
                  </a:lnTo>
                  <a:lnTo>
                    <a:pt x="815975" y="342900"/>
                  </a:lnTo>
                  <a:lnTo>
                    <a:pt x="1122870" y="342900"/>
                  </a:lnTo>
                  <a:lnTo>
                    <a:pt x="1122870" y="219710"/>
                  </a:lnTo>
                  <a:lnTo>
                    <a:pt x="1112151" y="219710"/>
                  </a:lnTo>
                  <a:lnTo>
                    <a:pt x="1112151" y="229870"/>
                  </a:lnTo>
                  <a:lnTo>
                    <a:pt x="1112151" y="332740"/>
                  </a:lnTo>
                  <a:lnTo>
                    <a:pt x="826147" y="332740"/>
                  </a:lnTo>
                  <a:lnTo>
                    <a:pt x="826147" y="229870"/>
                  </a:lnTo>
                  <a:lnTo>
                    <a:pt x="1112151" y="229870"/>
                  </a:lnTo>
                  <a:lnTo>
                    <a:pt x="1112151" y="219710"/>
                  </a:lnTo>
                  <a:lnTo>
                    <a:pt x="826147" y="219710"/>
                  </a:lnTo>
                  <a:lnTo>
                    <a:pt x="826147" y="125730"/>
                  </a:lnTo>
                  <a:lnTo>
                    <a:pt x="1112151" y="125730"/>
                  </a:lnTo>
                  <a:lnTo>
                    <a:pt x="1112151" y="219583"/>
                  </a:lnTo>
                  <a:lnTo>
                    <a:pt x="1122870" y="219583"/>
                  </a:lnTo>
                  <a:lnTo>
                    <a:pt x="1122870" y="125730"/>
                  </a:lnTo>
                  <a:lnTo>
                    <a:pt x="1122870" y="125298"/>
                  </a:lnTo>
                  <a:lnTo>
                    <a:pt x="1122870" y="115570"/>
                  </a:lnTo>
                  <a:lnTo>
                    <a:pt x="826147" y="115570"/>
                  </a:lnTo>
                  <a:lnTo>
                    <a:pt x="826147" y="10160"/>
                  </a:lnTo>
                  <a:lnTo>
                    <a:pt x="1112151" y="10160"/>
                  </a:lnTo>
                  <a:lnTo>
                    <a:pt x="1112151" y="115112"/>
                  </a:lnTo>
                  <a:lnTo>
                    <a:pt x="1122870" y="115112"/>
                  </a:lnTo>
                  <a:lnTo>
                    <a:pt x="1122870" y="10160"/>
                  </a:lnTo>
                  <a:lnTo>
                    <a:pt x="1122870" y="0"/>
                  </a:lnTo>
                  <a:close/>
                </a:path>
                <a:path w="1939290" h="342900">
                  <a:moveTo>
                    <a:pt x="1530845" y="0"/>
                  </a:moveTo>
                  <a:lnTo>
                    <a:pt x="1223949" y="0"/>
                  </a:lnTo>
                  <a:lnTo>
                    <a:pt x="1223949" y="10160"/>
                  </a:lnTo>
                  <a:lnTo>
                    <a:pt x="1223949" y="115570"/>
                  </a:lnTo>
                  <a:lnTo>
                    <a:pt x="1223949" y="342900"/>
                  </a:lnTo>
                  <a:lnTo>
                    <a:pt x="1530845" y="342900"/>
                  </a:lnTo>
                  <a:lnTo>
                    <a:pt x="1530845" y="332740"/>
                  </a:lnTo>
                  <a:lnTo>
                    <a:pt x="1234122" y="332740"/>
                  </a:lnTo>
                  <a:lnTo>
                    <a:pt x="1234122" y="229870"/>
                  </a:lnTo>
                  <a:lnTo>
                    <a:pt x="1530845" y="229870"/>
                  </a:lnTo>
                  <a:lnTo>
                    <a:pt x="1530845" y="219710"/>
                  </a:lnTo>
                  <a:lnTo>
                    <a:pt x="1234122" y="219710"/>
                  </a:lnTo>
                  <a:lnTo>
                    <a:pt x="1234122" y="125730"/>
                  </a:lnTo>
                  <a:lnTo>
                    <a:pt x="1530845" y="125730"/>
                  </a:lnTo>
                  <a:lnTo>
                    <a:pt x="1530845" y="115570"/>
                  </a:lnTo>
                  <a:lnTo>
                    <a:pt x="1234122" y="115570"/>
                  </a:lnTo>
                  <a:lnTo>
                    <a:pt x="1234122" y="10160"/>
                  </a:lnTo>
                  <a:lnTo>
                    <a:pt x="1530845" y="10160"/>
                  </a:lnTo>
                  <a:lnTo>
                    <a:pt x="1530845" y="0"/>
                  </a:lnTo>
                  <a:close/>
                </a:path>
                <a:path w="1939290" h="342900">
                  <a:moveTo>
                    <a:pt x="1819922" y="276390"/>
                  </a:moveTo>
                  <a:lnTo>
                    <a:pt x="1672653" y="276390"/>
                  </a:lnTo>
                  <a:lnTo>
                    <a:pt x="1672653" y="286562"/>
                  </a:lnTo>
                  <a:lnTo>
                    <a:pt x="1819922" y="286562"/>
                  </a:lnTo>
                  <a:lnTo>
                    <a:pt x="1819922" y="276390"/>
                  </a:lnTo>
                  <a:close/>
                </a:path>
                <a:path w="1939290" h="342900">
                  <a:moveTo>
                    <a:pt x="1819922" y="166014"/>
                  </a:moveTo>
                  <a:lnTo>
                    <a:pt x="1672653" y="166014"/>
                  </a:lnTo>
                  <a:lnTo>
                    <a:pt x="1672653" y="176187"/>
                  </a:lnTo>
                  <a:lnTo>
                    <a:pt x="1819922" y="176187"/>
                  </a:lnTo>
                  <a:lnTo>
                    <a:pt x="1819922" y="166014"/>
                  </a:lnTo>
                  <a:close/>
                </a:path>
                <a:path w="1939290" h="342900">
                  <a:moveTo>
                    <a:pt x="1819922" y="56718"/>
                  </a:moveTo>
                  <a:lnTo>
                    <a:pt x="1672653" y="56718"/>
                  </a:lnTo>
                  <a:lnTo>
                    <a:pt x="1672653" y="66903"/>
                  </a:lnTo>
                  <a:lnTo>
                    <a:pt x="1819922" y="66903"/>
                  </a:lnTo>
                  <a:lnTo>
                    <a:pt x="1819922" y="56718"/>
                  </a:lnTo>
                  <a:close/>
                </a:path>
                <a:path w="1939290" h="342900">
                  <a:moveTo>
                    <a:pt x="1893303" y="281216"/>
                  </a:moveTo>
                  <a:lnTo>
                    <a:pt x="1891411" y="271792"/>
                  </a:lnTo>
                  <a:lnTo>
                    <a:pt x="1888350" y="267284"/>
                  </a:lnTo>
                  <a:lnTo>
                    <a:pt x="1886204" y="264134"/>
                  </a:lnTo>
                  <a:lnTo>
                    <a:pt x="1883130" y="262115"/>
                  </a:lnTo>
                  <a:lnTo>
                    <a:pt x="1883130" y="273164"/>
                  </a:lnTo>
                  <a:lnTo>
                    <a:pt x="1883130" y="289242"/>
                  </a:lnTo>
                  <a:lnTo>
                    <a:pt x="1876704" y="295694"/>
                  </a:lnTo>
                  <a:lnTo>
                    <a:pt x="1861172" y="295694"/>
                  </a:lnTo>
                  <a:lnTo>
                    <a:pt x="1854746" y="289242"/>
                  </a:lnTo>
                  <a:lnTo>
                    <a:pt x="1854746" y="273164"/>
                  </a:lnTo>
                  <a:lnTo>
                    <a:pt x="1860651" y="267284"/>
                  </a:lnTo>
                  <a:lnTo>
                    <a:pt x="1876704" y="267284"/>
                  </a:lnTo>
                  <a:lnTo>
                    <a:pt x="1883130" y="273164"/>
                  </a:lnTo>
                  <a:lnTo>
                    <a:pt x="1883130" y="262115"/>
                  </a:lnTo>
                  <a:lnTo>
                    <a:pt x="1878393" y="258991"/>
                  </a:lnTo>
                  <a:lnTo>
                    <a:pt x="1868678" y="257111"/>
                  </a:lnTo>
                  <a:lnTo>
                    <a:pt x="1859254" y="258991"/>
                  </a:lnTo>
                  <a:lnTo>
                    <a:pt x="1851596" y="264134"/>
                  </a:lnTo>
                  <a:lnTo>
                    <a:pt x="1846453" y="271792"/>
                  </a:lnTo>
                  <a:lnTo>
                    <a:pt x="1844573" y="281216"/>
                  </a:lnTo>
                  <a:lnTo>
                    <a:pt x="1846453" y="290715"/>
                  </a:lnTo>
                  <a:lnTo>
                    <a:pt x="1851596" y="298564"/>
                  </a:lnTo>
                  <a:lnTo>
                    <a:pt x="1859254" y="303898"/>
                  </a:lnTo>
                  <a:lnTo>
                    <a:pt x="1868678" y="305866"/>
                  </a:lnTo>
                  <a:lnTo>
                    <a:pt x="1878164" y="303898"/>
                  </a:lnTo>
                  <a:lnTo>
                    <a:pt x="1886000" y="298564"/>
                  </a:lnTo>
                  <a:lnTo>
                    <a:pt x="1887956" y="295694"/>
                  </a:lnTo>
                  <a:lnTo>
                    <a:pt x="1891334" y="290715"/>
                  </a:lnTo>
                  <a:lnTo>
                    <a:pt x="1893303" y="281216"/>
                  </a:lnTo>
                  <a:close/>
                </a:path>
                <a:path w="1939290" h="342900">
                  <a:moveTo>
                    <a:pt x="1893303" y="170319"/>
                  </a:moveTo>
                  <a:lnTo>
                    <a:pt x="1891411" y="160896"/>
                  </a:lnTo>
                  <a:lnTo>
                    <a:pt x="1886204" y="153225"/>
                  </a:lnTo>
                  <a:lnTo>
                    <a:pt x="1878393" y="148069"/>
                  </a:lnTo>
                  <a:lnTo>
                    <a:pt x="1868678" y="146189"/>
                  </a:lnTo>
                  <a:lnTo>
                    <a:pt x="1859254" y="148069"/>
                  </a:lnTo>
                  <a:lnTo>
                    <a:pt x="1851596" y="153225"/>
                  </a:lnTo>
                  <a:lnTo>
                    <a:pt x="1846453" y="160896"/>
                  </a:lnTo>
                  <a:lnTo>
                    <a:pt x="1844573" y="170319"/>
                  </a:lnTo>
                  <a:lnTo>
                    <a:pt x="1846453" y="179806"/>
                  </a:lnTo>
                  <a:lnTo>
                    <a:pt x="1851596" y="187642"/>
                  </a:lnTo>
                  <a:lnTo>
                    <a:pt x="1859254" y="192976"/>
                  </a:lnTo>
                  <a:lnTo>
                    <a:pt x="1868678" y="194932"/>
                  </a:lnTo>
                  <a:lnTo>
                    <a:pt x="1878164" y="192976"/>
                  </a:lnTo>
                  <a:lnTo>
                    <a:pt x="1886000" y="187642"/>
                  </a:lnTo>
                  <a:lnTo>
                    <a:pt x="1891334" y="179806"/>
                  </a:lnTo>
                  <a:lnTo>
                    <a:pt x="1893303" y="170319"/>
                  </a:lnTo>
                  <a:close/>
                </a:path>
                <a:path w="1939290" h="342900">
                  <a:moveTo>
                    <a:pt x="1893303" y="61544"/>
                  </a:moveTo>
                  <a:lnTo>
                    <a:pt x="1891411" y="52120"/>
                  </a:lnTo>
                  <a:lnTo>
                    <a:pt x="1888350" y="47612"/>
                  </a:lnTo>
                  <a:lnTo>
                    <a:pt x="1886204" y="44462"/>
                  </a:lnTo>
                  <a:lnTo>
                    <a:pt x="1883130" y="42443"/>
                  </a:lnTo>
                  <a:lnTo>
                    <a:pt x="1883130" y="53505"/>
                  </a:lnTo>
                  <a:lnTo>
                    <a:pt x="1883130" y="69583"/>
                  </a:lnTo>
                  <a:lnTo>
                    <a:pt x="1876704" y="76009"/>
                  </a:lnTo>
                  <a:lnTo>
                    <a:pt x="1861172" y="76009"/>
                  </a:lnTo>
                  <a:lnTo>
                    <a:pt x="1854746" y="69583"/>
                  </a:lnTo>
                  <a:lnTo>
                    <a:pt x="1854746" y="53505"/>
                  </a:lnTo>
                  <a:lnTo>
                    <a:pt x="1860651" y="47612"/>
                  </a:lnTo>
                  <a:lnTo>
                    <a:pt x="1876704" y="47612"/>
                  </a:lnTo>
                  <a:lnTo>
                    <a:pt x="1883130" y="53505"/>
                  </a:lnTo>
                  <a:lnTo>
                    <a:pt x="1883130" y="42443"/>
                  </a:lnTo>
                  <a:lnTo>
                    <a:pt x="1878393" y="39319"/>
                  </a:lnTo>
                  <a:lnTo>
                    <a:pt x="1868678" y="37426"/>
                  </a:lnTo>
                  <a:lnTo>
                    <a:pt x="1859254" y="39319"/>
                  </a:lnTo>
                  <a:lnTo>
                    <a:pt x="1851596" y="44462"/>
                  </a:lnTo>
                  <a:lnTo>
                    <a:pt x="1846453" y="52120"/>
                  </a:lnTo>
                  <a:lnTo>
                    <a:pt x="1844573" y="61544"/>
                  </a:lnTo>
                  <a:lnTo>
                    <a:pt x="1846453" y="71272"/>
                  </a:lnTo>
                  <a:lnTo>
                    <a:pt x="1851596" y="79082"/>
                  </a:lnTo>
                  <a:lnTo>
                    <a:pt x="1859254" y="84289"/>
                  </a:lnTo>
                  <a:lnTo>
                    <a:pt x="1868678" y="86182"/>
                  </a:lnTo>
                  <a:lnTo>
                    <a:pt x="1878164" y="84213"/>
                  </a:lnTo>
                  <a:lnTo>
                    <a:pt x="1886000" y="78892"/>
                  </a:lnTo>
                  <a:lnTo>
                    <a:pt x="1887956" y="76009"/>
                  </a:lnTo>
                  <a:lnTo>
                    <a:pt x="1891334" y="71043"/>
                  </a:lnTo>
                  <a:lnTo>
                    <a:pt x="1893303" y="61544"/>
                  </a:lnTo>
                  <a:close/>
                </a:path>
                <a:path w="1939290" h="342900">
                  <a:moveTo>
                    <a:pt x="1938820" y="0"/>
                  </a:moveTo>
                  <a:lnTo>
                    <a:pt x="1631950" y="0"/>
                  </a:lnTo>
                  <a:lnTo>
                    <a:pt x="1631950" y="10160"/>
                  </a:lnTo>
                  <a:lnTo>
                    <a:pt x="1631950" y="115570"/>
                  </a:lnTo>
                  <a:lnTo>
                    <a:pt x="1631950" y="342900"/>
                  </a:lnTo>
                  <a:lnTo>
                    <a:pt x="1938820" y="342900"/>
                  </a:lnTo>
                  <a:lnTo>
                    <a:pt x="1938820" y="219710"/>
                  </a:lnTo>
                  <a:lnTo>
                    <a:pt x="1928126" y="219710"/>
                  </a:lnTo>
                  <a:lnTo>
                    <a:pt x="1928126" y="229870"/>
                  </a:lnTo>
                  <a:lnTo>
                    <a:pt x="1928126" y="332740"/>
                  </a:lnTo>
                  <a:lnTo>
                    <a:pt x="1642122" y="332740"/>
                  </a:lnTo>
                  <a:lnTo>
                    <a:pt x="1642122" y="229870"/>
                  </a:lnTo>
                  <a:lnTo>
                    <a:pt x="1928126" y="229870"/>
                  </a:lnTo>
                  <a:lnTo>
                    <a:pt x="1928126" y="219710"/>
                  </a:lnTo>
                  <a:lnTo>
                    <a:pt x="1642122" y="219710"/>
                  </a:lnTo>
                  <a:lnTo>
                    <a:pt x="1642122" y="125730"/>
                  </a:lnTo>
                  <a:lnTo>
                    <a:pt x="1928126" y="125730"/>
                  </a:lnTo>
                  <a:lnTo>
                    <a:pt x="1928126" y="219583"/>
                  </a:lnTo>
                  <a:lnTo>
                    <a:pt x="1938820" y="219583"/>
                  </a:lnTo>
                  <a:lnTo>
                    <a:pt x="1938820" y="125730"/>
                  </a:lnTo>
                  <a:lnTo>
                    <a:pt x="1938820" y="125298"/>
                  </a:lnTo>
                  <a:lnTo>
                    <a:pt x="1938820" y="115570"/>
                  </a:lnTo>
                  <a:lnTo>
                    <a:pt x="1642122" y="115570"/>
                  </a:lnTo>
                  <a:lnTo>
                    <a:pt x="1642122" y="10160"/>
                  </a:lnTo>
                  <a:lnTo>
                    <a:pt x="1928126" y="10160"/>
                  </a:lnTo>
                  <a:lnTo>
                    <a:pt x="1928126" y="115112"/>
                  </a:lnTo>
                  <a:lnTo>
                    <a:pt x="1938820" y="115112"/>
                  </a:lnTo>
                  <a:lnTo>
                    <a:pt x="1938820" y="10160"/>
                  </a:lnTo>
                  <a:lnTo>
                    <a:pt x="1938820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403503" y="2365971"/>
              <a:ext cx="307340" cy="333375"/>
            </a:xfrm>
            <a:custGeom>
              <a:avLst/>
              <a:gdLst/>
              <a:ahLst/>
              <a:cxnLst/>
              <a:rect l="l" t="t" r="r" b="b"/>
              <a:pathLst>
                <a:path w="307340" h="333375">
                  <a:moveTo>
                    <a:pt x="187998" y="266280"/>
                  </a:moveTo>
                  <a:lnTo>
                    <a:pt x="40728" y="266280"/>
                  </a:lnTo>
                  <a:lnTo>
                    <a:pt x="40728" y="276453"/>
                  </a:lnTo>
                  <a:lnTo>
                    <a:pt x="187998" y="276453"/>
                  </a:lnTo>
                  <a:lnTo>
                    <a:pt x="187998" y="266280"/>
                  </a:lnTo>
                  <a:close/>
                </a:path>
                <a:path w="307340" h="333375">
                  <a:moveTo>
                    <a:pt x="187998" y="155905"/>
                  </a:moveTo>
                  <a:lnTo>
                    <a:pt x="40728" y="155905"/>
                  </a:lnTo>
                  <a:lnTo>
                    <a:pt x="40728" y="166077"/>
                  </a:lnTo>
                  <a:lnTo>
                    <a:pt x="187998" y="166077"/>
                  </a:lnTo>
                  <a:lnTo>
                    <a:pt x="187998" y="155905"/>
                  </a:lnTo>
                  <a:close/>
                </a:path>
                <a:path w="307340" h="333375">
                  <a:moveTo>
                    <a:pt x="187998" y="46609"/>
                  </a:moveTo>
                  <a:lnTo>
                    <a:pt x="40728" y="46609"/>
                  </a:lnTo>
                  <a:lnTo>
                    <a:pt x="40728" y="56794"/>
                  </a:lnTo>
                  <a:lnTo>
                    <a:pt x="187998" y="56794"/>
                  </a:lnTo>
                  <a:lnTo>
                    <a:pt x="187998" y="46609"/>
                  </a:lnTo>
                  <a:close/>
                </a:path>
                <a:path w="307340" h="333375">
                  <a:moveTo>
                    <a:pt x="261378" y="271106"/>
                  </a:moveTo>
                  <a:lnTo>
                    <a:pt x="259486" y="261683"/>
                  </a:lnTo>
                  <a:lnTo>
                    <a:pt x="256425" y="257175"/>
                  </a:lnTo>
                  <a:lnTo>
                    <a:pt x="254279" y="254025"/>
                  </a:lnTo>
                  <a:lnTo>
                    <a:pt x="251206" y="252006"/>
                  </a:lnTo>
                  <a:lnTo>
                    <a:pt x="251206" y="263055"/>
                  </a:lnTo>
                  <a:lnTo>
                    <a:pt x="251206" y="279133"/>
                  </a:lnTo>
                  <a:lnTo>
                    <a:pt x="244779" y="285584"/>
                  </a:lnTo>
                  <a:lnTo>
                    <a:pt x="229247" y="285584"/>
                  </a:lnTo>
                  <a:lnTo>
                    <a:pt x="222821" y="279133"/>
                  </a:lnTo>
                  <a:lnTo>
                    <a:pt x="222821" y="263055"/>
                  </a:lnTo>
                  <a:lnTo>
                    <a:pt x="228701" y="257175"/>
                  </a:lnTo>
                  <a:lnTo>
                    <a:pt x="244779" y="257175"/>
                  </a:lnTo>
                  <a:lnTo>
                    <a:pt x="251206" y="263055"/>
                  </a:lnTo>
                  <a:lnTo>
                    <a:pt x="251206" y="252006"/>
                  </a:lnTo>
                  <a:lnTo>
                    <a:pt x="246468" y="248881"/>
                  </a:lnTo>
                  <a:lnTo>
                    <a:pt x="236753" y="247002"/>
                  </a:lnTo>
                  <a:lnTo>
                    <a:pt x="227330" y="248881"/>
                  </a:lnTo>
                  <a:lnTo>
                    <a:pt x="219659" y="254025"/>
                  </a:lnTo>
                  <a:lnTo>
                    <a:pt x="214515" y="261683"/>
                  </a:lnTo>
                  <a:lnTo>
                    <a:pt x="212623" y="271106"/>
                  </a:lnTo>
                  <a:lnTo>
                    <a:pt x="214515" y="280606"/>
                  </a:lnTo>
                  <a:lnTo>
                    <a:pt x="219659" y="288455"/>
                  </a:lnTo>
                  <a:lnTo>
                    <a:pt x="227330" y="293789"/>
                  </a:lnTo>
                  <a:lnTo>
                    <a:pt x="236753" y="295757"/>
                  </a:lnTo>
                  <a:lnTo>
                    <a:pt x="246240" y="293789"/>
                  </a:lnTo>
                  <a:lnTo>
                    <a:pt x="254076" y="288455"/>
                  </a:lnTo>
                  <a:lnTo>
                    <a:pt x="256032" y="285584"/>
                  </a:lnTo>
                  <a:lnTo>
                    <a:pt x="259410" y="280606"/>
                  </a:lnTo>
                  <a:lnTo>
                    <a:pt x="261378" y="271106"/>
                  </a:lnTo>
                  <a:close/>
                </a:path>
                <a:path w="307340" h="333375">
                  <a:moveTo>
                    <a:pt x="261378" y="160210"/>
                  </a:moveTo>
                  <a:lnTo>
                    <a:pt x="259486" y="150787"/>
                  </a:lnTo>
                  <a:lnTo>
                    <a:pt x="254279" y="143116"/>
                  </a:lnTo>
                  <a:lnTo>
                    <a:pt x="246468" y="137960"/>
                  </a:lnTo>
                  <a:lnTo>
                    <a:pt x="236753" y="136080"/>
                  </a:lnTo>
                  <a:lnTo>
                    <a:pt x="227330" y="137960"/>
                  </a:lnTo>
                  <a:lnTo>
                    <a:pt x="219659" y="143116"/>
                  </a:lnTo>
                  <a:lnTo>
                    <a:pt x="214515" y="150787"/>
                  </a:lnTo>
                  <a:lnTo>
                    <a:pt x="212623" y="160210"/>
                  </a:lnTo>
                  <a:lnTo>
                    <a:pt x="214515" y="169697"/>
                  </a:lnTo>
                  <a:lnTo>
                    <a:pt x="219659" y="177533"/>
                  </a:lnTo>
                  <a:lnTo>
                    <a:pt x="227330" y="182867"/>
                  </a:lnTo>
                  <a:lnTo>
                    <a:pt x="236753" y="184823"/>
                  </a:lnTo>
                  <a:lnTo>
                    <a:pt x="246240" y="182867"/>
                  </a:lnTo>
                  <a:lnTo>
                    <a:pt x="254076" y="177533"/>
                  </a:lnTo>
                  <a:lnTo>
                    <a:pt x="259410" y="169697"/>
                  </a:lnTo>
                  <a:lnTo>
                    <a:pt x="261378" y="160210"/>
                  </a:lnTo>
                  <a:close/>
                </a:path>
                <a:path w="307340" h="333375">
                  <a:moveTo>
                    <a:pt x="261378" y="51435"/>
                  </a:moveTo>
                  <a:lnTo>
                    <a:pt x="259486" y="42011"/>
                  </a:lnTo>
                  <a:lnTo>
                    <a:pt x="256425" y="37503"/>
                  </a:lnTo>
                  <a:lnTo>
                    <a:pt x="254279" y="34353"/>
                  </a:lnTo>
                  <a:lnTo>
                    <a:pt x="251206" y="32334"/>
                  </a:lnTo>
                  <a:lnTo>
                    <a:pt x="251206" y="43395"/>
                  </a:lnTo>
                  <a:lnTo>
                    <a:pt x="251206" y="59474"/>
                  </a:lnTo>
                  <a:lnTo>
                    <a:pt x="244779" y="65900"/>
                  </a:lnTo>
                  <a:lnTo>
                    <a:pt x="229247" y="65900"/>
                  </a:lnTo>
                  <a:lnTo>
                    <a:pt x="222821" y="59474"/>
                  </a:lnTo>
                  <a:lnTo>
                    <a:pt x="222821" y="43395"/>
                  </a:lnTo>
                  <a:lnTo>
                    <a:pt x="228701" y="37503"/>
                  </a:lnTo>
                  <a:lnTo>
                    <a:pt x="244779" y="37503"/>
                  </a:lnTo>
                  <a:lnTo>
                    <a:pt x="251206" y="43395"/>
                  </a:lnTo>
                  <a:lnTo>
                    <a:pt x="251206" y="32334"/>
                  </a:lnTo>
                  <a:lnTo>
                    <a:pt x="246468" y="29210"/>
                  </a:lnTo>
                  <a:lnTo>
                    <a:pt x="236753" y="27317"/>
                  </a:lnTo>
                  <a:lnTo>
                    <a:pt x="227330" y="29210"/>
                  </a:lnTo>
                  <a:lnTo>
                    <a:pt x="219659" y="34353"/>
                  </a:lnTo>
                  <a:lnTo>
                    <a:pt x="214515" y="42011"/>
                  </a:lnTo>
                  <a:lnTo>
                    <a:pt x="212623" y="51435"/>
                  </a:lnTo>
                  <a:lnTo>
                    <a:pt x="214515" y="61163"/>
                  </a:lnTo>
                  <a:lnTo>
                    <a:pt x="219659" y="68973"/>
                  </a:lnTo>
                  <a:lnTo>
                    <a:pt x="227330" y="74180"/>
                  </a:lnTo>
                  <a:lnTo>
                    <a:pt x="236753" y="76073"/>
                  </a:lnTo>
                  <a:lnTo>
                    <a:pt x="246240" y="74104"/>
                  </a:lnTo>
                  <a:lnTo>
                    <a:pt x="254076" y="68783"/>
                  </a:lnTo>
                  <a:lnTo>
                    <a:pt x="256032" y="65900"/>
                  </a:lnTo>
                  <a:lnTo>
                    <a:pt x="259410" y="60934"/>
                  </a:lnTo>
                  <a:lnTo>
                    <a:pt x="261378" y="51435"/>
                  </a:lnTo>
                  <a:close/>
                </a:path>
                <a:path w="307340" h="333375">
                  <a:moveTo>
                    <a:pt x="306895" y="219659"/>
                  </a:moveTo>
                  <a:lnTo>
                    <a:pt x="296202" y="219659"/>
                  </a:lnTo>
                  <a:lnTo>
                    <a:pt x="296202" y="322630"/>
                  </a:lnTo>
                  <a:lnTo>
                    <a:pt x="0" y="322630"/>
                  </a:lnTo>
                  <a:lnTo>
                    <a:pt x="0" y="332790"/>
                  </a:lnTo>
                  <a:lnTo>
                    <a:pt x="306895" y="332790"/>
                  </a:lnTo>
                  <a:lnTo>
                    <a:pt x="306895" y="323075"/>
                  </a:lnTo>
                  <a:lnTo>
                    <a:pt x="306895" y="322630"/>
                  </a:lnTo>
                  <a:lnTo>
                    <a:pt x="306895" y="219659"/>
                  </a:lnTo>
                  <a:close/>
                </a:path>
                <a:path w="307340" h="333375">
                  <a:moveTo>
                    <a:pt x="306895" y="115189"/>
                  </a:moveTo>
                  <a:lnTo>
                    <a:pt x="296202" y="115189"/>
                  </a:lnTo>
                  <a:lnTo>
                    <a:pt x="296202" y="209473"/>
                  </a:lnTo>
                  <a:lnTo>
                    <a:pt x="306895" y="209473"/>
                  </a:lnTo>
                  <a:lnTo>
                    <a:pt x="306895" y="115189"/>
                  </a:lnTo>
                  <a:close/>
                </a:path>
                <a:path w="307340" h="333375">
                  <a:moveTo>
                    <a:pt x="306895" y="0"/>
                  </a:moveTo>
                  <a:lnTo>
                    <a:pt x="296202" y="0"/>
                  </a:lnTo>
                  <a:lnTo>
                    <a:pt x="296202" y="105003"/>
                  </a:lnTo>
                  <a:lnTo>
                    <a:pt x="306895" y="105003"/>
                  </a:lnTo>
                  <a:lnTo>
                    <a:pt x="306895" y="0"/>
                  </a:lnTo>
                  <a:close/>
                </a:path>
              </a:pathLst>
            </a:custGeom>
            <a:solidFill>
              <a:srgbClr val="82828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9" name="object 39"/>
          <p:cNvSpPr txBox="1"/>
          <p:nvPr/>
        </p:nvSpPr>
        <p:spPr>
          <a:xfrm>
            <a:off x="7764785" y="1747746"/>
            <a:ext cx="3727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Roboto Black"/>
                <a:cs typeface="Roboto Black"/>
              </a:rPr>
              <a:t>CDP</a:t>
            </a:r>
            <a:endParaRPr sz="1400">
              <a:latin typeface="Roboto Black"/>
              <a:cs typeface="Roboto Black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729311" y="1586954"/>
            <a:ext cx="499973" cy="576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134962" y="1641804"/>
            <a:ext cx="466344" cy="466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347060" y="1755421"/>
            <a:ext cx="236249" cy="2524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84</a:t>
            </a:fld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6" name="object 6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490219" y="937563"/>
            <a:ext cx="2050414" cy="6959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2200" spc="-5">
                <a:solidFill>
                  <a:srgbClr val="FFFFFF"/>
                </a:solidFill>
                <a:latin typeface="Lato"/>
                <a:cs typeface="Lato"/>
              </a:rPr>
              <a:t>MIGRATING </a:t>
            </a:r>
            <a:r>
              <a:rPr dirty="0" sz="2200" spc="-60">
                <a:solidFill>
                  <a:srgbClr val="FFFFFF"/>
                </a:solidFill>
                <a:latin typeface="Lato"/>
                <a:cs typeface="Lato"/>
              </a:rPr>
              <a:t>TO  </a:t>
            </a:r>
            <a:r>
              <a:rPr dirty="0" sz="2200" spc="5">
                <a:solidFill>
                  <a:srgbClr val="FFFFFF"/>
                </a:solidFill>
                <a:latin typeface="Lato"/>
                <a:cs typeface="Lato"/>
              </a:rPr>
              <a:t>A </a:t>
            </a:r>
            <a:r>
              <a:rPr dirty="0" sz="2200" spc="-15">
                <a:solidFill>
                  <a:srgbClr val="FFFFFF"/>
                </a:solidFill>
                <a:latin typeface="Lato"/>
                <a:cs typeface="Lato"/>
              </a:rPr>
              <a:t>NEW</a:t>
            </a:r>
            <a:r>
              <a:rPr dirty="0" sz="2200" spc="-37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>
                <a:solidFill>
                  <a:srgbClr val="FFFFFF"/>
                </a:solidFill>
                <a:latin typeface="Lato"/>
                <a:cs typeface="Lato"/>
              </a:rPr>
              <a:t>INSTALL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2918" y="2900569"/>
            <a:ext cx="1080770" cy="1073785"/>
          </a:xfrm>
          <a:custGeom>
            <a:avLst/>
            <a:gdLst/>
            <a:ahLst/>
            <a:cxnLst/>
            <a:rect l="l" t="t" r="r" b="b"/>
            <a:pathLst>
              <a:path w="1080770" h="1073785">
                <a:moveTo>
                  <a:pt x="1080597" y="1073697"/>
                </a:moveTo>
                <a:lnTo>
                  <a:pt x="0" y="1073697"/>
                </a:lnTo>
                <a:lnTo>
                  <a:pt x="0" y="0"/>
                </a:lnTo>
                <a:lnTo>
                  <a:pt x="1080597" y="0"/>
                </a:lnTo>
                <a:lnTo>
                  <a:pt x="1080597" y="1073697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02918" y="2900569"/>
            <a:ext cx="1080770" cy="1073785"/>
          </a:xfrm>
          <a:prstGeom prst="rect">
            <a:avLst/>
          </a:prstGeom>
          <a:ln w="19049">
            <a:solidFill>
              <a:srgbClr val="FFFF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>
              <a:latin typeface="Times New Roman"/>
              <a:cs typeface="Times New Roman"/>
            </a:endParaRPr>
          </a:p>
          <a:p>
            <a:pPr marL="102235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Roboto"/>
                <a:cs typeface="Roboto"/>
              </a:rPr>
              <a:t>CDH /</a:t>
            </a:r>
            <a:r>
              <a:rPr dirty="0" sz="14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Roboto"/>
                <a:cs typeface="Roboto"/>
              </a:rPr>
              <a:t>HDP</a:t>
            </a:r>
            <a:endParaRPr sz="140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22886" y="2255405"/>
            <a:ext cx="3861435" cy="1123315"/>
          </a:xfrm>
          <a:custGeom>
            <a:avLst/>
            <a:gdLst/>
            <a:ahLst/>
            <a:cxnLst/>
            <a:rect l="l" t="t" r="r" b="b"/>
            <a:pathLst>
              <a:path w="3861435" h="1123314">
                <a:moveTo>
                  <a:pt x="0" y="860163"/>
                </a:moveTo>
                <a:lnTo>
                  <a:pt x="3652677" y="39732"/>
                </a:lnTo>
                <a:lnTo>
                  <a:pt x="3643752" y="0"/>
                </a:lnTo>
                <a:lnTo>
                  <a:pt x="3861377" y="130894"/>
                </a:lnTo>
                <a:lnTo>
                  <a:pt x="3720552" y="342289"/>
                </a:lnTo>
                <a:lnTo>
                  <a:pt x="3711652" y="302564"/>
                </a:lnTo>
                <a:lnTo>
                  <a:pt x="58969" y="1123012"/>
                </a:lnTo>
                <a:lnTo>
                  <a:pt x="0" y="860163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 rot="20880000">
            <a:off x="2366342" y="2758918"/>
            <a:ext cx="2265097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200" i="1">
                <a:solidFill>
                  <a:srgbClr val="00A3AE"/>
                </a:solidFill>
                <a:latin typeface="Roboto"/>
                <a:cs typeface="Roboto"/>
              </a:rPr>
              <a:t>Intelligent </a:t>
            </a:r>
            <a:r>
              <a:rPr dirty="0" baseline="2314" sz="1800" i="1">
                <a:solidFill>
                  <a:srgbClr val="00A3AE"/>
                </a:solidFill>
                <a:latin typeface="Roboto"/>
                <a:cs typeface="Roboto"/>
              </a:rPr>
              <a:t>Replication</a:t>
            </a:r>
            <a:r>
              <a:rPr dirty="0" baseline="2314" sz="1800" spc="-150" i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baseline="6944" sz="1800" i="1">
                <a:solidFill>
                  <a:srgbClr val="00A3AE"/>
                </a:solidFill>
                <a:latin typeface="Roboto"/>
                <a:cs typeface="Roboto"/>
              </a:rPr>
              <a:t>(workloads)</a:t>
            </a:r>
            <a:endParaRPr baseline="6944" sz="18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70226" y="587418"/>
            <a:ext cx="3204845" cy="3914775"/>
            <a:chOff x="5470226" y="587418"/>
            <a:chExt cx="3204845" cy="3914775"/>
          </a:xfrm>
        </p:grpSpPr>
        <p:sp>
          <p:nvSpPr>
            <p:cNvPr id="14" name="object 14"/>
            <p:cNvSpPr/>
            <p:nvPr/>
          </p:nvSpPr>
          <p:spPr>
            <a:xfrm>
              <a:off x="5474989" y="592181"/>
              <a:ext cx="3195320" cy="3905250"/>
            </a:xfrm>
            <a:custGeom>
              <a:avLst/>
              <a:gdLst/>
              <a:ahLst/>
              <a:cxnLst/>
              <a:rect l="l" t="t" r="r" b="b"/>
              <a:pathLst>
                <a:path w="3195320" h="3905250">
                  <a:moveTo>
                    <a:pt x="3100543" y="3904784"/>
                  </a:moveTo>
                  <a:lnTo>
                    <a:pt x="94724" y="3904784"/>
                  </a:lnTo>
                  <a:lnTo>
                    <a:pt x="57849" y="3897342"/>
                  </a:lnTo>
                  <a:lnTo>
                    <a:pt x="27740" y="3877044"/>
                  </a:lnTo>
                  <a:lnTo>
                    <a:pt x="7442" y="3846935"/>
                  </a:lnTo>
                  <a:lnTo>
                    <a:pt x="0" y="3810059"/>
                  </a:lnTo>
                  <a:lnTo>
                    <a:pt x="0" y="94739"/>
                  </a:lnTo>
                  <a:lnTo>
                    <a:pt x="7442" y="57863"/>
                  </a:lnTo>
                  <a:lnTo>
                    <a:pt x="27740" y="27749"/>
                  </a:lnTo>
                  <a:lnTo>
                    <a:pt x="57849" y="7445"/>
                  </a:lnTo>
                  <a:lnTo>
                    <a:pt x="94724" y="0"/>
                  </a:lnTo>
                  <a:lnTo>
                    <a:pt x="3100543" y="0"/>
                  </a:lnTo>
                  <a:lnTo>
                    <a:pt x="3153109" y="15918"/>
                  </a:lnTo>
                  <a:lnTo>
                    <a:pt x="3188074" y="58485"/>
                  </a:lnTo>
                  <a:lnTo>
                    <a:pt x="3195293" y="94739"/>
                  </a:lnTo>
                  <a:lnTo>
                    <a:pt x="3195293" y="3810059"/>
                  </a:lnTo>
                  <a:lnTo>
                    <a:pt x="3187847" y="3846935"/>
                  </a:lnTo>
                  <a:lnTo>
                    <a:pt x="3167540" y="3877044"/>
                  </a:lnTo>
                  <a:lnTo>
                    <a:pt x="3137422" y="3897342"/>
                  </a:lnTo>
                  <a:lnTo>
                    <a:pt x="3100543" y="3904784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474989" y="592181"/>
              <a:ext cx="3195320" cy="3905250"/>
            </a:xfrm>
            <a:custGeom>
              <a:avLst/>
              <a:gdLst/>
              <a:ahLst/>
              <a:cxnLst/>
              <a:rect l="l" t="t" r="r" b="b"/>
              <a:pathLst>
                <a:path w="3195320" h="3905250">
                  <a:moveTo>
                    <a:pt x="0" y="94739"/>
                  </a:moveTo>
                  <a:lnTo>
                    <a:pt x="7442" y="57863"/>
                  </a:lnTo>
                  <a:lnTo>
                    <a:pt x="27740" y="27749"/>
                  </a:lnTo>
                  <a:lnTo>
                    <a:pt x="57849" y="7445"/>
                  </a:lnTo>
                  <a:lnTo>
                    <a:pt x="94724" y="0"/>
                  </a:lnTo>
                  <a:lnTo>
                    <a:pt x="3100543" y="0"/>
                  </a:lnTo>
                  <a:lnTo>
                    <a:pt x="3153109" y="15918"/>
                  </a:lnTo>
                  <a:lnTo>
                    <a:pt x="3188074" y="58485"/>
                  </a:lnTo>
                  <a:lnTo>
                    <a:pt x="3195293" y="94739"/>
                  </a:lnTo>
                  <a:lnTo>
                    <a:pt x="3195293" y="3810059"/>
                  </a:lnTo>
                  <a:lnTo>
                    <a:pt x="3187847" y="3846935"/>
                  </a:lnTo>
                  <a:lnTo>
                    <a:pt x="3167540" y="3877044"/>
                  </a:lnTo>
                  <a:lnTo>
                    <a:pt x="3137422" y="3897342"/>
                  </a:lnTo>
                  <a:lnTo>
                    <a:pt x="3100543" y="3904784"/>
                  </a:lnTo>
                  <a:lnTo>
                    <a:pt x="94724" y="3904784"/>
                  </a:lnTo>
                  <a:lnTo>
                    <a:pt x="57849" y="3897342"/>
                  </a:lnTo>
                  <a:lnTo>
                    <a:pt x="27740" y="3877044"/>
                  </a:lnTo>
                  <a:lnTo>
                    <a:pt x="7442" y="3846935"/>
                  </a:lnTo>
                  <a:lnTo>
                    <a:pt x="0" y="3810059"/>
                  </a:lnTo>
                  <a:lnTo>
                    <a:pt x="0" y="9473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6222682" y="627677"/>
            <a:ext cx="1699895" cy="2692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FFFF"/>
                </a:solidFill>
              </a:rPr>
              <a:t>CDP Private</a:t>
            </a:r>
            <a:r>
              <a:rPr dirty="0" sz="1600" spc="-65">
                <a:solidFill>
                  <a:srgbClr val="FFFFFF"/>
                </a:solidFill>
              </a:rPr>
              <a:t> </a:t>
            </a:r>
            <a:r>
              <a:rPr dirty="0" sz="1600" spc="-10">
                <a:solidFill>
                  <a:srgbClr val="FFFFFF"/>
                </a:solidFill>
              </a:rPr>
              <a:t>Cloud</a:t>
            </a:r>
            <a:endParaRPr sz="1600"/>
          </a:p>
        </p:txBody>
      </p:sp>
      <p:grpSp>
        <p:nvGrpSpPr>
          <p:cNvPr id="17" name="object 17"/>
          <p:cNvGrpSpPr/>
          <p:nvPr/>
        </p:nvGrpSpPr>
        <p:grpSpPr>
          <a:xfrm>
            <a:off x="5598726" y="3158756"/>
            <a:ext cx="2953385" cy="1157605"/>
            <a:chOff x="5598726" y="3158756"/>
            <a:chExt cx="2953385" cy="1157605"/>
          </a:xfrm>
        </p:grpSpPr>
        <p:sp>
          <p:nvSpPr>
            <p:cNvPr id="18" name="object 18"/>
            <p:cNvSpPr/>
            <p:nvPr/>
          </p:nvSpPr>
          <p:spPr>
            <a:xfrm>
              <a:off x="5603488" y="3163518"/>
              <a:ext cx="2943860" cy="1148080"/>
            </a:xfrm>
            <a:custGeom>
              <a:avLst/>
              <a:gdLst/>
              <a:ahLst/>
              <a:cxnLst/>
              <a:rect l="l" t="t" r="r" b="b"/>
              <a:pathLst>
                <a:path w="2943859" h="1148079">
                  <a:moveTo>
                    <a:pt x="2909544" y="1147797"/>
                  </a:moveTo>
                  <a:lnTo>
                    <a:pt x="34024" y="1147797"/>
                  </a:lnTo>
                  <a:lnTo>
                    <a:pt x="20777" y="1145125"/>
                  </a:lnTo>
                  <a:lnTo>
                    <a:pt x="9962" y="1137835"/>
                  </a:lnTo>
                  <a:lnTo>
                    <a:pt x="2672" y="1127020"/>
                  </a:lnTo>
                  <a:lnTo>
                    <a:pt x="0" y="1113772"/>
                  </a:lnTo>
                  <a:lnTo>
                    <a:pt x="0" y="34049"/>
                  </a:lnTo>
                  <a:lnTo>
                    <a:pt x="2672" y="20798"/>
                  </a:lnTo>
                  <a:lnTo>
                    <a:pt x="9962" y="9974"/>
                  </a:lnTo>
                  <a:lnTo>
                    <a:pt x="20777" y="2676"/>
                  </a:lnTo>
                  <a:lnTo>
                    <a:pt x="34024" y="0"/>
                  </a:lnTo>
                  <a:lnTo>
                    <a:pt x="2909544" y="0"/>
                  </a:lnTo>
                  <a:lnTo>
                    <a:pt x="2942931" y="27377"/>
                  </a:lnTo>
                  <a:lnTo>
                    <a:pt x="2943594" y="34049"/>
                  </a:lnTo>
                  <a:lnTo>
                    <a:pt x="2943594" y="1113772"/>
                  </a:lnTo>
                  <a:lnTo>
                    <a:pt x="2940917" y="1127020"/>
                  </a:lnTo>
                  <a:lnTo>
                    <a:pt x="2933619" y="1137835"/>
                  </a:lnTo>
                  <a:lnTo>
                    <a:pt x="2922795" y="1145125"/>
                  </a:lnTo>
                  <a:lnTo>
                    <a:pt x="2909544" y="1147797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603488" y="3163518"/>
              <a:ext cx="2943860" cy="1148080"/>
            </a:xfrm>
            <a:custGeom>
              <a:avLst/>
              <a:gdLst/>
              <a:ahLst/>
              <a:cxnLst/>
              <a:rect l="l" t="t" r="r" b="b"/>
              <a:pathLst>
                <a:path w="2943859" h="1148079">
                  <a:moveTo>
                    <a:pt x="0" y="34049"/>
                  </a:moveTo>
                  <a:lnTo>
                    <a:pt x="2672" y="20798"/>
                  </a:lnTo>
                  <a:lnTo>
                    <a:pt x="9962" y="9974"/>
                  </a:lnTo>
                  <a:lnTo>
                    <a:pt x="20777" y="2676"/>
                  </a:lnTo>
                  <a:lnTo>
                    <a:pt x="34024" y="0"/>
                  </a:lnTo>
                  <a:lnTo>
                    <a:pt x="2909544" y="0"/>
                  </a:lnTo>
                  <a:lnTo>
                    <a:pt x="2942931" y="27377"/>
                  </a:lnTo>
                  <a:lnTo>
                    <a:pt x="2943594" y="34049"/>
                  </a:lnTo>
                  <a:lnTo>
                    <a:pt x="2943594" y="1113772"/>
                  </a:lnTo>
                  <a:lnTo>
                    <a:pt x="2940917" y="1127020"/>
                  </a:lnTo>
                  <a:lnTo>
                    <a:pt x="2933619" y="1137835"/>
                  </a:lnTo>
                  <a:lnTo>
                    <a:pt x="2922795" y="1145125"/>
                  </a:lnTo>
                  <a:lnTo>
                    <a:pt x="2909544" y="1147797"/>
                  </a:lnTo>
                  <a:lnTo>
                    <a:pt x="34024" y="1147797"/>
                  </a:lnTo>
                  <a:lnTo>
                    <a:pt x="20777" y="1145125"/>
                  </a:lnTo>
                  <a:lnTo>
                    <a:pt x="9962" y="1137835"/>
                  </a:lnTo>
                  <a:lnTo>
                    <a:pt x="2672" y="1127020"/>
                  </a:lnTo>
                  <a:lnTo>
                    <a:pt x="0" y="1113772"/>
                  </a:lnTo>
                  <a:lnTo>
                    <a:pt x="0" y="34049"/>
                  </a:lnTo>
                  <a:close/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562994" y="3183274"/>
            <a:ext cx="10229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BFBFBF"/>
                </a:solidFill>
                <a:latin typeface="Roboto"/>
                <a:cs typeface="Roboto"/>
              </a:rPr>
              <a:t>CDP </a:t>
            </a:r>
            <a:r>
              <a:rPr dirty="0" sz="1200" spc="-10">
                <a:solidFill>
                  <a:srgbClr val="BFBFBF"/>
                </a:solidFill>
                <a:latin typeface="Roboto"/>
                <a:cs typeface="Roboto"/>
              </a:rPr>
              <a:t>PVC</a:t>
            </a:r>
            <a:r>
              <a:rPr dirty="0" sz="1200" spc="-60">
                <a:solidFill>
                  <a:srgbClr val="BFBFB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BFBFBF"/>
                </a:solidFill>
                <a:latin typeface="Roboto"/>
                <a:cs typeface="Roboto"/>
              </a:rPr>
              <a:t>Base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721738" y="3862992"/>
            <a:ext cx="2706370" cy="287655"/>
          </a:xfrm>
          <a:custGeom>
            <a:avLst/>
            <a:gdLst/>
            <a:ahLst/>
            <a:cxnLst/>
            <a:rect l="l" t="t" r="r" b="b"/>
            <a:pathLst>
              <a:path w="2706370" h="287654">
                <a:moveTo>
                  <a:pt x="2706294" y="287399"/>
                </a:moveTo>
                <a:lnTo>
                  <a:pt x="0" y="287399"/>
                </a:lnTo>
                <a:lnTo>
                  <a:pt x="0" y="0"/>
                </a:lnTo>
                <a:lnTo>
                  <a:pt x="2706294" y="0"/>
                </a:lnTo>
                <a:lnTo>
                  <a:pt x="2706294" y="287399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721738" y="3862992"/>
            <a:ext cx="2706370" cy="287655"/>
          </a:xfrm>
          <a:prstGeom prst="rect">
            <a:avLst/>
          </a:prstGeom>
          <a:ln w="9524">
            <a:solidFill>
              <a:srgbClr val="BFBFBF"/>
            </a:solidFill>
          </a:ln>
        </p:spPr>
        <p:txBody>
          <a:bodyPr wrap="square" lIns="0" tIns="539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dirty="0" sz="1100" spc="-10">
                <a:solidFill>
                  <a:srgbClr val="BFBFBF"/>
                </a:solidFill>
                <a:latin typeface="Roboto"/>
                <a:cs typeface="Roboto"/>
              </a:rPr>
              <a:t>Storage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619226" y="1787951"/>
            <a:ext cx="2933065" cy="1991995"/>
            <a:chOff x="5619226" y="1787951"/>
            <a:chExt cx="2933065" cy="1991995"/>
          </a:xfrm>
        </p:grpSpPr>
        <p:sp>
          <p:nvSpPr>
            <p:cNvPr id="24" name="object 24"/>
            <p:cNvSpPr/>
            <p:nvPr/>
          </p:nvSpPr>
          <p:spPr>
            <a:xfrm>
              <a:off x="5721738" y="3487442"/>
              <a:ext cx="2706370" cy="287655"/>
            </a:xfrm>
            <a:custGeom>
              <a:avLst/>
              <a:gdLst/>
              <a:ahLst/>
              <a:cxnLst/>
              <a:rect l="l" t="t" r="r" b="b"/>
              <a:pathLst>
                <a:path w="2706370" h="287654">
                  <a:moveTo>
                    <a:pt x="2706294" y="287399"/>
                  </a:moveTo>
                  <a:lnTo>
                    <a:pt x="0" y="287399"/>
                  </a:lnTo>
                  <a:lnTo>
                    <a:pt x="0" y="0"/>
                  </a:lnTo>
                  <a:lnTo>
                    <a:pt x="2706294" y="0"/>
                  </a:lnTo>
                  <a:lnTo>
                    <a:pt x="2706294" y="287399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721738" y="3487442"/>
              <a:ext cx="2706370" cy="287655"/>
            </a:xfrm>
            <a:custGeom>
              <a:avLst/>
              <a:gdLst/>
              <a:ahLst/>
              <a:cxnLst/>
              <a:rect l="l" t="t" r="r" b="b"/>
              <a:pathLst>
                <a:path w="2706370" h="287654">
                  <a:moveTo>
                    <a:pt x="0" y="0"/>
                  </a:moveTo>
                  <a:lnTo>
                    <a:pt x="2706294" y="0"/>
                  </a:lnTo>
                  <a:lnTo>
                    <a:pt x="2706294" y="287399"/>
                  </a:lnTo>
                  <a:lnTo>
                    <a:pt x="0" y="2873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977885" y="2715744"/>
              <a:ext cx="190500" cy="391795"/>
            </a:xfrm>
            <a:custGeom>
              <a:avLst/>
              <a:gdLst/>
              <a:ahLst/>
              <a:cxnLst/>
              <a:rect l="l" t="t" r="r" b="b"/>
              <a:pathLst>
                <a:path w="190500" h="391794">
                  <a:moveTo>
                    <a:pt x="95249" y="391799"/>
                  </a:moveTo>
                  <a:lnTo>
                    <a:pt x="0" y="296549"/>
                  </a:lnTo>
                  <a:lnTo>
                    <a:pt x="47624" y="296549"/>
                  </a:lnTo>
                  <a:lnTo>
                    <a:pt x="47624" y="95249"/>
                  </a:lnTo>
                  <a:lnTo>
                    <a:pt x="0" y="95249"/>
                  </a:lnTo>
                  <a:lnTo>
                    <a:pt x="95249" y="0"/>
                  </a:lnTo>
                  <a:lnTo>
                    <a:pt x="190499" y="95249"/>
                  </a:lnTo>
                  <a:lnTo>
                    <a:pt x="142874" y="95249"/>
                  </a:lnTo>
                  <a:lnTo>
                    <a:pt x="142874" y="296549"/>
                  </a:lnTo>
                  <a:lnTo>
                    <a:pt x="190499" y="296549"/>
                  </a:lnTo>
                  <a:lnTo>
                    <a:pt x="95249" y="391799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977885" y="2715744"/>
              <a:ext cx="190500" cy="391795"/>
            </a:xfrm>
            <a:custGeom>
              <a:avLst/>
              <a:gdLst/>
              <a:ahLst/>
              <a:cxnLst/>
              <a:rect l="l" t="t" r="r" b="b"/>
              <a:pathLst>
                <a:path w="190500" h="391794">
                  <a:moveTo>
                    <a:pt x="0" y="95249"/>
                  </a:moveTo>
                  <a:lnTo>
                    <a:pt x="95249" y="0"/>
                  </a:lnTo>
                  <a:lnTo>
                    <a:pt x="190499" y="95249"/>
                  </a:lnTo>
                  <a:lnTo>
                    <a:pt x="142874" y="95249"/>
                  </a:lnTo>
                  <a:lnTo>
                    <a:pt x="142874" y="296549"/>
                  </a:lnTo>
                  <a:lnTo>
                    <a:pt x="190499" y="296549"/>
                  </a:lnTo>
                  <a:lnTo>
                    <a:pt x="95249" y="391799"/>
                  </a:lnTo>
                  <a:lnTo>
                    <a:pt x="0" y="296549"/>
                  </a:lnTo>
                  <a:lnTo>
                    <a:pt x="47624" y="296549"/>
                  </a:lnTo>
                  <a:lnTo>
                    <a:pt x="47624" y="95249"/>
                  </a:lnTo>
                  <a:lnTo>
                    <a:pt x="0" y="95249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5623988" y="1792713"/>
              <a:ext cx="2923540" cy="841375"/>
            </a:xfrm>
            <a:custGeom>
              <a:avLst/>
              <a:gdLst/>
              <a:ahLst/>
              <a:cxnLst/>
              <a:rect l="l" t="t" r="r" b="b"/>
              <a:pathLst>
                <a:path w="2923540" h="841375">
                  <a:moveTo>
                    <a:pt x="2898244" y="840905"/>
                  </a:moveTo>
                  <a:lnTo>
                    <a:pt x="24924" y="840905"/>
                  </a:lnTo>
                  <a:lnTo>
                    <a:pt x="15219" y="838944"/>
                  </a:lnTo>
                  <a:lnTo>
                    <a:pt x="7296" y="833596"/>
                  </a:lnTo>
                  <a:lnTo>
                    <a:pt x="1957" y="825665"/>
                  </a:lnTo>
                  <a:lnTo>
                    <a:pt x="0" y="815955"/>
                  </a:lnTo>
                  <a:lnTo>
                    <a:pt x="0" y="24932"/>
                  </a:lnTo>
                  <a:lnTo>
                    <a:pt x="1957" y="15227"/>
                  </a:lnTo>
                  <a:lnTo>
                    <a:pt x="7296" y="7302"/>
                  </a:lnTo>
                  <a:lnTo>
                    <a:pt x="15219" y="1959"/>
                  </a:lnTo>
                  <a:lnTo>
                    <a:pt x="24924" y="0"/>
                  </a:lnTo>
                  <a:lnTo>
                    <a:pt x="2904869" y="0"/>
                  </a:lnTo>
                  <a:lnTo>
                    <a:pt x="2911219" y="2627"/>
                  </a:lnTo>
                  <a:lnTo>
                    <a:pt x="2920569" y="11979"/>
                  </a:lnTo>
                  <a:lnTo>
                    <a:pt x="2923194" y="18319"/>
                  </a:lnTo>
                  <a:lnTo>
                    <a:pt x="2923194" y="815955"/>
                  </a:lnTo>
                  <a:lnTo>
                    <a:pt x="2921232" y="825665"/>
                  </a:lnTo>
                  <a:lnTo>
                    <a:pt x="2915884" y="833596"/>
                  </a:lnTo>
                  <a:lnTo>
                    <a:pt x="2907953" y="838944"/>
                  </a:lnTo>
                  <a:lnTo>
                    <a:pt x="2898244" y="840905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5623988" y="1792713"/>
              <a:ext cx="2923540" cy="841375"/>
            </a:xfrm>
            <a:custGeom>
              <a:avLst/>
              <a:gdLst/>
              <a:ahLst/>
              <a:cxnLst/>
              <a:rect l="l" t="t" r="r" b="b"/>
              <a:pathLst>
                <a:path w="2923540" h="841375">
                  <a:moveTo>
                    <a:pt x="0" y="24932"/>
                  </a:moveTo>
                  <a:lnTo>
                    <a:pt x="1957" y="15227"/>
                  </a:lnTo>
                  <a:lnTo>
                    <a:pt x="7296" y="7302"/>
                  </a:lnTo>
                  <a:lnTo>
                    <a:pt x="15219" y="1959"/>
                  </a:lnTo>
                  <a:lnTo>
                    <a:pt x="24924" y="0"/>
                  </a:lnTo>
                  <a:lnTo>
                    <a:pt x="2898244" y="0"/>
                  </a:lnTo>
                  <a:lnTo>
                    <a:pt x="2904869" y="0"/>
                  </a:lnTo>
                  <a:lnTo>
                    <a:pt x="2911219" y="2627"/>
                  </a:lnTo>
                  <a:lnTo>
                    <a:pt x="2915894" y="7302"/>
                  </a:lnTo>
                  <a:lnTo>
                    <a:pt x="2920569" y="11979"/>
                  </a:lnTo>
                  <a:lnTo>
                    <a:pt x="2923194" y="18319"/>
                  </a:lnTo>
                  <a:lnTo>
                    <a:pt x="2923194" y="24932"/>
                  </a:lnTo>
                  <a:lnTo>
                    <a:pt x="2923194" y="815955"/>
                  </a:lnTo>
                  <a:lnTo>
                    <a:pt x="2921232" y="825665"/>
                  </a:lnTo>
                  <a:lnTo>
                    <a:pt x="2915884" y="833596"/>
                  </a:lnTo>
                  <a:lnTo>
                    <a:pt x="2907953" y="838944"/>
                  </a:lnTo>
                  <a:lnTo>
                    <a:pt x="2898244" y="840905"/>
                  </a:lnTo>
                  <a:lnTo>
                    <a:pt x="24924" y="840905"/>
                  </a:lnTo>
                  <a:lnTo>
                    <a:pt x="15219" y="838944"/>
                  </a:lnTo>
                  <a:lnTo>
                    <a:pt x="7296" y="833596"/>
                  </a:lnTo>
                  <a:lnTo>
                    <a:pt x="1957" y="825665"/>
                  </a:lnTo>
                  <a:lnTo>
                    <a:pt x="0" y="815955"/>
                  </a:lnTo>
                  <a:lnTo>
                    <a:pt x="0" y="24932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815038" y="205015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66"/>
                  </a:moveTo>
                  <a:lnTo>
                    <a:pt x="6074" y="457266"/>
                  </a:lnTo>
                  <a:lnTo>
                    <a:pt x="0" y="451191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74" y="0"/>
                  </a:lnTo>
                  <a:lnTo>
                    <a:pt x="491524" y="1429"/>
                  </a:lnTo>
                  <a:lnTo>
                    <a:pt x="494074" y="3972"/>
                  </a:lnTo>
                  <a:lnTo>
                    <a:pt x="496598" y="6514"/>
                  </a:lnTo>
                  <a:lnTo>
                    <a:pt x="498048" y="9962"/>
                  </a:lnTo>
                  <a:lnTo>
                    <a:pt x="498048" y="451191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815038" y="205015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9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49" y="0"/>
                  </a:lnTo>
                  <a:lnTo>
                    <a:pt x="484474" y="0"/>
                  </a:lnTo>
                  <a:lnTo>
                    <a:pt x="488074" y="0"/>
                  </a:lnTo>
                  <a:lnTo>
                    <a:pt x="491524" y="1429"/>
                  </a:lnTo>
                  <a:lnTo>
                    <a:pt x="494074" y="3972"/>
                  </a:lnTo>
                  <a:lnTo>
                    <a:pt x="496598" y="6514"/>
                  </a:lnTo>
                  <a:lnTo>
                    <a:pt x="498048" y="9962"/>
                  </a:lnTo>
                  <a:lnTo>
                    <a:pt x="498048" y="13559"/>
                  </a:lnTo>
                  <a:lnTo>
                    <a:pt x="498048" y="443714"/>
                  </a:lnTo>
                  <a:lnTo>
                    <a:pt x="498048" y="451191"/>
                  </a:lnTo>
                  <a:lnTo>
                    <a:pt x="491974" y="457266"/>
                  </a:lnTo>
                  <a:lnTo>
                    <a:pt x="484474" y="457266"/>
                  </a:lnTo>
                  <a:lnTo>
                    <a:pt x="13549" y="457266"/>
                  </a:lnTo>
                  <a:lnTo>
                    <a:pt x="6074" y="457266"/>
                  </a:lnTo>
                  <a:lnTo>
                    <a:pt x="0" y="451191"/>
                  </a:lnTo>
                  <a:lnTo>
                    <a:pt x="0" y="443714"/>
                  </a:lnTo>
                  <a:lnTo>
                    <a:pt x="0" y="1355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41088" y="209915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66"/>
                  </a:moveTo>
                  <a:lnTo>
                    <a:pt x="6074" y="457266"/>
                  </a:lnTo>
                  <a:lnTo>
                    <a:pt x="0" y="451191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6623" y="6512"/>
                  </a:lnTo>
                  <a:lnTo>
                    <a:pt x="498048" y="9962"/>
                  </a:lnTo>
                  <a:lnTo>
                    <a:pt x="498048" y="451191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5741088" y="209915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7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49" y="0"/>
                  </a:lnTo>
                  <a:lnTo>
                    <a:pt x="484474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623" y="6512"/>
                  </a:lnTo>
                  <a:lnTo>
                    <a:pt x="498048" y="9962"/>
                  </a:lnTo>
                  <a:lnTo>
                    <a:pt x="498048" y="13557"/>
                  </a:lnTo>
                  <a:lnTo>
                    <a:pt x="498048" y="443716"/>
                  </a:lnTo>
                  <a:lnTo>
                    <a:pt x="498048" y="451191"/>
                  </a:lnTo>
                  <a:lnTo>
                    <a:pt x="491974" y="457266"/>
                  </a:lnTo>
                  <a:lnTo>
                    <a:pt x="484474" y="457266"/>
                  </a:lnTo>
                  <a:lnTo>
                    <a:pt x="13549" y="457266"/>
                  </a:lnTo>
                  <a:lnTo>
                    <a:pt x="6074" y="457266"/>
                  </a:lnTo>
                  <a:lnTo>
                    <a:pt x="0" y="451191"/>
                  </a:lnTo>
                  <a:lnTo>
                    <a:pt x="0" y="443716"/>
                  </a:lnTo>
                  <a:lnTo>
                    <a:pt x="0" y="1355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4" name="object 34"/>
          <p:cNvSpPr txBox="1"/>
          <p:nvPr/>
        </p:nvSpPr>
        <p:spPr>
          <a:xfrm>
            <a:off x="5839372" y="2113666"/>
            <a:ext cx="3009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575" marR="5080" indent="-1651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1050" spc="-10">
                <a:solidFill>
                  <a:srgbClr val="FF8300"/>
                </a:solidFill>
                <a:latin typeface="Roboto"/>
                <a:cs typeface="Roboto"/>
              </a:rPr>
              <a:t>Hub</a:t>
            </a:r>
            <a:endParaRPr sz="1050">
              <a:latin typeface="Roboto"/>
              <a:cs typeface="Robo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475324" y="2045383"/>
            <a:ext cx="1245235" cy="516255"/>
            <a:chOff x="6475324" y="2045383"/>
            <a:chExt cx="1245235" cy="516255"/>
          </a:xfrm>
        </p:grpSpPr>
        <p:sp>
          <p:nvSpPr>
            <p:cNvPr id="36" name="object 36"/>
            <p:cNvSpPr/>
            <p:nvPr/>
          </p:nvSpPr>
          <p:spPr>
            <a:xfrm>
              <a:off x="7217560" y="2050160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84"/>
                  </a:moveTo>
                  <a:lnTo>
                    <a:pt x="6074" y="457284"/>
                  </a:lnTo>
                  <a:lnTo>
                    <a:pt x="0" y="451209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74" y="0"/>
                  </a:lnTo>
                  <a:lnTo>
                    <a:pt x="491524" y="1429"/>
                  </a:lnTo>
                  <a:lnTo>
                    <a:pt x="494074" y="3972"/>
                  </a:lnTo>
                  <a:lnTo>
                    <a:pt x="496598" y="6514"/>
                  </a:lnTo>
                  <a:lnTo>
                    <a:pt x="498048" y="9962"/>
                  </a:lnTo>
                  <a:lnTo>
                    <a:pt x="498048" y="451209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7217560" y="2050160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9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49" y="0"/>
                  </a:lnTo>
                  <a:lnTo>
                    <a:pt x="484474" y="0"/>
                  </a:lnTo>
                  <a:lnTo>
                    <a:pt x="488074" y="0"/>
                  </a:lnTo>
                  <a:lnTo>
                    <a:pt x="491524" y="1429"/>
                  </a:lnTo>
                  <a:lnTo>
                    <a:pt x="494074" y="3972"/>
                  </a:lnTo>
                  <a:lnTo>
                    <a:pt x="496598" y="6514"/>
                  </a:lnTo>
                  <a:lnTo>
                    <a:pt x="498048" y="9962"/>
                  </a:lnTo>
                  <a:lnTo>
                    <a:pt x="498048" y="13559"/>
                  </a:lnTo>
                  <a:lnTo>
                    <a:pt x="498048" y="443714"/>
                  </a:lnTo>
                  <a:lnTo>
                    <a:pt x="498048" y="451209"/>
                  </a:lnTo>
                  <a:lnTo>
                    <a:pt x="491974" y="457284"/>
                  </a:lnTo>
                  <a:lnTo>
                    <a:pt x="484474" y="457284"/>
                  </a:lnTo>
                  <a:lnTo>
                    <a:pt x="13549" y="457284"/>
                  </a:lnTo>
                  <a:lnTo>
                    <a:pt x="6074" y="457284"/>
                  </a:lnTo>
                  <a:lnTo>
                    <a:pt x="0" y="451209"/>
                  </a:lnTo>
                  <a:lnTo>
                    <a:pt x="0" y="443714"/>
                  </a:lnTo>
                  <a:lnTo>
                    <a:pt x="0" y="1355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7181360" y="209916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81"/>
                  </a:moveTo>
                  <a:lnTo>
                    <a:pt x="6074" y="457281"/>
                  </a:lnTo>
                  <a:lnTo>
                    <a:pt x="0" y="451206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6623" y="6512"/>
                  </a:lnTo>
                  <a:lnTo>
                    <a:pt x="498048" y="9959"/>
                  </a:lnTo>
                  <a:lnTo>
                    <a:pt x="498048" y="45120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7181360" y="209916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7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49" y="0"/>
                  </a:lnTo>
                  <a:lnTo>
                    <a:pt x="484474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623" y="6512"/>
                  </a:lnTo>
                  <a:lnTo>
                    <a:pt x="498048" y="9959"/>
                  </a:lnTo>
                  <a:lnTo>
                    <a:pt x="498048" y="13557"/>
                  </a:lnTo>
                  <a:lnTo>
                    <a:pt x="498048" y="443706"/>
                  </a:lnTo>
                  <a:lnTo>
                    <a:pt x="498048" y="451206"/>
                  </a:lnTo>
                  <a:lnTo>
                    <a:pt x="491974" y="457281"/>
                  </a:lnTo>
                  <a:lnTo>
                    <a:pt x="484474" y="457281"/>
                  </a:lnTo>
                  <a:lnTo>
                    <a:pt x="13549" y="457281"/>
                  </a:lnTo>
                  <a:lnTo>
                    <a:pt x="6074" y="457281"/>
                  </a:lnTo>
                  <a:lnTo>
                    <a:pt x="0" y="451206"/>
                  </a:lnTo>
                  <a:lnTo>
                    <a:pt x="0" y="443706"/>
                  </a:lnTo>
                  <a:lnTo>
                    <a:pt x="0" y="1355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516286" y="2050145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74"/>
                  </a:moveTo>
                  <a:lnTo>
                    <a:pt x="6074" y="457274"/>
                  </a:lnTo>
                  <a:lnTo>
                    <a:pt x="0" y="451199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99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623" y="6514"/>
                  </a:lnTo>
                  <a:lnTo>
                    <a:pt x="498048" y="9962"/>
                  </a:lnTo>
                  <a:lnTo>
                    <a:pt x="498048" y="451199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516286" y="2050145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7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74" y="0"/>
                  </a:lnTo>
                  <a:lnTo>
                    <a:pt x="484499" y="0"/>
                  </a:lnTo>
                  <a:lnTo>
                    <a:pt x="488099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623" y="6514"/>
                  </a:lnTo>
                  <a:lnTo>
                    <a:pt x="498048" y="9962"/>
                  </a:lnTo>
                  <a:lnTo>
                    <a:pt x="498048" y="13557"/>
                  </a:lnTo>
                  <a:lnTo>
                    <a:pt x="498048" y="443711"/>
                  </a:lnTo>
                  <a:lnTo>
                    <a:pt x="498048" y="451199"/>
                  </a:lnTo>
                  <a:lnTo>
                    <a:pt x="491974" y="457274"/>
                  </a:lnTo>
                  <a:lnTo>
                    <a:pt x="484499" y="457274"/>
                  </a:lnTo>
                  <a:lnTo>
                    <a:pt x="13574" y="457274"/>
                  </a:lnTo>
                  <a:lnTo>
                    <a:pt x="6074" y="457274"/>
                  </a:lnTo>
                  <a:lnTo>
                    <a:pt x="0" y="451199"/>
                  </a:lnTo>
                  <a:lnTo>
                    <a:pt x="0" y="443711"/>
                  </a:lnTo>
                  <a:lnTo>
                    <a:pt x="0" y="1355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480087" y="2099148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71"/>
                  </a:moveTo>
                  <a:lnTo>
                    <a:pt x="6074" y="457271"/>
                  </a:lnTo>
                  <a:lnTo>
                    <a:pt x="0" y="451196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99" y="0"/>
                  </a:lnTo>
                  <a:lnTo>
                    <a:pt x="491549" y="1427"/>
                  </a:lnTo>
                  <a:lnTo>
                    <a:pt x="494074" y="3969"/>
                  </a:lnTo>
                  <a:lnTo>
                    <a:pt x="496623" y="6512"/>
                  </a:lnTo>
                  <a:lnTo>
                    <a:pt x="498048" y="9962"/>
                  </a:lnTo>
                  <a:lnTo>
                    <a:pt x="498048" y="45119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480087" y="2099148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7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74" y="0"/>
                  </a:lnTo>
                  <a:lnTo>
                    <a:pt x="484499" y="0"/>
                  </a:lnTo>
                  <a:lnTo>
                    <a:pt x="488099" y="0"/>
                  </a:lnTo>
                  <a:lnTo>
                    <a:pt x="491549" y="1427"/>
                  </a:lnTo>
                  <a:lnTo>
                    <a:pt x="494074" y="3969"/>
                  </a:lnTo>
                  <a:lnTo>
                    <a:pt x="496623" y="6512"/>
                  </a:lnTo>
                  <a:lnTo>
                    <a:pt x="498048" y="9962"/>
                  </a:lnTo>
                  <a:lnTo>
                    <a:pt x="498048" y="13557"/>
                  </a:lnTo>
                  <a:lnTo>
                    <a:pt x="498048" y="443721"/>
                  </a:lnTo>
                  <a:lnTo>
                    <a:pt x="498048" y="451196"/>
                  </a:lnTo>
                  <a:lnTo>
                    <a:pt x="491974" y="457271"/>
                  </a:lnTo>
                  <a:lnTo>
                    <a:pt x="484499" y="457271"/>
                  </a:lnTo>
                  <a:lnTo>
                    <a:pt x="13574" y="457271"/>
                  </a:lnTo>
                  <a:lnTo>
                    <a:pt x="6074" y="457271"/>
                  </a:lnTo>
                  <a:lnTo>
                    <a:pt x="0" y="451196"/>
                  </a:lnTo>
                  <a:lnTo>
                    <a:pt x="0" y="443721"/>
                  </a:lnTo>
                  <a:lnTo>
                    <a:pt x="0" y="1355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620125" y="1810816"/>
            <a:ext cx="929005" cy="488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8300"/>
                </a:solidFill>
                <a:latin typeface="Roboto"/>
                <a:cs typeface="Roboto"/>
              </a:rPr>
              <a:t>Container</a:t>
            </a:r>
            <a:r>
              <a:rPr dirty="0" sz="1000" spc="-8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8300"/>
                </a:solidFill>
                <a:latin typeface="Roboto"/>
                <a:cs typeface="Roboto"/>
              </a:rPr>
              <a:t>Cloud</a:t>
            </a:r>
            <a:endParaRPr sz="10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850">
              <a:latin typeface="Roboto"/>
              <a:cs typeface="Roboto"/>
            </a:endParaRPr>
          </a:p>
          <a:p>
            <a:pPr marL="14604">
              <a:lnSpc>
                <a:spcPct val="100000"/>
              </a:lnSpc>
              <a:tabLst>
                <a:tab pos="706755" algn="l"/>
              </a:tabLst>
            </a:pPr>
            <a:r>
              <a:rPr dirty="0" sz="1050" spc="-5">
                <a:solidFill>
                  <a:srgbClr val="FF8300"/>
                </a:solidFill>
                <a:latin typeface="Roboto"/>
                <a:cs typeface="Roboto"/>
              </a:rPr>
              <a:t>ML	</a:t>
            </a:r>
            <a:r>
              <a:rPr dirty="0" sz="1050" spc="-10">
                <a:solidFill>
                  <a:srgbClr val="FF8300"/>
                </a:solidFill>
                <a:latin typeface="Roboto"/>
                <a:cs typeface="Roboto"/>
              </a:rPr>
              <a:t>DW</a:t>
            </a:r>
            <a:endParaRPr sz="1050">
              <a:latin typeface="Roboto"/>
              <a:cs typeface="Roboto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7877846" y="2049038"/>
            <a:ext cx="554990" cy="508634"/>
            <a:chOff x="7877846" y="2049038"/>
            <a:chExt cx="554990" cy="508634"/>
          </a:xfrm>
        </p:grpSpPr>
        <p:sp>
          <p:nvSpPr>
            <p:cNvPr id="46" name="object 46"/>
            <p:cNvSpPr/>
            <p:nvPr/>
          </p:nvSpPr>
          <p:spPr>
            <a:xfrm>
              <a:off x="7929983" y="2053800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69"/>
                  </a:moveTo>
                  <a:lnTo>
                    <a:pt x="6049" y="457269"/>
                  </a:lnTo>
                  <a:lnTo>
                    <a:pt x="0" y="451194"/>
                  </a:lnTo>
                  <a:lnTo>
                    <a:pt x="0" y="6069"/>
                  </a:lnTo>
                  <a:lnTo>
                    <a:pt x="6049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598" y="6512"/>
                  </a:lnTo>
                  <a:lnTo>
                    <a:pt x="498023" y="9962"/>
                  </a:lnTo>
                  <a:lnTo>
                    <a:pt x="498023" y="451194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7929983" y="2053800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7"/>
                  </a:moveTo>
                  <a:lnTo>
                    <a:pt x="0" y="6069"/>
                  </a:lnTo>
                  <a:lnTo>
                    <a:pt x="6049" y="0"/>
                  </a:lnTo>
                  <a:lnTo>
                    <a:pt x="13549" y="0"/>
                  </a:lnTo>
                  <a:lnTo>
                    <a:pt x="484474" y="0"/>
                  </a:lnTo>
                  <a:lnTo>
                    <a:pt x="488074" y="0"/>
                  </a:lnTo>
                  <a:lnTo>
                    <a:pt x="491524" y="1427"/>
                  </a:lnTo>
                  <a:lnTo>
                    <a:pt x="494074" y="3969"/>
                  </a:lnTo>
                  <a:lnTo>
                    <a:pt x="496598" y="6512"/>
                  </a:lnTo>
                  <a:lnTo>
                    <a:pt x="498023" y="9962"/>
                  </a:lnTo>
                  <a:lnTo>
                    <a:pt x="498023" y="13557"/>
                  </a:lnTo>
                  <a:lnTo>
                    <a:pt x="498023" y="443711"/>
                  </a:lnTo>
                  <a:lnTo>
                    <a:pt x="498023" y="451194"/>
                  </a:lnTo>
                  <a:lnTo>
                    <a:pt x="491974" y="457269"/>
                  </a:lnTo>
                  <a:lnTo>
                    <a:pt x="484474" y="457269"/>
                  </a:lnTo>
                  <a:lnTo>
                    <a:pt x="13549" y="457269"/>
                  </a:lnTo>
                  <a:lnTo>
                    <a:pt x="6049" y="457269"/>
                  </a:lnTo>
                  <a:lnTo>
                    <a:pt x="0" y="451194"/>
                  </a:lnTo>
                  <a:lnTo>
                    <a:pt x="0" y="443711"/>
                  </a:lnTo>
                  <a:lnTo>
                    <a:pt x="0" y="1355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882608" y="209550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491974" y="457266"/>
                  </a:moveTo>
                  <a:lnTo>
                    <a:pt x="6074" y="457266"/>
                  </a:lnTo>
                  <a:lnTo>
                    <a:pt x="0" y="451191"/>
                  </a:lnTo>
                  <a:lnTo>
                    <a:pt x="0" y="6069"/>
                  </a:lnTo>
                  <a:lnTo>
                    <a:pt x="6074" y="0"/>
                  </a:lnTo>
                  <a:lnTo>
                    <a:pt x="488099" y="0"/>
                  </a:lnTo>
                  <a:lnTo>
                    <a:pt x="491549" y="1429"/>
                  </a:lnTo>
                  <a:lnTo>
                    <a:pt x="494074" y="3972"/>
                  </a:lnTo>
                  <a:lnTo>
                    <a:pt x="496623" y="6514"/>
                  </a:lnTo>
                  <a:lnTo>
                    <a:pt x="498048" y="9962"/>
                  </a:lnTo>
                  <a:lnTo>
                    <a:pt x="498048" y="451191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882608" y="2095503"/>
              <a:ext cx="498475" cy="457834"/>
            </a:xfrm>
            <a:custGeom>
              <a:avLst/>
              <a:gdLst/>
              <a:ahLst/>
              <a:cxnLst/>
              <a:rect l="l" t="t" r="r" b="b"/>
              <a:pathLst>
                <a:path w="498475" h="457835">
                  <a:moveTo>
                    <a:pt x="0" y="13559"/>
                  </a:moveTo>
                  <a:lnTo>
                    <a:pt x="0" y="6069"/>
                  </a:lnTo>
                  <a:lnTo>
                    <a:pt x="6074" y="0"/>
                  </a:lnTo>
                  <a:lnTo>
                    <a:pt x="13574" y="0"/>
                  </a:lnTo>
                  <a:lnTo>
                    <a:pt x="484499" y="0"/>
                  </a:lnTo>
                  <a:lnTo>
                    <a:pt x="488099" y="0"/>
                  </a:lnTo>
                  <a:lnTo>
                    <a:pt x="491549" y="1429"/>
                  </a:lnTo>
                  <a:lnTo>
                    <a:pt x="494074" y="3972"/>
                  </a:lnTo>
                  <a:lnTo>
                    <a:pt x="496623" y="6514"/>
                  </a:lnTo>
                  <a:lnTo>
                    <a:pt x="498048" y="9962"/>
                  </a:lnTo>
                  <a:lnTo>
                    <a:pt x="498048" y="13559"/>
                  </a:lnTo>
                  <a:lnTo>
                    <a:pt x="498048" y="443716"/>
                  </a:lnTo>
                  <a:lnTo>
                    <a:pt x="498048" y="451191"/>
                  </a:lnTo>
                  <a:lnTo>
                    <a:pt x="491974" y="457266"/>
                  </a:lnTo>
                  <a:lnTo>
                    <a:pt x="484499" y="457266"/>
                  </a:lnTo>
                  <a:lnTo>
                    <a:pt x="13574" y="457266"/>
                  </a:lnTo>
                  <a:lnTo>
                    <a:pt x="6074" y="457266"/>
                  </a:lnTo>
                  <a:lnTo>
                    <a:pt x="0" y="451191"/>
                  </a:lnTo>
                  <a:lnTo>
                    <a:pt x="0" y="443716"/>
                  </a:lnTo>
                  <a:lnTo>
                    <a:pt x="0" y="1355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8063829" y="2222033"/>
            <a:ext cx="1358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8300"/>
                </a:solidFill>
                <a:latin typeface="Roboto"/>
                <a:cs typeface="Roboto"/>
              </a:rPr>
              <a:t>...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619325" y="979272"/>
            <a:ext cx="2933065" cy="695325"/>
            <a:chOff x="5619325" y="979272"/>
            <a:chExt cx="2933065" cy="695325"/>
          </a:xfrm>
        </p:grpSpPr>
        <p:sp>
          <p:nvSpPr>
            <p:cNvPr id="52" name="object 52"/>
            <p:cNvSpPr/>
            <p:nvPr/>
          </p:nvSpPr>
          <p:spPr>
            <a:xfrm>
              <a:off x="5624088" y="984035"/>
              <a:ext cx="2923540" cy="685800"/>
            </a:xfrm>
            <a:custGeom>
              <a:avLst/>
              <a:gdLst/>
              <a:ahLst/>
              <a:cxnLst/>
              <a:rect l="l" t="t" r="r" b="b"/>
              <a:pathLst>
                <a:path w="2923540" h="685800">
                  <a:moveTo>
                    <a:pt x="2902844" y="685798"/>
                  </a:moveTo>
                  <a:lnTo>
                    <a:pt x="20324" y="685798"/>
                  </a:lnTo>
                  <a:lnTo>
                    <a:pt x="12413" y="684200"/>
                  </a:lnTo>
                  <a:lnTo>
                    <a:pt x="5953" y="679842"/>
                  </a:lnTo>
                  <a:lnTo>
                    <a:pt x="1597" y="673378"/>
                  </a:lnTo>
                  <a:lnTo>
                    <a:pt x="0" y="665463"/>
                  </a:lnTo>
                  <a:lnTo>
                    <a:pt x="0" y="20332"/>
                  </a:lnTo>
                  <a:lnTo>
                    <a:pt x="1597" y="12417"/>
                  </a:lnTo>
                  <a:lnTo>
                    <a:pt x="5953" y="5954"/>
                  </a:lnTo>
                  <a:lnTo>
                    <a:pt x="12413" y="1597"/>
                  </a:lnTo>
                  <a:lnTo>
                    <a:pt x="20324" y="0"/>
                  </a:lnTo>
                  <a:lnTo>
                    <a:pt x="2908244" y="0"/>
                  </a:lnTo>
                  <a:lnTo>
                    <a:pt x="2913419" y="2142"/>
                  </a:lnTo>
                  <a:lnTo>
                    <a:pt x="2917219" y="5954"/>
                  </a:lnTo>
                  <a:lnTo>
                    <a:pt x="2921044" y="9767"/>
                  </a:lnTo>
                  <a:lnTo>
                    <a:pt x="2923194" y="14939"/>
                  </a:lnTo>
                  <a:lnTo>
                    <a:pt x="2923194" y="665463"/>
                  </a:lnTo>
                  <a:lnTo>
                    <a:pt x="2921596" y="673378"/>
                  </a:lnTo>
                  <a:lnTo>
                    <a:pt x="2917237" y="679842"/>
                  </a:lnTo>
                  <a:lnTo>
                    <a:pt x="2910769" y="684200"/>
                  </a:lnTo>
                  <a:lnTo>
                    <a:pt x="2902844" y="68579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624088" y="984035"/>
              <a:ext cx="2923540" cy="685800"/>
            </a:xfrm>
            <a:custGeom>
              <a:avLst/>
              <a:gdLst/>
              <a:ahLst/>
              <a:cxnLst/>
              <a:rect l="l" t="t" r="r" b="b"/>
              <a:pathLst>
                <a:path w="2923540" h="685800">
                  <a:moveTo>
                    <a:pt x="0" y="20332"/>
                  </a:moveTo>
                  <a:lnTo>
                    <a:pt x="1597" y="12417"/>
                  </a:lnTo>
                  <a:lnTo>
                    <a:pt x="5953" y="5954"/>
                  </a:lnTo>
                  <a:lnTo>
                    <a:pt x="12413" y="1597"/>
                  </a:lnTo>
                  <a:lnTo>
                    <a:pt x="20324" y="0"/>
                  </a:lnTo>
                  <a:lnTo>
                    <a:pt x="2902844" y="0"/>
                  </a:lnTo>
                  <a:lnTo>
                    <a:pt x="2908244" y="0"/>
                  </a:lnTo>
                  <a:lnTo>
                    <a:pt x="2913419" y="2142"/>
                  </a:lnTo>
                  <a:lnTo>
                    <a:pt x="2917219" y="5954"/>
                  </a:lnTo>
                  <a:lnTo>
                    <a:pt x="2921044" y="9767"/>
                  </a:lnTo>
                  <a:lnTo>
                    <a:pt x="2923194" y="14939"/>
                  </a:lnTo>
                  <a:lnTo>
                    <a:pt x="2923194" y="20332"/>
                  </a:lnTo>
                  <a:lnTo>
                    <a:pt x="2923194" y="665463"/>
                  </a:lnTo>
                  <a:lnTo>
                    <a:pt x="2921596" y="673378"/>
                  </a:lnTo>
                  <a:lnTo>
                    <a:pt x="2917237" y="679842"/>
                  </a:lnTo>
                  <a:lnTo>
                    <a:pt x="2910769" y="684200"/>
                  </a:lnTo>
                  <a:lnTo>
                    <a:pt x="2902844" y="685798"/>
                  </a:lnTo>
                  <a:lnTo>
                    <a:pt x="20324" y="685798"/>
                  </a:lnTo>
                  <a:lnTo>
                    <a:pt x="12413" y="684200"/>
                  </a:lnTo>
                  <a:lnTo>
                    <a:pt x="5953" y="679842"/>
                  </a:lnTo>
                  <a:lnTo>
                    <a:pt x="1597" y="673378"/>
                  </a:lnTo>
                  <a:lnTo>
                    <a:pt x="0" y="665463"/>
                  </a:lnTo>
                  <a:lnTo>
                    <a:pt x="0" y="2033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453009" y="1000783"/>
            <a:ext cx="126492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r>
              <a:rPr dirty="0" sz="10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Console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661871" y="1266427"/>
            <a:ext cx="805180" cy="314960"/>
            <a:chOff x="7661871" y="1266427"/>
            <a:chExt cx="805180" cy="314960"/>
          </a:xfrm>
        </p:grpSpPr>
        <p:sp>
          <p:nvSpPr>
            <p:cNvPr id="56" name="object 56"/>
            <p:cNvSpPr/>
            <p:nvPr/>
          </p:nvSpPr>
          <p:spPr>
            <a:xfrm>
              <a:off x="7666634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791523" y="305349"/>
                  </a:moveTo>
                  <a:lnTo>
                    <a:pt x="4049" y="305349"/>
                  </a:lnTo>
                  <a:lnTo>
                    <a:pt x="0" y="301296"/>
                  </a:lnTo>
                  <a:lnTo>
                    <a:pt x="0" y="4054"/>
                  </a:lnTo>
                  <a:lnTo>
                    <a:pt x="4049" y="0"/>
                  </a:lnTo>
                  <a:lnTo>
                    <a:pt x="788923" y="0"/>
                  </a:lnTo>
                  <a:lnTo>
                    <a:pt x="791223" y="954"/>
                  </a:lnTo>
                  <a:lnTo>
                    <a:pt x="794623" y="4349"/>
                  </a:lnTo>
                  <a:lnTo>
                    <a:pt x="795573" y="6652"/>
                  </a:lnTo>
                  <a:lnTo>
                    <a:pt x="795573" y="30129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666634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0" y="9054"/>
                  </a:moveTo>
                  <a:lnTo>
                    <a:pt x="0" y="4054"/>
                  </a:lnTo>
                  <a:lnTo>
                    <a:pt x="4049" y="0"/>
                  </a:lnTo>
                  <a:lnTo>
                    <a:pt x="9049" y="0"/>
                  </a:lnTo>
                  <a:lnTo>
                    <a:pt x="786523" y="0"/>
                  </a:lnTo>
                  <a:lnTo>
                    <a:pt x="788923" y="0"/>
                  </a:lnTo>
                  <a:lnTo>
                    <a:pt x="791223" y="954"/>
                  </a:lnTo>
                  <a:lnTo>
                    <a:pt x="792923" y="2652"/>
                  </a:lnTo>
                  <a:lnTo>
                    <a:pt x="794623" y="4349"/>
                  </a:lnTo>
                  <a:lnTo>
                    <a:pt x="795573" y="6652"/>
                  </a:lnTo>
                  <a:lnTo>
                    <a:pt x="795573" y="9054"/>
                  </a:lnTo>
                  <a:lnTo>
                    <a:pt x="795573" y="296296"/>
                  </a:lnTo>
                  <a:lnTo>
                    <a:pt x="795573" y="301296"/>
                  </a:lnTo>
                  <a:lnTo>
                    <a:pt x="791523" y="305349"/>
                  </a:lnTo>
                  <a:lnTo>
                    <a:pt x="786523" y="305349"/>
                  </a:lnTo>
                  <a:lnTo>
                    <a:pt x="9049" y="305349"/>
                  </a:lnTo>
                  <a:lnTo>
                    <a:pt x="4049" y="305349"/>
                  </a:lnTo>
                  <a:lnTo>
                    <a:pt x="0" y="301296"/>
                  </a:lnTo>
                  <a:lnTo>
                    <a:pt x="0" y="296296"/>
                  </a:lnTo>
                  <a:lnTo>
                    <a:pt x="0" y="9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/>
          <p:cNvSpPr txBox="1"/>
          <p:nvPr/>
        </p:nvSpPr>
        <p:spPr>
          <a:xfrm>
            <a:off x="7811213" y="1269432"/>
            <a:ext cx="5060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0"/>
              </a:spcBef>
            </a:pP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orkload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Manager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716751" y="1266427"/>
            <a:ext cx="805180" cy="314960"/>
            <a:chOff x="5716751" y="1266427"/>
            <a:chExt cx="805180" cy="314960"/>
          </a:xfrm>
        </p:grpSpPr>
        <p:sp>
          <p:nvSpPr>
            <p:cNvPr id="60" name="object 60"/>
            <p:cNvSpPr/>
            <p:nvPr/>
          </p:nvSpPr>
          <p:spPr>
            <a:xfrm>
              <a:off x="5721513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791523" y="305349"/>
                  </a:moveTo>
                  <a:lnTo>
                    <a:pt x="4049" y="305349"/>
                  </a:lnTo>
                  <a:lnTo>
                    <a:pt x="0" y="301296"/>
                  </a:lnTo>
                  <a:lnTo>
                    <a:pt x="0" y="4054"/>
                  </a:lnTo>
                  <a:lnTo>
                    <a:pt x="4049" y="0"/>
                  </a:lnTo>
                  <a:lnTo>
                    <a:pt x="788923" y="0"/>
                  </a:lnTo>
                  <a:lnTo>
                    <a:pt x="791248" y="954"/>
                  </a:lnTo>
                  <a:lnTo>
                    <a:pt x="792923" y="2652"/>
                  </a:lnTo>
                  <a:lnTo>
                    <a:pt x="794623" y="4349"/>
                  </a:lnTo>
                  <a:lnTo>
                    <a:pt x="795598" y="6652"/>
                  </a:lnTo>
                  <a:lnTo>
                    <a:pt x="795598" y="30129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5721513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0" y="9054"/>
                  </a:moveTo>
                  <a:lnTo>
                    <a:pt x="0" y="4054"/>
                  </a:lnTo>
                  <a:lnTo>
                    <a:pt x="4049" y="0"/>
                  </a:lnTo>
                  <a:lnTo>
                    <a:pt x="9049" y="0"/>
                  </a:lnTo>
                  <a:lnTo>
                    <a:pt x="786523" y="0"/>
                  </a:lnTo>
                  <a:lnTo>
                    <a:pt x="788923" y="0"/>
                  </a:lnTo>
                  <a:lnTo>
                    <a:pt x="791248" y="954"/>
                  </a:lnTo>
                  <a:lnTo>
                    <a:pt x="792923" y="2652"/>
                  </a:lnTo>
                  <a:lnTo>
                    <a:pt x="794623" y="4349"/>
                  </a:lnTo>
                  <a:lnTo>
                    <a:pt x="795598" y="6652"/>
                  </a:lnTo>
                  <a:lnTo>
                    <a:pt x="795598" y="9054"/>
                  </a:lnTo>
                  <a:lnTo>
                    <a:pt x="795598" y="296296"/>
                  </a:lnTo>
                  <a:lnTo>
                    <a:pt x="795598" y="301296"/>
                  </a:lnTo>
                  <a:lnTo>
                    <a:pt x="791523" y="305349"/>
                  </a:lnTo>
                  <a:lnTo>
                    <a:pt x="786523" y="305349"/>
                  </a:lnTo>
                  <a:lnTo>
                    <a:pt x="9049" y="305349"/>
                  </a:lnTo>
                  <a:lnTo>
                    <a:pt x="4049" y="305349"/>
                  </a:lnTo>
                  <a:lnTo>
                    <a:pt x="0" y="301296"/>
                  </a:lnTo>
                  <a:lnTo>
                    <a:pt x="0" y="296296"/>
                  </a:lnTo>
                  <a:lnTo>
                    <a:pt x="0" y="9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5910038" y="1269432"/>
            <a:ext cx="4178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7810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Data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689298" y="1266427"/>
            <a:ext cx="805180" cy="314960"/>
            <a:chOff x="6689298" y="1266427"/>
            <a:chExt cx="805180" cy="314960"/>
          </a:xfrm>
        </p:grpSpPr>
        <p:sp>
          <p:nvSpPr>
            <p:cNvPr id="64" name="object 64"/>
            <p:cNvSpPr/>
            <p:nvPr/>
          </p:nvSpPr>
          <p:spPr>
            <a:xfrm>
              <a:off x="6694061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791548" y="305349"/>
                  </a:moveTo>
                  <a:lnTo>
                    <a:pt x="4074" y="305349"/>
                  </a:lnTo>
                  <a:lnTo>
                    <a:pt x="0" y="301296"/>
                  </a:lnTo>
                  <a:lnTo>
                    <a:pt x="0" y="4054"/>
                  </a:lnTo>
                  <a:lnTo>
                    <a:pt x="4074" y="0"/>
                  </a:lnTo>
                  <a:lnTo>
                    <a:pt x="788948" y="0"/>
                  </a:lnTo>
                  <a:lnTo>
                    <a:pt x="791248" y="954"/>
                  </a:lnTo>
                  <a:lnTo>
                    <a:pt x="794648" y="4349"/>
                  </a:lnTo>
                  <a:lnTo>
                    <a:pt x="795598" y="6652"/>
                  </a:lnTo>
                  <a:lnTo>
                    <a:pt x="795598" y="30129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694061" y="1271189"/>
              <a:ext cx="795655" cy="305435"/>
            </a:xfrm>
            <a:custGeom>
              <a:avLst/>
              <a:gdLst/>
              <a:ahLst/>
              <a:cxnLst/>
              <a:rect l="l" t="t" r="r" b="b"/>
              <a:pathLst>
                <a:path w="795654" h="305434">
                  <a:moveTo>
                    <a:pt x="0" y="9054"/>
                  </a:moveTo>
                  <a:lnTo>
                    <a:pt x="0" y="4054"/>
                  </a:lnTo>
                  <a:lnTo>
                    <a:pt x="4074" y="0"/>
                  </a:lnTo>
                  <a:lnTo>
                    <a:pt x="9074" y="0"/>
                  </a:lnTo>
                  <a:lnTo>
                    <a:pt x="786548" y="0"/>
                  </a:lnTo>
                  <a:lnTo>
                    <a:pt x="788948" y="0"/>
                  </a:lnTo>
                  <a:lnTo>
                    <a:pt x="791248" y="954"/>
                  </a:lnTo>
                  <a:lnTo>
                    <a:pt x="792948" y="2652"/>
                  </a:lnTo>
                  <a:lnTo>
                    <a:pt x="794648" y="4349"/>
                  </a:lnTo>
                  <a:lnTo>
                    <a:pt x="795598" y="6652"/>
                  </a:lnTo>
                  <a:lnTo>
                    <a:pt x="795598" y="9054"/>
                  </a:lnTo>
                  <a:lnTo>
                    <a:pt x="795598" y="296296"/>
                  </a:lnTo>
                  <a:lnTo>
                    <a:pt x="795598" y="301296"/>
                  </a:lnTo>
                  <a:lnTo>
                    <a:pt x="791548" y="305349"/>
                  </a:lnTo>
                  <a:lnTo>
                    <a:pt x="786548" y="305349"/>
                  </a:lnTo>
                  <a:lnTo>
                    <a:pt x="9074" y="305349"/>
                  </a:lnTo>
                  <a:lnTo>
                    <a:pt x="4074" y="305349"/>
                  </a:lnTo>
                  <a:lnTo>
                    <a:pt x="0" y="301296"/>
                  </a:lnTo>
                  <a:lnTo>
                    <a:pt x="0" y="296296"/>
                  </a:lnTo>
                  <a:lnTo>
                    <a:pt x="0" y="905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/>
          <p:nvPr/>
        </p:nvSpPr>
        <p:spPr>
          <a:xfrm>
            <a:off x="6796230" y="1269432"/>
            <a:ext cx="58991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9850" marR="5080" indent="-57785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Replication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Manager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4337403" y="979272"/>
            <a:ext cx="3207385" cy="2748915"/>
            <a:chOff x="4337403" y="979272"/>
            <a:chExt cx="3207385" cy="2748915"/>
          </a:xfrm>
        </p:grpSpPr>
        <p:sp>
          <p:nvSpPr>
            <p:cNvPr id="68" name="object 68"/>
            <p:cNvSpPr/>
            <p:nvPr/>
          </p:nvSpPr>
          <p:spPr>
            <a:xfrm>
              <a:off x="6822511" y="3544667"/>
              <a:ext cx="493081" cy="182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597986" y="2287905"/>
              <a:ext cx="228174" cy="2285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7316035" y="2286130"/>
              <a:ext cx="228174" cy="22858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4342166" y="984035"/>
              <a:ext cx="795655" cy="685800"/>
            </a:xfrm>
            <a:custGeom>
              <a:avLst/>
              <a:gdLst/>
              <a:ahLst/>
              <a:cxnLst/>
              <a:rect l="l" t="t" r="r" b="b"/>
              <a:pathLst>
                <a:path w="795654" h="685800">
                  <a:moveTo>
                    <a:pt x="775273" y="685798"/>
                  </a:moveTo>
                  <a:lnTo>
                    <a:pt x="20349" y="685798"/>
                  </a:lnTo>
                  <a:lnTo>
                    <a:pt x="12434" y="684200"/>
                  </a:lnTo>
                  <a:lnTo>
                    <a:pt x="5965" y="679842"/>
                  </a:lnTo>
                  <a:lnTo>
                    <a:pt x="1601" y="673378"/>
                  </a:lnTo>
                  <a:lnTo>
                    <a:pt x="0" y="665463"/>
                  </a:lnTo>
                  <a:lnTo>
                    <a:pt x="0" y="20332"/>
                  </a:lnTo>
                  <a:lnTo>
                    <a:pt x="1601" y="12417"/>
                  </a:lnTo>
                  <a:lnTo>
                    <a:pt x="5965" y="5954"/>
                  </a:lnTo>
                  <a:lnTo>
                    <a:pt x="12434" y="1597"/>
                  </a:lnTo>
                  <a:lnTo>
                    <a:pt x="20349" y="0"/>
                  </a:lnTo>
                  <a:lnTo>
                    <a:pt x="780673" y="0"/>
                  </a:lnTo>
                  <a:lnTo>
                    <a:pt x="785848" y="2142"/>
                  </a:lnTo>
                  <a:lnTo>
                    <a:pt x="789648" y="5954"/>
                  </a:lnTo>
                  <a:lnTo>
                    <a:pt x="793473" y="9767"/>
                  </a:lnTo>
                  <a:lnTo>
                    <a:pt x="795598" y="14939"/>
                  </a:lnTo>
                  <a:lnTo>
                    <a:pt x="795598" y="665463"/>
                  </a:lnTo>
                  <a:lnTo>
                    <a:pt x="794001" y="673378"/>
                  </a:lnTo>
                  <a:lnTo>
                    <a:pt x="789645" y="679842"/>
                  </a:lnTo>
                  <a:lnTo>
                    <a:pt x="783184" y="684200"/>
                  </a:lnTo>
                  <a:lnTo>
                    <a:pt x="775273" y="68579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4342166" y="984035"/>
              <a:ext cx="795655" cy="685800"/>
            </a:xfrm>
            <a:custGeom>
              <a:avLst/>
              <a:gdLst/>
              <a:ahLst/>
              <a:cxnLst/>
              <a:rect l="l" t="t" r="r" b="b"/>
              <a:pathLst>
                <a:path w="795654" h="685800">
                  <a:moveTo>
                    <a:pt x="0" y="20332"/>
                  </a:moveTo>
                  <a:lnTo>
                    <a:pt x="1601" y="12417"/>
                  </a:lnTo>
                  <a:lnTo>
                    <a:pt x="5965" y="5954"/>
                  </a:lnTo>
                  <a:lnTo>
                    <a:pt x="12434" y="1597"/>
                  </a:lnTo>
                  <a:lnTo>
                    <a:pt x="20349" y="0"/>
                  </a:lnTo>
                  <a:lnTo>
                    <a:pt x="775273" y="0"/>
                  </a:lnTo>
                  <a:lnTo>
                    <a:pt x="780673" y="0"/>
                  </a:lnTo>
                  <a:lnTo>
                    <a:pt x="785848" y="2142"/>
                  </a:lnTo>
                  <a:lnTo>
                    <a:pt x="789648" y="5954"/>
                  </a:lnTo>
                  <a:lnTo>
                    <a:pt x="793473" y="9767"/>
                  </a:lnTo>
                  <a:lnTo>
                    <a:pt x="795598" y="14939"/>
                  </a:lnTo>
                  <a:lnTo>
                    <a:pt x="795598" y="20332"/>
                  </a:lnTo>
                  <a:lnTo>
                    <a:pt x="795598" y="665463"/>
                  </a:lnTo>
                  <a:lnTo>
                    <a:pt x="794001" y="673378"/>
                  </a:lnTo>
                  <a:lnTo>
                    <a:pt x="789645" y="679842"/>
                  </a:lnTo>
                  <a:lnTo>
                    <a:pt x="783184" y="684200"/>
                  </a:lnTo>
                  <a:lnTo>
                    <a:pt x="775273" y="685798"/>
                  </a:lnTo>
                  <a:lnTo>
                    <a:pt x="20349" y="685798"/>
                  </a:lnTo>
                  <a:lnTo>
                    <a:pt x="12434" y="684200"/>
                  </a:lnTo>
                  <a:lnTo>
                    <a:pt x="5965" y="679842"/>
                  </a:lnTo>
                  <a:lnTo>
                    <a:pt x="1601" y="673378"/>
                  </a:lnTo>
                  <a:lnTo>
                    <a:pt x="0" y="665463"/>
                  </a:lnTo>
                  <a:lnTo>
                    <a:pt x="0" y="2033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3" name="object 73"/>
          <p:cNvSpPr txBox="1"/>
          <p:nvPr/>
        </p:nvSpPr>
        <p:spPr>
          <a:xfrm>
            <a:off x="4462467" y="1148878"/>
            <a:ext cx="105664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75005" algn="l"/>
                <a:tab pos="1043305" algn="l"/>
              </a:tabLst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Cloudera	</a:t>
            </a:r>
            <a:r>
              <a:rPr dirty="0" u="sng" sz="105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	</a:t>
            </a:r>
            <a:endParaRPr sz="1050">
              <a:latin typeface="Times New Roman"/>
              <a:cs typeface="Times New Roman"/>
            </a:endParaRPr>
          </a:p>
          <a:p>
            <a:pPr marL="14604">
              <a:lnSpc>
                <a:spcPct val="100000"/>
              </a:lnSpc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Manager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642574" y="3499542"/>
            <a:ext cx="3825240" cy="351155"/>
          </a:xfrm>
          <a:custGeom>
            <a:avLst/>
            <a:gdLst/>
            <a:ahLst/>
            <a:cxnLst/>
            <a:rect l="l" t="t" r="r" b="b"/>
            <a:pathLst>
              <a:path w="3825240" h="351154">
                <a:moveTo>
                  <a:pt x="0" y="40699"/>
                </a:moveTo>
                <a:lnTo>
                  <a:pt x="3641365" y="40699"/>
                </a:lnTo>
                <a:lnTo>
                  <a:pt x="3641365" y="0"/>
                </a:lnTo>
                <a:lnTo>
                  <a:pt x="3824989" y="175349"/>
                </a:lnTo>
                <a:lnTo>
                  <a:pt x="3641365" y="350699"/>
                </a:lnTo>
                <a:lnTo>
                  <a:pt x="3641365" y="309974"/>
                </a:lnTo>
                <a:lnTo>
                  <a:pt x="0" y="309974"/>
                </a:lnTo>
                <a:lnTo>
                  <a:pt x="0" y="40699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1896416" y="3564641"/>
            <a:ext cx="31705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i="1">
                <a:solidFill>
                  <a:srgbClr val="00A3AE"/>
                </a:solidFill>
                <a:latin typeface="Roboto"/>
                <a:cs typeface="Roboto"/>
              </a:rPr>
              <a:t>Intelligent Replication (data, metadata,</a:t>
            </a:r>
            <a:r>
              <a:rPr dirty="0" sz="1200" spc="-70" i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200" i="1">
                <a:solidFill>
                  <a:srgbClr val="00A3AE"/>
                </a:solidFill>
                <a:latin typeface="Roboto"/>
                <a:cs typeface="Roboto"/>
              </a:rPr>
              <a:t>policies)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76" name="object 7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84</a:t>
            </a:fld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6" name="object 6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411474" y="4852140"/>
              <a:ext cx="769073" cy="918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9099" y="640078"/>
            <a:ext cx="2378075" cy="1325245"/>
          </a:xfrm>
          <a:prstGeom prst="rect"/>
          <a:solidFill>
            <a:srgbClr val="172B34">
              <a:alpha val="7449"/>
            </a:srgbClr>
          </a:solidFill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850">
              <a:latin typeface="Times New Roman"/>
              <a:cs typeface="Times New Roman"/>
            </a:endParaRPr>
          </a:p>
          <a:p>
            <a:pPr marL="83185" marR="474980">
              <a:lnSpc>
                <a:spcPct val="80000"/>
              </a:lnSpc>
            </a:pPr>
            <a:r>
              <a:rPr dirty="0" sz="2000" spc="-10" b="0">
                <a:solidFill>
                  <a:srgbClr val="D8D8D8"/>
                </a:solidFill>
                <a:latin typeface="Lato"/>
                <a:cs typeface="Lato"/>
              </a:rPr>
              <a:t>MIGRATE </a:t>
            </a:r>
            <a:r>
              <a:rPr dirty="0" sz="2000" spc="-55" b="0">
                <a:solidFill>
                  <a:srgbClr val="D8D8D8"/>
                </a:solidFill>
                <a:latin typeface="Lato"/>
                <a:cs typeface="Lato"/>
              </a:rPr>
              <a:t>TO  </a:t>
            </a:r>
            <a:r>
              <a:rPr dirty="0" sz="2000" spc="15" b="0">
                <a:solidFill>
                  <a:srgbClr val="D8D8D8"/>
                </a:solidFill>
                <a:latin typeface="Lato"/>
                <a:cs typeface="Lato"/>
              </a:rPr>
              <a:t>PUBLIC</a:t>
            </a:r>
            <a:r>
              <a:rPr dirty="0" sz="2000" spc="-195" b="0">
                <a:solidFill>
                  <a:srgbClr val="D8D8D8"/>
                </a:solidFill>
                <a:latin typeface="Lato"/>
                <a:cs typeface="Lato"/>
              </a:rPr>
              <a:t> </a:t>
            </a:r>
            <a:r>
              <a:rPr dirty="0" sz="2000" spc="-20" b="0">
                <a:solidFill>
                  <a:srgbClr val="D8D8D8"/>
                </a:solidFill>
                <a:latin typeface="Lato"/>
                <a:cs typeface="Lato"/>
              </a:rPr>
              <a:t>CLOUD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9763" y="2010663"/>
            <a:ext cx="2118995" cy="2402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D8D8D8"/>
                </a:solidFill>
                <a:latin typeface="Roboto"/>
                <a:cs typeface="Roboto"/>
              </a:rPr>
              <a:t>Process</a:t>
            </a:r>
            <a:endParaRPr sz="12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Roboto"/>
              <a:cs typeface="Roboto"/>
            </a:endParaRPr>
          </a:p>
          <a:p>
            <a:pPr marL="301625" marR="523875" indent="-269875">
              <a:lnSpc>
                <a:spcPct val="100000"/>
              </a:lnSpc>
              <a:buClr>
                <a:srgbClr val="BFBFBF"/>
              </a:buClr>
              <a:buSzPct val="79166"/>
              <a:buChar char="•"/>
              <a:tabLst>
                <a:tab pos="301625" algn="l"/>
                <a:tab pos="30226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Set up public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  environments</a:t>
            </a:r>
            <a:endParaRPr sz="1200">
              <a:latin typeface="Roboto"/>
              <a:cs typeface="Roboto"/>
            </a:endParaRPr>
          </a:p>
          <a:p>
            <a:pPr marL="302260" indent="-269875">
              <a:lnSpc>
                <a:spcPct val="100000"/>
              </a:lnSpc>
              <a:buClr>
                <a:srgbClr val="BFBFBF"/>
              </a:buClr>
              <a:buSzPct val="79166"/>
              <a:buChar char="•"/>
              <a:tabLst>
                <a:tab pos="301625" algn="l"/>
                <a:tab pos="30226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Register classic</a:t>
            </a:r>
            <a:r>
              <a:rPr dirty="0" sz="1200" spc="-30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cluster(s)</a:t>
            </a:r>
            <a:endParaRPr sz="1200">
              <a:latin typeface="Roboto"/>
              <a:cs typeface="Roboto"/>
            </a:endParaRPr>
          </a:p>
          <a:p>
            <a:pPr marL="301625" marR="601345" indent="-269875">
              <a:lnSpc>
                <a:spcPct val="100000"/>
              </a:lnSpc>
              <a:buClr>
                <a:srgbClr val="BFBFBF"/>
              </a:buClr>
              <a:buSzPct val="79166"/>
              <a:buChar char="•"/>
              <a:tabLst>
                <a:tab pos="301625" algn="l"/>
                <a:tab pos="302260" algn="l"/>
              </a:tabLst>
            </a:pP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Identify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candidate  workloads</a:t>
            </a:r>
            <a:endParaRPr sz="1200">
              <a:latin typeface="Roboto"/>
              <a:cs typeface="Roboto"/>
            </a:endParaRPr>
          </a:p>
          <a:p>
            <a:pPr marL="301625" marR="5080" indent="-269875">
              <a:lnSpc>
                <a:spcPct val="100000"/>
              </a:lnSpc>
              <a:buClr>
                <a:srgbClr val="BFBFBF"/>
              </a:buClr>
              <a:buSzPct val="79166"/>
              <a:buChar char="•"/>
              <a:tabLst>
                <a:tab pos="301625" algn="l"/>
                <a:tab pos="302260" algn="l"/>
              </a:tabLst>
            </a:pP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Migrate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workload data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and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metadata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using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Replication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Manager 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(“Burst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to</a:t>
            </a:r>
            <a:r>
              <a:rPr dirty="0" sz="1200" spc="-1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Cloud”)</a:t>
            </a:r>
            <a:endParaRPr sz="1200">
              <a:latin typeface="Roboto"/>
              <a:cs typeface="Roboto"/>
            </a:endParaRPr>
          </a:p>
          <a:p>
            <a:pPr marL="301625" marR="443230" indent="-269875">
              <a:lnSpc>
                <a:spcPct val="100000"/>
              </a:lnSpc>
              <a:buClr>
                <a:srgbClr val="BFBFBF"/>
              </a:buClr>
              <a:buSzPct val="79166"/>
              <a:buChar char="•"/>
              <a:tabLst>
                <a:tab pos="301625" algn="l"/>
                <a:tab pos="302260" algn="l"/>
              </a:tabLst>
            </a:pPr>
            <a:r>
              <a:rPr dirty="0" sz="1200" spc="-20">
                <a:solidFill>
                  <a:srgbClr val="D8D8D8"/>
                </a:solidFill>
                <a:latin typeface="Roboto"/>
                <a:cs typeface="Roboto"/>
              </a:rPr>
              <a:t>Test </a:t>
            </a:r>
            <a:r>
              <a:rPr dirty="0" sz="1200" spc="-5">
                <a:solidFill>
                  <a:srgbClr val="D8D8D8"/>
                </a:solidFill>
                <a:latin typeface="Roboto"/>
                <a:cs typeface="Roboto"/>
              </a:rPr>
              <a:t>and </a:t>
            </a:r>
            <a:r>
              <a:rPr dirty="0" sz="1200" spc="-10">
                <a:solidFill>
                  <a:srgbClr val="D8D8D8"/>
                </a:solidFill>
                <a:latin typeface="Roboto"/>
                <a:cs typeface="Roboto"/>
              </a:rPr>
              <a:t>promote to  production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44018" y="662878"/>
            <a:ext cx="5580863" cy="3771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84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234696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BURST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TO</a:t>
            </a:r>
            <a:r>
              <a:rPr dirty="0" sz="2200" spc="-33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endParaRPr sz="22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0322" y="1380811"/>
            <a:ext cx="2218690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6352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FF8300"/>
                </a:solidFill>
                <a:latin typeface="Roboto"/>
                <a:cs typeface="Roboto"/>
              </a:rPr>
              <a:t>Workload </a:t>
            </a: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Manager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identiﬁes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burstable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 workloads</a:t>
            </a:r>
            <a:endParaRPr sz="1200">
              <a:latin typeface="Roboto"/>
              <a:cs typeface="Roboto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Replication Manager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replicates  targeted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datasets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to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cloud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(data,  </a:t>
            </a:r>
            <a:r>
              <a:rPr dirty="0" sz="1200" spc="-5">
                <a:solidFill>
                  <a:srgbClr val="FFFFFF"/>
                </a:solidFill>
                <a:latin typeface="Roboto"/>
                <a:cs typeface="Roboto"/>
              </a:rPr>
              <a:t>schema, policies, &amp;</a:t>
            </a:r>
            <a:r>
              <a:rPr dirty="0" sz="1200" spc="-2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Roboto"/>
                <a:cs typeface="Roboto"/>
              </a:rPr>
              <a:t>lineage)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6217" y="3135293"/>
            <a:ext cx="1550670" cy="1421130"/>
          </a:xfrm>
          <a:custGeom>
            <a:avLst/>
            <a:gdLst/>
            <a:ahLst/>
            <a:cxnLst/>
            <a:rect l="l" t="t" r="r" b="b"/>
            <a:pathLst>
              <a:path w="1550670" h="1421129">
                <a:moveTo>
                  <a:pt x="1550476" y="1420647"/>
                </a:moveTo>
                <a:lnTo>
                  <a:pt x="0" y="1420647"/>
                </a:lnTo>
                <a:lnTo>
                  <a:pt x="0" y="0"/>
                </a:lnTo>
                <a:lnTo>
                  <a:pt x="1550476" y="0"/>
                </a:lnTo>
                <a:lnTo>
                  <a:pt x="1550476" y="1420647"/>
                </a:lnTo>
                <a:close/>
              </a:path>
            </a:pathLst>
          </a:custGeom>
          <a:solidFill>
            <a:srgbClr val="2F3B4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456217" y="3135293"/>
            <a:ext cx="1550670" cy="1421130"/>
          </a:xfrm>
          <a:prstGeom prst="rect">
            <a:avLst/>
          </a:prstGeom>
          <a:ln w="19049">
            <a:solidFill>
              <a:srgbClr val="FFFFFF"/>
            </a:solidFill>
          </a:ln>
        </p:spPr>
        <p:txBody>
          <a:bodyPr wrap="square" lIns="0" tIns="22860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180"/>
              </a:spcBef>
            </a:pPr>
            <a:r>
              <a:rPr dirty="0" sz="1050" spc="-5">
                <a:solidFill>
                  <a:srgbClr val="FFFFFF"/>
                </a:solidFill>
                <a:latin typeface="Roboto"/>
                <a:cs typeface="Roboto"/>
              </a:rPr>
              <a:t>CDH / HDP /</a:t>
            </a:r>
            <a:r>
              <a:rPr dirty="0" sz="1050" spc="-3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CDP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31021" y="3499742"/>
            <a:ext cx="1401445" cy="287655"/>
          </a:xfrm>
          <a:prstGeom prst="rect">
            <a:avLst/>
          </a:prstGeom>
          <a:solidFill>
            <a:srgbClr val="2F3B42"/>
          </a:solidFill>
          <a:ln w="9524">
            <a:solidFill>
              <a:srgbClr val="FF8300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297180">
              <a:lnSpc>
                <a:spcPct val="100000"/>
              </a:lnSpc>
              <a:spcBef>
                <a:spcPts val="459"/>
              </a:spcBef>
            </a:pPr>
            <a:r>
              <a:rPr dirty="0" sz="1050" spc="-5">
                <a:solidFill>
                  <a:srgbClr val="FF8300"/>
                </a:solidFill>
                <a:latin typeface="Roboto"/>
                <a:cs typeface="Roboto"/>
              </a:rPr>
              <a:t>Existing</a:t>
            </a:r>
            <a:r>
              <a:rPr dirty="0" sz="1050" spc="-1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FF8300"/>
                </a:solidFill>
                <a:latin typeface="Roboto"/>
                <a:cs typeface="Roboto"/>
              </a:rPr>
              <a:t>Apps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31021" y="3850442"/>
            <a:ext cx="1401445" cy="287655"/>
          </a:xfrm>
          <a:prstGeom prst="rect">
            <a:avLst/>
          </a:prstGeom>
          <a:solidFill>
            <a:srgbClr val="2F3B42"/>
          </a:solidFill>
          <a:ln w="9524">
            <a:solidFill>
              <a:srgbClr val="00A3AE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311785">
              <a:lnSpc>
                <a:spcPct val="100000"/>
              </a:lnSpc>
              <a:spcBef>
                <a:spcPts val="459"/>
              </a:spcBef>
            </a:pPr>
            <a:r>
              <a:rPr dirty="0" sz="1050" spc="-5">
                <a:solidFill>
                  <a:srgbClr val="00A3AE"/>
                </a:solidFill>
                <a:latin typeface="Roboto"/>
                <a:cs typeface="Roboto"/>
              </a:rPr>
              <a:t>Existing</a:t>
            </a:r>
            <a:r>
              <a:rPr dirty="0" sz="1050" spc="-15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00A3AE"/>
                </a:solidFill>
                <a:latin typeface="Roboto"/>
                <a:cs typeface="Roboto"/>
              </a:rPr>
              <a:t>Data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31021" y="4201116"/>
            <a:ext cx="1401445" cy="287655"/>
          </a:xfrm>
          <a:prstGeom prst="rect">
            <a:avLst/>
          </a:prstGeom>
          <a:solidFill>
            <a:srgbClr val="2F3B42"/>
          </a:solidFill>
          <a:ln w="9524">
            <a:solidFill>
              <a:srgbClr val="828282"/>
            </a:solidFill>
          </a:ln>
        </p:spPr>
        <p:txBody>
          <a:bodyPr wrap="square" lIns="0" tIns="58419" rIns="0" bIns="0" rtlCol="0" vert="horz">
            <a:spAutoFit/>
          </a:bodyPr>
          <a:lstStyle/>
          <a:p>
            <a:pPr marL="163195">
              <a:lnSpc>
                <a:spcPct val="100000"/>
              </a:lnSpc>
              <a:spcBef>
                <a:spcPts val="459"/>
              </a:spcBef>
            </a:pPr>
            <a:r>
              <a:rPr dirty="0" sz="1050" spc="-5">
                <a:solidFill>
                  <a:srgbClr val="BFBFBF"/>
                </a:solidFill>
                <a:latin typeface="Roboto"/>
                <a:cs typeface="Roboto"/>
              </a:rPr>
              <a:t>Existing</a:t>
            </a:r>
            <a:r>
              <a:rPr dirty="0" sz="1050" spc="-20">
                <a:solidFill>
                  <a:srgbClr val="BFBFBF"/>
                </a:solidFill>
                <a:latin typeface="Roboto"/>
                <a:cs typeface="Roboto"/>
              </a:rPr>
              <a:t> </a:t>
            </a:r>
            <a:r>
              <a:rPr dirty="0" sz="1050" spc="-10">
                <a:solidFill>
                  <a:srgbClr val="BFBFBF"/>
                </a:solidFill>
                <a:latin typeface="Roboto"/>
                <a:cs typeface="Roboto"/>
              </a:rPr>
              <a:t>Hardware</a:t>
            </a:r>
            <a:endParaRPr sz="105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313241" y="586448"/>
            <a:ext cx="3187065" cy="938530"/>
            <a:chOff x="4313241" y="586448"/>
            <a:chExt cx="3187065" cy="938530"/>
          </a:xfrm>
        </p:grpSpPr>
        <p:sp>
          <p:nvSpPr>
            <p:cNvPr id="15" name="object 15"/>
            <p:cNvSpPr/>
            <p:nvPr/>
          </p:nvSpPr>
          <p:spPr>
            <a:xfrm>
              <a:off x="4322766" y="595973"/>
              <a:ext cx="3168015" cy="701675"/>
            </a:xfrm>
            <a:custGeom>
              <a:avLst/>
              <a:gdLst/>
              <a:ahLst/>
              <a:cxnLst/>
              <a:rect l="l" t="t" r="r" b="b"/>
              <a:pathLst>
                <a:path w="3168015" h="701675">
                  <a:moveTo>
                    <a:pt x="3146618" y="701098"/>
                  </a:moveTo>
                  <a:lnTo>
                    <a:pt x="20799" y="701098"/>
                  </a:lnTo>
                  <a:lnTo>
                    <a:pt x="12708" y="699464"/>
                  </a:lnTo>
                  <a:lnTo>
                    <a:pt x="6096" y="695009"/>
                  </a:lnTo>
                  <a:lnTo>
                    <a:pt x="1636" y="688402"/>
                  </a:lnTo>
                  <a:lnTo>
                    <a:pt x="0" y="680311"/>
                  </a:lnTo>
                  <a:lnTo>
                    <a:pt x="0" y="20787"/>
                  </a:lnTo>
                  <a:lnTo>
                    <a:pt x="1636" y="12696"/>
                  </a:lnTo>
                  <a:lnTo>
                    <a:pt x="6096" y="6088"/>
                  </a:lnTo>
                  <a:lnTo>
                    <a:pt x="12708" y="1633"/>
                  </a:lnTo>
                  <a:lnTo>
                    <a:pt x="20799" y="0"/>
                  </a:lnTo>
                  <a:lnTo>
                    <a:pt x="3152118" y="0"/>
                  </a:lnTo>
                  <a:lnTo>
                    <a:pt x="3157418" y="2189"/>
                  </a:lnTo>
                  <a:lnTo>
                    <a:pt x="3161318" y="6087"/>
                  </a:lnTo>
                  <a:lnTo>
                    <a:pt x="3165218" y="9987"/>
                  </a:lnTo>
                  <a:lnTo>
                    <a:pt x="3167393" y="15274"/>
                  </a:lnTo>
                  <a:lnTo>
                    <a:pt x="3167393" y="680311"/>
                  </a:lnTo>
                  <a:lnTo>
                    <a:pt x="3165761" y="688402"/>
                  </a:lnTo>
                  <a:lnTo>
                    <a:pt x="3161309" y="695009"/>
                  </a:lnTo>
                  <a:lnTo>
                    <a:pt x="3154705" y="699464"/>
                  </a:lnTo>
                  <a:lnTo>
                    <a:pt x="3146618" y="70109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322766" y="595973"/>
              <a:ext cx="3168015" cy="701675"/>
            </a:xfrm>
            <a:custGeom>
              <a:avLst/>
              <a:gdLst/>
              <a:ahLst/>
              <a:cxnLst/>
              <a:rect l="l" t="t" r="r" b="b"/>
              <a:pathLst>
                <a:path w="3168015" h="701675">
                  <a:moveTo>
                    <a:pt x="0" y="20787"/>
                  </a:moveTo>
                  <a:lnTo>
                    <a:pt x="1636" y="12696"/>
                  </a:lnTo>
                  <a:lnTo>
                    <a:pt x="6096" y="6088"/>
                  </a:lnTo>
                  <a:lnTo>
                    <a:pt x="12708" y="1633"/>
                  </a:lnTo>
                  <a:lnTo>
                    <a:pt x="20799" y="0"/>
                  </a:lnTo>
                  <a:lnTo>
                    <a:pt x="3146618" y="0"/>
                  </a:lnTo>
                  <a:lnTo>
                    <a:pt x="3152118" y="0"/>
                  </a:lnTo>
                  <a:lnTo>
                    <a:pt x="3157418" y="2189"/>
                  </a:lnTo>
                  <a:lnTo>
                    <a:pt x="3161318" y="6087"/>
                  </a:lnTo>
                  <a:lnTo>
                    <a:pt x="3165218" y="9987"/>
                  </a:lnTo>
                  <a:lnTo>
                    <a:pt x="3167393" y="15274"/>
                  </a:lnTo>
                  <a:lnTo>
                    <a:pt x="3167393" y="20787"/>
                  </a:lnTo>
                  <a:lnTo>
                    <a:pt x="3167393" y="680311"/>
                  </a:lnTo>
                  <a:lnTo>
                    <a:pt x="3165761" y="688402"/>
                  </a:lnTo>
                  <a:lnTo>
                    <a:pt x="3161309" y="695009"/>
                  </a:lnTo>
                  <a:lnTo>
                    <a:pt x="3154705" y="699464"/>
                  </a:lnTo>
                  <a:lnTo>
                    <a:pt x="3146618" y="701098"/>
                  </a:lnTo>
                  <a:lnTo>
                    <a:pt x="20799" y="701098"/>
                  </a:lnTo>
                  <a:lnTo>
                    <a:pt x="12708" y="699464"/>
                  </a:lnTo>
                  <a:lnTo>
                    <a:pt x="6096" y="695009"/>
                  </a:lnTo>
                  <a:lnTo>
                    <a:pt x="1636" y="688402"/>
                  </a:lnTo>
                  <a:lnTo>
                    <a:pt x="0" y="680311"/>
                  </a:lnTo>
                  <a:lnTo>
                    <a:pt x="0" y="2078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906463" y="1297072"/>
              <a:ext cx="0" cy="221615"/>
            </a:xfrm>
            <a:custGeom>
              <a:avLst/>
              <a:gdLst/>
              <a:ahLst/>
              <a:cxnLst/>
              <a:rect l="l" t="t" r="r" b="b"/>
              <a:pathLst>
                <a:path w="0" h="221615">
                  <a:moveTo>
                    <a:pt x="0" y="0"/>
                  </a:moveTo>
                  <a:lnTo>
                    <a:pt x="0" y="221099"/>
                  </a:lnTo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4396441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880223" y="308074"/>
                  </a:moveTo>
                  <a:lnTo>
                    <a:pt x="4074" y="308074"/>
                  </a:lnTo>
                  <a:lnTo>
                    <a:pt x="0" y="303984"/>
                  </a:lnTo>
                  <a:lnTo>
                    <a:pt x="0" y="4089"/>
                  </a:lnTo>
                  <a:lnTo>
                    <a:pt x="4074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48" y="2677"/>
                  </a:lnTo>
                  <a:lnTo>
                    <a:pt x="883348" y="4389"/>
                  </a:lnTo>
                  <a:lnTo>
                    <a:pt x="884323" y="6712"/>
                  </a:lnTo>
                  <a:lnTo>
                    <a:pt x="884323" y="303984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396441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0" y="9134"/>
                  </a:moveTo>
                  <a:lnTo>
                    <a:pt x="0" y="4089"/>
                  </a:lnTo>
                  <a:lnTo>
                    <a:pt x="4074" y="0"/>
                  </a:lnTo>
                  <a:lnTo>
                    <a:pt x="9124" y="0"/>
                  </a:lnTo>
                  <a:lnTo>
                    <a:pt x="875173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48" y="2677"/>
                  </a:lnTo>
                  <a:lnTo>
                    <a:pt x="883348" y="4389"/>
                  </a:lnTo>
                  <a:lnTo>
                    <a:pt x="884323" y="6712"/>
                  </a:lnTo>
                  <a:lnTo>
                    <a:pt x="884323" y="9134"/>
                  </a:lnTo>
                  <a:lnTo>
                    <a:pt x="884323" y="298939"/>
                  </a:lnTo>
                  <a:lnTo>
                    <a:pt x="884323" y="303984"/>
                  </a:lnTo>
                  <a:lnTo>
                    <a:pt x="880223" y="308074"/>
                  </a:lnTo>
                  <a:lnTo>
                    <a:pt x="875173" y="308074"/>
                  </a:lnTo>
                  <a:lnTo>
                    <a:pt x="9124" y="308074"/>
                  </a:lnTo>
                  <a:lnTo>
                    <a:pt x="4074" y="308074"/>
                  </a:lnTo>
                  <a:lnTo>
                    <a:pt x="0" y="303984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4607576" y="896746"/>
            <a:ext cx="4616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8636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Data 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Catalog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54726" y="908125"/>
            <a:ext cx="894080" cy="318135"/>
            <a:chOff x="5454726" y="908125"/>
            <a:chExt cx="894080" cy="318135"/>
          </a:xfrm>
        </p:grpSpPr>
        <p:sp>
          <p:nvSpPr>
            <p:cNvPr id="22" name="object 22"/>
            <p:cNvSpPr/>
            <p:nvPr/>
          </p:nvSpPr>
          <p:spPr>
            <a:xfrm>
              <a:off x="5459488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880223" y="308074"/>
                  </a:moveTo>
                  <a:lnTo>
                    <a:pt x="4074" y="308074"/>
                  </a:lnTo>
                  <a:lnTo>
                    <a:pt x="0" y="303984"/>
                  </a:lnTo>
                  <a:lnTo>
                    <a:pt x="0" y="4089"/>
                  </a:lnTo>
                  <a:lnTo>
                    <a:pt x="4074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23" y="2677"/>
                  </a:lnTo>
                  <a:lnTo>
                    <a:pt x="883348" y="4389"/>
                  </a:lnTo>
                  <a:lnTo>
                    <a:pt x="884298" y="6712"/>
                  </a:lnTo>
                  <a:lnTo>
                    <a:pt x="884298" y="303984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59488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0" y="9134"/>
                  </a:moveTo>
                  <a:lnTo>
                    <a:pt x="0" y="4089"/>
                  </a:lnTo>
                  <a:lnTo>
                    <a:pt x="4074" y="0"/>
                  </a:lnTo>
                  <a:lnTo>
                    <a:pt x="9124" y="0"/>
                  </a:lnTo>
                  <a:lnTo>
                    <a:pt x="875173" y="0"/>
                  </a:lnTo>
                  <a:lnTo>
                    <a:pt x="877598" y="0"/>
                  </a:lnTo>
                  <a:lnTo>
                    <a:pt x="879923" y="962"/>
                  </a:lnTo>
                  <a:lnTo>
                    <a:pt x="881623" y="2677"/>
                  </a:lnTo>
                  <a:lnTo>
                    <a:pt x="883348" y="4389"/>
                  </a:lnTo>
                  <a:lnTo>
                    <a:pt x="884298" y="6712"/>
                  </a:lnTo>
                  <a:lnTo>
                    <a:pt x="884298" y="9134"/>
                  </a:lnTo>
                  <a:lnTo>
                    <a:pt x="884298" y="298939"/>
                  </a:lnTo>
                  <a:lnTo>
                    <a:pt x="884298" y="303984"/>
                  </a:lnTo>
                  <a:lnTo>
                    <a:pt x="880223" y="308074"/>
                  </a:lnTo>
                  <a:lnTo>
                    <a:pt x="875173" y="308074"/>
                  </a:lnTo>
                  <a:lnTo>
                    <a:pt x="9124" y="308074"/>
                  </a:lnTo>
                  <a:lnTo>
                    <a:pt x="4074" y="308074"/>
                  </a:lnTo>
                  <a:lnTo>
                    <a:pt x="0" y="303984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5212019" y="612349"/>
            <a:ext cx="1389380" cy="614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Management</a:t>
            </a:r>
            <a:r>
              <a:rPr dirty="0" sz="1100" spc="-5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Console</a:t>
            </a:r>
            <a:endParaRPr sz="1100">
              <a:latin typeface="Roboto"/>
              <a:cs typeface="Roboto"/>
            </a:endParaRPr>
          </a:p>
          <a:p>
            <a:pPr algn="ctr" marL="422275" marR="424180">
              <a:lnSpc>
                <a:spcPct val="100000"/>
              </a:lnSpc>
              <a:spcBef>
                <a:spcPts val="920"/>
              </a:spcBef>
            </a:pPr>
            <a:r>
              <a:rPr dirty="0" sz="1000" spc="-20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orkload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Manager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517749" y="908125"/>
            <a:ext cx="894080" cy="318135"/>
            <a:chOff x="6517749" y="908125"/>
            <a:chExt cx="894080" cy="318135"/>
          </a:xfrm>
        </p:grpSpPr>
        <p:sp>
          <p:nvSpPr>
            <p:cNvPr id="26" name="object 26"/>
            <p:cNvSpPr/>
            <p:nvPr/>
          </p:nvSpPr>
          <p:spPr>
            <a:xfrm>
              <a:off x="6522511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880248" y="308074"/>
                  </a:moveTo>
                  <a:lnTo>
                    <a:pt x="4099" y="308074"/>
                  </a:lnTo>
                  <a:lnTo>
                    <a:pt x="0" y="303984"/>
                  </a:lnTo>
                  <a:lnTo>
                    <a:pt x="0" y="4089"/>
                  </a:lnTo>
                  <a:lnTo>
                    <a:pt x="4099" y="0"/>
                  </a:lnTo>
                  <a:lnTo>
                    <a:pt x="877623" y="0"/>
                  </a:lnTo>
                  <a:lnTo>
                    <a:pt x="879948" y="962"/>
                  </a:lnTo>
                  <a:lnTo>
                    <a:pt x="881648" y="2677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303984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522511" y="912888"/>
              <a:ext cx="884555" cy="308610"/>
            </a:xfrm>
            <a:custGeom>
              <a:avLst/>
              <a:gdLst/>
              <a:ahLst/>
              <a:cxnLst/>
              <a:rect l="l" t="t" r="r" b="b"/>
              <a:pathLst>
                <a:path w="884554" h="308609">
                  <a:moveTo>
                    <a:pt x="0" y="9134"/>
                  </a:moveTo>
                  <a:lnTo>
                    <a:pt x="0" y="4089"/>
                  </a:lnTo>
                  <a:lnTo>
                    <a:pt x="4099" y="0"/>
                  </a:lnTo>
                  <a:lnTo>
                    <a:pt x="9149" y="0"/>
                  </a:lnTo>
                  <a:lnTo>
                    <a:pt x="875198" y="0"/>
                  </a:lnTo>
                  <a:lnTo>
                    <a:pt x="877623" y="0"/>
                  </a:lnTo>
                  <a:lnTo>
                    <a:pt x="879948" y="962"/>
                  </a:lnTo>
                  <a:lnTo>
                    <a:pt x="881648" y="2677"/>
                  </a:lnTo>
                  <a:lnTo>
                    <a:pt x="883373" y="4389"/>
                  </a:lnTo>
                  <a:lnTo>
                    <a:pt x="884323" y="6712"/>
                  </a:lnTo>
                  <a:lnTo>
                    <a:pt x="884323" y="9134"/>
                  </a:lnTo>
                  <a:lnTo>
                    <a:pt x="884323" y="298939"/>
                  </a:lnTo>
                  <a:lnTo>
                    <a:pt x="884323" y="303984"/>
                  </a:lnTo>
                  <a:lnTo>
                    <a:pt x="880248" y="308074"/>
                  </a:lnTo>
                  <a:lnTo>
                    <a:pt x="875198" y="308074"/>
                  </a:lnTo>
                  <a:lnTo>
                    <a:pt x="9149" y="308074"/>
                  </a:lnTo>
                  <a:lnTo>
                    <a:pt x="4099" y="308074"/>
                  </a:lnTo>
                  <a:lnTo>
                    <a:pt x="0" y="303984"/>
                  </a:lnTo>
                  <a:lnTo>
                    <a:pt x="0" y="298939"/>
                  </a:lnTo>
                  <a:lnTo>
                    <a:pt x="0" y="913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6637732" y="896746"/>
            <a:ext cx="65214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 marR="5080" indent="-6413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Replication  </a:t>
            </a:r>
            <a:r>
              <a:rPr dirty="0" sz="1000" spc="-5">
                <a:solidFill>
                  <a:srgbClr val="FFFFFF"/>
                </a:solidFill>
                <a:latin typeface="Roboto"/>
                <a:cs typeface="Roboto"/>
              </a:rPr>
              <a:t>Manager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313241" y="1508571"/>
            <a:ext cx="3187065" cy="1439545"/>
            <a:chOff x="4313241" y="1508571"/>
            <a:chExt cx="3187065" cy="1439545"/>
          </a:xfrm>
        </p:grpSpPr>
        <p:sp>
          <p:nvSpPr>
            <p:cNvPr id="30" name="object 30"/>
            <p:cNvSpPr/>
            <p:nvPr/>
          </p:nvSpPr>
          <p:spPr>
            <a:xfrm>
              <a:off x="4823840" y="2351645"/>
              <a:ext cx="1891030" cy="316230"/>
            </a:xfrm>
            <a:custGeom>
              <a:avLst/>
              <a:gdLst/>
              <a:ahLst/>
              <a:cxnLst/>
              <a:rect l="l" t="t" r="r" b="b"/>
              <a:pathLst>
                <a:path w="1891029" h="316230">
                  <a:moveTo>
                    <a:pt x="0" y="9364"/>
                  </a:moveTo>
                  <a:lnTo>
                    <a:pt x="0" y="4192"/>
                  </a:lnTo>
                  <a:lnTo>
                    <a:pt x="4174" y="0"/>
                  </a:lnTo>
                  <a:lnTo>
                    <a:pt x="9349" y="0"/>
                  </a:lnTo>
                  <a:lnTo>
                    <a:pt x="1881521" y="0"/>
                  </a:lnTo>
                  <a:lnTo>
                    <a:pt x="1883996" y="0"/>
                  </a:lnTo>
                  <a:lnTo>
                    <a:pt x="1886396" y="984"/>
                  </a:lnTo>
                  <a:lnTo>
                    <a:pt x="1888146" y="2742"/>
                  </a:lnTo>
                  <a:lnTo>
                    <a:pt x="1889896" y="4499"/>
                  </a:lnTo>
                  <a:lnTo>
                    <a:pt x="1890896" y="6879"/>
                  </a:lnTo>
                  <a:lnTo>
                    <a:pt x="1890896" y="9364"/>
                  </a:lnTo>
                  <a:lnTo>
                    <a:pt x="1890896" y="306524"/>
                  </a:lnTo>
                  <a:lnTo>
                    <a:pt x="1890896" y="311699"/>
                  </a:lnTo>
                  <a:lnTo>
                    <a:pt x="1886696" y="315899"/>
                  </a:lnTo>
                  <a:lnTo>
                    <a:pt x="1881521" y="315899"/>
                  </a:lnTo>
                  <a:lnTo>
                    <a:pt x="9349" y="315899"/>
                  </a:lnTo>
                  <a:lnTo>
                    <a:pt x="4174" y="315899"/>
                  </a:lnTo>
                  <a:lnTo>
                    <a:pt x="0" y="311699"/>
                  </a:lnTo>
                  <a:lnTo>
                    <a:pt x="0" y="306524"/>
                  </a:lnTo>
                  <a:lnTo>
                    <a:pt x="0" y="9364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4322766" y="1518096"/>
              <a:ext cx="3168015" cy="1420495"/>
            </a:xfrm>
            <a:custGeom>
              <a:avLst/>
              <a:gdLst/>
              <a:ahLst/>
              <a:cxnLst/>
              <a:rect l="l" t="t" r="r" b="b"/>
              <a:pathLst>
                <a:path w="3168015" h="1420495">
                  <a:moveTo>
                    <a:pt x="3125293" y="1420497"/>
                  </a:moveTo>
                  <a:lnTo>
                    <a:pt x="42124" y="1420497"/>
                  </a:lnTo>
                  <a:lnTo>
                    <a:pt x="25734" y="1417188"/>
                  </a:lnTo>
                  <a:lnTo>
                    <a:pt x="12343" y="1408162"/>
                  </a:lnTo>
                  <a:lnTo>
                    <a:pt x="3312" y="1394773"/>
                  </a:lnTo>
                  <a:lnTo>
                    <a:pt x="0" y="1378372"/>
                  </a:lnTo>
                  <a:lnTo>
                    <a:pt x="0" y="42117"/>
                  </a:lnTo>
                  <a:lnTo>
                    <a:pt x="3312" y="25723"/>
                  </a:lnTo>
                  <a:lnTo>
                    <a:pt x="12343" y="12336"/>
                  </a:lnTo>
                  <a:lnTo>
                    <a:pt x="25734" y="3309"/>
                  </a:lnTo>
                  <a:lnTo>
                    <a:pt x="42124" y="0"/>
                  </a:lnTo>
                  <a:lnTo>
                    <a:pt x="3125293" y="0"/>
                  </a:lnTo>
                  <a:lnTo>
                    <a:pt x="3160327" y="18750"/>
                  </a:lnTo>
                  <a:lnTo>
                    <a:pt x="3167393" y="42117"/>
                  </a:lnTo>
                  <a:lnTo>
                    <a:pt x="3167393" y="1378372"/>
                  </a:lnTo>
                  <a:lnTo>
                    <a:pt x="3164085" y="1394773"/>
                  </a:lnTo>
                  <a:lnTo>
                    <a:pt x="3155062" y="1408162"/>
                  </a:lnTo>
                  <a:lnTo>
                    <a:pt x="3141680" y="1417188"/>
                  </a:lnTo>
                  <a:lnTo>
                    <a:pt x="3125293" y="1420497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4322766" y="1518096"/>
              <a:ext cx="3168015" cy="1420495"/>
            </a:xfrm>
            <a:custGeom>
              <a:avLst/>
              <a:gdLst/>
              <a:ahLst/>
              <a:cxnLst/>
              <a:rect l="l" t="t" r="r" b="b"/>
              <a:pathLst>
                <a:path w="3168015" h="1420495">
                  <a:moveTo>
                    <a:pt x="0" y="42117"/>
                  </a:moveTo>
                  <a:lnTo>
                    <a:pt x="3312" y="25723"/>
                  </a:lnTo>
                  <a:lnTo>
                    <a:pt x="12343" y="12336"/>
                  </a:lnTo>
                  <a:lnTo>
                    <a:pt x="25734" y="3309"/>
                  </a:lnTo>
                  <a:lnTo>
                    <a:pt x="42124" y="0"/>
                  </a:lnTo>
                  <a:lnTo>
                    <a:pt x="3125293" y="0"/>
                  </a:lnTo>
                  <a:lnTo>
                    <a:pt x="3160327" y="18750"/>
                  </a:lnTo>
                  <a:lnTo>
                    <a:pt x="3167393" y="42117"/>
                  </a:lnTo>
                  <a:lnTo>
                    <a:pt x="3167393" y="1378372"/>
                  </a:lnTo>
                  <a:lnTo>
                    <a:pt x="3164085" y="1394773"/>
                  </a:lnTo>
                  <a:lnTo>
                    <a:pt x="3155062" y="1408162"/>
                  </a:lnTo>
                  <a:lnTo>
                    <a:pt x="3141680" y="1417188"/>
                  </a:lnTo>
                  <a:lnTo>
                    <a:pt x="3125293" y="1420497"/>
                  </a:lnTo>
                  <a:lnTo>
                    <a:pt x="42124" y="1420497"/>
                  </a:lnTo>
                  <a:lnTo>
                    <a:pt x="25734" y="1417188"/>
                  </a:lnTo>
                  <a:lnTo>
                    <a:pt x="12343" y="1408162"/>
                  </a:lnTo>
                  <a:lnTo>
                    <a:pt x="3312" y="1394773"/>
                  </a:lnTo>
                  <a:lnTo>
                    <a:pt x="0" y="1378372"/>
                  </a:lnTo>
                  <a:lnTo>
                    <a:pt x="0" y="42117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3" name="object 33"/>
          <p:cNvSpPr txBox="1"/>
          <p:nvPr/>
        </p:nvSpPr>
        <p:spPr>
          <a:xfrm>
            <a:off x="5154285" y="1540722"/>
            <a:ext cx="150304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CDP Cloud</a:t>
            </a:r>
            <a:r>
              <a:rPr dirty="0" sz="1100" spc="-4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Environment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690102" y="1811043"/>
            <a:ext cx="2459990" cy="1024255"/>
            <a:chOff x="4690102" y="1811043"/>
            <a:chExt cx="2459990" cy="1024255"/>
          </a:xfrm>
        </p:grpSpPr>
        <p:sp>
          <p:nvSpPr>
            <p:cNvPr id="35" name="object 35"/>
            <p:cNvSpPr/>
            <p:nvPr/>
          </p:nvSpPr>
          <p:spPr>
            <a:xfrm>
              <a:off x="4694865" y="2514470"/>
              <a:ext cx="2450465" cy="316230"/>
            </a:xfrm>
            <a:custGeom>
              <a:avLst/>
              <a:gdLst/>
              <a:ahLst/>
              <a:cxnLst/>
              <a:rect l="l" t="t" r="r" b="b"/>
              <a:pathLst>
                <a:path w="2450465" h="316230">
                  <a:moveTo>
                    <a:pt x="2446220" y="315899"/>
                  </a:moveTo>
                  <a:lnTo>
                    <a:pt x="4199" y="315899"/>
                  </a:lnTo>
                  <a:lnTo>
                    <a:pt x="0" y="311699"/>
                  </a:lnTo>
                  <a:lnTo>
                    <a:pt x="0" y="4199"/>
                  </a:lnTo>
                  <a:lnTo>
                    <a:pt x="4199" y="0"/>
                  </a:lnTo>
                  <a:lnTo>
                    <a:pt x="2443520" y="0"/>
                  </a:lnTo>
                  <a:lnTo>
                    <a:pt x="2445895" y="974"/>
                  </a:lnTo>
                  <a:lnTo>
                    <a:pt x="2449420" y="4499"/>
                  </a:lnTo>
                  <a:lnTo>
                    <a:pt x="2450395" y="6874"/>
                  </a:lnTo>
                  <a:lnTo>
                    <a:pt x="2450395" y="311699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4694865" y="2514470"/>
              <a:ext cx="2450465" cy="316230"/>
            </a:xfrm>
            <a:custGeom>
              <a:avLst/>
              <a:gdLst/>
              <a:ahLst/>
              <a:cxnLst/>
              <a:rect l="l" t="t" r="r" b="b"/>
              <a:pathLst>
                <a:path w="2450465" h="316230">
                  <a:moveTo>
                    <a:pt x="0" y="9374"/>
                  </a:moveTo>
                  <a:lnTo>
                    <a:pt x="0" y="4199"/>
                  </a:lnTo>
                  <a:lnTo>
                    <a:pt x="4199" y="0"/>
                  </a:lnTo>
                  <a:lnTo>
                    <a:pt x="9374" y="0"/>
                  </a:lnTo>
                  <a:lnTo>
                    <a:pt x="2441045" y="0"/>
                  </a:lnTo>
                  <a:lnTo>
                    <a:pt x="2443520" y="0"/>
                  </a:lnTo>
                  <a:lnTo>
                    <a:pt x="2445895" y="974"/>
                  </a:lnTo>
                  <a:lnTo>
                    <a:pt x="2447670" y="2749"/>
                  </a:lnTo>
                  <a:lnTo>
                    <a:pt x="2449420" y="4499"/>
                  </a:lnTo>
                  <a:lnTo>
                    <a:pt x="2450395" y="6874"/>
                  </a:lnTo>
                  <a:lnTo>
                    <a:pt x="2450395" y="9374"/>
                  </a:lnTo>
                  <a:lnTo>
                    <a:pt x="2450395" y="306524"/>
                  </a:lnTo>
                  <a:lnTo>
                    <a:pt x="2450395" y="311699"/>
                  </a:lnTo>
                  <a:lnTo>
                    <a:pt x="2446220" y="315899"/>
                  </a:lnTo>
                  <a:lnTo>
                    <a:pt x="2441045" y="315899"/>
                  </a:lnTo>
                  <a:lnTo>
                    <a:pt x="9374" y="315899"/>
                  </a:lnTo>
                  <a:lnTo>
                    <a:pt x="4199" y="315899"/>
                  </a:lnTo>
                  <a:lnTo>
                    <a:pt x="0" y="311699"/>
                  </a:lnTo>
                  <a:lnTo>
                    <a:pt x="0" y="306524"/>
                  </a:lnTo>
                  <a:lnTo>
                    <a:pt x="0" y="937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5623138" y="1815806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52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56124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5623138" y="1815806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0" y="16864"/>
                  </a:moveTo>
                  <a:lnTo>
                    <a:pt x="0" y="7552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16864"/>
                  </a:lnTo>
                  <a:lnTo>
                    <a:pt x="659398" y="551933"/>
                  </a:lnTo>
                  <a:lnTo>
                    <a:pt x="659398" y="561248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6485761" y="1818441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5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6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7"/>
                  </a:lnTo>
                  <a:lnTo>
                    <a:pt x="657623" y="8099"/>
                  </a:lnTo>
                  <a:lnTo>
                    <a:pt x="659398" y="12389"/>
                  </a:lnTo>
                  <a:lnTo>
                    <a:pt x="659398" y="56124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6485761" y="1818441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5" h="568960">
                  <a:moveTo>
                    <a:pt x="0" y="16862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7"/>
                  </a:lnTo>
                  <a:lnTo>
                    <a:pt x="657623" y="8099"/>
                  </a:lnTo>
                  <a:lnTo>
                    <a:pt x="659398" y="12389"/>
                  </a:lnTo>
                  <a:lnTo>
                    <a:pt x="659398" y="16862"/>
                  </a:lnTo>
                  <a:lnTo>
                    <a:pt x="659398" y="551933"/>
                  </a:lnTo>
                  <a:lnTo>
                    <a:pt x="659398" y="561246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6"/>
                  </a:lnTo>
                  <a:lnTo>
                    <a:pt x="0" y="551933"/>
                  </a:lnTo>
                  <a:lnTo>
                    <a:pt x="0" y="16862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557488" y="1857373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56124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5557488" y="1857373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16864"/>
                  </a:lnTo>
                  <a:lnTo>
                    <a:pt x="659398" y="551933"/>
                  </a:lnTo>
                  <a:lnTo>
                    <a:pt x="659398" y="561248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3" name="object 43"/>
          <p:cNvSpPr txBox="1"/>
          <p:nvPr/>
        </p:nvSpPr>
        <p:spPr>
          <a:xfrm>
            <a:off x="5616075" y="1958894"/>
            <a:ext cx="630555" cy="31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1445">
              <a:lnSpc>
                <a:spcPts val="1145"/>
              </a:lnSpc>
              <a:spcBef>
                <a:spcPts val="100"/>
              </a:spcBef>
            </a:pPr>
            <a:r>
              <a:rPr dirty="0" sz="1000" spc="-295">
                <a:solidFill>
                  <a:srgbClr val="FFFFFF"/>
                </a:solidFill>
                <a:latin typeface="Roboto"/>
                <a:cs typeface="Roboto"/>
              </a:rPr>
              <a:t>CD</a:t>
            </a:r>
            <a:r>
              <a:rPr dirty="0" baseline="17676" sz="1650" spc="-442">
                <a:solidFill>
                  <a:srgbClr val="FFFFFF"/>
                </a:solidFill>
                <a:latin typeface="Roboto"/>
                <a:cs typeface="Roboto"/>
              </a:rPr>
              <a:t>D</a:t>
            </a:r>
            <a:r>
              <a:rPr dirty="0" sz="1000" spc="-295">
                <a:solidFill>
                  <a:srgbClr val="FFFFFF"/>
                </a:solidFill>
                <a:latin typeface="Roboto"/>
                <a:cs typeface="Roboto"/>
              </a:rPr>
              <a:t>W</a:t>
            </a:r>
            <a:r>
              <a:rPr dirty="0" baseline="17676" sz="1650" spc="-442">
                <a:solidFill>
                  <a:srgbClr val="FFFFFF"/>
                </a:solidFill>
                <a:latin typeface="Roboto"/>
                <a:cs typeface="Roboto"/>
              </a:rPr>
              <a:t>W</a:t>
            </a:r>
            <a:endParaRPr baseline="17676" sz="1650">
              <a:latin typeface="Roboto"/>
              <a:cs typeface="Roboto"/>
            </a:endParaRPr>
          </a:p>
          <a:p>
            <a:pPr marL="38100">
              <a:lnSpc>
                <a:spcPts val="1145"/>
              </a:lnSpc>
            </a:pP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lu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lu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te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rs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15349" y="1855246"/>
            <a:ext cx="669290" cy="578485"/>
            <a:chOff x="6415349" y="1855246"/>
            <a:chExt cx="669290" cy="578485"/>
          </a:xfrm>
        </p:grpSpPr>
        <p:sp>
          <p:nvSpPr>
            <p:cNvPr id="45" name="object 45"/>
            <p:cNvSpPr/>
            <p:nvPr/>
          </p:nvSpPr>
          <p:spPr>
            <a:xfrm>
              <a:off x="6420111" y="1860008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5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56124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420111" y="1860008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5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49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7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16864"/>
                  </a:lnTo>
                  <a:lnTo>
                    <a:pt x="659398" y="551933"/>
                  </a:lnTo>
                  <a:lnTo>
                    <a:pt x="659398" y="561248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49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7" name="object 47"/>
          <p:cNvSpPr txBox="1"/>
          <p:nvPr/>
        </p:nvSpPr>
        <p:spPr>
          <a:xfrm>
            <a:off x="6478696" y="1961523"/>
            <a:ext cx="630555" cy="3162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46990">
              <a:lnSpc>
                <a:spcPts val="1145"/>
              </a:lnSpc>
              <a:spcBef>
                <a:spcPts val="100"/>
              </a:spcBef>
            </a:pPr>
            <a:r>
              <a:rPr dirty="0" sz="1000" spc="-265">
                <a:solidFill>
                  <a:srgbClr val="FFFFFF"/>
                </a:solidFill>
                <a:latin typeface="Roboto"/>
                <a:cs typeface="Roboto"/>
              </a:rPr>
              <a:t>CM</a:t>
            </a:r>
            <a:r>
              <a:rPr dirty="0" baseline="17676" sz="1650" spc="-397">
                <a:solidFill>
                  <a:srgbClr val="FFFFFF"/>
                </a:solidFill>
                <a:latin typeface="Roboto"/>
                <a:cs typeface="Roboto"/>
              </a:rPr>
              <a:t>M</a:t>
            </a:r>
            <a:r>
              <a:rPr dirty="0" sz="1000" spc="-265">
                <a:solidFill>
                  <a:srgbClr val="FFFFFF"/>
                </a:solidFill>
                <a:latin typeface="Roboto"/>
                <a:cs typeface="Roboto"/>
              </a:rPr>
              <a:t>L</a:t>
            </a:r>
            <a:r>
              <a:rPr dirty="0" baseline="17676" sz="1650" spc="-397">
                <a:solidFill>
                  <a:srgbClr val="FFFFFF"/>
                </a:solidFill>
                <a:latin typeface="Roboto"/>
                <a:cs typeface="Roboto"/>
              </a:rPr>
              <a:t>L</a:t>
            </a:r>
            <a:endParaRPr baseline="17676" sz="1650">
              <a:latin typeface="Roboto"/>
              <a:cs typeface="Roboto"/>
            </a:endParaRPr>
          </a:p>
          <a:p>
            <a:pPr algn="ctr">
              <a:lnSpc>
                <a:spcPts val="1145"/>
              </a:lnSpc>
            </a:pP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C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lu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lu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te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t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r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e</a:t>
            </a:r>
            <a:r>
              <a:rPr dirty="0" baseline="-13888" sz="1500" spc="-322">
                <a:solidFill>
                  <a:srgbClr val="FFFFFF"/>
                </a:solidFill>
                <a:latin typeface="Roboto"/>
                <a:cs typeface="Roboto"/>
              </a:rPr>
              <a:t>s</a:t>
            </a:r>
            <a:r>
              <a:rPr dirty="0" sz="1100" spc="-215">
                <a:solidFill>
                  <a:srgbClr val="FFFFFF"/>
                </a:solidFill>
                <a:latin typeface="Roboto"/>
                <a:cs typeface="Roboto"/>
              </a:rPr>
              <a:t>rs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4690102" y="1809681"/>
            <a:ext cx="734695" cy="620395"/>
            <a:chOff x="4690102" y="1809681"/>
            <a:chExt cx="734695" cy="620395"/>
          </a:xfrm>
        </p:grpSpPr>
        <p:sp>
          <p:nvSpPr>
            <p:cNvPr id="49" name="object 49"/>
            <p:cNvSpPr/>
            <p:nvPr/>
          </p:nvSpPr>
          <p:spPr>
            <a:xfrm>
              <a:off x="4760515" y="1814443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8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561248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4760515" y="1814443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92"/>
                  </a:lnTo>
                  <a:lnTo>
                    <a:pt x="659398" y="16864"/>
                  </a:lnTo>
                  <a:lnTo>
                    <a:pt x="659398" y="551933"/>
                  </a:lnTo>
                  <a:lnTo>
                    <a:pt x="659398" y="561248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8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4694865" y="1856011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651848" y="568798"/>
                  </a:moveTo>
                  <a:lnTo>
                    <a:pt x="7549" y="568798"/>
                  </a:lnTo>
                  <a:lnTo>
                    <a:pt x="0" y="561246"/>
                  </a:lnTo>
                  <a:lnTo>
                    <a:pt x="0" y="7549"/>
                  </a:lnTo>
                  <a:lnTo>
                    <a:pt x="7549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89"/>
                  </a:lnTo>
                  <a:lnTo>
                    <a:pt x="659398" y="561246"/>
                  </a:lnTo>
                  <a:close/>
                </a:path>
              </a:pathLst>
            </a:custGeom>
            <a:solidFill>
              <a:srgbClr val="2F3B4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4694865" y="1856011"/>
              <a:ext cx="659765" cy="568960"/>
            </a:xfrm>
            <a:custGeom>
              <a:avLst/>
              <a:gdLst/>
              <a:ahLst/>
              <a:cxnLst/>
              <a:rect l="l" t="t" r="r" b="b"/>
              <a:pathLst>
                <a:path w="659764" h="568960">
                  <a:moveTo>
                    <a:pt x="0" y="16864"/>
                  </a:moveTo>
                  <a:lnTo>
                    <a:pt x="0" y="7549"/>
                  </a:lnTo>
                  <a:lnTo>
                    <a:pt x="7549" y="0"/>
                  </a:lnTo>
                  <a:lnTo>
                    <a:pt x="16874" y="0"/>
                  </a:lnTo>
                  <a:lnTo>
                    <a:pt x="642523" y="0"/>
                  </a:lnTo>
                  <a:lnTo>
                    <a:pt x="646998" y="0"/>
                  </a:lnTo>
                  <a:lnTo>
                    <a:pt x="651298" y="1774"/>
                  </a:lnTo>
                  <a:lnTo>
                    <a:pt x="654448" y="4939"/>
                  </a:lnTo>
                  <a:lnTo>
                    <a:pt x="657623" y="8102"/>
                  </a:lnTo>
                  <a:lnTo>
                    <a:pt x="659398" y="12389"/>
                  </a:lnTo>
                  <a:lnTo>
                    <a:pt x="659398" y="16864"/>
                  </a:lnTo>
                  <a:lnTo>
                    <a:pt x="659398" y="551933"/>
                  </a:lnTo>
                  <a:lnTo>
                    <a:pt x="659398" y="561246"/>
                  </a:lnTo>
                  <a:lnTo>
                    <a:pt x="651848" y="568798"/>
                  </a:lnTo>
                  <a:lnTo>
                    <a:pt x="642523" y="568798"/>
                  </a:lnTo>
                  <a:lnTo>
                    <a:pt x="16874" y="568798"/>
                  </a:lnTo>
                  <a:lnTo>
                    <a:pt x="7549" y="568798"/>
                  </a:lnTo>
                  <a:lnTo>
                    <a:pt x="0" y="561246"/>
                  </a:lnTo>
                  <a:lnTo>
                    <a:pt x="0" y="551933"/>
                  </a:lnTo>
                  <a:lnTo>
                    <a:pt x="0" y="16864"/>
                  </a:lnTo>
                  <a:close/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3" name="object 53"/>
          <p:cNvSpPr txBox="1"/>
          <p:nvPr/>
        </p:nvSpPr>
        <p:spPr>
          <a:xfrm>
            <a:off x="4764598" y="1970233"/>
            <a:ext cx="5200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 marR="5080" indent="-14604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DataHub  </a:t>
            </a:r>
            <a:r>
              <a:rPr dirty="0" sz="1000" spc="-10">
                <a:solidFill>
                  <a:srgbClr val="FFFFFF"/>
                </a:solidFill>
                <a:latin typeface="Roboto"/>
                <a:cs typeface="Roboto"/>
              </a:rPr>
              <a:t>Clusters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427589" y="3297643"/>
            <a:ext cx="967740" cy="579755"/>
          </a:xfrm>
          <a:custGeom>
            <a:avLst/>
            <a:gdLst/>
            <a:ahLst/>
            <a:cxnLst/>
            <a:rect l="l" t="t" r="r" b="b"/>
            <a:pathLst>
              <a:path w="967739" h="579754">
                <a:moveTo>
                  <a:pt x="967223" y="374824"/>
                </a:moveTo>
                <a:lnTo>
                  <a:pt x="961505" y="326660"/>
                </a:lnTo>
                <a:lnTo>
                  <a:pt x="945154" y="282457"/>
                </a:lnTo>
                <a:lnTo>
                  <a:pt x="919370" y="243629"/>
                </a:lnTo>
                <a:lnTo>
                  <a:pt x="885354" y="211594"/>
                </a:lnTo>
                <a:lnTo>
                  <a:pt x="844307" y="187766"/>
                </a:lnTo>
                <a:lnTo>
                  <a:pt x="797430" y="173563"/>
                </a:lnTo>
                <a:lnTo>
                  <a:pt x="745923" y="170399"/>
                </a:lnTo>
                <a:lnTo>
                  <a:pt x="724522" y="128781"/>
                </a:lnTo>
                <a:lnTo>
                  <a:pt x="696348" y="91924"/>
                </a:lnTo>
                <a:lnTo>
                  <a:pt x="662247" y="60426"/>
                </a:lnTo>
                <a:lnTo>
                  <a:pt x="623066" y="34887"/>
                </a:lnTo>
                <a:lnTo>
                  <a:pt x="579650" y="15904"/>
                </a:lnTo>
                <a:lnTo>
                  <a:pt x="532845" y="4075"/>
                </a:lnTo>
                <a:lnTo>
                  <a:pt x="483499" y="0"/>
                </a:lnTo>
                <a:lnTo>
                  <a:pt x="436966" y="3586"/>
                </a:lnTo>
                <a:lnTo>
                  <a:pt x="393008" y="13962"/>
                </a:lnTo>
                <a:lnTo>
                  <a:pt x="352119" y="30555"/>
                </a:lnTo>
                <a:lnTo>
                  <a:pt x="314792" y="52792"/>
                </a:lnTo>
                <a:lnTo>
                  <a:pt x="281521" y="80099"/>
                </a:lnTo>
                <a:lnTo>
                  <a:pt x="252800" y="111903"/>
                </a:lnTo>
                <a:lnTo>
                  <a:pt x="229124" y="147631"/>
                </a:lnTo>
                <a:lnTo>
                  <a:pt x="210985" y="186710"/>
                </a:lnTo>
                <a:lnTo>
                  <a:pt x="198879" y="228565"/>
                </a:lnTo>
                <a:lnTo>
                  <a:pt x="193299" y="272624"/>
                </a:lnTo>
                <a:lnTo>
                  <a:pt x="143095" y="270103"/>
                </a:lnTo>
                <a:lnTo>
                  <a:pt x="97251" y="281573"/>
                </a:lnTo>
                <a:lnTo>
                  <a:pt x="57893" y="305133"/>
                </a:lnTo>
                <a:lnTo>
                  <a:pt x="27148" y="338883"/>
                </a:lnTo>
                <a:lnTo>
                  <a:pt x="7141" y="380922"/>
                </a:lnTo>
                <a:lnTo>
                  <a:pt x="0" y="429349"/>
                </a:lnTo>
                <a:lnTo>
                  <a:pt x="25906" y="519029"/>
                </a:lnTo>
                <a:lnTo>
                  <a:pt x="82899" y="563276"/>
                </a:lnTo>
                <a:lnTo>
                  <a:pt x="139893" y="578091"/>
                </a:lnTo>
                <a:lnTo>
                  <a:pt x="165799" y="579473"/>
                </a:lnTo>
                <a:lnTo>
                  <a:pt x="517226" y="579473"/>
                </a:lnTo>
                <a:lnTo>
                  <a:pt x="697689" y="579473"/>
                </a:lnTo>
                <a:lnTo>
                  <a:pt x="764175" y="579473"/>
                </a:lnTo>
                <a:lnTo>
                  <a:pt x="773673" y="579473"/>
                </a:lnTo>
                <a:lnTo>
                  <a:pt x="885569" y="564857"/>
                </a:lnTo>
                <a:lnTo>
                  <a:pt x="943029" y="538667"/>
                </a:lnTo>
                <a:lnTo>
                  <a:pt x="964198" y="481718"/>
                </a:lnTo>
                <a:lnTo>
                  <a:pt x="967223" y="374824"/>
                </a:lnTo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 txBox="1"/>
          <p:nvPr/>
        </p:nvSpPr>
        <p:spPr>
          <a:xfrm>
            <a:off x="5707379" y="3523547"/>
            <a:ext cx="4076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b="0">
                <a:solidFill>
                  <a:srgbClr val="00A3AE"/>
                </a:solidFill>
                <a:latin typeface="Roboto Light"/>
                <a:cs typeface="Roboto Light"/>
              </a:rPr>
              <a:t>A</a:t>
            </a: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zu</a:t>
            </a:r>
            <a:r>
              <a:rPr dirty="0" sz="1200" spc="-20" b="0">
                <a:solidFill>
                  <a:srgbClr val="00A3AE"/>
                </a:solidFill>
                <a:latin typeface="Roboto Light"/>
                <a:cs typeface="Roboto Light"/>
              </a:rPr>
              <a:t>r</a:t>
            </a: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e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401916" y="3297643"/>
            <a:ext cx="967740" cy="579755"/>
          </a:xfrm>
          <a:custGeom>
            <a:avLst/>
            <a:gdLst/>
            <a:ahLst/>
            <a:cxnLst/>
            <a:rect l="l" t="t" r="r" b="b"/>
            <a:pathLst>
              <a:path w="967739" h="579754">
                <a:moveTo>
                  <a:pt x="967223" y="374824"/>
                </a:moveTo>
                <a:lnTo>
                  <a:pt x="961505" y="326660"/>
                </a:lnTo>
                <a:lnTo>
                  <a:pt x="945154" y="282457"/>
                </a:lnTo>
                <a:lnTo>
                  <a:pt x="919370" y="243629"/>
                </a:lnTo>
                <a:lnTo>
                  <a:pt x="885354" y="211594"/>
                </a:lnTo>
                <a:lnTo>
                  <a:pt x="844307" y="187766"/>
                </a:lnTo>
                <a:lnTo>
                  <a:pt x="797430" y="173563"/>
                </a:lnTo>
                <a:lnTo>
                  <a:pt x="745923" y="170399"/>
                </a:lnTo>
                <a:lnTo>
                  <a:pt x="724514" y="128781"/>
                </a:lnTo>
                <a:lnTo>
                  <a:pt x="696337" y="91924"/>
                </a:lnTo>
                <a:lnTo>
                  <a:pt x="662235" y="60426"/>
                </a:lnTo>
                <a:lnTo>
                  <a:pt x="623053" y="34887"/>
                </a:lnTo>
                <a:lnTo>
                  <a:pt x="579636" y="15904"/>
                </a:lnTo>
                <a:lnTo>
                  <a:pt x="532828" y="4075"/>
                </a:lnTo>
                <a:lnTo>
                  <a:pt x="483474" y="0"/>
                </a:lnTo>
                <a:lnTo>
                  <a:pt x="436942" y="3586"/>
                </a:lnTo>
                <a:lnTo>
                  <a:pt x="392986" y="13962"/>
                </a:lnTo>
                <a:lnTo>
                  <a:pt x="352099" y="30555"/>
                </a:lnTo>
                <a:lnTo>
                  <a:pt x="314775" y="52792"/>
                </a:lnTo>
                <a:lnTo>
                  <a:pt x="281508" y="80099"/>
                </a:lnTo>
                <a:lnTo>
                  <a:pt x="252791" y="111903"/>
                </a:lnTo>
                <a:lnTo>
                  <a:pt x="229118" y="147631"/>
                </a:lnTo>
                <a:lnTo>
                  <a:pt x="210983" y="186710"/>
                </a:lnTo>
                <a:lnTo>
                  <a:pt x="198879" y="228565"/>
                </a:lnTo>
                <a:lnTo>
                  <a:pt x="193299" y="272624"/>
                </a:lnTo>
                <a:lnTo>
                  <a:pt x="143095" y="270103"/>
                </a:lnTo>
                <a:lnTo>
                  <a:pt x="97251" y="281573"/>
                </a:lnTo>
                <a:lnTo>
                  <a:pt x="57893" y="305133"/>
                </a:lnTo>
                <a:lnTo>
                  <a:pt x="27148" y="338883"/>
                </a:lnTo>
                <a:lnTo>
                  <a:pt x="7141" y="380922"/>
                </a:lnTo>
                <a:lnTo>
                  <a:pt x="0" y="429349"/>
                </a:lnTo>
                <a:lnTo>
                  <a:pt x="25902" y="519029"/>
                </a:lnTo>
                <a:lnTo>
                  <a:pt x="82887" y="563276"/>
                </a:lnTo>
                <a:lnTo>
                  <a:pt x="139872" y="578091"/>
                </a:lnTo>
                <a:lnTo>
                  <a:pt x="165774" y="579473"/>
                </a:lnTo>
                <a:lnTo>
                  <a:pt x="517216" y="579473"/>
                </a:lnTo>
                <a:lnTo>
                  <a:pt x="697686" y="579473"/>
                </a:lnTo>
                <a:lnTo>
                  <a:pt x="764175" y="579473"/>
                </a:lnTo>
                <a:lnTo>
                  <a:pt x="773673" y="579473"/>
                </a:lnTo>
                <a:lnTo>
                  <a:pt x="885569" y="564857"/>
                </a:lnTo>
                <a:lnTo>
                  <a:pt x="943029" y="538667"/>
                </a:lnTo>
                <a:lnTo>
                  <a:pt x="964198" y="481718"/>
                </a:lnTo>
                <a:lnTo>
                  <a:pt x="967223" y="374824"/>
                </a:lnTo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4714490" y="3523547"/>
            <a:ext cx="34226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 b="0">
                <a:solidFill>
                  <a:srgbClr val="00A3AE"/>
                </a:solidFill>
                <a:latin typeface="Roboto Light"/>
                <a:cs typeface="Roboto Light"/>
              </a:rPr>
              <a:t>A</a:t>
            </a:r>
            <a:r>
              <a:rPr dirty="0" sz="1200" spc="-5" b="0">
                <a:solidFill>
                  <a:srgbClr val="00A3AE"/>
                </a:solidFill>
                <a:latin typeface="Roboto Light"/>
                <a:cs typeface="Roboto Light"/>
              </a:rPr>
              <a:t>WS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453211" y="3297543"/>
            <a:ext cx="967740" cy="579755"/>
          </a:xfrm>
          <a:custGeom>
            <a:avLst/>
            <a:gdLst/>
            <a:ahLst/>
            <a:cxnLst/>
            <a:rect l="l" t="t" r="r" b="b"/>
            <a:pathLst>
              <a:path w="967740" h="579754">
                <a:moveTo>
                  <a:pt x="967223" y="374824"/>
                </a:moveTo>
                <a:lnTo>
                  <a:pt x="961505" y="326662"/>
                </a:lnTo>
                <a:lnTo>
                  <a:pt x="945154" y="282462"/>
                </a:lnTo>
                <a:lnTo>
                  <a:pt x="919370" y="243639"/>
                </a:lnTo>
                <a:lnTo>
                  <a:pt x="885354" y="211609"/>
                </a:lnTo>
                <a:lnTo>
                  <a:pt x="844307" y="187786"/>
                </a:lnTo>
                <a:lnTo>
                  <a:pt x="797430" y="173586"/>
                </a:lnTo>
                <a:lnTo>
                  <a:pt x="745923" y="170424"/>
                </a:lnTo>
                <a:lnTo>
                  <a:pt x="724522" y="128804"/>
                </a:lnTo>
                <a:lnTo>
                  <a:pt x="696348" y="91944"/>
                </a:lnTo>
                <a:lnTo>
                  <a:pt x="662247" y="60441"/>
                </a:lnTo>
                <a:lnTo>
                  <a:pt x="623066" y="34897"/>
                </a:lnTo>
                <a:lnTo>
                  <a:pt x="579650" y="15909"/>
                </a:lnTo>
                <a:lnTo>
                  <a:pt x="532845" y="4077"/>
                </a:lnTo>
                <a:lnTo>
                  <a:pt x="483499" y="0"/>
                </a:lnTo>
                <a:lnTo>
                  <a:pt x="436966" y="3586"/>
                </a:lnTo>
                <a:lnTo>
                  <a:pt x="393008" y="13964"/>
                </a:lnTo>
                <a:lnTo>
                  <a:pt x="352119" y="30560"/>
                </a:lnTo>
                <a:lnTo>
                  <a:pt x="314792" y="52799"/>
                </a:lnTo>
                <a:lnTo>
                  <a:pt x="281521" y="80109"/>
                </a:lnTo>
                <a:lnTo>
                  <a:pt x="252800" y="111914"/>
                </a:lnTo>
                <a:lnTo>
                  <a:pt x="229124" y="147642"/>
                </a:lnTo>
                <a:lnTo>
                  <a:pt x="210985" y="186719"/>
                </a:lnTo>
                <a:lnTo>
                  <a:pt x="198879" y="228571"/>
                </a:lnTo>
                <a:lnTo>
                  <a:pt x="193299" y="272624"/>
                </a:lnTo>
                <a:lnTo>
                  <a:pt x="143095" y="270105"/>
                </a:lnTo>
                <a:lnTo>
                  <a:pt x="97251" y="281579"/>
                </a:lnTo>
                <a:lnTo>
                  <a:pt x="57893" y="305143"/>
                </a:lnTo>
                <a:lnTo>
                  <a:pt x="27148" y="338894"/>
                </a:lnTo>
                <a:lnTo>
                  <a:pt x="7141" y="380930"/>
                </a:lnTo>
                <a:lnTo>
                  <a:pt x="0" y="429349"/>
                </a:lnTo>
                <a:lnTo>
                  <a:pt x="25906" y="519029"/>
                </a:lnTo>
                <a:lnTo>
                  <a:pt x="82899" y="563276"/>
                </a:lnTo>
                <a:lnTo>
                  <a:pt x="139893" y="578091"/>
                </a:lnTo>
                <a:lnTo>
                  <a:pt x="165799" y="579473"/>
                </a:lnTo>
                <a:lnTo>
                  <a:pt x="517226" y="579473"/>
                </a:lnTo>
                <a:lnTo>
                  <a:pt x="697689" y="579473"/>
                </a:lnTo>
                <a:lnTo>
                  <a:pt x="764175" y="579473"/>
                </a:lnTo>
                <a:lnTo>
                  <a:pt x="773673" y="579473"/>
                </a:lnTo>
                <a:lnTo>
                  <a:pt x="885569" y="564857"/>
                </a:lnTo>
                <a:lnTo>
                  <a:pt x="943029" y="538667"/>
                </a:lnTo>
                <a:lnTo>
                  <a:pt x="964198" y="481718"/>
                </a:lnTo>
                <a:lnTo>
                  <a:pt x="967223" y="374824"/>
                </a:lnTo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 txBox="1"/>
          <p:nvPr/>
        </p:nvSpPr>
        <p:spPr>
          <a:xfrm>
            <a:off x="6775752" y="3523451"/>
            <a:ext cx="3225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0">
                <a:solidFill>
                  <a:srgbClr val="00A3AE"/>
                </a:solidFill>
                <a:latin typeface="Roboto Light"/>
                <a:cs typeface="Roboto Light"/>
              </a:rPr>
              <a:t>GCP</a:t>
            </a:r>
            <a:endParaRPr sz="1200">
              <a:latin typeface="Roboto Light"/>
              <a:cs typeface="Roboto Light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2225102" y="2582569"/>
            <a:ext cx="5266690" cy="559435"/>
            <a:chOff x="2225102" y="2582569"/>
            <a:chExt cx="5266690" cy="559435"/>
          </a:xfrm>
        </p:grpSpPr>
        <p:sp>
          <p:nvSpPr>
            <p:cNvPr id="61" name="object 61"/>
            <p:cNvSpPr/>
            <p:nvPr/>
          </p:nvSpPr>
          <p:spPr>
            <a:xfrm>
              <a:off x="4331216" y="3116343"/>
              <a:ext cx="3160395" cy="0"/>
            </a:xfrm>
            <a:custGeom>
              <a:avLst/>
              <a:gdLst/>
              <a:ahLst/>
              <a:cxnLst/>
              <a:rect l="l" t="t" r="r" b="b"/>
              <a:pathLst>
                <a:path w="3160395" h="0">
                  <a:moveTo>
                    <a:pt x="3160193" y="0"/>
                  </a:moveTo>
                  <a:lnTo>
                    <a:pt x="0" y="0"/>
                  </a:lnTo>
                </a:path>
              </a:pathLst>
            </a:custGeom>
            <a:ln w="19049">
              <a:solidFill>
                <a:srgbClr val="00A1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2231452" y="2672394"/>
              <a:ext cx="2387600" cy="462915"/>
            </a:xfrm>
            <a:custGeom>
              <a:avLst/>
              <a:gdLst/>
              <a:ahLst/>
              <a:cxnLst/>
              <a:rect l="l" t="t" r="r" b="b"/>
              <a:pathLst>
                <a:path w="2387600" h="462914">
                  <a:moveTo>
                    <a:pt x="0" y="462899"/>
                  </a:moveTo>
                  <a:lnTo>
                    <a:pt x="0" y="0"/>
                  </a:lnTo>
                  <a:lnTo>
                    <a:pt x="2387087" y="0"/>
                  </a:lnTo>
                </a:path>
              </a:pathLst>
            </a:custGeom>
            <a:ln w="126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4618540" y="26514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0" y="0"/>
                  </a:lnTo>
                  <a:lnTo>
                    <a:pt x="57649" y="20974"/>
                  </a:lnTo>
                  <a:lnTo>
                    <a:pt x="0" y="4194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4618540" y="2651419"/>
              <a:ext cx="57785" cy="42545"/>
            </a:xfrm>
            <a:custGeom>
              <a:avLst/>
              <a:gdLst/>
              <a:ahLst/>
              <a:cxnLst/>
              <a:rect l="l" t="t" r="r" b="b"/>
              <a:pathLst>
                <a:path w="57785" h="42544">
                  <a:moveTo>
                    <a:pt x="0" y="41949"/>
                  </a:moveTo>
                  <a:lnTo>
                    <a:pt x="57649" y="20974"/>
                  </a:lnTo>
                  <a:lnTo>
                    <a:pt x="0" y="0"/>
                  </a:lnTo>
                  <a:lnTo>
                    <a:pt x="0" y="41949"/>
                  </a:lnTo>
                  <a:close/>
                </a:path>
              </a:pathLst>
            </a:custGeom>
            <a:ln w="126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5706288" y="2582569"/>
              <a:ext cx="493081" cy="18287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6" name="object 66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7" name="object 6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84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2308" y="2098618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7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7" y="0"/>
                </a:lnTo>
                <a:lnTo>
                  <a:pt x="1463097" y="18299"/>
                </a:lnTo>
                <a:close/>
              </a:path>
            </a:pathLst>
          </a:custGeom>
          <a:solidFill>
            <a:srgbClr val="00A3A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9608" y="2260395"/>
            <a:ext cx="5996305" cy="1122680"/>
          </a:xfrm>
          <a:prstGeom prst="rect"/>
        </p:spPr>
        <p:txBody>
          <a:bodyPr wrap="square" lIns="0" tIns="134620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1060"/>
              </a:spcBef>
            </a:pPr>
            <a:r>
              <a:rPr dirty="0" sz="4000" spc="-15" b="0">
                <a:solidFill>
                  <a:srgbClr val="FFFFFF"/>
                </a:solidFill>
                <a:latin typeface="Roboto"/>
                <a:cs typeface="Roboto"/>
              </a:rPr>
              <a:t>Packaging, </a:t>
            </a:r>
            <a:r>
              <a:rPr dirty="0" sz="4000" spc="-10" b="0">
                <a:solidFill>
                  <a:srgbClr val="FFFFFF"/>
                </a:solidFill>
                <a:latin typeface="Roboto"/>
                <a:cs typeface="Roboto"/>
              </a:rPr>
              <a:t>Pricing </a:t>
            </a:r>
            <a:r>
              <a:rPr dirty="0" sz="4000" spc="-5" b="0">
                <a:solidFill>
                  <a:srgbClr val="FFFFFF"/>
                </a:solidFill>
                <a:latin typeface="Roboto"/>
                <a:cs typeface="Roboto"/>
              </a:rPr>
              <a:t>&amp; </a:t>
            </a:r>
            <a:r>
              <a:rPr dirty="0" sz="4000" spc="-30" b="0">
                <a:solidFill>
                  <a:srgbClr val="FFFFFF"/>
                </a:solidFill>
                <a:latin typeface="Roboto"/>
                <a:cs typeface="Roboto"/>
              </a:rPr>
              <a:t>Value  </a:t>
            </a:r>
            <a:r>
              <a:rPr dirty="0" sz="4000" spc="-10" b="0">
                <a:solidFill>
                  <a:srgbClr val="FFFFFF"/>
                </a:solidFill>
                <a:latin typeface="Roboto"/>
                <a:cs typeface="Roboto"/>
              </a:rPr>
              <a:t>Proposition</a:t>
            </a:r>
            <a:endParaRPr sz="4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8893"/>
            <a:ext cx="8279130" cy="5930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595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CUSTOMER</a:t>
            </a:r>
            <a:r>
              <a:rPr dirty="0" sz="2200" spc="-29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ADOPTION</a:t>
            </a:r>
            <a:endParaRPr sz="2200">
              <a:latin typeface="Lato"/>
              <a:cs typeface="Lato"/>
            </a:endParaRPr>
          </a:p>
          <a:p>
            <a:pPr marL="12700">
              <a:lnSpc>
                <a:spcPts val="1875"/>
              </a:lnSpc>
            </a:pP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Early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customer feedback </a:t>
            </a: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is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positive </a:t>
            </a: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on 3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dimensions...Security </a:t>
            </a: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| Cost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Savings </a:t>
            </a:r>
            <a:r>
              <a:rPr dirty="0" sz="1600" spc="-5" b="0">
                <a:solidFill>
                  <a:srgbClr val="00A3AE"/>
                </a:solidFill>
                <a:latin typeface="Roboto"/>
                <a:cs typeface="Roboto"/>
              </a:rPr>
              <a:t>|</a:t>
            </a:r>
            <a:r>
              <a:rPr dirty="0" sz="1600" spc="195" b="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 b="0">
                <a:solidFill>
                  <a:srgbClr val="00A3AE"/>
                </a:solidFill>
                <a:latin typeface="Roboto"/>
                <a:cs typeface="Roboto"/>
              </a:rPr>
              <a:t>Performance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148" y="2362801"/>
            <a:ext cx="245110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CDP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eliminates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the need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to  compromise.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Its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workload  management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enables an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optimal  customer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experience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without  overprovisioning.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And with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SDX, we  </a:t>
            </a:r>
            <a:r>
              <a:rPr dirty="0" sz="1200" spc="-15" b="0">
                <a:solidFill>
                  <a:srgbClr val="E6E6E6"/>
                </a:solidFill>
                <a:latin typeface="Roboto Light"/>
                <a:cs typeface="Roboto Light"/>
              </a:rPr>
              <a:t>don’t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have to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sacriﬁce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governance to  deliver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great customer experience.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With </a:t>
            </a:r>
            <a:r>
              <a:rPr dirty="0" sz="1200" spc="-55" b="0">
                <a:solidFill>
                  <a:srgbClr val="E6E6E6"/>
                </a:solidFill>
                <a:latin typeface="Roboto Light"/>
                <a:cs typeface="Roboto Light"/>
              </a:rPr>
              <a:t>CDP,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we get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security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, </a:t>
            </a:r>
            <a:r>
              <a:rPr dirty="0" sz="1200" spc="-10" b="0">
                <a:solidFill>
                  <a:srgbClr val="FFFF00"/>
                </a:solidFill>
                <a:latin typeface="Roboto Light"/>
                <a:cs typeface="Roboto Light"/>
              </a:rPr>
              <a:t>customer 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experience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and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lower costs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.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2998" y="2362801"/>
            <a:ext cx="2517775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CDP became a clear choice for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two  reasons.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First, enterprise security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and  </a:t>
            </a:r>
            <a:r>
              <a:rPr dirty="0" sz="1200" spc="-10" b="0">
                <a:solidFill>
                  <a:srgbClr val="FFFF00"/>
                </a:solidFill>
                <a:latin typeface="Roboto Light"/>
                <a:cs typeface="Roboto Light"/>
              </a:rPr>
              <a:t>governance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,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at which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Cloudera has  always excelled.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But also lower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costs.  </a:t>
            </a:r>
            <a:r>
              <a:rPr dirty="0" sz="1200" spc="-20" b="0">
                <a:solidFill>
                  <a:srgbClr val="FFFF00"/>
                </a:solidFill>
                <a:latin typeface="Roboto Light"/>
                <a:cs typeface="Roboto Light"/>
              </a:rPr>
              <a:t>CDP’s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Data </a:t>
            </a:r>
            <a:r>
              <a:rPr dirty="0" sz="1200" spc="-10" b="0">
                <a:solidFill>
                  <a:srgbClr val="FFFF00"/>
                </a:solidFill>
                <a:latin typeface="Roboto Light"/>
                <a:cs typeface="Roboto Light"/>
              </a:rPr>
              <a:t>Warehousing auto-scales 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up and down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. This means we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only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use and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pay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for what we need --  </a:t>
            </a:r>
            <a:r>
              <a:rPr dirty="0" sz="1200" spc="-20" b="0">
                <a:solidFill>
                  <a:srgbClr val="E6E6E6"/>
                </a:solidFill>
                <a:latin typeface="Roboto Light"/>
                <a:cs typeface="Roboto Light"/>
              </a:rPr>
              <a:t>Cloudera’s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service and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cloud  infrastructure.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2738" y="2362801"/>
            <a:ext cx="2589530" cy="1671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20" b="0">
                <a:solidFill>
                  <a:srgbClr val="E6E6E6"/>
                </a:solidFill>
                <a:latin typeface="Roboto Light"/>
                <a:cs typeface="Roboto Light"/>
              </a:rPr>
              <a:t>CDP’s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cloud-native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Machine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Learning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is a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great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example of an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innovative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analytics service. It helps our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data  scientists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experiment faster </a:t>
            </a:r>
            <a:r>
              <a:rPr dirty="0" sz="1200" spc="-10" b="0">
                <a:solidFill>
                  <a:srgbClr val="FFFF00"/>
                </a:solidFill>
                <a:latin typeface="Roboto Light"/>
                <a:cs typeface="Roboto Light"/>
              </a:rPr>
              <a:t>and  collaborate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better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. Our </a:t>
            </a:r>
            <a:r>
              <a:rPr dirty="0" sz="1200" spc="-15" b="0">
                <a:solidFill>
                  <a:srgbClr val="E6E6E6"/>
                </a:solidFill>
                <a:latin typeface="Roboto Light"/>
                <a:cs typeface="Roboto Light"/>
              </a:rPr>
              <a:t>IT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organization  likes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it because it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keeps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them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in  </a:t>
            </a:r>
            <a:r>
              <a:rPr dirty="0" sz="1200" spc="-10" b="0">
                <a:solidFill>
                  <a:srgbClr val="FFFF00"/>
                </a:solidFill>
                <a:latin typeface="Roboto Light"/>
                <a:cs typeface="Roboto Light"/>
              </a:rPr>
              <a:t>control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and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embraces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shadow </a:t>
            </a:r>
            <a:r>
              <a:rPr dirty="0" sz="1200" spc="-55" b="0">
                <a:solidFill>
                  <a:srgbClr val="E6E6E6"/>
                </a:solidFill>
                <a:latin typeface="Roboto Light"/>
                <a:cs typeface="Roboto Light"/>
              </a:rPr>
              <a:t>IT.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This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is crucial </a:t>
            </a:r>
            <a:r>
              <a:rPr dirty="0" sz="1200" spc="-10" b="0">
                <a:solidFill>
                  <a:srgbClr val="E6E6E6"/>
                </a:solidFill>
                <a:latin typeface="Roboto Light"/>
                <a:cs typeface="Roboto Light"/>
              </a:rPr>
              <a:t>to delivering innovation while  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ensuring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security and</a:t>
            </a:r>
            <a:r>
              <a:rPr dirty="0" sz="1200" spc="-20" b="0">
                <a:solidFill>
                  <a:srgbClr val="FFFF00"/>
                </a:solidFill>
                <a:latin typeface="Roboto Light"/>
                <a:cs typeface="Roboto Light"/>
              </a:rPr>
              <a:t> </a:t>
            </a:r>
            <a:r>
              <a:rPr dirty="0" sz="1200" spc="-5" b="0">
                <a:solidFill>
                  <a:srgbClr val="FFFF00"/>
                </a:solidFill>
                <a:latin typeface="Roboto Light"/>
                <a:cs typeface="Roboto Light"/>
              </a:rPr>
              <a:t>governance</a:t>
            </a:r>
            <a:r>
              <a:rPr dirty="0" sz="1200" spc="-5" b="0">
                <a:solidFill>
                  <a:srgbClr val="E6E6E6"/>
                </a:solidFill>
                <a:latin typeface="Roboto Light"/>
                <a:cs typeface="Roboto Light"/>
              </a:rPr>
              <a:t>.</a:t>
            </a:r>
            <a:endParaRPr sz="1200">
              <a:latin typeface="Roboto Light"/>
              <a:cs typeface="Roboto Ligh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19099" y="1603759"/>
            <a:ext cx="1922196" cy="63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205518" y="1603759"/>
            <a:ext cx="2046595" cy="6391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9" name="object 9"/>
          <p:cNvGrpSpPr/>
          <p:nvPr/>
        </p:nvGrpSpPr>
        <p:grpSpPr>
          <a:xfrm>
            <a:off x="6075812" y="1539246"/>
            <a:ext cx="1722120" cy="768350"/>
            <a:chOff x="6075812" y="1539246"/>
            <a:chExt cx="1722120" cy="768350"/>
          </a:xfrm>
        </p:grpSpPr>
        <p:sp>
          <p:nvSpPr>
            <p:cNvPr id="10" name="object 10"/>
            <p:cNvSpPr/>
            <p:nvPr/>
          </p:nvSpPr>
          <p:spPr>
            <a:xfrm>
              <a:off x="6075812" y="1539246"/>
              <a:ext cx="712348" cy="7681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88161" y="1571496"/>
              <a:ext cx="1009722" cy="7036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9099" y="640078"/>
            <a:ext cx="2378075" cy="1325245"/>
          </a:xfrm>
          <a:prstGeom prst="rect"/>
          <a:solidFill>
            <a:srgbClr val="172B34">
              <a:alpha val="7839"/>
            </a:srgbClr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Times New Roman"/>
              <a:cs typeface="Times New Roman"/>
            </a:endParaRPr>
          </a:p>
          <a:p>
            <a:pPr marL="83185" marR="554990">
              <a:lnSpc>
                <a:spcPct val="100000"/>
              </a:lnSpc>
            </a:pPr>
            <a:r>
              <a:rPr dirty="0" sz="2000" spc="-80" b="0">
                <a:solidFill>
                  <a:srgbClr val="FFFFFF"/>
                </a:solidFill>
                <a:latin typeface="Lato"/>
                <a:cs typeface="Lato"/>
              </a:rPr>
              <a:t>DATA </a:t>
            </a:r>
            <a:r>
              <a:rPr dirty="0" sz="2000" spc="-10" b="0">
                <a:solidFill>
                  <a:srgbClr val="FFFFFF"/>
                </a:solidFill>
                <a:latin typeface="Lato"/>
                <a:cs typeface="Lato"/>
              </a:rPr>
              <a:t>AND  </a:t>
            </a:r>
            <a:r>
              <a:rPr dirty="0" sz="2000" spc="5" b="0">
                <a:solidFill>
                  <a:srgbClr val="FFFFFF"/>
                </a:solidFill>
                <a:latin typeface="Lato"/>
                <a:cs typeface="Lato"/>
              </a:rPr>
              <a:t>INSIGHT</a:t>
            </a:r>
            <a:r>
              <a:rPr dirty="0" sz="2000" spc="-18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000" spc="-20" b="0">
                <a:solidFill>
                  <a:srgbClr val="FFFFFF"/>
                </a:solidFill>
                <a:latin typeface="Lato"/>
                <a:cs typeface="Lato"/>
              </a:rPr>
              <a:t>SILOS</a:t>
            </a:r>
            <a:endParaRPr sz="2000">
              <a:latin typeface="Lato"/>
              <a:cs typeface="Lato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048168" y="2121218"/>
            <a:ext cx="1166495" cy="0"/>
          </a:xfrm>
          <a:custGeom>
            <a:avLst/>
            <a:gdLst/>
            <a:ahLst/>
            <a:cxnLst/>
            <a:rect l="l" t="t" r="r" b="b"/>
            <a:pathLst>
              <a:path w="1166495" h="0">
                <a:moveTo>
                  <a:pt x="0" y="0"/>
                </a:moveTo>
                <a:lnTo>
                  <a:pt x="1165947" y="0"/>
                </a:lnTo>
              </a:path>
            </a:pathLst>
          </a:custGeom>
          <a:ln w="28574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035455" y="2142984"/>
            <a:ext cx="6153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FFFFFF"/>
                </a:solidFill>
                <a:latin typeface="Roboto"/>
                <a:cs typeface="Roboto"/>
              </a:rPr>
              <a:t>CONTEXT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3952" y="3309870"/>
            <a:ext cx="60896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00A3AE"/>
                </a:solidFill>
                <a:latin typeface="Roboto"/>
                <a:cs typeface="Roboto"/>
              </a:rPr>
              <a:t>STORAGE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52718" y="3276893"/>
            <a:ext cx="1166495" cy="0"/>
          </a:xfrm>
          <a:custGeom>
            <a:avLst/>
            <a:gdLst/>
            <a:ahLst/>
            <a:cxnLst/>
            <a:rect l="l" t="t" r="r" b="b"/>
            <a:pathLst>
              <a:path w="1166495" h="0">
                <a:moveTo>
                  <a:pt x="0" y="0"/>
                </a:moveTo>
                <a:lnTo>
                  <a:pt x="1165947" y="0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43952" y="1078758"/>
            <a:ext cx="856615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5">
                <a:solidFill>
                  <a:srgbClr val="FF8300"/>
                </a:solidFill>
                <a:latin typeface="Roboto"/>
                <a:cs typeface="Roboto"/>
              </a:rPr>
              <a:t>APPLICATION</a:t>
            </a:r>
            <a:endParaRPr sz="1050">
              <a:latin typeface="Roboto"/>
              <a:cs typeface="Roboto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048168" y="1058282"/>
            <a:ext cx="1166495" cy="0"/>
          </a:xfrm>
          <a:custGeom>
            <a:avLst/>
            <a:gdLst/>
            <a:ahLst/>
            <a:cxnLst/>
            <a:rect l="l" t="t" r="r" b="b"/>
            <a:pathLst>
              <a:path w="1166495" h="0">
                <a:moveTo>
                  <a:pt x="0" y="0"/>
                </a:moveTo>
                <a:lnTo>
                  <a:pt x="1165947" y="0"/>
                </a:lnTo>
              </a:path>
            </a:pathLst>
          </a:custGeom>
          <a:ln w="2857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298249" y="2078338"/>
            <a:ext cx="7664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SCHEMA  SECURITY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ANCE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16991" y="1056165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 h="0">
                <a:moveTo>
                  <a:pt x="0" y="0"/>
                </a:moveTo>
                <a:lnTo>
                  <a:pt x="754423" y="0"/>
                </a:lnTo>
              </a:path>
            </a:pathLst>
          </a:custGeom>
          <a:ln w="2857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308231" y="1069994"/>
            <a:ext cx="661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35">
                <a:solidFill>
                  <a:srgbClr val="FF8300"/>
                </a:solidFill>
                <a:latin typeface="Roboto"/>
                <a:cs typeface="Roboto"/>
              </a:rPr>
              <a:t>IOT, </a:t>
            </a:r>
            <a:r>
              <a:rPr dirty="0" sz="900" spc="-20">
                <a:solidFill>
                  <a:srgbClr val="FF8300"/>
                </a:solidFill>
                <a:latin typeface="Roboto"/>
                <a:cs typeface="Roboto"/>
              </a:rPr>
              <a:t>INGEST,  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STREAMING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296653" y="2105230"/>
            <a:ext cx="782320" cy="1654175"/>
            <a:chOff x="4296653" y="2105230"/>
            <a:chExt cx="782320" cy="1654175"/>
          </a:xfrm>
        </p:grpSpPr>
        <p:sp>
          <p:nvSpPr>
            <p:cNvPr id="19" name="object 19"/>
            <p:cNvSpPr/>
            <p:nvPr/>
          </p:nvSpPr>
          <p:spPr>
            <a:xfrm>
              <a:off x="4310941" y="211951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313466" y="3514493"/>
              <a:ext cx="755015" cy="240665"/>
            </a:xfrm>
            <a:custGeom>
              <a:avLst/>
              <a:gdLst/>
              <a:ahLst/>
              <a:cxnLst/>
              <a:rect l="l" t="t" r="r" b="b"/>
              <a:pathLst>
                <a:path w="755014" h="240664">
                  <a:moveTo>
                    <a:pt x="0" y="0"/>
                  </a:moveTo>
                  <a:lnTo>
                    <a:pt x="754423" y="0"/>
                  </a:lnTo>
                  <a:lnTo>
                    <a:pt x="754423" y="240074"/>
                  </a:lnTo>
                  <a:lnTo>
                    <a:pt x="0" y="24007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56557" y="3580752"/>
              <a:ext cx="249554" cy="106045"/>
            </a:xfrm>
            <a:custGeom>
              <a:avLst/>
              <a:gdLst/>
              <a:ahLst/>
              <a:cxnLst/>
              <a:rect l="l" t="t" r="r" b="b"/>
              <a:pathLst>
                <a:path w="249554" h="106045">
                  <a:moveTo>
                    <a:pt x="68630" y="73050"/>
                  </a:moveTo>
                  <a:lnTo>
                    <a:pt x="68453" y="72593"/>
                  </a:lnTo>
                  <a:lnTo>
                    <a:pt x="67805" y="71945"/>
                  </a:lnTo>
                  <a:lnTo>
                    <a:pt x="67348" y="71767"/>
                  </a:lnTo>
                  <a:lnTo>
                    <a:pt x="800" y="71767"/>
                  </a:lnTo>
                  <a:lnTo>
                    <a:pt x="0" y="72542"/>
                  </a:lnTo>
                  <a:lnTo>
                    <a:pt x="0" y="105194"/>
                  </a:lnTo>
                  <a:lnTo>
                    <a:pt x="800" y="105968"/>
                  </a:lnTo>
                  <a:lnTo>
                    <a:pt x="67856" y="105968"/>
                  </a:lnTo>
                  <a:lnTo>
                    <a:pt x="68630" y="105194"/>
                  </a:lnTo>
                  <a:lnTo>
                    <a:pt x="68630" y="73050"/>
                  </a:lnTo>
                  <a:close/>
                </a:path>
                <a:path w="249554" h="106045">
                  <a:moveTo>
                    <a:pt x="68630" y="1270"/>
                  </a:moveTo>
                  <a:lnTo>
                    <a:pt x="68453" y="850"/>
                  </a:lnTo>
                  <a:lnTo>
                    <a:pt x="67805" y="203"/>
                  </a:lnTo>
                  <a:lnTo>
                    <a:pt x="67348" y="0"/>
                  </a:lnTo>
                  <a:lnTo>
                    <a:pt x="800" y="0"/>
                  </a:lnTo>
                  <a:lnTo>
                    <a:pt x="0" y="774"/>
                  </a:lnTo>
                  <a:lnTo>
                    <a:pt x="0" y="33426"/>
                  </a:lnTo>
                  <a:lnTo>
                    <a:pt x="800" y="34201"/>
                  </a:lnTo>
                  <a:lnTo>
                    <a:pt x="67856" y="34201"/>
                  </a:lnTo>
                  <a:lnTo>
                    <a:pt x="68630" y="33426"/>
                  </a:lnTo>
                  <a:lnTo>
                    <a:pt x="68630" y="1270"/>
                  </a:lnTo>
                  <a:close/>
                </a:path>
                <a:path w="249554" h="106045">
                  <a:moveTo>
                    <a:pt x="158800" y="73050"/>
                  </a:moveTo>
                  <a:lnTo>
                    <a:pt x="158597" y="72593"/>
                  </a:lnTo>
                  <a:lnTo>
                    <a:pt x="157949" y="71945"/>
                  </a:lnTo>
                  <a:lnTo>
                    <a:pt x="157530" y="71767"/>
                  </a:lnTo>
                  <a:lnTo>
                    <a:pt x="90957" y="71767"/>
                  </a:lnTo>
                  <a:lnTo>
                    <a:pt x="90182" y="72542"/>
                  </a:lnTo>
                  <a:lnTo>
                    <a:pt x="90182" y="105194"/>
                  </a:lnTo>
                  <a:lnTo>
                    <a:pt x="90957" y="105968"/>
                  </a:lnTo>
                  <a:lnTo>
                    <a:pt x="158026" y="105968"/>
                  </a:lnTo>
                  <a:lnTo>
                    <a:pt x="158800" y="105194"/>
                  </a:lnTo>
                  <a:lnTo>
                    <a:pt x="158800" y="73050"/>
                  </a:lnTo>
                  <a:close/>
                </a:path>
                <a:path w="249554" h="106045">
                  <a:moveTo>
                    <a:pt x="158800" y="1270"/>
                  </a:moveTo>
                  <a:lnTo>
                    <a:pt x="158597" y="850"/>
                  </a:lnTo>
                  <a:lnTo>
                    <a:pt x="157949" y="203"/>
                  </a:lnTo>
                  <a:lnTo>
                    <a:pt x="157530" y="0"/>
                  </a:lnTo>
                  <a:lnTo>
                    <a:pt x="90957" y="0"/>
                  </a:lnTo>
                  <a:lnTo>
                    <a:pt x="90182" y="774"/>
                  </a:lnTo>
                  <a:lnTo>
                    <a:pt x="90182" y="33426"/>
                  </a:lnTo>
                  <a:lnTo>
                    <a:pt x="90957" y="34201"/>
                  </a:lnTo>
                  <a:lnTo>
                    <a:pt x="158026" y="34201"/>
                  </a:lnTo>
                  <a:lnTo>
                    <a:pt x="158800" y="33426"/>
                  </a:lnTo>
                  <a:lnTo>
                    <a:pt x="158800" y="1270"/>
                  </a:lnTo>
                  <a:close/>
                </a:path>
                <a:path w="249554" h="106045">
                  <a:moveTo>
                    <a:pt x="248958" y="73050"/>
                  </a:moveTo>
                  <a:lnTo>
                    <a:pt x="248780" y="72593"/>
                  </a:lnTo>
                  <a:lnTo>
                    <a:pt x="248132" y="71945"/>
                  </a:lnTo>
                  <a:lnTo>
                    <a:pt x="247675" y="71767"/>
                  </a:lnTo>
                  <a:lnTo>
                    <a:pt x="181102" y="71767"/>
                  </a:lnTo>
                  <a:lnTo>
                    <a:pt x="180327" y="72542"/>
                  </a:lnTo>
                  <a:lnTo>
                    <a:pt x="180327" y="105194"/>
                  </a:lnTo>
                  <a:lnTo>
                    <a:pt x="181102" y="105968"/>
                  </a:lnTo>
                  <a:lnTo>
                    <a:pt x="248183" y="105968"/>
                  </a:lnTo>
                  <a:lnTo>
                    <a:pt x="248958" y="105194"/>
                  </a:lnTo>
                  <a:lnTo>
                    <a:pt x="248958" y="73050"/>
                  </a:lnTo>
                  <a:close/>
                </a:path>
                <a:path w="249554" h="106045">
                  <a:moveTo>
                    <a:pt x="248958" y="1270"/>
                  </a:moveTo>
                  <a:lnTo>
                    <a:pt x="248780" y="850"/>
                  </a:lnTo>
                  <a:lnTo>
                    <a:pt x="248132" y="203"/>
                  </a:lnTo>
                  <a:lnTo>
                    <a:pt x="247675" y="0"/>
                  </a:lnTo>
                  <a:lnTo>
                    <a:pt x="181102" y="0"/>
                  </a:lnTo>
                  <a:lnTo>
                    <a:pt x="180327" y="774"/>
                  </a:lnTo>
                  <a:lnTo>
                    <a:pt x="180327" y="33426"/>
                  </a:lnTo>
                  <a:lnTo>
                    <a:pt x="181102" y="34201"/>
                  </a:lnTo>
                  <a:lnTo>
                    <a:pt x="248183" y="34201"/>
                  </a:lnTo>
                  <a:lnTo>
                    <a:pt x="248958" y="33426"/>
                  </a:lnTo>
                  <a:lnTo>
                    <a:pt x="248958" y="1270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4758651" y="3553545"/>
            <a:ext cx="140335" cy="14605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50" spc="15">
                <a:solidFill>
                  <a:srgbClr val="00A3AE"/>
                </a:solidFill>
                <a:latin typeface="Roboto"/>
                <a:cs typeface="Roboto"/>
              </a:rPr>
              <a:t>FS</a:t>
            </a:r>
            <a:endParaRPr sz="75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263028" y="956933"/>
            <a:ext cx="862330" cy="2902585"/>
            <a:chOff x="4263028" y="956933"/>
            <a:chExt cx="862330" cy="2902585"/>
          </a:xfrm>
        </p:grpSpPr>
        <p:sp>
          <p:nvSpPr>
            <p:cNvPr id="24" name="object 24"/>
            <p:cNvSpPr/>
            <p:nvPr/>
          </p:nvSpPr>
          <p:spPr>
            <a:xfrm>
              <a:off x="4267791" y="961695"/>
              <a:ext cx="852805" cy="2893060"/>
            </a:xfrm>
            <a:custGeom>
              <a:avLst/>
              <a:gdLst/>
              <a:ahLst/>
              <a:cxnLst/>
              <a:rect l="l" t="t" r="r" b="b"/>
              <a:pathLst>
                <a:path w="852804" h="2893060">
                  <a:moveTo>
                    <a:pt x="0" y="38329"/>
                  </a:moveTo>
                  <a:lnTo>
                    <a:pt x="3010" y="23409"/>
                  </a:lnTo>
                  <a:lnTo>
                    <a:pt x="11221" y="11226"/>
                  </a:lnTo>
                  <a:lnTo>
                    <a:pt x="23403" y="3012"/>
                  </a:lnTo>
                  <a:lnTo>
                    <a:pt x="38324" y="0"/>
                  </a:lnTo>
                  <a:lnTo>
                    <a:pt x="814423" y="0"/>
                  </a:lnTo>
                  <a:lnTo>
                    <a:pt x="849826" y="23662"/>
                  </a:lnTo>
                  <a:lnTo>
                    <a:pt x="852748" y="38329"/>
                  </a:lnTo>
                  <a:lnTo>
                    <a:pt x="852748" y="2854721"/>
                  </a:lnTo>
                  <a:lnTo>
                    <a:pt x="849734" y="2869632"/>
                  </a:lnTo>
                  <a:lnTo>
                    <a:pt x="841517" y="2881815"/>
                  </a:lnTo>
                  <a:lnTo>
                    <a:pt x="829334" y="2890032"/>
                  </a:lnTo>
                  <a:lnTo>
                    <a:pt x="814423" y="2893046"/>
                  </a:lnTo>
                  <a:lnTo>
                    <a:pt x="38324" y="2893046"/>
                  </a:lnTo>
                  <a:lnTo>
                    <a:pt x="23403" y="2890032"/>
                  </a:lnTo>
                  <a:lnTo>
                    <a:pt x="11221" y="2881815"/>
                  </a:lnTo>
                  <a:lnTo>
                    <a:pt x="3010" y="2869632"/>
                  </a:lnTo>
                  <a:lnTo>
                    <a:pt x="0" y="2854721"/>
                  </a:lnTo>
                  <a:lnTo>
                    <a:pt x="0" y="38329"/>
                  </a:lnTo>
                  <a:close/>
                </a:path>
              </a:pathLst>
            </a:custGeom>
            <a:ln w="952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310941" y="327486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5174804" y="1070375"/>
            <a:ext cx="692150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5"/>
              </a:spcBef>
            </a:pPr>
            <a:r>
              <a:rPr dirty="0" sz="800" spc="10">
                <a:solidFill>
                  <a:srgbClr val="FF8300"/>
                </a:solidFill>
                <a:latin typeface="Roboto"/>
                <a:cs typeface="Roboto"/>
              </a:rPr>
              <a:t>ETL </a:t>
            </a:r>
            <a:r>
              <a:rPr dirty="0" sz="800" spc="15">
                <a:solidFill>
                  <a:srgbClr val="FF8300"/>
                </a:solidFill>
                <a:latin typeface="Roboto"/>
                <a:cs typeface="Roboto"/>
              </a:rPr>
              <a:t>&amp; </a:t>
            </a: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800" spc="5">
                <a:solidFill>
                  <a:srgbClr val="FF8300"/>
                </a:solidFill>
                <a:latin typeface="Roboto"/>
                <a:cs typeface="Roboto"/>
              </a:rPr>
              <a:t>ENGINEERING</a:t>
            </a:r>
            <a:endParaRPr sz="800">
              <a:latin typeface="Roboto"/>
              <a:cs typeface="Roboto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169832" y="2078338"/>
            <a:ext cx="7664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SCHEMA  SECURITY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ANCE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168251" y="1041877"/>
            <a:ext cx="783590" cy="2731770"/>
            <a:chOff x="5168251" y="1041877"/>
            <a:chExt cx="783590" cy="2731770"/>
          </a:xfrm>
        </p:grpSpPr>
        <p:sp>
          <p:nvSpPr>
            <p:cNvPr id="29" name="object 29"/>
            <p:cNvSpPr/>
            <p:nvPr/>
          </p:nvSpPr>
          <p:spPr>
            <a:xfrm>
              <a:off x="5182539" y="1056165"/>
              <a:ext cx="755015" cy="0"/>
            </a:xfrm>
            <a:custGeom>
              <a:avLst/>
              <a:gdLst/>
              <a:ahLst/>
              <a:cxnLst/>
              <a:rect l="l" t="t" r="r" b="b"/>
              <a:pathLst>
                <a:path w="755014" h="0">
                  <a:moveTo>
                    <a:pt x="0" y="0"/>
                  </a:moveTo>
                  <a:lnTo>
                    <a:pt x="754423" y="0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5224064" y="3500218"/>
              <a:ext cx="648335" cy="67310"/>
            </a:xfrm>
            <a:custGeom>
              <a:avLst/>
              <a:gdLst/>
              <a:ahLst/>
              <a:cxnLst/>
              <a:rect l="l" t="t" r="r" b="b"/>
              <a:pathLst>
                <a:path w="648335" h="67310">
                  <a:moveTo>
                    <a:pt x="324099" y="67149"/>
                  </a:moveTo>
                  <a:lnTo>
                    <a:pt x="249784" y="66263"/>
                  </a:lnTo>
                  <a:lnTo>
                    <a:pt x="181566" y="63738"/>
                  </a:lnTo>
                  <a:lnTo>
                    <a:pt x="121389" y="59776"/>
                  </a:lnTo>
                  <a:lnTo>
                    <a:pt x="71199" y="54577"/>
                  </a:lnTo>
                  <a:lnTo>
                    <a:pt x="32941" y="48343"/>
                  </a:lnTo>
                  <a:lnTo>
                    <a:pt x="0" y="33574"/>
                  </a:lnTo>
                  <a:lnTo>
                    <a:pt x="8559" y="25874"/>
                  </a:lnTo>
                  <a:lnTo>
                    <a:pt x="71199" y="12572"/>
                  </a:lnTo>
                  <a:lnTo>
                    <a:pt x="121389" y="7373"/>
                  </a:lnTo>
                  <a:lnTo>
                    <a:pt x="181566" y="3411"/>
                  </a:lnTo>
                  <a:lnTo>
                    <a:pt x="249784" y="886"/>
                  </a:lnTo>
                  <a:lnTo>
                    <a:pt x="324099" y="0"/>
                  </a:lnTo>
                  <a:lnTo>
                    <a:pt x="398415" y="886"/>
                  </a:lnTo>
                  <a:lnTo>
                    <a:pt x="466636" y="3411"/>
                  </a:lnTo>
                  <a:lnTo>
                    <a:pt x="526818" y="7373"/>
                  </a:lnTo>
                  <a:lnTo>
                    <a:pt x="577014" y="12572"/>
                  </a:lnTo>
                  <a:lnTo>
                    <a:pt x="615277" y="18806"/>
                  </a:lnTo>
                  <a:lnTo>
                    <a:pt x="648223" y="33574"/>
                  </a:lnTo>
                  <a:lnTo>
                    <a:pt x="639662" y="41275"/>
                  </a:lnTo>
                  <a:lnTo>
                    <a:pt x="577014" y="54577"/>
                  </a:lnTo>
                  <a:lnTo>
                    <a:pt x="526818" y="59776"/>
                  </a:lnTo>
                  <a:lnTo>
                    <a:pt x="466636" y="63738"/>
                  </a:lnTo>
                  <a:lnTo>
                    <a:pt x="398415" y="66263"/>
                  </a:lnTo>
                  <a:lnTo>
                    <a:pt x="324099" y="6714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24064" y="3500217"/>
              <a:ext cx="648335" cy="269240"/>
            </a:xfrm>
            <a:custGeom>
              <a:avLst/>
              <a:gdLst/>
              <a:ahLst/>
              <a:cxnLst/>
              <a:rect l="l" t="t" r="r" b="b"/>
              <a:pathLst>
                <a:path w="648335" h="269239">
                  <a:moveTo>
                    <a:pt x="648223" y="33574"/>
                  </a:moveTo>
                  <a:lnTo>
                    <a:pt x="639662" y="41275"/>
                  </a:lnTo>
                  <a:lnTo>
                    <a:pt x="615277" y="48343"/>
                  </a:lnTo>
                  <a:lnTo>
                    <a:pt x="577014" y="54577"/>
                  </a:lnTo>
                  <a:lnTo>
                    <a:pt x="526818" y="59776"/>
                  </a:lnTo>
                  <a:lnTo>
                    <a:pt x="466636" y="63738"/>
                  </a:lnTo>
                  <a:lnTo>
                    <a:pt x="398415" y="66263"/>
                  </a:lnTo>
                  <a:lnTo>
                    <a:pt x="324099" y="67149"/>
                  </a:lnTo>
                  <a:lnTo>
                    <a:pt x="249784" y="66263"/>
                  </a:lnTo>
                  <a:lnTo>
                    <a:pt x="181566" y="63738"/>
                  </a:lnTo>
                  <a:lnTo>
                    <a:pt x="121389" y="59776"/>
                  </a:lnTo>
                  <a:lnTo>
                    <a:pt x="71199" y="54577"/>
                  </a:lnTo>
                  <a:lnTo>
                    <a:pt x="32941" y="48343"/>
                  </a:lnTo>
                  <a:lnTo>
                    <a:pt x="0" y="33574"/>
                  </a:lnTo>
                  <a:lnTo>
                    <a:pt x="71199" y="12572"/>
                  </a:lnTo>
                  <a:lnTo>
                    <a:pt x="121389" y="7373"/>
                  </a:lnTo>
                  <a:lnTo>
                    <a:pt x="181566" y="3411"/>
                  </a:lnTo>
                  <a:lnTo>
                    <a:pt x="249784" y="886"/>
                  </a:lnTo>
                  <a:lnTo>
                    <a:pt x="324099" y="0"/>
                  </a:lnTo>
                  <a:lnTo>
                    <a:pt x="398415" y="886"/>
                  </a:lnTo>
                  <a:lnTo>
                    <a:pt x="466636" y="3411"/>
                  </a:lnTo>
                  <a:lnTo>
                    <a:pt x="526818" y="7373"/>
                  </a:lnTo>
                  <a:lnTo>
                    <a:pt x="577014" y="12572"/>
                  </a:lnTo>
                  <a:lnTo>
                    <a:pt x="615277" y="18806"/>
                  </a:lnTo>
                  <a:lnTo>
                    <a:pt x="648223" y="33574"/>
                  </a:lnTo>
                  <a:lnTo>
                    <a:pt x="648223" y="235049"/>
                  </a:lnTo>
                  <a:lnTo>
                    <a:pt x="577014" y="256061"/>
                  </a:lnTo>
                  <a:lnTo>
                    <a:pt x="526818" y="261265"/>
                  </a:lnTo>
                  <a:lnTo>
                    <a:pt x="466636" y="265233"/>
                  </a:lnTo>
                  <a:lnTo>
                    <a:pt x="398415" y="267761"/>
                  </a:lnTo>
                  <a:lnTo>
                    <a:pt x="324099" y="268649"/>
                  </a:lnTo>
                  <a:lnTo>
                    <a:pt x="249784" y="267761"/>
                  </a:lnTo>
                  <a:lnTo>
                    <a:pt x="181566" y="265233"/>
                  </a:lnTo>
                  <a:lnTo>
                    <a:pt x="121389" y="261265"/>
                  </a:lnTo>
                  <a:lnTo>
                    <a:pt x="71199" y="256061"/>
                  </a:lnTo>
                  <a:lnTo>
                    <a:pt x="32941" y="249822"/>
                  </a:lnTo>
                  <a:lnTo>
                    <a:pt x="0" y="235049"/>
                  </a:lnTo>
                  <a:lnTo>
                    <a:pt x="0" y="33574"/>
                  </a:lnTo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5386747" y="3569187"/>
            <a:ext cx="3136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10">
                <a:solidFill>
                  <a:srgbClr val="00A3AE"/>
                </a:solidFill>
                <a:latin typeface="Roboto"/>
                <a:cs typeface="Roboto"/>
              </a:rPr>
              <a:t>RDBMS</a:t>
            </a:r>
            <a:endParaRPr sz="650">
              <a:latin typeface="Roboto"/>
              <a:cs typeface="Robo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62077" y="956933"/>
            <a:ext cx="862330" cy="2902585"/>
            <a:chOff x="5162077" y="956933"/>
            <a:chExt cx="862330" cy="2902585"/>
          </a:xfrm>
        </p:grpSpPr>
        <p:sp>
          <p:nvSpPr>
            <p:cNvPr id="34" name="object 34"/>
            <p:cNvSpPr/>
            <p:nvPr/>
          </p:nvSpPr>
          <p:spPr>
            <a:xfrm>
              <a:off x="5182539" y="211951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166839" y="961695"/>
              <a:ext cx="852805" cy="2893060"/>
            </a:xfrm>
            <a:custGeom>
              <a:avLst/>
              <a:gdLst/>
              <a:ahLst/>
              <a:cxnLst/>
              <a:rect l="l" t="t" r="r" b="b"/>
              <a:pathLst>
                <a:path w="852804" h="2893060">
                  <a:moveTo>
                    <a:pt x="0" y="38329"/>
                  </a:moveTo>
                  <a:lnTo>
                    <a:pt x="3014" y="23409"/>
                  </a:lnTo>
                  <a:lnTo>
                    <a:pt x="11234" y="11226"/>
                  </a:lnTo>
                  <a:lnTo>
                    <a:pt x="23424" y="3012"/>
                  </a:lnTo>
                  <a:lnTo>
                    <a:pt x="38349" y="0"/>
                  </a:lnTo>
                  <a:lnTo>
                    <a:pt x="814423" y="0"/>
                  </a:lnTo>
                  <a:lnTo>
                    <a:pt x="849835" y="23662"/>
                  </a:lnTo>
                  <a:lnTo>
                    <a:pt x="852748" y="38329"/>
                  </a:lnTo>
                  <a:lnTo>
                    <a:pt x="852748" y="2854721"/>
                  </a:lnTo>
                  <a:lnTo>
                    <a:pt x="849737" y="2869632"/>
                  </a:lnTo>
                  <a:lnTo>
                    <a:pt x="841526" y="2881815"/>
                  </a:lnTo>
                  <a:lnTo>
                    <a:pt x="829344" y="2890032"/>
                  </a:lnTo>
                  <a:lnTo>
                    <a:pt x="814423" y="2893046"/>
                  </a:lnTo>
                  <a:lnTo>
                    <a:pt x="38349" y="2893046"/>
                  </a:lnTo>
                  <a:lnTo>
                    <a:pt x="23424" y="2890032"/>
                  </a:lnTo>
                  <a:lnTo>
                    <a:pt x="11234" y="2881815"/>
                  </a:lnTo>
                  <a:lnTo>
                    <a:pt x="3014" y="2869632"/>
                  </a:lnTo>
                  <a:lnTo>
                    <a:pt x="0" y="2854721"/>
                  </a:lnTo>
                  <a:lnTo>
                    <a:pt x="0" y="38329"/>
                  </a:lnTo>
                  <a:close/>
                </a:path>
              </a:pathLst>
            </a:custGeom>
            <a:ln w="952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5182539" y="327486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 txBox="1"/>
          <p:nvPr/>
        </p:nvSpPr>
        <p:spPr>
          <a:xfrm>
            <a:off x="6069876" y="1069994"/>
            <a:ext cx="7486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30">
                <a:solidFill>
                  <a:srgbClr val="FF8300"/>
                </a:solidFill>
                <a:latin typeface="Roboto"/>
                <a:cs typeface="Roboto"/>
              </a:rPr>
              <a:t>DATA 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WARE-  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HOUSE/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M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A</a:t>
            </a:r>
            <a:r>
              <a:rPr dirty="0" sz="900" spc="-45">
                <a:solidFill>
                  <a:srgbClr val="FF8300"/>
                </a:solidFill>
                <a:latin typeface="Roboto"/>
                <a:cs typeface="Roboto"/>
              </a:rPr>
              <a:t>R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T</a:t>
            </a:r>
            <a:endParaRPr sz="9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67238" y="2078338"/>
            <a:ext cx="7664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SCHEMA  SECURITY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ANCE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061150" y="956933"/>
            <a:ext cx="862330" cy="2902585"/>
            <a:chOff x="6061150" y="956933"/>
            <a:chExt cx="862330" cy="2902585"/>
          </a:xfrm>
        </p:grpSpPr>
        <p:sp>
          <p:nvSpPr>
            <p:cNvPr id="40" name="object 40"/>
            <p:cNvSpPr/>
            <p:nvPr/>
          </p:nvSpPr>
          <p:spPr>
            <a:xfrm>
              <a:off x="6079937" y="1053370"/>
              <a:ext cx="788670" cy="5715"/>
            </a:xfrm>
            <a:custGeom>
              <a:avLst/>
              <a:gdLst/>
              <a:ahLst/>
              <a:cxnLst/>
              <a:rect l="l" t="t" r="r" b="b"/>
              <a:pathLst>
                <a:path w="788670" h="5715">
                  <a:moveTo>
                    <a:pt x="0" y="0"/>
                  </a:moveTo>
                  <a:lnTo>
                    <a:pt x="788623" y="5624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079937" y="211951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6065912" y="961695"/>
              <a:ext cx="852805" cy="2893060"/>
            </a:xfrm>
            <a:custGeom>
              <a:avLst/>
              <a:gdLst/>
              <a:ahLst/>
              <a:cxnLst/>
              <a:rect l="l" t="t" r="r" b="b"/>
              <a:pathLst>
                <a:path w="852804" h="2893060">
                  <a:moveTo>
                    <a:pt x="0" y="38329"/>
                  </a:moveTo>
                  <a:lnTo>
                    <a:pt x="3010" y="23409"/>
                  </a:lnTo>
                  <a:lnTo>
                    <a:pt x="11221" y="11226"/>
                  </a:lnTo>
                  <a:lnTo>
                    <a:pt x="23403" y="3012"/>
                  </a:lnTo>
                  <a:lnTo>
                    <a:pt x="38324" y="0"/>
                  </a:lnTo>
                  <a:lnTo>
                    <a:pt x="814423" y="0"/>
                  </a:lnTo>
                  <a:lnTo>
                    <a:pt x="849826" y="23662"/>
                  </a:lnTo>
                  <a:lnTo>
                    <a:pt x="852748" y="38329"/>
                  </a:lnTo>
                  <a:lnTo>
                    <a:pt x="852748" y="2854721"/>
                  </a:lnTo>
                  <a:lnTo>
                    <a:pt x="849734" y="2869632"/>
                  </a:lnTo>
                  <a:lnTo>
                    <a:pt x="841517" y="2881815"/>
                  </a:lnTo>
                  <a:lnTo>
                    <a:pt x="829334" y="2890032"/>
                  </a:lnTo>
                  <a:lnTo>
                    <a:pt x="814423" y="2893046"/>
                  </a:lnTo>
                  <a:lnTo>
                    <a:pt x="38324" y="2893046"/>
                  </a:lnTo>
                  <a:lnTo>
                    <a:pt x="23403" y="2890032"/>
                  </a:lnTo>
                  <a:lnTo>
                    <a:pt x="11221" y="2881815"/>
                  </a:lnTo>
                  <a:lnTo>
                    <a:pt x="3010" y="2869632"/>
                  </a:lnTo>
                  <a:lnTo>
                    <a:pt x="0" y="2854721"/>
                  </a:lnTo>
                  <a:lnTo>
                    <a:pt x="0" y="38329"/>
                  </a:lnTo>
                  <a:close/>
                </a:path>
              </a:pathLst>
            </a:custGeom>
            <a:ln w="952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079937" y="327486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6992046" y="1069994"/>
            <a:ext cx="6540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NOSQL &amp;</a:t>
            </a:r>
            <a:r>
              <a:rPr dirty="0" sz="900" spc="-8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900" spc="-25">
                <a:solidFill>
                  <a:srgbClr val="FF8300"/>
                </a:solidFill>
                <a:latin typeface="Roboto"/>
                <a:cs typeface="Roboto"/>
              </a:rPr>
              <a:t>RT  </a:t>
            </a:r>
            <a:r>
              <a:rPr dirty="0" sz="900" spc="-20">
                <a:solidFill>
                  <a:srgbClr val="FF8300"/>
                </a:solidFill>
                <a:latin typeface="Roboto"/>
                <a:cs typeface="Roboto"/>
              </a:rPr>
              <a:t>DATABASE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84398" y="2078338"/>
            <a:ext cx="7664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SCHEMA  SECURITY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ANCE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6985498" y="1041877"/>
            <a:ext cx="817244" cy="2731770"/>
            <a:chOff x="6985498" y="1041877"/>
            <a:chExt cx="817244" cy="2731770"/>
          </a:xfrm>
        </p:grpSpPr>
        <p:sp>
          <p:nvSpPr>
            <p:cNvPr id="47" name="object 47"/>
            <p:cNvSpPr/>
            <p:nvPr/>
          </p:nvSpPr>
          <p:spPr>
            <a:xfrm>
              <a:off x="6999785" y="1056165"/>
              <a:ext cx="788670" cy="0"/>
            </a:xfrm>
            <a:custGeom>
              <a:avLst/>
              <a:gdLst/>
              <a:ahLst/>
              <a:cxnLst/>
              <a:rect l="l" t="t" r="r" b="b"/>
              <a:pathLst>
                <a:path w="788670" h="0">
                  <a:moveTo>
                    <a:pt x="0" y="0"/>
                  </a:moveTo>
                  <a:lnTo>
                    <a:pt x="788623" y="0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7068135" y="3500218"/>
              <a:ext cx="648335" cy="67310"/>
            </a:xfrm>
            <a:custGeom>
              <a:avLst/>
              <a:gdLst/>
              <a:ahLst/>
              <a:cxnLst/>
              <a:rect l="l" t="t" r="r" b="b"/>
              <a:pathLst>
                <a:path w="648334" h="67310">
                  <a:moveTo>
                    <a:pt x="324099" y="67149"/>
                  </a:moveTo>
                  <a:lnTo>
                    <a:pt x="249784" y="66263"/>
                  </a:lnTo>
                  <a:lnTo>
                    <a:pt x="181566" y="63738"/>
                  </a:lnTo>
                  <a:lnTo>
                    <a:pt x="121389" y="59776"/>
                  </a:lnTo>
                  <a:lnTo>
                    <a:pt x="71199" y="54577"/>
                  </a:lnTo>
                  <a:lnTo>
                    <a:pt x="32941" y="48343"/>
                  </a:lnTo>
                  <a:lnTo>
                    <a:pt x="0" y="33574"/>
                  </a:lnTo>
                  <a:lnTo>
                    <a:pt x="8559" y="25874"/>
                  </a:lnTo>
                  <a:lnTo>
                    <a:pt x="71199" y="12572"/>
                  </a:lnTo>
                  <a:lnTo>
                    <a:pt x="121389" y="7373"/>
                  </a:lnTo>
                  <a:lnTo>
                    <a:pt x="181566" y="3411"/>
                  </a:lnTo>
                  <a:lnTo>
                    <a:pt x="249784" y="886"/>
                  </a:lnTo>
                  <a:lnTo>
                    <a:pt x="324099" y="0"/>
                  </a:lnTo>
                  <a:lnTo>
                    <a:pt x="398415" y="886"/>
                  </a:lnTo>
                  <a:lnTo>
                    <a:pt x="466636" y="3411"/>
                  </a:lnTo>
                  <a:lnTo>
                    <a:pt x="526818" y="7373"/>
                  </a:lnTo>
                  <a:lnTo>
                    <a:pt x="577014" y="12572"/>
                  </a:lnTo>
                  <a:lnTo>
                    <a:pt x="615277" y="18806"/>
                  </a:lnTo>
                  <a:lnTo>
                    <a:pt x="648223" y="33574"/>
                  </a:lnTo>
                  <a:lnTo>
                    <a:pt x="639662" y="41275"/>
                  </a:lnTo>
                  <a:lnTo>
                    <a:pt x="577014" y="54577"/>
                  </a:lnTo>
                  <a:lnTo>
                    <a:pt x="526818" y="59776"/>
                  </a:lnTo>
                  <a:lnTo>
                    <a:pt x="466636" y="63738"/>
                  </a:lnTo>
                  <a:lnTo>
                    <a:pt x="398415" y="66263"/>
                  </a:lnTo>
                  <a:lnTo>
                    <a:pt x="324099" y="67149"/>
                  </a:lnTo>
                  <a:close/>
                </a:path>
              </a:pathLst>
            </a:custGeom>
            <a:solidFill>
              <a:srgbClr val="FFFFFF">
                <a:alpha val="3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7068135" y="3500217"/>
              <a:ext cx="648335" cy="269240"/>
            </a:xfrm>
            <a:custGeom>
              <a:avLst/>
              <a:gdLst/>
              <a:ahLst/>
              <a:cxnLst/>
              <a:rect l="l" t="t" r="r" b="b"/>
              <a:pathLst>
                <a:path w="648334" h="269239">
                  <a:moveTo>
                    <a:pt x="648223" y="33574"/>
                  </a:moveTo>
                  <a:lnTo>
                    <a:pt x="639662" y="41275"/>
                  </a:lnTo>
                  <a:lnTo>
                    <a:pt x="615277" y="48343"/>
                  </a:lnTo>
                  <a:lnTo>
                    <a:pt x="577014" y="54577"/>
                  </a:lnTo>
                  <a:lnTo>
                    <a:pt x="526818" y="59776"/>
                  </a:lnTo>
                  <a:lnTo>
                    <a:pt x="466636" y="63738"/>
                  </a:lnTo>
                  <a:lnTo>
                    <a:pt x="398415" y="66263"/>
                  </a:lnTo>
                  <a:lnTo>
                    <a:pt x="324099" y="67149"/>
                  </a:lnTo>
                  <a:lnTo>
                    <a:pt x="249784" y="66263"/>
                  </a:lnTo>
                  <a:lnTo>
                    <a:pt x="181566" y="63738"/>
                  </a:lnTo>
                  <a:lnTo>
                    <a:pt x="121389" y="59776"/>
                  </a:lnTo>
                  <a:lnTo>
                    <a:pt x="71199" y="54577"/>
                  </a:lnTo>
                  <a:lnTo>
                    <a:pt x="32941" y="48343"/>
                  </a:lnTo>
                  <a:lnTo>
                    <a:pt x="0" y="33574"/>
                  </a:lnTo>
                  <a:lnTo>
                    <a:pt x="71199" y="12572"/>
                  </a:lnTo>
                  <a:lnTo>
                    <a:pt x="121389" y="7373"/>
                  </a:lnTo>
                  <a:lnTo>
                    <a:pt x="181566" y="3411"/>
                  </a:lnTo>
                  <a:lnTo>
                    <a:pt x="249784" y="886"/>
                  </a:lnTo>
                  <a:lnTo>
                    <a:pt x="324099" y="0"/>
                  </a:lnTo>
                  <a:lnTo>
                    <a:pt x="398415" y="886"/>
                  </a:lnTo>
                  <a:lnTo>
                    <a:pt x="466636" y="3411"/>
                  </a:lnTo>
                  <a:lnTo>
                    <a:pt x="526818" y="7373"/>
                  </a:lnTo>
                  <a:lnTo>
                    <a:pt x="577014" y="12572"/>
                  </a:lnTo>
                  <a:lnTo>
                    <a:pt x="615277" y="18806"/>
                  </a:lnTo>
                  <a:lnTo>
                    <a:pt x="648223" y="33574"/>
                  </a:lnTo>
                  <a:lnTo>
                    <a:pt x="648223" y="235049"/>
                  </a:lnTo>
                  <a:lnTo>
                    <a:pt x="577014" y="256061"/>
                  </a:lnTo>
                  <a:lnTo>
                    <a:pt x="526818" y="261265"/>
                  </a:lnTo>
                  <a:lnTo>
                    <a:pt x="466636" y="265233"/>
                  </a:lnTo>
                  <a:lnTo>
                    <a:pt x="398415" y="267761"/>
                  </a:lnTo>
                  <a:lnTo>
                    <a:pt x="324099" y="268649"/>
                  </a:lnTo>
                  <a:lnTo>
                    <a:pt x="249784" y="267761"/>
                  </a:lnTo>
                  <a:lnTo>
                    <a:pt x="181566" y="265233"/>
                  </a:lnTo>
                  <a:lnTo>
                    <a:pt x="121389" y="261265"/>
                  </a:lnTo>
                  <a:lnTo>
                    <a:pt x="71199" y="256061"/>
                  </a:lnTo>
                  <a:lnTo>
                    <a:pt x="32941" y="249822"/>
                  </a:lnTo>
                  <a:lnTo>
                    <a:pt x="0" y="235049"/>
                  </a:lnTo>
                  <a:lnTo>
                    <a:pt x="0" y="33574"/>
                  </a:lnTo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/>
          <p:cNvSpPr txBox="1"/>
          <p:nvPr/>
        </p:nvSpPr>
        <p:spPr>
          <a:xfrm>
            <a:off x="7230812" y="3569187"/>
            <a:ext cx="313690" cy="1282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50" spc="10">
                <a:solidFill>
                  <a:srgbClr val="00A3AE"/>
                </a:solidFill>
                <a:latin typeface="Roboto"/>
                <a:cs typeface="Roboto"/>
              </a:rPr>
              <a:t>RDBMS</a:t>
            </a:r>
            <a:endParaRPr sz="650">
              <a:latin typeface="Roboto"/>
              <a:cs typeface="Roboto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6967823" y="956933"/>
            <a:ext cx="1705610" cy="2902585"/>
            <a:chOff x="6967823" y="956933"/>
            <a:chExt cx="1705610" cy="2902585"/>
          </a:xfrm>
        </p:grpSpPr>
        <p:sp>
          <p:nvSpPr>
            <p:cNvPr id="52" name="object 52"/>
            <p:cNvSpPr/>
            <p:nvPr/>
          </p:nvSpPr>
          <p:spPr>
            <a:xfrm>
              <a:off x="6997085" y="211951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972586" y="961695"/>
              <a:ext cx="852805" cy="2893060"/>
            </a:xfrm>
            <a:custGeom>
              <a:avLst/>
              <a:gdLst/>
              <a:ahLst/>
              <a:cxnLst/>
              <a:rect l="l" t="t" r="r" b="b"/>
              <a:pathLst>
                <a:path w="852804" h="2893060">
                  <a:moveTo>
                    <a:pt x="0" y="38329"/>
                  </a:moveTo>
                  <a:lnTo>
                    <a:pt x="3014" y="23409"/>
                  </a:lnTo>
                  <a:lnTo>
                    <a:pt x="11231" y="11226"/>
                  </a:lnTo>
                  <a:lnTo>
                    <a:pt x="23414" y="3012"/>
                  </a:lnTo>
                  <a:lnTo>
                    <a:pt x="38324" y="0"/>
                  </a:lnTo>
                  <a:lnTo>
                    <a:pt x="814423" y="0"/>
                  </a:lnTo>
                  <a:lnTo>
                    <a:pt x="849835" y="23662"/>
                  </a:lnTo>
                  <a:lnTo>
                    <a:pt x="852748" y="38329"/>
                  </a:lnTo>
                  <a:lnTo>
                    <a:pt x="852748" y="2854721"/>
                  </a:lnTo>
                  <a:lnTo>
                    <a:pt x="849737" y="2869632"/>
                  </a:lnTo>
                  <a:lnTo>
                    <a:pt x="841526" y="2881815"/>
                  </a:lnTo>
                  <a:lnTo>
                    <a:pt x="829344" y="2890032"/>
                  </a:lnTo>
                  <a:lnTo>
                    <a:pt x="814423" y="2893046"/>
                  </a:lnTo>
                  <a:lnTo>
                    <a:pt x="38324" y="2893046"/>
                  </a:lnTo>
                  <a:lnTo>
                    <a:pt x="23414" y="2890032"/>
                  </a:lnTo>
                  <a:lnTo>
                    <a:pt x="11231" y="2881815"/>
                  </a:lnTo>
                  <a:lnTo>
                    <a:pt x="3014" y="2869632"/>
                  </a:lnTo>
                  <a:lnTo>
                    <a:pt x="0" y="2854721"/>
                  </a:lnTo>
                  <a:lnTo>
                    <a:pt x="0" y="38329"/>
                  </a:lnTo>
                  <a:close/>
                </a:path>
              </a:pathLst>
            </a:custGeom>
            <a:ln w="952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6997085" y="327486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7904109" y="1056165"/>
              <a:ext cx="755015" cy="0"/>
            </a:xfrm>
            <a:custGeom>
              <a:avLst/>
              <a:gdLst/>
              <a:ahLst/>
              <a:cxnLst/>
              <a:rect l="l" t="t" r="r" b="b"/>
              <a:pathLst>
                <a:path w="755015" h="0">
                  <a:moveTo>
                    <a:pt x="0" y="0"/>
                  </a:moveTo>
                  <a:lnTo>
                    <a:pt x="754423" y="0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896377" y="1070375"/>
            <a:ext cx="446405" cy="2768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3099"/>
              </a:lnSpc>
              <a:spcBef>
                <a:spcPts val="95"/>
              </a:spcBef>
            </a:pPr>
            <a:r>
              <a:rPr dirty="0" sz="800" spc="-10">
                <a:solidFill>
                  <a:srgbClr val="FF8300"/>
                </a:solidFill>
                <a:latin typeface="Roboto"/>
                <a:cs typeface="Roboto"/>
              </a:rPr>
              <a:t>DATA  </a:t>
            </a:r>
            <a:r>
              <a:rPr dirty="0" sz="800" spc="5">
                <a:solidFill>
                  <a:srgbClr val="FF8300"/>
                </a:solidFill>
                <a:latin typeface="Roboto"/>
                <a:cs typeface="Roboto"/>
              </a:rPr>
              <a:t>SCIENCE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91415" y="2078338"/>
            <a:ext cx="76644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25">
                <a:solidFill>
                  <a:srgbClr val="FFFFFF"/>
                </a:solidFill>
                <a:latin typeface="Roboto"/>
                <a:cs typeface="Roboto"/>
              </a:rPr>
              <a:t>CATALOG 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SCHEMA  SECURITY 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G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O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VER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N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ANCE</a:t>
            </a:r>
            <a:endParaRPr sz="900">
              <a:latin typeface="Roboto"/>
              <a:cs typeface="Roboto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6158475" y="956933"/>
            <a:ext cx="2571115" cy="2902585"/>
            <a:chOff x="6158475" y="956933"/>
            <a:chExt cx="2571115" cy="2902585"/>
          </a:xfrm>
        </p:grpSpPr>
        <p:sp>
          <p:nvSpPr>
            <p:cNvPr id="59" name="object 59"/>
            <p:cNvSpPr/>
            <p:nvPr/>
          </p:nvSpPr>
          <p:spPr>
            <a:xfrm>
              <a:off x="7904109" y="211951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7871659" y="961695"/>
              <a:ext cx="852805" cy="2893060"/>
            </a:xfrm>
            <a:custGeom>
              <a:avLst/>
              <a:gdLst/>
              <a:ahLst/>
              <a:cxnLst/>
              <a:rect l="l" t="t" r="r" b="b"/>
              <a:pathLst>
                <a:path w="852804" h="2893060">
                  <a:moveTo>
                    <a:pt x="0" y="38329"/>
                  </a:moveTo>
                  <a:lnTo>
                    <a:pt x="3010" y="23409"/>
                  </a:lnTo>
                  <a:lnTo>
                    <a:pt x="11221" y="11226"/>
                  </a:lnTo>
                  <a:lnTo>
                    <a:pt x="23403" y="3012"/>
                  </a:lnTo>
                  <a:lnTo>
                    <a:pt x="38324" y="0"/>
                  </a:lnTo>
                  <a:lnTo>
                    <a:pt x="814398" y="0"/>
                  </a:lnTo>
                  <a:lnTo>
                    <a:pt x="849826" y="23662"/>
                  </a:lnTo>
                  <a:lnTo>
                    <a:pt x="852748" y="38329"/>
                  </a:lnTo>
                  <a:lnTo>
                    <a:pt x="852748" y="2854721"/>
                  </a:lnTo>
                  <a:lnTo>
                    <a:pt x="849733" y="2869632"/>
                  </a:lnTo>
                  <a:lnTo>
                    <a:pt x="841513" y="2881815"/>
                  </a:lnTo>
                  <a:lnTo>
                    <a:pt x="829323" y="2890032"/>
                  </a:lnTo>
                  <a:lnTo>
                    <a:pt x="814398" y="2893046"/>
                  </a:lnTo>
                  <a:lnTo>
                    <a:pt x="38324" y="2893046"/>
                  </a:lnTo>
                  <a:lnTo>
                    <a:pt x="23403" y="2890032"/>
                  </a:lnTo>
                  <a:lnTo>
                    <a:pt x="11221" y="2881815"/>
                  </a:lnTo>
                  <a:lnTo>
                    <a:pt x="3010" y="2869632"/>
                  </a:lnTo>
                  <a:lnTo>
                    <a:pt x="0" y="2854721"/>
                  </a:lnTo>
                  <a:lnTo>
                    <a:pt x="0" y="38329"/>
                  </a:lnTo>
                  <a:close/>
                </a:path>
              </a:pathLst>
            </a:custGeom>
            <a:ln w="9524">
              <a:solidFill>
                <a:srgbClr val="82828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7904109" y="3274868"/>
              <a:ext cx="753745" cy="0"/>
            </a:xfrm>
            <a:custGeom>
              <a:avLst/>
              <a:gdLst/>
              <a:ahLst/>
              <a:cxnLst/>
              <a:rect l="l" t="t" r="r" b="b"/>
              <a:pathLst>
                <a:path w="753745" h="0">
                  <a:moveTo>
                    <a:pt x="0" y="0"/>
                  </a:moveTo>
                  <a:lnTo>
                    <a:pt x="753298" y="0"/>
                  </a:lnTo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6163237" y="3410818"/>
              <a:ext cx="586740" cy="356870"/>
            </a:xfrm>
            <a:custGeom>
              <a:avLst/>
              <a:gdLst/>
              <a:ahLst/>
              <a:cxnLst/>
              <a:rect l="l" t="t" r="r" b="b"/>
              <a:pathLst>
                <a:path w="586740" h="356870">
                  <a:moveTo>
                    <a:pt x="586573" y="227499"/>
                  </a:moveTo>
                  <a:lnTo>
                    <a:pt x="576247" y="177585"/>
                  </a:lnTo>
                  <a:lnTo>
                    <a:pt x="547986" y="136868"/>
                  </a:lnTo>
                  <a:lnTo>
                    <a:pt x="505869" y="109866"/>
                  </a:lnTo>
                  <a:lnTo>
                    <a:pt x="453974" y="101099"/>
                  </a:lnTo>
                  <a:lnTo>
                    <a:pt x="427076" y="59705"/>
                  </a:lnTo>
                  <a:lnTo>
                    <a:pt x="389880" y="27796"/>
                  </a:lnTo>
                  <a:lnTo>
                    <a:pt x="344575" y="7264"/>
                  </a:lnTo>
                  <a:lnTo>
                    <a:pt x="293349" y="0"/>
                  </a:lnTo>
                  <a:lnTo>
                    <a:pt x="247715" y="5861"/>
                  </a:lnTo>
                  <a:lnTo>
                    <a:pt x="206252" y="22466"/>
                  </a:lnTo>
                  <a:lnTo>
                    <a:pt x="170593" y="48346"/>
                  </a:lnTo>
                  <a:lnTo>
                    <a:pt x="142371" y="82033"/>
                  </a:lnTo>
                  <a:lnTo>
                    <a:pt x="123221" y="122057"/>
                  </a:lnTo>
                  <a:lnTo>
                    <a:pt x="114774" y="166949"/>
                  </a:lnTo>
                  <a:lnTo>
                    <a:pt x="72077" y="167646"/>
                  </a:lnTo>
                  <a:lnTo>
                    <a:pt x="35374" y="186137"/>
                  </a:lnTo>
                  <a:lnTo>
                    <a:pt x="9678" y="218390"/>
                  </a:lnTo>
                  <a:lnTo>
                    <a:pt x="0" y="260374"/>
                  </a:lnTo>
                  <a:lnTo>
                    <a:pt x="15945" y="315946"/>
                  </a:lnTo>
                  <a:lnTo>
                    <a:pt x="51024" y="344483"/>
                  </a:lnTo>
                  <a:lnTo>
                    <a:pt x="86104" y="354997"/>
                  </a:lnTo>
                  <a:lnTo>
                    <a:pt x="102049" y="356499"/>
                  </a:lnTo>
                  <a:lnTo>
                    <a:pt x="471799" y="356499"/>
                  </a:lnTo>
                  <a:lnTo>
                    <a:pt x="483735" y="352820"/>
                  </a:lnTo>
                  <a:lnTo>
                    <a:pt x="512199" y="342083"/>
                  </a:lnTo>
                  <a:lnTo>
                    <a:pt x="546173" y="320286"/>
                  </a:lnTo>
                  <a:lnTo>
                    <a:pt x="574637" y="283426"/>
                  </a:lnTo>
                  <a:lnTo>
                    <a:pt x="586573" y="227499"/>
                  </a:lnTo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3" name="object 63"/>
          <p:cNvSpPr txBox="1"/>
          <p:nvPr/>
        </p:nvSpPr>
        <p:spPr>
          <a:xfrm>
            <a:off x="6348064" y="3512473"/>
            <a:ext cx="217170" cy="197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780" marR="5080" indent="-5715">
              <a:lnSpc>
                <a:spcPct val="102400"/>
              </a:lnSpc>
              <a:spcBef>
                <a:spcPts val="95"/>
              </a:spcBef>
            </a:pPr>
            <a:r>
              <a:rPr dirty="0" sz="550" b="0">
                <a:solidFill>
                  <a:srgbClr val="00A3AE"/>
                </a:solidFill>
                <a:latin typeface="Roboto Light"/>
                <a:cs typeface="Roboto Light"/>
              </a:rPr>
              <a:t>Public  </a:t>
            </a:r>
            <a:r>
              <a:rPr dirty="0" sz="550" b="0">
                <a:solidFill>
                  <a:srgbClr val="00A3AE"/>
                </a:solidFill>
                <a:latin typeface="Roboto Light"/>
                <a:cs typeface="Roboto Light"/>
              </a:rPr>
              <a:t>Cloud</a:t>
            </a:r>
            <a:endParaRPr sz="550">
              <a:latin typeface="Roboto Light"/>
              <a:cs typeface="Roboto Ligh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957208" y="3419593"/>
            <a:ext cx="586740" cy="356870"/>
          </a:xfrm>
          <a:custGeom>
            <a:avLst/>
            <a:gdLst/>
            <a:ahLst/>
            <a:cxnLst/>
            <a:rect l="l" t="t" r="r" b="b"/>
            <a:pathLst>
              <a:path w="586740" h="356870">
                <a:moveTo>
                  <a:pt x="586573" y="227474"/>
                </a:moveTo>
                <a:lnTo>
                  <a:pt x="576247" y="177560"/>
                </a:lnTo>
                <a:lnTo>
                  <a:pt x="547986" y="136843"/>
                </a:lnTo>
                <a:lnTo>
                  <a:pt x="505869" y="109841"/>
                </a:lnTo>
                <a:lnTo>
                  <a:pt x="453974" y="101074"/>
                </a:lnTo>
                <a:lnTo>
                  <a:pt x="427076" y="59684"/>
                </a:lnTo>
                <a:lnTo>
                  <a:pt x="389880" y="27784"/>
                </a:lnTo>
                <a:lnTo>
                  <a:pt x="344575" y="7260"/>
                </a:lnTo>
                <a:lnTo>
                  <a:pt x="293349" y="0"/>
                </a:lnTo>
                <a:lnTo>
                  <a:pt x="247715" y="5861"/>
                </a:lnTo>
                <a:lnTo>
                  <a:pt x="206252" y="22465"/>
                </a:lnTo>
                <a:lnTo>
                  <a:pt x="170593" y="48343"/>
                </a:lnTo>
                <a:lnTo>
                  <a:pt x="142371" y="82025"/>
                </a:lnTo>
                <a:lnTo>
                  <a:pt x="123221" y="122042"/>
                </a:lnTo>
                <a:lnTo>
                  <a:pt x="114774" y="166924"/>
                </a:lnTo>
                <a:lnTo>
                  <a:pt x="72077" y="167621"/>
                </a:lnTo>
                <a:lnTo>
                  <a:pt x="35374" y="186112"/>
                </a:lnTo>
                <a:lnTo>
                  <a:pt x="9678" y="218365"/>
                </a:lnTo>
                <a:lnTo>
                  <a:pt x="0" y="260349"/>
                </a:lnTo>
                <a:lnTo>
                  <a:pt x="15945" y="315921"/>
                </a:lnTo>
                <a:lnTo>
                  <a:pt x="51024" y="344458"/>
                </a:lnTo>
                <a:lnTo>
                  <a:pt x="86104" y="354972"/>
                </a:lnTo>
                <a:lnTo>
                  <a:pt x="102049" y="356474"/>
                </a:lnTo>
                <a:lnTo>
                  <a:pt x="471799" y="356474"/>
                </a:lnTo>
                <a:lnTo>
                  <a:pt x="483735" y="352807"/>
                </a:lnTo>
                <a:lnTo>
                  <a:pt x="512199" y="342076"/>
                </a:lnTo>
                <a:lnTo>
                  <a:pt x="546173" y="320279"/>
                </a:lnTo>
                <a:lnTo>
                  <a:pt x="574637" y="283413"/>
                </a:lnTo>
                <a:lnTo>
                  <a:pt x="586573" y="227474"/>
                </a:lnTo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 txBox="1"/>
          <p:nvPr/>
        </p:nvSpPr>
        <p:spPr>
          <a:xfrm>
            <a:off x="8142037" y="3521236"/>
            <a:ext cx="217170" cy="197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7780" marR="5080" indent="-5715">
              <a:lnSpc>
                <a:spcPct val="102400"/>
              </a:lnSpc>
              <a:spcBef>
                <a:spcPts val="95"/>
              </a:spcBef>
            </a:pPr>
            <a:r>
              <a:rPr dirty="0" sz="550" b="0">
                <a:solidFill>
                  <a:srgbClr val="00A3AE"/>
                </a:solidFill>
                <a:latin typeface="Roboto Light"/>
                <a:cs typeface="Roboto Light"/>
              </a:rPr>
              <a:t>Public  </a:t>
            </a:r>
            <a:r>
              <a:rPr dirty="0" sz="550" b="0">
                <a:solidFill>
                  <a:srgbClr val="00A3AE"/>
                </a:solidFill>
                <a:latin typeface="Roboto Light"/>
                <a:cs typeface="Roboto Light"/>
              </a:rPr>
              <a:t>Cloud</a:t>
            </a:r>
            <a:endParaRPr sz="550">
              <a:latin typeface="Roboto Light"/>
              <a:cs typeface="Roboto Ligh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4383189" y="1483207"/>
            <a:ext cx="3971925" cy="394335"/>
          </a:xfrm>
          <a:custGeom>
            <a:avLst/>
            <a:gdLst/>
            <a:ahLst/>
            <a:cxnLst/>
            <a:rect l="l" t="t" r="r" b="b"/>
            <a:pathLst>
              <a:path w="3971925" h="394335">
                <a:moveTo>
                  <a:pt x="383616" y="190271"/>
                </a:moveTo>
                <a:lnTo>
                  <a:pt x="381165" y="178562"/>
                </a:lnTo>
                <a:lnTo>
                  <a:pt x="375615" y="170548"/>
                </a:lnTo>
                <a:lnTo>
                  <a:pt x="374535" y="168986"/>
                </a:lnTo>
                <a:lnTo>
                  <a:pt x="373113" y="168046"/>
                </a:lnTo>
                <a:lnTo>
                  <a:pt x="373113" y="190271"/>
                </a:lnTo>
                <a:lnTo>
                  <a:pt x="373113" y="191312"/>
                </a:lnTo>
                <a:lnTo>
                  <a:pt x="371665" y="198551"/>
                </a:lnTo>
                <a:lnTo>
                  <a:pt x="367385" y="205003"/>
                </a:lnTo>
                <a:lnTo>
                  <a:pt x="360959" y="209410"/>
                </a:lnTo>
                <a:lnTo>
                  <a:pt x="352996" y="211035"/>
                </a:lnTo>
                <a:lnTo>
                  <a:pt x="345008" y="209410"/>
                </a:lnTo>
                <a:lnTo>
                  <a:pt x="338582" y="205003"/>
                </a:lnTo>
                <a:lnTo>
                  <a:pt x="334302" y="198551"/>
                </a:lnTo>
                <a:lnTo>
                  <a:pt x="333260" y="193395"/>
                </a:lnTo>
                <a:lnTo>
                  <a:pt x="332854" y="191312"/>
                </a:lnTo>
                <a:lnTo>
                  <a:pt x="332854" y="190271"/>
                </a:lnTo>
                <a:lnTo>
                  <a:pt x="352996" y="170548"/>
                </a:lnTo>
                <a:lnTo>
                  <a:pt x="360756" y="172186"/>
                </a:lnTo>
                <a:lnTo>
                  <a:pt x="367195" y="176580"/>
                </a:lnTo>
                <a:lnTo>
                  <a:pt x="371589" y="183032"/>
                </a:lnTo>
                <a:lnTo>
                  <a:pt x="373113" y="190271"/>
                </a:lnTo>
                <a:lnTo>
                  <a:pt x="373113" y="168046"/>
                </a:lnTo>
                <a:lnTo>
                  <a:pt x="364782" y="162534"/>
                </a:lnTo>
                <a:lnTo>
                  <a:pt x="352996" y="160172"/>
                </a:lnTo>
                <a:lnTo>
                  <a:pt x="342595" y="162001"/>
                </a:lnTo>
                <a:lnTo>
                  <a:pt x="333717" y="167043"/>
                </a:lnTo>
                <a:lnTo>
                  <a:pt x="327075" y="174625"/>
                </a:lnTo>
                <a:lnTo>
                  <a:pt x="323392" y="184048"/>
                </a:lnTo>
                <a:lnTo>
                  <a:pt x="286016" y="184048"/>
                </a:lnTo>
                <a:lnTo>
                  <a:pt x="282689" y="168338"/>
                </a:lnTo>
                <a:lnTo>
                  <a:pt x="276148" y="154343"/>
                </a:lnTo>
                <a:lnTo>
                  <a:pt x="276148" y="190271"/>
                </a:lnTo>
                <a:lnTo>
                  <a:pt x="271411" y="213614"/>
                </a:lnTo>
                <a:lnTo>
                  <a:pt x="258508" y="232587"/>
                </a:lnTo>
                <a:lnTo>
                  <a:pt x="239369" y="245313"/>
                </a:lnTo>
                <a:lnTo>
                  <a:pt x="215950" y="249974"/>
                </a:lnTo>
                <a:lnTo>
                  <a:pt x="192519" y="245313"/>
                </a:lnTo>
                <a:lnTo>
                  <a:pt x="173367" y="232587"/>
                </a:lnTo>
                <a:lnTo>
                  <a:pt x="160464" y="213614"/>
                </a:lnTo>
                <a:lnTo>
                  <a:pt x="156464" y="193916"/>
                </a:lnTo>
                <a:lnTo>
                  <a:pt x="155714" y="190271"/>
                </a:lnTo>
                <a:lnTo>
                  <a:pt x="156883" y="184569"/>
                </a:lnTo>
                <a:lnTo>
                  <a:pt x="160464" y="166928"/>
                </a:lnTo>
                <a:lnTo>
                  <a:pt x="173367" y="147967"/>
                </a:lnTo>
                <a:lnTo>
                  <a:pt x="192519" y="135229"/>
                </a:lnTo>
                <a:lnTo>
                  <a:pt x="215950" y="130581"/>
                </a:lnTo>
                <a:lnTo>
                  <a:pt x="239369" y="135229"/>
                </a:lnTo>
                <a:lnTo>
                  <a:pt x="258508" y="147967"/>
                </a:lnTo>
                <a:lnTo>
                  <a:pt x="271411" y="166928"/>
                </a:lnTo>
                <a:lnTo>
                  <a:pt x="276148" y="190271"/>
                </a:lnTo>
                <a:lnTo>
                  <a:pt x="276148" y="154343"/>
                </a:lnTo>
                <a:lnTo>
                  <a:pt x="276085" y="154203"/>
                </a:lnTo>
                <a:lnTo>
                  <a:pt x="266674" y="141998"/>
                </a:lnTo>
                <a:lnTo>
                  <a:pt x="254876" y="132130"/>
                </a:lnTo>
                <a:lnTo>
                  <a:pt x="255765" y="130581"/>
                </a:lnTo>
                <a:lnTo>
                  <a:pt x="257543" y="127457"/>
                </a:lnTo>
                <a:lnTo>
                  <a:pt x="295871" y="60502"/>
                </a:lnTo>
                <a:lnTo>
                  <a:pt x="300050" y="62572"/>
                </a:lnTo>
                <a:lnTo>
                  <a:pt x="304190" y="63614"/>
                </a:lnTo>
                <a:lnTo>
                  <a:pt x="308864" y="63614"/>
                </a:lnTo>
                <a:lnTo>
                  <a:pt x="320662" y="61239"/>
                </a:lnTo>
                <a:lnTo>
                  <a:pt x="321767" y="60502"/>
                </a:lnTo>
                <a:lnTo>
                  <a:pt x="330403" y="54724"/>
                </a:lnTo>
                <a:lnTo>
                  <a:pt x="337045" y="44996"/>
                </a:lnTo>
                <a:lnTo>
                  <a:pt x="339496" y="32981"/>
                </a:lnTo>
                <a:lnTo>
                  <a:pt x="337121" y="21196"/>
                </a:lnTo>
                <a:lnTo>
                  <a:pt x="330606" y="11442"/>
                </a:lnTo>
                <a:lnTo>
                  <a:pt x="320878" y="4813"/>
                </a:lnTo>
                <a:lnTo>
                  <a:pt x="308864" y="2362"/>
                </a:lnTo>
                <a:lnTo>
                  <a:pt x="297065" y="4737"/>
                </a:lnTo>
                <a:lnTo>
                  <a:pt x="287312" y="11252"/>
                </a:lnTo>
                <a:lnTo>
                  <a:pt x="280670" y="20967"/>
                </a:lnTo>
                <a:lnTo>
                  <a:pt x="278218" y="32981"/>
                </a:lnTo>
                <a:lnTo>
                  <a:pt x="278257" y="41363"/>
                </a:lnTo>
                <a:lnTo>
                  <a:pt x="281876" y="49072"/>
                </a:lnTo>
                <a:lnTo>
                  <a:pt x="287502" y="54724"/>
                </a:lnTo>
                <a:lnTo>
                  <a:pt x="287388" y="55118"/>
                </a:lnTo>
                <a:lnTo>
                  <a:pt x="246049" y="127457"/>
                </a:lnTo>
                <a:lnTo>
                  <a:pt x="243497" y="126428"/>
                </a:lnTo>
                <a:lnTo>
                  <a:pt x="239153" y="124663"/>
                </a:lnTo>
                <a:lnTo>
                  <a:pt x="231838" y="122529"/>
                </a:lnTo>
                <a:lnTo>
                  <a:pt x="224218" y="121183"/>
                </a:lnTo>
                <a:lnTo>
                  <a:pt x="216446" y="120713"/>
                </a:lnTo>
                <a:lnTo>
                  <a:pt x="209156" y="121094"/>
                </a:lnTo>
                <a:lnTo>
                  <a:pt x="202044" y="122212"/>
                </a:lnTo>
                <a:lnTo>
                  <a:pt x="195135" y="124002"/>
                </a:lnTo>
                <a:lnTo>
                  <a:pt x="188417" y="126428"/>
                </a:lnTo>
                <a:lnTo>
                  <a:pt x="172224" y="98386"/>
                </a:lnTo>
                <a:lnTo>
                  <a:pt x="169214" y="93205"/>
                </a:lnTo>
                <a:lnTo>
                  <a:pt x="172758" y="89573"/>
                </a:lnTo>
                <a:lnTo>
                  <a:pt x="173850" y="88442"/>
                </a:lnTo>
                <a:lnTo>
                  <a:pt x="177469" y="82816"/>
                </a:lnTo>
                <a:lnTo>
                  <a:pt x="179806" y="76415"/>
                </a:lnTo>
                <a:lnTo>
                  <a:pt x="180644" y="69329"/>
                </a:lnTo>
                <a:lnTo>
                  <a:pt x="178269" y="57531"/>
                </a:lnTo>
                <a:lnTo>
                  <a:pt x="172618" y="49072"/>
                </a:lnTo>
                <a:lnTo>
                  <a:pt x="171754" y="47777"/>
                </a:lnTo>
                <a:lnTo>
                  <a:pt x="170243" y="46748"/>
                </a:lnTo>
                <a:lnTo>
                  <a:pt x="170243" y="69329"/>
                </a:lnTo>
                <a:lnTo>
                  <a:pt x="168617" y="77089"/>
                </a:lnTo>
                <a:lnTo>
                  <a:pt x="164223" y="83527"/>
                </a:lnTo>
                <a:lnTo>
                  <a:pt x="157784" y="87934"/>
                </a:lnTo>
                <a:lnTo>
                  <a:pt x="150025" y="89573"/>
                </a:lnTo>
                <a:lnTo>
                  <a:pt x="142252" y="88011"/>
                </a:lnTo>
                <a:lnTo>
                  <a:pt x="135813" y="83731"/>
                </a:lnTo>
                <a:lnTo>
                  <a:pt x="131406" y="77304"/>
                </a:lnTo>
                <a:lnTo>
                  <a:pt x="129768" y="69329"/>
                </a:lnTo>
                <a:lnTo>
                  <a:pt x="131356" y="61556"/>
                </a:lnTo>
                <a:lnTo>
                  <a:pt x="131470" y="61239"/>
                </a:lnTo>
                <a:lnTo>
                  <a:pt x="135813" y="54914"/>
                </a:lnTo>
                <a:lnTo>
                  <a:pt x="142252" y="50634"/>
                </a:lnTo>
                <a:lnTo>
                  <a:pt x="150025" y="49072"/>
                </a:lnTo>
                <a:lnTo>
                  <a:pt x="157784" y="50711"/>
                </a:lnTo>
                <a:lnTo>
                  <a:pt x="164223" y="55118"/>
                </a:lnTo>
                <a:lnTo>
                  <a:pt x="168617" y="61556"/>
                </a:lnTo>
                <a:lnTo>
                  <a:pt x="170243" y="69329"/>
                </a:lnTo>
                <a:lnTo>
                  <a:pt x="170243" y="46748"/>
                </a:lnTo>
                <a:lnTo>
                  <a:pt x="162026" y="41148"/>
                </a:lnTo>
                <a:lnTo>
                  <a:pt x="150025" y="38696"/>
                </a:lnTo>
                <a:lnTo>
                  <a:pt x="138226" y="41363"/>
                </a:lnTo>
                <a:lnTo>
                  <a:pt x="128473" y="47967"/>
                </a:lnTo>
                <a:lnTo>
                  <a:pt x="121843" y="57607"/>
                </a:lnTo>
                <a:lnTo>
                  <a:pt x="119392" y="69329"/>
                </a:lnTo>
                <a:lnTo>
                  <a:pt x="121767" y="81114"/>
                </a:lnTo>
                <a:lnTo>
                  <a:pt x="128282" y="90868"/>
                </a:lnTo>
                <a:lnTo>
                  <a:pt x="137998" y="97497"/>
                </a:lnTo>
                <a:lnTo>
                  <a:pt x="150025" y="99949"/>
                </a:lnTo>
                <a:lnTo>
                  <a:pt x="153644" y="99949"/>
                </a:lnTo>
                <a:lnTo>
                  <a:pt x="157276" y="99428"/>
                </a:lnTo>
                <a:lnTo>
                  <a:pt x="160401" y="98386"/>
                </a:lnTo>
                <a:lnTo>
                  <a:pt x="179590" y="131610"/>
                </a:lnTo>
                <a:lnTo>
                  <a:pt x="167030" y="141566"/>
                </a:lnTo>
                <a:lnTo>
                  <a:pt x="156946" y="154000"/>
                </a:lnTo>
                <a:lnTo>
                  <a:pt x="149885" y="168478"/>
                </a:lnTo>
                <a:lnTo>
                  <a:pt x="146367" y="184569"/>
                </a:lnTo>
                <a:lnTo>
                  <a:pt x="60198" y="184569"/>
                </a:lnTo>
                <a:lnTo>
                  <a:pt x="56311" y="175145"/>
                </a:lnTo>
                <a:lnTo>
                  <a:pt x="49695" y="167563"/>
                </a:lnTo>
                <a:lnTo>
                  <a:pt x="40970" y="162534"/>
                </a:lnTo>
                <a:lnTo>
                  <a:pt x="30619" y="160680"/>
                </a:lnTo>
                <a:lnTo>
                  <a:pt x="18821" y="163068"/>
                </a:lnTo>
                <a:lnTo>
                  <a:pt x="9067" y="169570"/>
                </a:lnTo>
                <a:lnTo>
                  <a:pt x="2438" y="179298"/>
                </a:lnTo>
                <a:lnTo>
                  <a:pt x="0" y="191312"/>
                </a:lnTo>
                <a:lnTo>
                  <a:pt x="2374" y="202730"/>
                </a:lnTo>
                <a:lnTo>
                  <a:pt x="8890" y="212140"/>
                </a:lnTo>
                <a:lnTo>
                  <a:pt x="18592" y="218528"/>
                </a:lnTo>
                <a:lnTo>
                  <a:pt x="30619" y="220903"/>
                </a:lnTo>
                <a:lnTo>
                  <a:pt x="41681" y="218808"/>
                </a:lnTo>
                <a:lnTo>
                  <a:pt x="50927" y="213055"/>
                </a:lnTo>
                <a:lnTo>
                  <a:pt x="57556" y="204482"/>
                </a:lnTo>
                <a:lnTo>
                  <a:pt x="60718" y="193916"/>
                </a:lnTo>
                <a:lnTo>
                  <a:pt x="145846" y="193916"/>
                </a:lnTo>
                <a:lnTo>
                  <a:pt x="148602" y="210083"/>
                </a:lnTo>
                <a:lnTo>
                  <a:pt x="155003" y="224802"/>
                </a:lnTo>
                <a:lnTo>
                  <a:pt x="164617" y="237566"/>
                </a:lnTo>
                <a:lnTo>
                  <a:pt x="176999" y="247904"/>
                </a:lnTo>
                <a:lnTo>
                  <a:pt x="157276" y="283197"/>
                </a:lnTo>
                <a:lnTo>
                  <a:pt x="153644" y="281635"/>
                </a:lnTo>
                <a:lnTo>
                  <a:pt x="150025" y="281114"/>
                </a:lnTo>
                <a:lnTo>
                  <a:pt x="145846" y="281114"/>
                </a:lnTo>
                <a:lnTo>
                  <a:pt x="134061" y="283502"/>
                </a:lnTo>
                <a:lnTo>
                  <a:pt x="124307" y="290004"/>
                </a:lnTo>
                <a:lnTo>
                  <a:pt x="117665" y="299732"/>
                </a:lnTo>
                <a:lnTo>
                  <a:pt x="115214" y="311746"/>
                </a:lnTo>
                <a:lnTo>
                  <a:pt x="117602" y="323545"/>
                </a:lnTo>
                <a:lnTo>
                  <a:pt x="124117" y="333286"/>
                </a:lnTo>
                <a:lnTo>
                  <a:pt x="133832" y="339928"/>
                </a:lnTo>
                <a:lnTo>
                  <a:pt x="145846" y="342379"/>
                </a:lnTo>
                <a:lnTo>
                  <a:pt x="157645" y="340004"/>
                </a:lnTo>
                <a:lnTo>
                  <a:pt x="167398" y="333489"/>
                </a:lnTo>
                <a:lnTo>
                  <a:pt x="168427" y="331990"/>
                </a:lnTo>
                <a:lnTo>
                  <a:pt x="174040" y="323761"/>
                </a:lnTo>
                <a:lnTo>
                  <a:pt x="176491" y="311746"/>
                </a:lnTo>
                <a:lnTo>
                  <a:pt x="175742" y="304952"/>
                </a:lnTo>
                <a:lnTo>
                  <a:pt x="173570" y="298704"/>
                </a:lnTo>
                <a:lnTo>
                  <a:pt x="170141" y="293128"/>
                </a:lnTo>
                <a:lnTo>
                  <a:pt x="168579" y="291503"/>
                </a:lnTo>
                <a:lnTo>
                  <a:pt x="166090" y="288912"/>
                </a:lnTo>
                <a:lnTo>
                  <a:pt x="166090" y="311746"/>
                </a:lnTo>
                <a:lnTo>
                  <a:pt x="164541" y="319506"/>
                </a:lnTo>
                <a:lnTo>
                  <a:pt x="160261" y="325958"/>
                </a:lnTo>
                <a:lnTo>
                  <a:pt x="153835" y="330365"/>
                </a:lnTo>
                <a:lnTo>
                  <a:pt x="145846" y="331990"/>
                </a:lnTo>
                <a:lnTo>
                  <a:pt x="137871" y="330365"/>
                </a:lnTo>
                <a:lnTo>
                  <a:pt x="131457" y="325958"/>
                </a:lnTo>
                <a:lnTo>
                  <a:pt x="127177" y="319506"/>
                </a:lnTo>
                <a:lnTo>
                  <a:pt x="125615" y="311746"/>
                </a:lnTo>
                <a:lnTo>
                  <a:pt x="127254" y="303987"/>
                </a:lnTo>
                <a:lnTo>
                  <a:pt x="166090" y="311746"/>
                </a:lnTo>
                <a:lnTo>
                  <a:pt x="166090" y="288912"/>
                </a:lnTo>
                <a:lnTo>
                  <a:pt x="165595" y="288391"/>
                </a:lnTo>
                <a:lnTo>
                  <a:pt x="168567" y="283197"/>
                </a:lnTo>
                <a:lnTo>
                  <a:pt x="185826" y="253085"/>
                </a:lnTo>
                <a:lnTo>
                  <a:pt x="192938" y="255892"/>
                </a:lnTo>
                <a:lnTo>
                  <a:pt x="200304" y="258025"/>
                </a:lnTo>
                <a:lnTo>
                  <a:pt x="207949" y="259372"/>
                </a:lnTo>
                <a:lnTo>
                  <a:pt x="215950" y="259842"/>
                </a:lnTo>
                <a:lnTo>
                  <a:pt x="224701" y="259270"/>
                </a:lnTo>
                <a:lnTo>
                  <a:pt x="233070" y="257632"/>
                </a:lnTo>
                <a:lnTo>
                  <a:pt x="241046" y="255016"/>
                </a:lnTo>
                <a:lnTo>
                  <a:pt x="245249" y="253085"/>
                </a:lnTo>
                <a:lnTo>
                  <a:pt x="248640" y="251536"/>
                </a:lnTo>
                <a:lnTo>
                  <a:pt x="290080" y="323545"/>
                </a:lnTo>
                <a:lnTo>
                  <a:pt x="290093" y="323761"/>
                </a:lnTo>
                <a:lnTo>
                  <a:pt x="284861" y="328523"/>
                </a:lnTo>
                <a:lnTo>
                  <a:pt x="280771" y="334391"/>
                </a:lnTo>
                <a:lnTo>
                  <a:pt x="278130" y="341134"/>
                </a:lnTo>
                <a:lnTo>
                  <a:pt x="277190" y="348602"/>
                </a:lnTo>
                <a:lnTo>
                  <a:pt x="279577" y="360400"/>
                </a:lnTo>
                <a:lnTo>
                  <a:pt x="286080" y="370141"/>
                </a:lnTo>
                <a:lnTo>
                  <a:pt x="295808" y="376783"/>
                </a:lnTo>
                <a:lnTo>
                  <a:pt x="307822" y="379234"/>
                </a:lnTo>
                <a:lnTo>
                  <a:pt x="319608" y="376859"/>
                </a:lnTo>
                <a:lnTo>
                  <a:pt x="329361" y="370344"/>
                </a:lnTo>
                <a:lnTo>
                  <a:pt x="335991" y="360616"/>
                </a:lnTo>
                <a:lnTo>
                  <a:pt x="338442" y="348602"/>
                </a:lnTo>
                <a:lnTo>
                  <a:pt x="336067" y="336816"/>
                </a:lnTo>
                <a:lnTo>
                  <a:pt x="329552" y="327063"/>
                </a:lnTo>
                <a:lnTo>
                  <a:pt x="319824" y="320421"/>
                </a:lnTo>
                <a:lnTo>
                  <a:pt x="312902" y="319011"/>
                </a:lnTo>
                <a:lnTo>
                  <a:pt x="307822" y="317982"/>
                </a:lnTo>
                <a:lnTo>
                  <a:pt x="304698" y="317982"/>
                </a:lnTo>
                <a:lnTo>
                  <a:pt x="301599" y="318490"/>
                </a:lnTo>
                <a:lnTo>
                  <a:pt x="298996" y="319011"/>
                </a:lnTo>
                <a:lnTo>
                  <a:pt x="260223" y="251536"/>
                </a:lnTo>
                <a:lnTo>
                  <a:pt x="259334" y="249974"/>
                </a:lnTo>
                <a:lnTo>
                  <a:pt x="256946" y="245821"/>
                </a:lnTo>
                <a:lnTo>
                  <a:pt x="268274" y="235585"/>
                </a:lnTo>
                <a:lnTo>
                  <a:pt x="277075" y="223113"/>
                </a:lnTo>
                <a:lnTo>
                  <a:pt x="282943" y="208876"/>
                </a:lnTo>
                <a:lnTo>
                  <a:pt x="285496" y="193395"/>
                </a:lnTo>
                <a:lnTo>
                  <a:pt x="322351" y="193395"/>
                </a:lnTo>
                <a:lnTo>
                  <a:pt x="325818" y="204254"/>
                </a:lnTo>
                <a:lnTo>
                  <a:pt x="332613" y="212991"/>
                </a:lnTo>
                <a:lnTo>
                  <a:pt x="341922" y="218795"/>
                </a:lnTo>
                <a:lnTo>
                  <a:pt x="352996" y="220903"/>
                </a:lnTo>
                <a:lnTo>
                  <a:pt x="364782" y="218528"/>
                </a:lnTo>
                <a:lnTo>
                  <a:pt x="374535" y="212013"/>
                </a:lnTo>
                <a:lnTo>
                  <a:pt x="375196" y="211035"/>
                </a:lnTo>
                <a:lnTo>
                  <a:pt x="381165" y="202285"/>
                </a:lnTo>
                <a:lnTo>
                  <a:pt x="383616" y="190271"/>
                </a:lnTo>
                <a:close/>
              </a:path>
              <a:path w="3971925" h="394335">
                <a:moveTo>
                  <a:pt x="1263243" y="195580"/>
                </a:moveTo>
                <a:lnTo>
                  <a:pt x="1261008" y="184150"/>
                </a:lnTo>
                <a:lnTo>
                  <a:pt x="1258379" y="180340"/>
                </a:lnTo>
                <a:lnTo>
                  <a:pt x="1254874" y="175260"/>
                </a:lnTo>
                <a:lnTo>
                  <a:pt x="1245768" y="167640"/>
                </a:lnTo>
                <a:lnTo>
                  <a:pt x="1234567" y="165100"/>
                </a:lnTo>
                <a:lnTo>
                  <a:pt x="1230490" y="147320"/>
                </a:lnTo>
                <a:lnTo>
                  <a:pt x="1224673" y="130810"/>
                </a:lnTo>
                <a:lnTo>
                  <a:pt x="1224470" y="130365"/>
                </a:lnTo>
                <a:lnTo>
                  <a:pt x="1224470" y="165100"/>
                </a:lnTo>
                <a:lnTo>
                  <a:pt x="1223949" y="165315"/>
                </a:lnTo>
                <a:lnTo>
                  <a:pt x="1223949" y="226060"/>
                </a:lnTo>
                <a:lnTo>
                  <a:pt x="1219962" y="241300"/>
                </a:lnTo>
                <a:lnTo>
                  <a:pt x="1214386" y="256540"/>
                </a:lnTo>
                <a:lnTo>
                  <a:pt x="1207211" y="270510"/>
                </a:lnTo>
                <a:lnTo>
                  <a:pt x="1204823" y="274320"/>
                </a:lnTo>
                <a:lnTo>
                  <a:pt x="1204823" y="312420"/>
                </a:lnTo>
                <a:lnTo>
                  <a:pt x="1203147" y="320040"/>
                </a:lnTo>
                <a:lnTo>
                  <a:pt x="1198651" y="326390"/>
                </a:lnTo>
                <a:lnTo>
                  <a:pt x="1192060" y="331470"/>
                </a:lnTo>
                <a:lnTo>
                  <a:pt x="1184122" y="332740"/>
                </a:lnTo>
                <a:lnTo>
                  <a:pt x="1175943" y="331470"/>
                </a:lnTo>
                <a:lnTo>
                  <a:pt x="1169365" y="327660"/>
                </a:lnTo>
                <a:lnTo>
                  <a:pt x="1164983" y="320040"/>
                </a:lnTo>
                <a:lnTo>
                  <a:pt x="1163396" y="312420"/>
                </a:lnTo>
                <a:lnTo>
                  <a:pt x="1164983" y="304800"/>
                </a:lnTo>
                <a:lnTo>
                  <a:pt x="1169365" y="298450"/>
                </a:lnTo>
                <a:lnTo>
                  <a:pt x="1175943" y="293370"/>
                </a:lnTo>
                <a:lnTo>
                  <a:pt x="1184122" y="290830"/>
                </a:lnTo>
                <a:lnTo>
                  <a:pt x="1192276" y="293370"/>
                </a:lnTo>
                <a:lnTo>
                  <a:pt x="1198841" y="297180"/>
                </a:lnTo>
                <a:lnTo>
                  <a:pt x="1203223" y="304800"/>
                </a:lnTo>
                <a:lnTo>
                  <a:pt x="1204823" y="312420"/>
                </a:lnTo>
                <a:lnTo>
                  <a:pt x="1204823" y="274320"/>
                </a:lnTo>
                <a:lnTo>
                  <a:pt x="1198448" y="284480"/>
                </a:lnTo>
                <a:lnTo>
                  <a:pt x="1194193" y="281940"/>
                </a:lnTo>
                <a:lnTo>
                  <a:pt x="1184122" y="281940"/>
                </a:lnTo>
                <a:lnTo>
                  <a:pt x="1172044" y="283210"/>
                </a:lnTo>
                <a:lnTo>
                  <a:pt x="1162062" y="290830"/>
                </a:lnTo>
                <a:lnTo>
                  <a:pt x="1155280" y="300990"/>
                </a:lnTo>
                <a:lnTo>
                  <a:pt x="1152766" y="312420"/>
                </a:lnTo>
                <a:lnTo>
                  <a:pt x="1152766" y="317500"/>
                </a:lnTo>
                <a:lnTo>
                  <a:pt x="1153845" y="322580"/>
                </a:lnTo>
                <a:lnTo>
                  <a:pt x="1155966" y="326390"/>
                </a:lnTo>
                <a:lnTo>
                  <a:pt x="1142047" y="335280"/>
                </a:lnTo>
                <a:lnTo>
                  <a:pt x="1127429" y="341630"/>
                </a:lnTo>
                <a:lnTo>
                  <a:pt x="1112215" y="346710"/>
                </a:lnTo>
                <a:lnTo>
                  <a:pt x="1096492" y="350520"/>
                </a:lnTo>
                <a:lnTo>
                  <a:pt x="1095413" y="346710"/>
                </a:lnTo>
                <a:lnTo>
                  <a:pt x="1093292" y="342900"/>
                </a:lnTo>
                <a:lnTo>
                  <a:pt x="1090637" y="340360"/>
                </a:lnTo>
                <a:lnTo>
                  <a:pt x="1095667" y="334010"/>
                </a:lnTo>
                <a:lnTo>
                  <a:pt x="1122794" y="299720"/>
                </a:lnTo>
                <a:lnTo>
                  <a:pt x="1150327" y="259080"/>
                </a:lnTo>
                <a:lnTo>
                  <a:pt x="1172565" y="218440"/>
                </a:lnTo>
                <a:lnTo>
                  <a:pt x="1188897" y="180340"/>
                </a:lnTo>
                <a:lnTo>
                  <a:pt x="1194193" y="181610"/>
                </a:lnTo>
                <a:lnTo>
                  <a:pt x="1198968" y="182880"/>
                </a:lnTo>
                <a:lnTo>
                  <a:pt x="1203223" y="184150"/>
                </a:lnTo>
                <a:lnTo>
                  <a:pt x="1201648" y="187960"/>
                </a:lnTo>
                <a:lnTo>
                  <a:pt x="1201089" y="191770"/>
                </a:lnTo>
                <a:lnTo>
                  <a:pt x="1201089" y="195580"/>
                </a:lnTo>
                <a:lnTo>
                  <a:pt x="1202791" y="205740"/>
                </a:lnTo>
                <a:lnTo>
                  <a:pt x="1207541" y="214630"/>
                </a:lnTo>
                <a:lnTo>
                  <a:pt x="1214767" y="220980"/>
                </a:lnTo>
                <a:lnTo>
                  <a:pt x="1223949" y="226060"/>
                </a:lnTo>
                <a:lnTo>
                  <a:pt x="1223949" y="165315"/>
                </a:lnTo>
                <a:lnTo>
                  <a:pt x="1218095" y="167640"/>
                </a:lnTo>
                <a:lnTo>
                  <a:pt x="1212799" y="170180"/>
                </a:lnTo>
                <a:lnTo>
                  <a:pt x="1208544" y="175260"/>
                </a:lnTo>
                <a:lnTo>
                  <a:pt x="1197914" y="171450"/>
                </a:lnTo>
                <a:lnTo>
                  <a:pt x="1192072" y="171450"/>
                </a:lnTo>
                <a:lnTo>
                  <a:pt x="1192809" y="168910"/>
                </a:lnTo>
                <a:lnTo>
                  <a:pt x="1197229" y="153670"/>
                </a:lnTo>
                <a:lnTo>
                  <a:pt x="1200645" y="137160"/>
                </a:lnTo>
                <a:lnTo>
                  <a:pt x="1202169" y="121920"/>
                </a:lnTo>
                <a:lnTo>
                  <a:pt x="1201648" y="106680"/>
                </a:lnTo>
                <a:lnTo>
                  <a:pt x="1209611" y="120650"/>
                </a:lnTo>
                <a:lnTo>
                  <a:pt x="1216037" y="135890"/>
                </a:lnTo>
                <a:lnTo>
                  <a:pt x="1220978" y="149860"/>
                </a:lnTo>
                <a:lnTo>
                  <a:pt x="1224470" y="165100"/>
                </a:lnTo>
                <a:lnTo>
                  <a:pt x="1224470" y="130365"/>
                </a:lnTo>
                <a:lnTo>
                  <a:pt x="1217155" y="114300"/>
                </a:lnTo>
                <a:lnTo>
                  <a:pt x="1212570" y="106680"/>
                </a:lnTo>
                <a:lnTo>
                  <a:pt x="1207998" y="99060"/>
                </a:lnTo>
                <a:lnTo>
                  <a:pt x="1212240" y="93980"/>
                </a:lnTo>
                <a:lnTo>
                  <a:pt x="1214920" y="86360"/>
                </a:lnTo>
                <a:lnTo>
                  <a:pt x="1214920" y="78740"/>
                </a:lnTo>
                <a:lnTo>
                  <a:pt x="1212481" y="67310"/>
                </a:lnTo>
                <a:lnTo>
                  <a:pt x="1205814" y="57150"/>
                </a:lnTo>
                <a:lnTo>
                  <a:pt x="1204823" y="56527"/>
                </a:lnTo>
                <a:lnTo>
                  <a:pt x="1204823" y="78740"/>
                </a:lnTo>
                <a:lnTo>
                  <a:pt x="1203147" y="86360"/>
                </a:lnTo>
                <a:lnTo>
                  <a:pt x="1198651" y="92710"/>
                </a:lnTo>
                <a:lnTo>
                  <a:pt x="1192060" y="97790"/>
                </a:lnTo>
                <a:lnTo>
                  <a:pt x="1191844" y="97828"/>
                </a:lnTo>
                <a:lnTo>
                  <a:pt x="1191844" y="121920"/>
                </a:lnTo>
                <a:lnTo>
                  <a:pt x="1190345" y="135890"/>
                </a:lnTo>
                <a:lnTo>
                  <a:pt x="1187069" y="152400"/>
                </a:lnTo>
                <a:lnTo>
                  <a:pt x="1181989" y="168910"/>
                </a:lnTo>
                <a:lnTo>
                  <a:pt x="1178788" y="168275"/>
                </a:lnTo>
                <a:lnTo>
                  <a:pt x="1178788" y="179070"/>
                </a:lnTo>
                <a:lnTo>
                  <a:pt x="1163193" y="214630"/>
                </a:lnTo>
                <a:lnTo>
                  <a:pt x="1141971" y="252730"/>
                </a:lnTo>
                <a:lnTo>
                  <a:pt x="1115250" y="293370"/>
                </a:lnTo>
                <a:lnTo>
                  <a:pt x="1083221" y="334010"/>
                </a:lnTo>
                <a:lnTo>
                  <a:pt x="1080020" y="331470"/>
                </a:lnTo>
                <a:lnTo>
                  <a:pt x="1076325" y="330200"/>
                </a:lnTo>
                <a:lnTo>
                  <a:pt x="1072591" y="330200"/>
                </a:lnTo>
                <a:lnTo>
                  <a:pt x="1073632" y="317500"/>
                </a:lnTo>
                <a:lnTo>
                  <a:pt x="1075715" y="303530"/>
                </a:lnTo>
                <a:lnTo>
                  <a:pt x="1078484" y="285750"/>
                </a:lnTo>
                <a:lnTo>
                  <a:pt x="1081620" y="266700"/>
                </a:lnTo>
                <a:lnTo>
                  <a:pt x="1088923" y="223520"/>
                </a:lnTo>
                <a:lnTo>
                  <a:pt x="1092377" y="200660"/>
                </a:lnTo>
                <a:lnTo>
                  <a:pt x="1095413" y="177800"/>
                </a:lnTo>
                <a:lnTo>
                  <a:pt x="1116533" y="175260"/>
                </a:lnTo>
                <a:lnTo>
                  <a:pt x="1147356" y="175260"/>
                </a:lnTo>
                <a:lnTo>
                  <a:pt x="1178788" y="179070"/>
                </a:lnTo>
                <a:lnTo>
                  <a:pt x="1178788" y="168275"/>
                </a:lnTo>
                <a:lnTo>
                  <a:pt x="1169339" y="166370"/>
                </a:lnTo>
                <a:lnTo>
                  <a:pt x="1157224" y="165100"/>
                </a:lnTo>
                <a:lnTo>
                  <a:pt x="1117066" y="165100"/>
                </a:lnTo>
                <a:lnTo>
                  <a:pt x="1106830" y="166370"/>
                </a:lnTo>
                <a:lnTo>
                  <a:pt x="1096492" y="166370"/>
                </a:lnTo>
                <a:lnTo>
                  <a:pt x="1097165" y="157480"/>
                </a:lnTo>
                <a:lnTo>
                  <a:pt x="1097953" y="146050"/>
                </a:lnTo>
                <a:lnTo>
                  <a:pt x="1098372" y="137160"/>
                </a:lnTo>
                <a:lnTo>
                  <a:pt x="1098486" y="121920"/>
                </a:lnTo>
                <a:lnTo>
                  <a:pt x="1098321" y="116840"/>
                </a:lnTo>
                <a:lnTo>
                  <a:pt x="1097419" y="105410"/>
                </a:lnTo>
                <a:lnTo>
                  <a:pt x="1095933" y="92710"/>
                </a:lnTo>
                <a:lnTo>
                  <a:pt x="1094473" y="83820"/>
                </a:lnTo>
                <a:lnTo>
                  <a:pt x="1093838" y="80010"/>
                </a:lnTo>
                <a:lnTo>
                  <a:pt x="1111135" y="76200"/>
                </a:lnTo>
                <a:lnTo>
                  <a:pt x="1127036" y="72390"/>
                </a:lnTo>
                <a:lnTo>
                  <a:pt x="1141336" y="71120"/>
                </a:lnTo>
                <a:lnTo>
                  <a:pt x="1153845" y="71120"/>
                </a:lnTo>
                <a:lnTo>
                  <a:pt x="1152766" y="76200"/>
                </a:lnTo>
                <a:lnTo>
                  <a:pt x="1152766" y="78740"/>
                </a:lnTo>
                <a:lnTo>
                  <a:pt x="1155204" y="90170"/>
                </a:lnTo>
                <a:lnTo>
                  <a:pt x="1161872" y="100330"/>
                </a:lnTo>
                <a:lnTo>
                  <a:pt x="1171829" y="106680"/>
                </a:lnTo>
                <a:lnTo>
                  <a:pt x="1184122" y="109220"/>
                </a:lnTo>
                <a:lnTo>
                  <a:pt x="1191539" y="109220"/>
                </a:lnTo>
                <a:lnTo>
                  <a:pt x="1191844" y="121920"/>
                </a:lnTo>
                <a:lnTo>
                  <a:pt x="1191844" y="97828"/>
                </a:lnTo>
                <a:lnTo>
                  <a:pt x="1184122" y="99060"/>
                </a:lnTo>
                <a:lnTo>
                  <a:pt x="1176096" y="97790"/>
                </a:lnTo>
                <a:lnTo>
                  <a:pt x="1169314" y="92710"/>
                </a:lnTo>
                <a:lnTo>
                  <a:pt x="1164615" y="86360"/>
                </a:lnTo>
                <a:lnTo>
                  <a:pt x="1162862" y="78740"/>
                </a:lnTo>
                <a:lnTo>
                  <a:pt x="1164539" y="71120"/>
                </a:lnTo>
                <a:lnTo>
                  <a:pt x="1165453" y="69850"/>
                </a:lnTo>
                <a:lnTo>
                  <a:pt x="1169111" y="64770"/>
                </a:lnTo>
                <a:lnTo>
                  <a:pt x="1175867" y="59690"/>
                </a:lnTo>
                <a:lnTo>
                  <a:pt x="1184122" y="57150"/>
                </a:lnTo>
                <a:lnTo>
                  <a:pt x="1192276" y="59690"/>
                </a:lnTo>
                <a:lnTo>
                  <a:pt x="1198841" y="63500"/>
                </a:lnTo>
                <a:lnTo>
                  <a:pt x="1203223" y="71120"/>
                </a:lnTo>
                <a:lnTo>
                  <a:pt x="1204823" y="78740"/>
                </a:lnTo>
                <a:lnTo>
                  <a:pt x="1204823" y="56527"/>
                </a:lnTo>
                <a:lnTo>
                  <a:pt x="1201839" y="54610"/>
                </a:lnTo>
                <a:lnTo>
                  <a:pt x="1195857" y="50800"/>
                </a:lnTo>
                <a:lnTo>
                  <a:pt x="1183563" y="48260"/>
                </a:lnTo>
                <a:lnTo>
                  <a:pt x="1176147" y="48260"/>
                </a:lnTo>
                <a:lnTo>
                  <a:pt x="1169771" y="50800"/>
                </a:lnTo>
                <a:lnTo>
                  <a:pt x="1164463" y="54610"/>
                </a:lnTo>
                <a:lnTo>
                  <a:pt x="1156487" y="49326"/>
                </a:lnTo>
                <a:lnTo>
                  <a:pt x="1156487" y="60960"/>
                </a:lnTo>
                <a:lnTo>
                  <a:pt x="1142187" y="60960"/>
                </a:lnTo>
                <a:lnTo>
                  <a:pt x="1126426" y="62230"/>
                </a:lnTo>
                <a:lnTo>
                  <a:pt x="1109383" y="64770"/>
                </a:lnTo>
                <a:lnTo>
                  <a:pt x="1091196" y="69850"/>
                </a:lnTo>
                <a:lnTo>
                  <a:pt x="1090117" y="64770"/>
                </a:lnTo>
                <a:lnTo>
                  <a:pt x="1088517" y="58420"/>
                </a:lnTo>
                <a:lnTo>
                  <a:pt x="1087882" y="56896"/>
                </a:lnTo>
                <a:lnTo>
                  <a:pt x="1087882" y="121920"/>
                </a:lnTo>
                <a:lnTo>
                  <a:pt x="1087818" y="135890"/>
                </a:lnTo>
                <a:lnTo>
                  <a:pt x="1087335" y="146050"/>
                </a:lnTo>
                <a:lnTo>
                  <a:pt x="1086650" y="157480"/>
                </a:lnTo>
                <a:lnTo>
                  <a:pt x="1085862" y="167640"/>
                </a:lnTo>
                <a:lnTo>
                  <a:pt x="1084821" y="167754"/>
                </a:lnTo>
                <a:lnTo>
                  <a:pt x="1084821" y="177800"/>
                </a:lnTo>
                <a:lnTo>
                  <a:pt x="1082065" y="200660"/>
                </a:lnTo>
                <a:lnTo>
                  <a:pt x="1078776" y="222250"/>
                </a:lnTo>
                <a:lnTo>
                  <a:pt x="1075182" y="243840"/>
                </a:lnTo>
                <a:lnTo>
                  <a:pt x="1068171" y="284480"/>
                </a:lnTo>
                <a:lnTo>
                  <a:pt x="1065364" y="302260"/>
                </a:lnTo>
                <a:lnTo>
                  <a:pt x="1063244" y="317500"/>
                </a:lnTo>
                <a:lnTo>
                  <a:pt x="1061974" y="330200"/>
                </a:lnTo>
                <a:lnTo>
                  <a:pt x="1053757" y="331470"/>
                </a:lnTo>
                <a:lnTo>
                  <a:pt x="1046772" y="336550"/>
                </a:lnTo>
                <a:lnTo>
                  <a:pt x="1041285" y="342900"/>
                </a:lnTo>
                <a:lnTo>
                  <a:pt x="1037539" y="350520"/>
                </a:lnTo>
                <a:lnTo>
                  <a:pt x="1021524" y="346710"/>
                </a:lnTo>
                <a:lnTo>
                  <a:pt x="1006208" y="341630"/>
                </a:lnTo>
                <a:lnTo>
                  <a:pt x="994117" y="335280"/>
                </a:lnTo>
                <a:lnTo>
                  <a:pt x="991692" y="334010"/>
                </a:lnTo>
                <a:lnTo>
                  <a:pt x="978065" y="326390"/>
                </a:lnTo>
                <a:lnTo>
                  <a:pt x="980198" y="321310"/>
                </a:lnTo>
                <a:lnTo>
                  <a:pt x="981265" y="317500"/>
                </a:lnTo>
                <a:lnTo>
                  <a:pt x="981265" y="312420"/>
                </a:lnTo>
                <a:lnTo>
                  <a:pt x="978839" y="299720"/>
                </a:lnTo>
                <a:lnTo>
                  <a:pt x="972235" y="290830"/>
                </a:lnTo>
                <a:lnTo>
                  <a:pt x="964069" y="284480"/>
                </a:lnTo>
                <a:lnTo>
                  <a:pt x="962444" y="283210"/>
                </a:lnTo>
                <a:lnTo>
                  <a:pt x="950468" y="281940"/>
                </a:lnTo>
                <a:lnTo>
                  <a:pt x="945146" y="281940"/>
                </a:lnTo>
                <a:lnTo>
                  <a:pt x="935596" y="284480"/>
                </a:lnTo>
                <a:lnTo>
                  <a:pt x="927125" y="271780"/>
                </a:lnTo>
                <a:lnTo>
                  <a:pt x="920064" y="256540"/>
                </a:lnTo>
                <a:lnTo>
                  <a:pt x="914387" y="241300"/>
                </a:lnTo>
                <a:lnTo>
                  <a:pt x="910094" y="226060"/>
                </a:lnTo>
                <a:lnTo>
                  <a:pt x="918298" y="222250"/>
                </a:lnTo>
                <a:lnTo>
                  <a:pt x="923747" y="217170"/>
                </a:lnTo>
                <a:lnTo>
                  <a:pt x="925106" y="215900"/>
                </a:lnTo>
                <a:lnTo>
                  <a:pt x="930122" y="209550"/>
                </a:lnTo>
                <a:lnTo>
                  <a:pt x="932942" y="200660"/>
                </a:lnTo>
                <a:lnTo>
                  <a:pt x="945603" y="199390"/>
                </a:lnTo>
                <a:lnTo>
                  <a:pt x="960958" y="196850"/>
                </a:lnTo>
                <a:lnTo>
                  <a:pt x="978484" y="194310"/>
                </a:lnTo>
                <a:lnTo>
                  <a:pt x="997724" y="190500"/>
                </a:lnTo>
                <a:lnTo>
                  <a:pt x="1018349" y="187960"/>
                </a:lnTo>
                <a:lnTo>
                  <a:pt x="1062393" y="180340"/>
                </a:lnTo>
                <a:lnTo>
                  <a:pt x="1084821" y="177800"/>
                </a:lnTo>
                <a:lnTo>
                  <a:pt x="1084821" y="167754"/>
                </a:lnTo>
                <a:lnTo>
                  <a:pt x="1062659" y="170180"/>
                </a:lnTo>
                <a:lnTo>
                  <a:pt x="1017244" y="177800"/>
                </a:lnTo>
                <a:lnTo>
                  <a:pt x="996124" y="181610"/>
                </a:lnTo>
                <a:lnTo>
                  <a:pt x="977290" y="184150"/>
                </a:lnTo>
                <a:lnTo>
                  <a:pt x="960158" y="187960"/>
                </a:lnTo>
                <a:lnTo>
                  <a:pt x="945197" y="189230"/>
                </a:lnTo>
                <a:lnTo>
                  <a:pt x="932942" y="190500"/>
                </a:lnTo>
                <a:lnTo>
                  <a:pt x="932421" y="186690"/>
                </a:lnTo>
                <a:lnTo>
                  <a:pt x="930821" y="182880"/>
                </a:lnTo>
                <a:lnTo>
                  <a:pt x="928700" y="179070"/>
                </a:lnTo>
                <a:lnTo>
                  <a:pt x="933488" y="175260"/>
                </a:lnTo>
                <a:lnTo>
                  <a:pt x="938288" y="171450"/>
                </a:lnTo>
                <a:lnTo>
                  <a:pt x="970254" y="146050"/>
                </a:lnTo>
                <a:lnTo>
                  <a:pt x="1010666" y="119380"/>
                </a:lnTo>
                <a:lnTo>
                  <a:pt x="1048981" y="99060"/>
                </a:lnTo>
                <a:lnTo>
                  <a:pt x="1084262" y="83820"/>
                </a:lnTo>
                <a:lnTo>
                  <a:pt x="1085748" y="93980"/>
                </a:lnTo>
                <a:lnTo>
                  <a:pt x="1086929" y="104140"/>
                </a:lnTo>
                <a:lnTo>
                  <a:pt x="1087628" y="114300"/>
                </a:lnTo>
                <a:lnTo>
                  <a:pt x="1087742" y="116840"/>
                </a:lnTo>
                <a:lnTo>
                  <a:pt x="1087882" y="121920"/>
                </a:lnTo>
                <a:lnTo>
                  <a:pt x="1087882" y="56896"/>
                </a:lnTo>
                <a:lnTo>
                  <a:pt x="1086942" y="54610"/>
                </a:lnTo>
                <a:lnTo>
                  <a:pt x="1092771" y="49530"/>
                </a:lnTo>
                <a:lnTo>
                  <a:pt x="1096492" y="43180"/>
                </a:lnTo>
                <a:lnTo>
                  <a:pt x="1097546" y="36830"/>
                </a:lnTo>
                <a:lnTo>
                  <a:pt x="1113180" y="40640"/>
                </a:lnTo>
                <a:lnTo>
                  <a:pt x="1128217" y="45720"/>
                </a:lnTo>
                <a:lnTo>
                  <a:pt x="1142657" y="52070"/>
                </a:lnTo>
                <a:lnTo>
                  <a:pt x="1156487" y="60960"/>
                </a:lnTo>
                <a:lnTo>
                  <a:pt x="1156487" y="49326"/>
                </a:lnTo>
                <a:lnTo>
                  <a:pt x="1115771" y="30480"/>
                </a:lnTo>
                <a:lnTo>
                  <a:pt x="1098092" y="25400"/>
                </a:lnTo>
                <a:lnTo>
                  <a:pt x="1094549" y="15240"/>
                </a:lnTo>
                <a:lnTo>
                  <a:pt x="1087666" y="7620"/>
                </a:lnTo>
                <a:lnTo>
                  <a:pt x="1083221" y="4610"/>
                </a:lnTo>
                <a:lnTo>
                  <a:pt x="1083221" y="72390"/>
                </a:lnTo>
                <a:lnTo>
                  <a:pt x="1045095" y="88900"/>
                </a:lnTo>
                <a:lnTo>
                  <a:pt x="1004836" y="111760"/>
                </a:lnTo>
                <a:lnTo>
                  <a:pt x="963663" y="138430"/>
                </a:lnTo>
                <a:lnTo>
                  <a:pt x="922845" y="171450"/>
                </a:lnTo>
                <a:lnTo>
                  <a:pt x="922324" y="170916"/>
                </a:lnTo>
                <a:lnTo>
                  <a:pt x="922324" y="195580"/>
                </a:lnTo>
                <a:lnTo>
                  <a:pt x="920737" y="203200"/>
                </a:lnTo>
                <a:lnTo>
                  <a:pt x="916406" y="210820"/>
                </a:lnTo>
                <a:lnTo>
                  <a:pt x="910005" y="214630"/>
                </a:lnTo>
                <a:lnTo>
                  <a:pt x="902144" y="217170"/>
                </a:lnTo>
                <a:lnTo>
                  <a:pt x="894118" y="214630"/>
                </a:lnTo>
                <a:lnTo>
                  <a:pt x="887336" y="210820"/>
                </a:lnTo>
                <a:lnTo>
                  <a:pt x="882650" y="203200"/>
                </a:lnTo>
                <a:lnTo>
                  <a:pt x="880897" y="195580"/>
                </a:lnTo>
                <a:lnTo>
                  <a:pt x="882561" y="187960"/>
                </a:lnTo>
                <a:lnTo>
                  <a:pt x="922324" y="195580"/>
                </a:lnTo>
                <a:lnTo>
                  <a:pt x="922324" y="170916"/>
                </a:lnTo>
                <a:lnTo>
                  <a:pt x="919149" y="167640"/>
                </a:lnTo>
                <a:lnTo>
                  <a:pt x="915416" y="166370"/>
                </a:lnTo>
                <a:lnTo>
                  <a:pt x="910640" y="165100"/>
                </a:lnTo>
                <a:lnTo>
                  <a:pt x="914298" y="148590"/>
                </a:lnTo>
                <a:lnTo>
                  <a:pt x="919657" y="133350"/>
                </a:lnTo>
                <a:lnTo>
                  <a:pt x="926617" y="118110"/>
                </a:lnTo>
                <a:lnTo>
                  <a:pt x="935062" y="105410"/>
                </a:lnTo>
                <a:lnTo>
                  <a:pt x="938771" y="107950"/>
                </a:lnTo>
                <a:lnTo>
                  <a:pt x="944092" y="109220"/>
                </a:lnTo>
                <a:lnTo>
                  <a:pt x="950468" y="109220"/>
                </a:lnTo>
                <a:lnTo>
                  <a:pt x="962520" y="107950"/>
                </a:lnTo>
                <a:lnTo>
                  <a:pt x="965847" y="105410"/>
                </a:lnTo>
                <a:lnTo>
                  <a:pt x="972502" y="100330"/>
                </a:lnTo>
                <a:lnTo>
                  <a:pt x="979284" y="90170"/>
                </a:lnTo>
                <a:lnTo>
                  <a:pt x="981798" y="78740"/>
                </a:lnTo>
                <a:lnTo>
                  <a:pt x="981798" y="72390"/>
                </a:lnTo>
                <a:lnTo>
                  <a:pt x="980198" y="67310"/>
                </a:lnTo>
                <a:lnTo>
                  <a:pt x="977023" y="60960"/>
                </a:lnTo>
                <a:lnTo>
                  <a:pt x="988631" y="54610"/>
                </a:lnTo>
                <a:lnTo>
                  <a:pt x="990942" y="53340"/>
                </a:lnTo>
                <a:lnTo>
                  <a:pt x="1005624" y="45720"/>
                </a:lnTo>
                <a:lnTo>
                  <a:pt x="1020991" y="40640"/>
                </a:lnTo>
                <a:lnTo>
                  <a:pt x="1037018" y="35560"/>
                </a:lnTo>
                <a:lnTo>
                  <a:pt x="1040777" y="45720"/>
                </a:lnTo>
                <a:lnTo>
                  <a:pt x="1047635" y="53340"/>
                </a:lnTo>
                <a:lnTo>
                  <a:pt x="1056881" y="59690"/>
                </a:lnTo>
                <a:lnTo>
                  <a:pt x="1067816" y="60960"/>
                </a:lnTo>
                <a:lnTo>
                  <a:pt x="1075791" y="60960"/>
                </a:lnTo>
                <a:lnTo>
                  <a:pt x="1079500" y="58420"/>
                </a:lnTo>
                <a:lnTo>
                  <a:pt x="1080566" y="63500"/>
                </a:lnTo>
                <a:lnTo>
                  <a:pt x="1081620" y="67310"/>
                </a:lnTo>
                <a:lnTo>
                  <a:pt x="1083221" y="72390"/>
                </a:lnTo>
                <a:lnTo>
                  <a:pt x="1083221" y="4610"/>
                </a:lnTo>
                <a:lnTo>
                  <a:pt x="1078306" y="1270"/>
                </a:lnTo>
                <a:lnTo>
                  <a:pt x="1067295" y="0"/>
                </a:lnTo>
                <a:lnTo>
                  <a:pt x="1056055" y="1270"/>
                </a:lnTo>
                <a:lnTo>
                  <a:pt x="1046708" y="7620"/>
                </a:lnTo>
                <a:lnTo>
                  <a:pt x="1039964" y="15240"/>
                </a:lnTo>
                <a:lnTo>
                  <a:pt x="1036497" y="25400"/>
                </a:lnTo>
                <a:lnTo>
                  <a:pt x="1018578" y="30480"/>
                </a:lnTo>
                <a:lnTo>
                  <a:pt x="1001445" y="36830"/>
                </a:lnTo>
                <a:lnTo>
                  <a:pt x="985113" y="44450"/>
                </a:lnTo>
                <a:lnTo>
                  <a:pt x="969568" y="54610"/>
                </a:lnTo>
                <a:lnTo>
                  <a:pt x="964272" y="49530"/>
                </a:lnTo>
                <a:lnTo>
                  <a:pt x="957364" y="46990"/>
                </a:lnTo>
                <a:lnTo>
                  <a:pt x="950468" y="46990"/>
                </a:lnTo>
                <a:lnTo>
                  <a:pt x="938403" y="49530"/>
                </a:lnTo>
                <a:lnTo>
                  <a:pt x="928433" y="55880"/>
                </a:lnTo>
                <a:lnTo>
                  <a:pt x="921651" y="66040"/>
                </a:lnTo>
                <a:lnTo>
                  <a:pt x="919149" y="78740"/>
                </a:lnTo>
                <a:lnTo>
                  <a:pt x="919149" y="86360"/>
                </a:lnTo>
                <a:lnTo>
                  <a:pt x="921791" y="92710"/>
                </a:lnTo>
                <a:lnTo>
                  <a:pt x="926045" y="97790"/>
                </a:lnTo>
                <a:lnTo>
                  <a:pt x="916889" y="113030"/>
                </a:lnTo>
                <a:lnTo>
                  <a:pt x="909383" y="129540"/>
                </a:lnTo>
                <a:lnTo>
                  <a:pt x="903566" y="146050"/>
                </a:lnTo>
                <a:lnTo>
                  <a:pt x="899490" y="163830"/>
                </a:lnTo>
                <a:lnTo>
                  <a:pt x="888288" y="167640"/>
                </a:lnTo>
                <a:lnTo>
                  <a:pt x="879170" y="173990"/>
                </a:lnTo>
                <a:lnTo>
                  <a:pt x="873061" y="184150"/>
                </a:lnTo>
                <a:lnTo>
                  <a:pt x="870813" y="195580"/>
                </a:lnTo>
                <a:lnTo>
                  <a:pt x="873061" y="207010"/>
                </a:lnTo>
                <a:lnTo>
                  <a:pt x="879246" y="217170"/>
                </a:lnTo>
                <a:lnTo>
                  <a:pt x="888504" y="223520"/>
                </a:lnTo>
                <a:lnTo>
                  <a:pt x="900023" y="227330"/>
                </a:lnTo>
                <a:lnTo>
                  <a:pt x="904481" y="245110"/>
                </a:lnTo>
                <a:lnTo>
                  <a:pt x="910628" y="261620"/>
                </a:lnTo>
                <a:lnTo>
                  <a:pt x="918375" y="276860"/>
                </a:lnTo>
                <a:lnTo>
                  <a:pt x="927620" y="292100"/>
                </a:lnTo>
                <a:lnTo>
                  <a:pt x="922324" y="297180"/>
                </a:lnTo>
                <a:lnTo>
                  <a:pt x="919149" y="304800"/>
                </a:lnTo>
                <a:lnTo>
                  <a:pt x="919149" y="313690"/>
                </a:lnTo>
                <a:lnTo>
                  <a:pt x="921575" y="325120"/>
                </a:lnTo>
                <a:lnTo>
                  <a:pt x="928230" y="335280"/>
                </a:lnTo>
                <a:lnTo>
                  <a:pt x="938187" y="341630"/>
                </a:lnTo>
                <a:lnTo>
                  <a:pt x="950468" y="344170"/>
                </a:lnTo>
                <a:lnTo>
                  <a:pt x="958964" y="344170"/>
                </a:lnTo>
                <a:lnTo>
                  <a:pt x="966393" y="341630"/>
                </a:lnTo>
                <a:lnTo>
                  <a:pt x="972248" y="335280"/>
                </a:lnTo>
                <a:lnTo>
                  <a:pt x="987044" y="344170"/>
                </a:lnTo>
                <a:lnTo>
                  <a:pt x="1002703" y="351790"/>
                </a:lnTo>
                <a:lnTo>
                  <a:pt x="1019048" y="356870"/>
                </a:lnTo>
                <a:lnTo>
                  <a:pt x="1035939" y="361950"/>
                </a:lnTo>
                <a:lnTo>
                  <a:pt x="1038377" y="373380"/>
                </a:lnTo>
                <a:lnTo>
                  <a:pt x="1045044" y="383540"/>
                </a:lnTo>
                <a:lnTo>
                  <a:pt x="1055001" y="389890"/>
                </a:lnTo>
                <a:lnTo>
                  <a:pt x="1067295" y="392430"/>
                </a:lnTo>
                <a:lnTo>
                  <a:pt x="1079347" y="389890"/>
                </a:lnTo>
                <a:lnTo>
                  <a:pt x="1089317" y="383540"/>
                </a:lnTo>
                <a:lnTo>
                  <a:pt x="1096111" y="373380"/>
                </a:lnTo>
                <a:lnTo>
                  <a:pt x="1098613" y="361950"/>
                </a:lnTo>
                <a:lnTo>
                  <a:pt x="1115441" y="356870"/>
                </a:lnTo>
                <a:lnTo>
                  <a:pt x="1131671" y="351790"/>
                </a:lnTo>
                <a:lnTo>
                  <a:pt x="1134275" y="350520"/>
                </a:lnTo>
                <a:lnTo>
                  <a:pt x="1147305" y="344170"/>
                </a:lnTo>
                <a:lnTo>
                  <a:pt x="1162342" y="335280"/>
                </a:lnTo>
                <a:lnTo>
                  <a:pt x="1168171" y="341630"/>
                </a:lnTo>
                <a:lnTo>
                  <a:pt x="1175613" y="344170"/>
                </a:lnTo>
                <a:lnTo>
                  <a:pt x="1184122" y="344170"/>
                </a:lnTo>
                <a:lnTo>
                  <a:pt x="1196174" y="341630"/>
                </a:lnTo>
                <a:lnTo>
                  <a:pt x="1206144" y="335280"/>
                </a:lnTo>
                <a:lnTo>
                  <a:pt x="1207846" y="332740"/>
                </a:lnTo>
                <a:lnTo>
                  <a:pt x="1212938" y="325120"/>
                </a:lnTo>
                <a:lnTo>
                  <a:pt x="1215440" y="313690"/>
                </a:lnTo>
                <a:lnTo>
                  <a:pt x="1215440" y="304800"/>
                </a:lnTo>
                <a:lnTo>
                  <a:pt x="1212240" y="297180"/>
                </a:lnTo>
                <a:lnTo>
                  <a:pt x="1206423" y="290830"/>
                </a:lnTo>
                <a:lnTo>
                  <a:pt x="1210716" y="284480"/>
                </a:lnTo>
                <a:lnTo>
                  <a:pt x="1215885" y="276860"/>
                </a:lnTo>
                <a:lnTo>
                  <a:pt x="1223606" y="260350"/>
                </a:lnTo>
                <a:lnTo>
                  <a:pt x="1229626" y="243840"/>
                </a:lnTo>
                <a:lnTo>
                  <a:pt x="1234020" y="227330"/>
                </a:lnTo>
                <a:lnTo>
                  <a:pt x="1245539" y="223520"/>
                </a:lnTo>
                <a:lnTo>
                  <a:pt x="1254810" y="217170"/>
                </a:lnTo>
                <a:lnTo>
                  <a:pt x="1260995" y="207010"/>
                </a:lnTo>
                <a:lnTo>
                  <a:pt x="1263243" y="195580"/>
                </a:lnTo>
                <a:close/>
              </a:path>
              <a:path w="3971925" h="394335">
                <a:moveTo>
                  <a:pt x="1875891" y="155587"/>
                </a:moveTo>
                <a:lnTo>
                  <a:pt x="1874113" y="144475"/>
                </a:lnTo>
                <a:lnTo>
                  <a:pt x="1868551" y="135089"/>
                </a:lnTo>
                <a:lnTo>
                  <a:pt x="1860042" y="128130"/>
                </a:lnTo>
                <a:lnTo>
                  <a:pt x="1849462" y="124307"/>
                </a:lnTo>
                <a:lnTo>
                  <a:pt x="1849462" y="36385"/>
                </a:lnTo>
                <a:lnTo>
                  <a:pt x="1839214" y="36385"/>
                </a:lnTo>
                <a:lnTo>
                  <a:pt x="1839214" y="124307"/>
                </a:lnTo>
                <a:lnTo>
                  <a:pt x="1828723" y="128130"/>
                </a:lnTo>
                <a:lnTo>
                  <a:pt x="1820341" y="135089"/>
                </a:lnTo>
                <a:lnTo>
                  <a:pt x="1814791" y="144475"/>
                </a:lnTo>
                <a:lnTo>
                  <a:pt x="1812798" y="155587"/>
                </a:lnTo>
                <a:lnTo>
                  <a:pt x="1814791" y="166687"/>
                </a:lnTo>
                <a:lnTo>
                  <a:pt x="1820341" y="176085"/>
                </a:lnTo>
                <a:lnTo>
                  <a:pt x="1828723" y="183045"/>
                </a:lnTo>
                <a:lnTo>
                  <a:pt x="1839214" y="186867"/>
                </a:lnTo>
                <a:lnTo>
                  <a:pt x="1839214" y="364858"/>
                </a:lnTo>
                <a:lnTo>
                  <a:pt x="1849462" y="364858"/>
                </a:lnTo>
                <a:lnTo>
                  <a:pt x="1849462" y="186867"/>
                </a:lnTo>
                <a:lnTo>
                  <a:pt x="1859965" y="183045"/>
                </a:lnTo>
                <a:lnTo>
                  <a:pt x="1868347" y="176085"/>
                </a:lnTo>
                <a:lnTo>
                  <a:pt x="1873885" y="166687"/>
                </a:lnTo>
                <a:lnTo>
                  <a:pt x="1875891" y="155587"/>
                </a:lnTo>
                <a:close/>
              </a:path>
              <a:path w="3971925" h="394335">
                <a:moveTo>
                  <a:pt x="1947138" y="221919"/>
                </a:moveTo>
                <a:lnTo>
                  <a:pt x="1945132" y="210820"/>
                </a:lnTo>
                <a:lnTo>
                  <a:pt x="1939594" y="201434"/>
                </a:lnTo>
                <a:lnTo>
                  <a:pt x="1938947" y="200888"/>
                </a:lnTo>
                <a:lnTo>
                  <a:pt x="1936889" y="199186"/>
                </a:lnTo>
                <a:lnTo>
                  <a:pt x="1936889" y="221919"/>
                </a:lnTo>
                <a:lnTo>
                  <a:pt x="1935200" y="229984"/>
                </a:lnTo>
                <a:lnTo>
                  <a:pt x="1930628" y="236689"/>
                </a:lnTo>
                <a:lnTo>
                  <a:pt x="1923923" y="241261"/>
                </a:lnTo>
                <a:lnTo>
                  <a:pt x="1915845" y="242963"/>
                </a:lnTo>
                <a:lnTo>
                  <a:pt x="1907552" y="241261"/>
                </a:lnTo>
                <a:lnTo>
                  <a:pt x="1900885" y="236689"/>
                </a:lnTo>
                <a:lnTo>
                  <a:pt x="1896440" y="229984"/>
                </a:lnTo>
                <a:lnTo>
                  <a:pt x="1894814" y="221919"/>
                </a:lnTo>
                <a:lnTo>
                  <a:pt x="1896503" y="213855"/>
                </a:lnTo>
                <a:lnTo>
                  <a:pt x="1901088" y="207162"/>
                </a:lnTo>
                <a:lnTo>
                  <a:pt x="1907781" y="202590"/>
                </a:lnTo>
                <a:lnTo>
                  <a:pt x="1915845" y="200888"/>
                </a:lnTo>
                <a:lnTo>
                  <a:pt x="1923923" y="202590"/>
                </a:lnTo>
                <a:lnTo>
                  <a:pt x="1930628" y="207162"/>
                </a:lnTo>
                <a:lnTo>
                  <a:pt x="1935200" y="213855"/>
                </a:lnTo>
                <a:lnTo>
                  <a:pt x="1936889" y="221919"/>
                </a:lnTo>
                <a:lnTo>
                  <a:pt x="1936889" y="199186"/>
                </a:lnTo>
                <a:lnTo>
                  <a:pt x="1931212" y="194475"/>
                </a:lnTo>
                <a:lnTo>
                  <a:pt x="1920722" y="190639"/>
                </a:lnTo>
                <a:lnTo>
                  <a:pt x="1920722" y="36385"/>
                </a:lnTo>
                <a:lnTo>
                  <a:pt x="1910461" y="36385"/>
                </a:lnTo>
                <a:lnTo>
                  <a:pt x="1910461" y="190639"/>
                </a:lnTo>
                <a:lnTo>
                  <a:pt x="1899970" y="194475"/>
                </a:lnTo>
                <a:lnTo>
                  <a:pt x="1891588" y="201434"/>
                </a:lnTo>
                <a:lnTo>
                  <a:pt x="1886051" y="210820"/>
                </a:lnTo>
                <a:lnTo>
                  <a:pt x="1884045" y="221919"/>
                </a:lnTo>
                <a:lnTo>
                  <a:pt x="1886051" y="233032"/>
                </a:lnTo>
                <a:lnTo>
                  <a:pt x="1891588" y="242417"/>
                </a:lnTo>
                <a:lnTo>
                  <a:pt x="1899970" y="249377"/>
                </a:lnTo>
                <a:lnTo>
                  <a:pt x="1910461" y="253212"/>
                </a:lnTo>
                <a:lnTo>
                  <a:pt x="1910461" y="364312"/>
                </a:lnTo>
                <a:lnTo>
                  <a:pt x="1920722" y="364312"/>
                </a:lnTo>
                <a:lnTo>
                  <a:pt x="1920722" y="253212"/>
                </a:lnTo>
                <a:lnTo>
                  <a:pt x="1931212" y="249377"/>
                </a:lnTo>
                <a:lnTo>
                  <a:pt x="1938947" y="242963"/>
                </a:lnTo>
                <a:lnTo>
                  <a:pt x="1939594" y="242417"/>
                </a:lnTo>
                <a:lnTo>
                  <a:pt x="1945132" y="233032"/>
                </a:lnTo>
                <a:lnTo>
                  <a:pt x="1947138" y="221919"/>
                </a:lnTo>
                <a:close/>
              </a:path>
              <a:path w="3971925" h="394335">
                <a:moveTo>
                  <a:pt x="2018919" y="89242"/>
                </a:moveTo>
                <a:lnTo>
                  <a:pt x="2016912" y="78066"/>
                </a:lnTo>
                <a:lnTo>
                  <a:pt x="2011362" y="68541"/>
                </a:lnTo>
                <a:lnTo>
                  <a:pt x="2010968" y="68211"/>
                </a:lnTo>
                <a:lnTo>
                  <a:pt x="2008111" y="65836"/>
                </a:lnTo>
                <a:lnTo>
                  <a:pt x="2008111" y="89242"/>
                </a:lnTo>
                <a:lnTo>
                  <a:pt x="2006498" y="97307"/>
                </a:lnTo>
                <a:lnTo>
                  <a:pt x="2002053" y="104013"/>
                </a:lnTo>
                <a:lnTo>
                  <a:pt x="1995373" y="108585"/>
                </a:lnTo>
                <a:lnTo>
                  <a:pt x="1987092" y="110274"/>
                </a:lnTo>
                <a:lnTo>
                  <a:pt x="1978787" y="108585"/>
                </a:lnTo>
                <a:lnTo>
                  <a:pt x="1972119" y="104013"/>
                </a:lnTo>
                <a:lnTo>
                  <a:pt x="1967661" y="97307"/>
                </a:lnTo>
                <a:lnTo>
                  <a:pt x="1966036" y="89242"/>
                </a:lnTo>
                <a:lnTo>
                  <a:pt x="1967738" y="81178"/>
                </a:lnTo>
                <a:lnTo>
                  <a:pt x="1972322" y="74485"/>
                </a:lnTo>
                <a:lnTo>
                  <a:pt x="1979028" y="69900"/>
                </a:lnTo>
                <a:lnTo>
                  <a:pt x="1987092" y="68211"/>
                </a:lnTo>
                <a:lnTo>
                  <a:pt x="1995157" y="69900"/>
                </a:lnTo>
                <a:lnTo>
                  <a:pt x="2001850" y="74485"/>
                </a:lnTo>
                <a:lnTo>
                  <a:pt x="2006422" y="81178"/>
                </a:lnTo>
                <a:lnTo>
                  <a:pt x="2008111" y="89242"/>
                </a:lnTo>
                <a:lnTo>
                  <a:pt x="2008111" y="65836"/>
                </a:lnTo>
                <a:lnTo>
                  <a:pt x="2002993" y="61556"/>
                </a:lnTo>
                <a:lnTo>
                  <a:pt x="1992490" y="57962"/>
                </a:lnTo>
                <a:lnTo>
                  <a:pt x="1992490" y="36385"/>
                </a:lnTo>
                <a:lnTo>
                  <a:pt x="1982241" y="36385"/>
                </a:lnTo>
                <a:lnTo>
                  <a:pt x="1982241" y="57962"/>
                </a:lnTo>
                <a:lnTo>
                  <a:pt x="1971738" y="61785"/>
                </a:lnTo>
                <a:lnTo>
                  <a:pt x="1963369" y="68745"/>
                </a:lnTo>
                <a:lnTo>
                  <a:pt x="1957819" y="78143"/>
                </a:lnTo>
                <a:lnTo>
                  <a:pt x="1955812" y="89242"/>
                </a:lnTo>
                <a:lnTo>
                  <a:pt x="1957819" y="100355"/>
                </a:lnTo>
                <a:lnTo>
                  <a:pt x="1963369" y="109740"/>
                </a:lnTo>
                <a:lnTo>
                  <a:pt x="1971738" y="116700"/>
                </a:lnTo>
                <a:lnTo>
                  <a:pt x="1982241" y="120523"/>
                </a:lnTo>
                <a:lnTo>
                  <a:pt x="1982241" y="364858"/>
                </a:lnTo>
                <a:lnTo>
                  <a:pt x="1992490" y="364858"/>
                </a:lnTo>
                <a:lnTo>
                  <a:pt x="1992490" y="120523"/>
                </a:lnTo>
                <a:lnTo>
                  <a:pt x="2002993" y="116700"/>
                </a:lnTo>
                <a:lnTo>
                  <a:pt x="2010714" y="110274"/>
                </a:lnTo>
                <a:lnTo>
                  <a:pt x="2011362" y="109740"/>
                </a:lnTo>
                <a:lnTo>
                  <a:pt x="2016912" y="100355"/>
                </a:lnTo>
                <a:lnTo>
                  <a:pt x="2018919" y="89242"/>
                </a:lnTo>
                <a:close/>
              </a:path>
              <a:path w="3971925" h="394335">
                <a:moveTo>
                  <a:pt x="2090140" y="296354"/>
                </a:moveTo>
                <a:lnTo>
                  <a:pt x="2088057" y="284949"/>
                </a:lnTo>
                <a:lnTo>
                  <a:pt x="2082380" y="275450"/>
                </a:lnTo>
                <a:lnTo>
                  <a:pt x="2073986" y="268592"/>
                </a:lnTo>
                <a:lnTo>
                  <a:pt x="2063711" y="265074"/>
                </a:lnTo>
                <a:lnTo>
                  <a:pt x="2063711" y="36385"/>
                </a:lnTo>
                <a:lnTo>
                  <a:pt x="2053463" y="36385"/>
                </a:lnTo>
                <a:lnTo>
                  <a:pt x="2053463" y="265074"/>
                </a:lnTo>
                <a:lnTo>
                  <a:pt x="2042972" y="268897"/>
                </a:lnTo>
                <a:lnTo>
                  <a:pt x="2034590" y="275856"/>
                </a:lnTo>
                <a:lnTo>
                  <a:pt x="2029053" y="285254"/>
                </a:lnTo>
                <a:lnTo>
                  <a:pt x="2027047" y="296354"/>
                </a:lnTo>
                <a:lnTo>
                  <a:pt x="2029053" y="307467"/>
                </a:lnTo>
                <a:lnTo>
                  <a:pt x="2034590" y="316852"/>
                </a:lnTo>
                <a:lnTo>
                  <a:pt x="2042972" y="323811"/>
                </a:lnTo>
                <a:lnTo>
                  <a:pt x="2053463" y="327634"/>
                </a:lnTo>
                <a:lnTo>
                  <a:pt x="2053463" y="364858"/>
                </a:lnTo>
                <a:lnTo>
                  <a:pt x="2063711" y="364858"/>
                </a:lnTo>
                <a:lnTo>
                  <a:pt x="2063711" y="327634"/>
                </a:lnTo>
                <a:lnTo>
                  <a:pt x="2074214" y="323811"/>
                </a:lnTo>
                <a:lnTo>
                  <a:pt x="2082596" y="316852"/>
                </a:lnTo>
                <a:lnTo>
                  <a:pt x="2088134" y="307467"/>
                </a:lnTo>
                <a:lnTo>
                  <a:pt x="2090140" y="296354"/>
                </a:lnTo>
                <a:close/>
              </a:path>
              <a:path w="3971925" h="394335">
                <a:moveTo>
                  <a:pt x="2161362" y="183095"/>
                </a:moveTo>
                <a:lnTo>
                  <a:pt x="2159355" y="171983"/>
                </a:lnTo>
                <a:lnTo>
                  <a:pt x="2153818" y="162598"/>
                </a:lnTo>
                <a:lnTo>
                  <a:pt x="2145436" y="155638"/>
                </a:lnTo>
                <a:lnTo>
                  <a:pt x="2134946" y="151815"/>
                </a:lnTo>
                <a:lnTo>
                  <a:pt x="2134946" y="36385"/>
                </a:lnTo>
                <a:lnTo>
                  <a:pt x="2124697" y="36385"/>
                </a:lnTo>
                <a:lnTo>
                  <a:pt x="2124697" y="151815"/>
                </a:lnTo>
                <a:lnTo>
                  <a:pt x="2114194" y="155638"/>
                </a:lnTo>
                <a:lnTo>
                  <a:pt x="2105812" y="162598"/>
                </a:lnTo>
                <a:lnTo>
                  <a:pt x="2100275" y="171983"/>
                </a:lnTo>
                <a:lnTo>
                  <a:pt x="2098268" y="183095"/>
                </a:lnTo>
                <a:lnTo>
                  <a:pt x="2100275" y="194195"/>
                </a:lnTo>
                <a:lnTo>
                  <a:pt x="2105812" y="203593"/>
                </a:lnTo>
                <a:lnTo>
                  <a:pt x="2114194" y="210553"/>
                </a:lnTo>
                <a:lnTo>
                  <a:pt x="2124697" y="214376"/>
                </a:lnTo>
                <a:lnTo>
                  <a:pt x="2124697" y="364858"/>
                </a:lnTo>
                <a:lnTo>
                  <a:pt x="2134946" y="364858"/>
                </a:lnTo>
                <a:lnTo>
                  <a:pt x="2134946" y="213829"/>
                </a:lnTo>
                <a:lnTo>
                  <a:pt x="2145436" y="210324"/>
                </a:lnTo>
                <a:lnTo>
                  <a:pt x="2153818" y="203517"/>
                </a:lnTo>
                <a:lnTo>
                  <a:pt x="2159355" y="194195"/>
                </a:lnTo>
                <a:lnTo>
                  <a:pt x="2161362" y="183095"/>
                </a:lnTo>
                <a:close/>
              </a:path>
              <a:path w="3971925" h="394335">
                <a:moveTo>
                  <a:pt x="2795689" y="324053"/>
                </a:moveTo>
                <a:lnTo>
                  <a:pt x="2794241" y="317030"/>
                </a:lnTo>
                <a:lnTo>
                  <a:pt x="2790266" y="311340"/>
                </a:lnTo>
                <a:lnTo>
                  <a:pt x="2784348" y="307517"/>
                </a:lnTo>
                <a:lnTo>
                  <a:pt x="2777045" y="306133"/>
                </a:lnTo>
                <a:lnTo>
                  <a:pt x="2769819" y="307543"/>
                </a:lnTo>
                <a:lnTo>
                  <a:pt x="2763926" y="311391"/>
                </a:lnTo>
                <a:lnTo>
                  <a:pt x="2759951" y="317093"/>
                </a:lnTo>
                <a:lnTo>
                  <a:pt x="2758490" y="324053"/>
                </a:lnTo>
                <a:lnTo>
                  <a:pt x="2759938" y="331063"/>
                </a:lnTo>
                <a:lnTo>
                  <a:pt x="2763888" y="336753"/>
                </a:lnTo>
                <a:lnTo>
                  <a:pt x="2769781" y="340575"/>
                </a:lnTo>
                <a:lnTo>
                  <a:pt x="2777045" y="341960"/>
                </a:lnTo>
                <a:lnTo>
                  <a:pt x="2784310" y="340550"/>
                </a:lnTo>
                <a:lnTo>
                  <a:pt x="2790240" y="336702"/>
                </a:lnTo>
                <a:lnTo>
                  <a:pt x="2794228" y="331000"/>
                </a:lnTo>
                <a:lnTo>
                  <a:pt x="2795689" y="324053"/>
                </a:lnTo>
                <a:close/>
              </a:path>
              <a:path w="3971925" h="394335">
                <a:moveTo>
                  <a:pt x="2795689" y="259702"/>
                </a:moveTo>
                <a:lnTo>
                  <a:pt x="2794241" y="252653"/>
                </a:lnTo>
                <a:lnTo>
                  <a:pt x="2790266" y="247002"/>
                </a:lnTo>
                <a:lnTo>
                  <a:pt x="2784360" y="243230"/>
                </a:lnTo>
                <a:lnTo>
                  <a:pt x="2777045" y="241858"/>
                </a:lnTo>
                <a:lnTo>
                  <a:pt x="2769781" y="243230"/>
                </a:lnTo>
                <a:lnTo>
                  <a:pt x="2763888" y="247027"/>
                </a:lnTo>
                <a:lnTo>
                  <a:pt x="2759938" y="252691"/>
                </a:lnTo>
                <a:lnTo>
                  <a:pt x="2758490" y="259702"/>
                </a:lnTo>
                <a:lnTo>
                  <a:pt x="2759926" y="266712"/>
                </a:lnTo>
                <a:lnTo>
                  <a:pt x="2763863" y="272402"/>
                </a:lnTo>
                <a:lnTo>
                  <a:pt x="2769755" y="276225"/>
                </a:lnTo>
                <a:lnTo>
                  <a:pt x="2777045" y="277609"/>
                </a:lnTo>
                <a:lnTo>
                  <a:pt x="2784310" y="276225"/>
                </a:lnTo>
                <a:lnTo>
                  <a:pt x="2790240" y="272402"/>
                </a:lnTo>
                <a:lnTo>
                  <a:pt x="2794228" y="266712"/>
                </a:lnTo>
                <a:lnTo>
                  <a:pt x="2795689" y="259702"/>
                </a:lnTo>
                <a:close/>
              </a:path>
              <a:path w="3971925" h="394335">
                <a:moveTo>
                  <a:pt x="2795689" y="194894"/>
                </a:moveTo>
                <a:lnTo>
                  <a:pt x="2794241" y="187909"/>
                </a:lnTo>
                <a:lnTo>
                  <a:pt x="2790266" y="182194"/>
                </a:lnTo>
                <a:lnTo>
                  <a:pt x="2784360" y="178384"/>
                </a:lnTo>
                <a:lnTo>
                  <a:pt x="2777045" y="176987"/>
                </a:lnTo>
                <a:lnTo>
                  <a:pt x="2769819" y="178384"/>
                </a:lnTo>
                <a:lnTo>
                  <a:pt x="2763926" y="182219"/>
                </a:lnTo>
                <a:lnTo>
                  <a:pt x="2759951" y="187909"/>
                </a:lnTo>
                <a:lnTo>
                  <a:pt x="2758490" y="194894"/>
                </a:lnTo>
                <a:lnTo>
                  <a:pt x="2759926" y="201841"/>
                </a:lnTo>
                <a:lnTo>
                  <a:pt x="2763888" y="207543"/>
                </a:lnTo>
                <a:lnTo>
                  <a:pt x="2769768" y="211340"/>
                </a:lnTo>
                <a:lnTo>
                  <a:pt x="2777045" y="212737"/>
                </a:lnTo>
                <a:lnTo>
                  <a:pt x="2784310" y="211340"/>
                </a:lnTo>
                <a:lnTo>
                  <a:pt x="2790240" y="207518"/>
                </a:lnTo>
                <a:lnTo>
                  <a:pt x="2794228" y="201841"/>
                </a:lnTo>
                <a:lnTo>
                  <a:pt x="2795689" y="194894"/>
                </a:lnTo>
                <a:close/>
              </a:path>
              <a:path w="3971925" h="394335">
                <a:moveTo>
                  <a:pt x="2795689" y="130403"/>
                </a:moveTo>
                <a:lnTo>
                  <a:pt x="2794241" y="123380"/>
                </a:lnTo>
                <a:lnTo>
                  <a:pt x="2790266" y="117690"/>
                </a:lnTo>
                <a:lnTo>
                  <a:pt x="2784348" y="113880"/>
                </a:lnTo>
                <a:lnTo>
                  <a:pt x="2777045" y="112483"/>
                </a:lnTo>
                <a:lnTo>
                  <a:pt x="2769781" y="113880"/>
                </a:lnTo>
                <a:lnTo>
                  <a:pt x="2763888" y="117690"/>
                </a:lnTo>
                <a:lnTo>
                  <a:pt x="2759938" y="123380"/>
                </a:lnTo>
                <a:lnTo>
                  <a:pt x="2758490" y="130403"/>
                </a:lnTo>
                <a:lnTo>
                  <a:pt x="2759938" y="137414"/>
                </a:lnTo>
                <a:lnTo>
                  <a:pt x="2763888" y="143103"/>
                </a:lnTo>
                <a:lnTo>
                  <a:pt x="2769781" y="146926"/>
                </a:lnTo>
                <a:lnTo>
                  <a:pt x="2777045" y="148310"/>
                </a:lnTo>
                <a:lnTo>
                  <a:pt x="2784310" y="146900"/>
                </a:lnTo>
                <a:lnTo>
                  <a:pt x="2790240" y="143052"/>
                </a:lnTo>
                <a:lnTo>
                  <a:pt x="2794228" y="137350"/>
                </a:lnTo>
                <a:lnTo>
                  <a:pt x="2795689" y="130403"/>
                </a:lnTo>
                <a:close/>
              </a:path>
              <a:path w="3971925" h="394335">
                <a:moveTo>
                  <a:pt x="2795689" y="65976"/>
                </a:moveTo>
                <a:lnTo>
                  <a:pt x="2794241" y="58953"/>
                </a:lnTo>
                <a:lnTo>
                  <a:pt x="2792120" y="55918"/>
                </a:lnTo>
                <a:lnTo>
                  <a:pt x="2792120" y="57759"/>
                </a:lnTo>
                <a:lnTo>
                  <a:pt x="2792120" y="73964"/>
                </a:lnTo>
                <a:lnTo>
                  <a:pt x="2785440" y="80530"/>
                </a:lnTo>
                <a:lnTo>
                  <a:pt x="2777045" y="80378"/>
                </a:lnTo>
                <a:lnTo>
                  <a:pt x="2768562" y="80378"/>
                </a:lnTo>
                <a:lnTo>
                  <a:pt x="2762059" y="74104"/>
                </a:lnTo>
                <a:lnTo>
                  <a:pt x="2762059" y="57759"/>
                </a:lnTo>
                <a:lnTo>
                  <a:pt x="2768485" y="51485"/>
                </a:lnTo>
                <a:lnTo>
                  <a:pt x="2785516" y="51485"/>
                </a:lnTo>
                <a:lnTo>
                  <a:pt x="2792120" y="57759"/>
                </a:lnTo>
                <a:lnTo>
                  <a:pt x="2792120" y="55918"/>
                </a:lnTo>
                <a:lnTo>
                  <a:pt x="2790266" y="53263"/>
                </a:lnTo>
                <a:lnTo>
                  <a:pt x="2787510" y="51485"/>
                </a:lnTo>
                <a:lnTo>
                  <a:pt x="2784348" y="49453"/>
                </a:lnTo>
                <a:lnTo>
                  <a:pt x="2777045" y="48056"/>
                </a:lnTo>
                <a:lnTo>
                  <a:pt x="2769781" y="49453"/>
                </a:lnTo>
                <a:lnTo>
                  <a:pt x="2763888" y="53263"/>
                </a:lnTo>
                <a:lnTo>
                  <a:pt x="2759938" y="58953"/>
                </a:lnTo>
                <a:lnTo>
                  <a:pt x="2758490" y="65976"/>
                </a:lnTo>
                <a:lnTo>
                  <a:pt x="2759938" y="72986"/>
                </a:lnTo>
                <a:lnTo>
                  <a:pt x="2763888" y="78651"/>
                </a:lnTo>
                <a:lnTo>
                  <a:pt x="2769781" y="82435"/>
                </a:lnTo>
                <a:lnTo>
                  <a:pt x="2777045" y="83820"/>
                </a:lnTo>
                <a:lnTo>
                  <a:pt x="2784310" y="82410"/>
                </a:lnTo>
                <a:lnTo>
                  <a:pt x="2787231" y="80530"/>
                </a:lnTo>
                <a:lnTo>
                  <a:pt x="2790240" y="78587"/>
                </a:lnTo>
                <a:lnTo>
                  <a:pt x="2794228" y="72923"/>
                </a:lnTo>
                <a:lnTo>
                  <a:pt x="2795689" y="65976"/>
                </a:lnTo>
                <a:close/>
              </a:path>
              <a:path w="3971925" h="394335">
                <a:moveTo>
                  <a:pt x="2863011" y="130403"/>
                </a:moveTo>
                <a:lnTo>
                  <a:pt x="2861589" y="123380"/>
                </a:lnTo>
                <a:lnTo>
                  <a:pt x="2859595" y="120510"/>
                </a:lnTo>
                <a:lnTo>
                  <a:pt x="2859595" y="122262"/>
                </a:lnTo>
                <a:lnTo>
                  <a:pt x="2859506" y="138531"/>
                </a:lnTo>
                <a:lnTo>
                  <a:pt x="2852763" y="144881"/>
                </a:lnTo>
                <a:lnTo>
                  <a:pt x="2836062" y="144881"/>
                </a:lnTo>
                <a:lnTo>
                  <a:pt x="2829471" y="138531"/>
                </a:lnTo>
                <a:lnTo>
                  <a:pt x="2829471" y="122262"/>
                </a:lnTo>
                <a:lnTo>
                  <a:pt x="2836062" y="115912"/>
                </a:lnTo>
                <a:lnTo>
                  <a:pt x="2852991" y="115912"/>
                </a:lnTo>
                <a:lnTo>
                  <a:pt x="2859595" y="122262"/>
                </a:lnTo>
                <a:lnTo>
                  <a:pt x="2859595" y="120510"/>
                </a:lnTo>
                <a:lnTo>
                  <a:pt x="2857652" y="117690"/>
                </a:lnTo>
                <a:lnTo>
                  <a:pt x="2854909" y="115912"/>
                </a:lnTo>
                <a:lnTo>
                  <a:pt x="2851747" y="113880"/>
                </a:lnTo>
                <a:lnTo>
                  <a:pt x="2844368" y="112483"/>
                </a:lnTo>
                <a:lnTo>
                  <a:pt x="2837116" y="113880"/>
                </a:lnTo>
                <a:lnTo>
                  <a:pt x="2831223" y="117690"/>
                </a:lnTo>
                <a:lnTo>
                  <a:pt x="2827261" y="123380"/>
                </a:lnTo>
                <a:lnTo>
                  <a:pt x="2825813" y="130403"/>
                </a:lnTo>
                <a:lnTo>
                  <a:pt x="2827261" y="137414"/>
                </a:lnTo>
                <a:lnTo>
                  <a:pt x="2831223" y="143103"/>
                </a:lnTo>
                <a:lnTo>
                  <a:pt x="2837116" y="146926"/>
                </a:lnTo>
                <a:lnTo>
                  <a:pt x="2844368" y="148310"/>
                </a:lnTo>
                <a:lnTo>
                  <a:pt x="2851632" y="146900"/>
                </a:lnTo>
                <a:lnTo>
                  <a:pt x="2854744" y="144881"/>
                </a:lnTo>
                <a:lnTo>
                  <a:pt x="2857563" y="143052"/>
                </a:lnTo>
                <a:lnTo>
                  <a:pt x="2861551" y="137350"/>
                </a:lnTo>
                <a:lnTo>
                  <a:pt x="2863011" y="130403"/>
                </a:lnTo>
                <a:close/>
              </a:path>
              <a:path w="3971925" h="394335">
                <a:moveTo>
                  <a:pt x="2863164" y="324053"/>
                </a:moveTo>
                <a:lnTo>
                  <a:pt x="2861653" y="317030"/>
                </a:lnTo>
                <a:lnTo>
                  <a:pt x="2857690" y="311340"/>
                </a:lnTo>
                <a:lnTo>
                  <a:pt x="2851823" y="307517"/>
                </a:lnTo>
                <a:lnTo>
                  <a:pt x="2844546" y="306133"/>
                </a:lnTo>
                <a:lnTo>
                  <a:pt x="2837307" y="307543"/>
                </a:lnTo>
                <a:lnTo>
                  <a:pt x="2831401" y="311391"/>
                </a:lnTo>
                <a:lnTo>
                  <a:pt x="2827426" y="317093"/>
                </a:lnTo>
                <a:lnTo>
                  <a:pt x="2825966" y="324053"/>
                </a:lnTo>
                <a:lnTo>
                  <a:pt x="2827401" y="331063"/>
                </a:lnTo>
                <a:lnTo>
                  <a:pt x="2831338" y="336753"/>
                </a:lnTo>
                <a:lnTo>
                  <a:pt x="2837243" y="340575"/>
                </a:lnTo>
                <a:lnTo>
                  <a:pt x="2844546" y="341960"/>
                </a:lnTo>
                <a:lnTo>
                  <a:pt x="2851772" y="340550"/>
                </a:lnTo>
                <a:lnTo>
                  <a:pt x="2857690" y="336702"/>
                </a:lnTo>
                <a:lnTo>
                  <a:pt x="2861691" y="331000"/>
                </a:lnTo>
                <a:lnTo>
                  <a:pt x="2863164" y="324053"/>
                </a:lnTo>
                <a:close/>
              </a:path>
              <a:path w="3971925" h="394335">
                <a:moveTo>
                  <a:pt x="2863164" y="259702"/>
                </a:moveTo>
                <a:lnTo>
                  <a:pt x="2861665" y="252691"/>
                </a:lnTo>
                <a:lnTo>
                  <a:pt x="2857690" y="247002"/>
                </a:lnTo>
                <a:lnTo>
                  <a:pt x="2851835" y="243230"/>
                </a:lnTo>
                <a:lnTo>
                  <a:pt x="2844546" y="241858"/>
                </a:lnTo>
                <a:lnTo>
                  <a:pt x="2837243" y="243230"/>
                </a:lnTo>
                <a:lnTo>
                  <a:pt x="2831338" y="247027"/>
                </a:lnTo>
                <a:lnTo>
                  <a:pt x="2827401" y="252691"/>
                </a:lnTo>
                <a:lnTo>
                  <a:pt x="2825966" y="259702"/>
                </a:lnTo>
                <a:lnTo>
                  <a:pt x="2827401" y="266712"/>
                </a:lnTo>
                <a:lnTo>
                  <a:pt x="2831338" y="272402"/>
                </a:lnTo>
                <a:lnTo>
                  <a:pt x="2837243" y="276225"/>
                </a:lnTo>
                <a:lnTo>
                  <a:pt x="2844546" y="277609"/>
                </a:lnTo>
                <a:lnTo>
                  <a:pt x="2851835" y="276225"/>
                </a:lnTo>
                <a:lnTo>
                  <a:pt x="2857754" y="272402"/>
                </a:lnTo>
                <a:lnTo>
                  <a:pt x="2861716" y="266712"/>
                </a:lnTo>
                <a:lnTo>
                  <a:pt x="2863164" y="259702"/>
                </a:lnTo>
                <a:close/>
              </a:path>
              <a:path w="3971925" h="394335">
                <a:moveTo>
                  <a:pt x="2863164" y="194894"/>
                </a:moveTo>
                <a:lnTo>
                  <a:pt x="2861665" y="187909"/>
                </a:lnTo>
                <a:lnTo>
                  <a:pt x="2857690" y="182194"/>
                </a:lnTo>
                <a:lnTo>
                  <a:pt x="2851835" y="178384"/>
                </a:lnTo>
                <a:lnTo>
                  <a:pt x="2844546" y="176987"/>
                </a:lnTo>
                <a:lnTo>
                  <a:pt x="2837307" y="178384"/>
                </a:lnTo>
                <a:lnTo>
                  <a:pt x="2831401" y="182219"/>
                </a:lnTo>
                <a:lnTo>
                  <a:pt x="2827426" y="187909"/>
                </a:lnTo>
                <a:lnTo>
                  <a:pt x="2825966" y="194894"/>
                </a:lnTo>
                <a:lnTo>
                  <a:pt x="2827401" y="201841"/>
                </a:lnTo>
                <a:lnTo>
                  <a:pt x="2831338" y="207543"/>
                </a:lnTo>
                <a:lnTo>
                  <a:pt x="2837218" y="211340"/>
                </a:lnTo>
                <a:lnTo>
                  <a:pt x="2844546" y="212737"/>
                </a:lnTo>
                <a:lnTo>
                  <a:pt x="2851772" y="211340"/>
                </a:lnTo>
                <a:lnTo>
                  <a:pt x="2857690" y="207518"/>
                </a:lnTo>
                <a:lnTo>
                  <a:pt x="2861691" y="201841"/>
                </a:lnTo>
                <a:lnTo>
                  <a:pt x="2863164" y="194894"/>
                </a:lnTo>
                <a:close/>
              </a:path>
              <a:path w="3971925" h="394335">
                <a:moveTo>
                  <a:pt x="2863164" y="65976"/>
                </a:moveTo>
                <a:lnTo>
                  <a:pt x="2861653" y="58953"/>
                </a:lnTo>
                <a:lnTo>
                  <a:pt x="2857690" y="53263"/>
                </a:lnTo>
                <a:lnTo>
                  <a:pt x="2851823" y="49453"/>
                </a:lnTo>
                <a:lnTo>
                  <a:pt x="2844546" y="48056"/>
                </a:lnTo>
                <a:lnTo>
                  <a:pt x="2837243" y="49453"/>
                </a:lnTo>
                <a:lnTo>
                  <a:pt x="2831338" y="53263"/>
                </a:lnTo>
                <a:lnTo>
                  <a:pt x="2827401" y="58953"/>
                </a:lnTo>
                <a:lnTo>
                  <a:pt x="2825966" y="65976"/>
                </a:lnTo>
                <a:lnTo>
                  <a:pt x="2827401" y="72986"/>
                </a:lnTo>
                <a:lnTo>
                  <a:pt x="2831338" y="78651"/>
                </a:lnTo>
                <a:lnTo>
                  <a:pt x="2837243" y="82435"/>
                </a:lnTo>
                <a:lnTo>
                  <a:pt x="2844546" y="83820"/>
                </a:lnTo>
                <a:lnTo>
                  <a:pt x="2851772" y="82410"/>
                </a:lnTo>
                <a:lnTo>
                  <a:pt x="2857690" y="78587"/>
                </a:lnTo>
                <a:lnTo>
                  <a:pt x="2861691" y="72923"/>
                </a:lnTo>
                <a:lnTo>
                  <a:pt x="2863164" y="65976"/>
                </a:lnTo>
                <a:close/>
              </a:path>
              <a:path w="3971925" h="394335">
                <a:moveTo>
                  <a:pt x="2930487" y="324053"/>
                </a:moveTo>
                <a:lnTo>
                  <a:pt x="2929039" y="317030"/>
                </a:lnTo>
                <a:lnTo>
                  <a:pt x="2925076" y="311340"/>
                </a:lnTo>
                <a:lnTo>
                  <a:pt x="2919158" y="307517"/>
                </a:lnTo>
                <a:lnTo>
                  <a:pt x="2911868" y="306133"/>
                </a:lnTo>
                <a:lnTo>
                  <a:pt x="2904642" y="307543"/>
                </a:lnTo>
                <a:lnTo>
                  <a:pt x="2898737" y="311391"/>
                </a:lnTo>
                <a:lnTo>
                  <a:pt x="2894749" y="317093"/>
                </a:lnTo>
                <a:lnTo>
                  <a:pt x="2893288" y="324053"/>
                </a:lnTo>
                <a:lnTo>
                  <a:pt x="2894723" y="331063"/>
                </a:lnTo>
                <a:lnTo>
                  <a:pt x="2898673" y="336753"/>
                </a:lnTo>
                <a:lnTo>
                  <a:pt x="2904566" y="340575"/>
                </a:lnTo>
                <a:lnTo>
                  <a:pt x="2911868" y="341960"/>
                </a:lnTo>
                <a:lnTo>
                  <a:pt x="2919095" y="340550"/>
                </a:lnTo>
                <a:lnTo>
                  <a:pt x="2925026" y="336702"/>
                </a:lnTo>
                <a:lnTo>
                  <a:pt x="2929026" y="331000"/>
                </a:lnTo>
                <a:lnTo>
                  <a:pt x="2930487" y="324053"/>
                </a:lnTo>
                <a:close/>
              </a:path>
              <a:path w="3971925" h="394335">
                <a:moveTo>
                  <a:pt x="2930487" y="259702"/>
                </a:moveTo>
                <a:lnTo>
                  <a:pt x="2929039" y="252653"/>
                </a:lnTo>
                <a:lnTo>
                  <a:pt x="2925076" y="247002"/>
                </a:lnTo>
                <a:lnTo>
                  <a:pt x="2919184" y="243230"/>
                </a:lnTo>
                <a:lnTo>
                  <a:pt x="2911868" y="241858"/>
                </a:lnTo>
                <a:lnTo>
                  <a:pt x="2904566" y="243230"/>
                </a:lnTo>
                <a:lnTo>
                  <a:pt x="2898673" y="247027"/>
                </a:lnTo>
                <a:lnTo>
                  <a:pt x="2894723" y="252691"/>
                </a:lnTo>
                <a:lnTo>
                  <a:pt x="2893288" y="259702"/>
                </a:lnTo>
                <a:lnTo>
                  <a:pt x="2894723" y="266712"/>
                </a:lnTo>
                <a:lnTo>
                  <a:pt x="2898673" y="272402"/>
                </a:lnTo>
                <a:lnTo>
                  <a:pt x="2904566" y="276225"/>
                </a:lnTo>
                <a:lnTo>
                  <a:pt x="2911868" y="277609"/>
                </a:lnTo>
                <a:lnTo>
                  <a:pt x="2919158" y="276225"/>
                </a:lnTo>
                <a:lnTo>
                  <a:pt x="2925076" y="272402"/>
                </a:lnTo>
                <a:lnTo>
                  <a:pt x="2929039" y="266712"/>
                </a:lnTo>
                <a:lnTo>
                  <a:pt x="2930487" y="259702"/>
                </a:lnTo>
                <a:close/>
              </a:path>
              <a:path w="3971925" h="394335">
                <a:moveTo>
                  <a:pt x="2930487" y="194894"/>
                </a:moveTo>
                <a:lnTo>
                  <a:pt x="2929051" y="187909"/>
                </a:lnTo>
                <a:lnTo>
                  <a:pt x="2926918" y="184848"/>
                </a:lnTo>
                <a:lnTo>
                  <a:pt x="2926918" y="186690"/>
                </a:lnTo>
                <a:lnTo>
                  <a:pt x="2926918" y="202882"/>
                </a:lnTo>
                <a:lnTo>
                  <a:pt x="2920238" y="209308"/>
                </a:lnTo>
                <a:lnTo>
                  <a:pt x="2903385" y="209308"/>
                </a:lnTo>
                <a:lnTo>
                  <a:pt x="2896793" y="203034"/>
                </a:lnTo>
                <a:lnTo>
                  <a:pt x="2896793" y="186829"/>
                </a:lnTo>
                <a:lnTo>
                  <a:pt x="2903537" y="180416"/>
                </a:lnTo>
                <a:lnTo>
                  <a:pt x="2920314" y="180416"/>
                </a:lnTo>
                <a:lnTo>
                  <a:pt x="2926918" y="186690"/>
                </a:lnTo>
                <a:lnTo>
                  <a:pt x="2926918" y="184848"/>
                </a:lnTo>
                <a:lnTo>
                  <a:pt x="2925076" y="182194"/>
                </a:lnTo>
                <a:lnTo>
                  <a:pt x="2922320" y="180416"/>
                </a:lnTo>
                <a:lnTo>
                  <a:pt x="2919184" y="178384"/>
                </a:lnTo>
                <a:lnTo>
                  <a:pt x="2911868" y="176987"/>
                </a:lnTo>
                <a:lnTo>
                  <a:pt x="2904642" y="178384"/>
                </a:lnTo>
                <a:lnTo>
                  <a:pt x="2898737" y="182219"/>
                </a:lnTo>
                <a:lnTo>
                  <a:pt x="2894749" y="187909"/>
                </a:lnTo>
                <a:lnTo>
                  <a:pt x="2893288" y="194894"/>
                </a:lnTo>
                <a:lnTo>
                  <a:pt x="2894723" y="201841"/>
                </a:lnTo>
                <a:lnTo>
                  <a:pt x="2898673" y="207543"/>
                </a:lnTo>
                <a:lnTo>
                  <a:pt x="2904553" y="211340"/>
                </a:lnTo>
                <a:lnTo>
                  <a:pt x="2911868" y="212737"/>
                </a:lnTo>
                <a:lnTo>
                  <a:pt x="2919095" y="211340"/>
                </a:lnTo>
                <a:lnTo>
                  <a:pt x="2922244" y="209308"/>
                </a:lnTo>
                <a:lnTo>
                  <a:pt x="2925026" y="207518"/>
                </a:lnTo>
                <a:lnTo>
                  <a:pt x="2929026" y="201841"/>
                </a:lnTo>
                <a:lnTo>
                  <a:pt x="2930487" y="194894"/>
                </a:lnTo>
                <a:close/>
              </a:path>
              <a:path w="3971925" h="394335">
                <a:moveTo>
                  <a:pt x="2930487" y="130403"/>
                </a:moveTo>
                <a:lnTo>
                  <a:pt x="2929039" y="123380"/>
                </a:lnTo>
                <a:lnTo>
                  <a:pt x="2925076" y="117690"/>
                </a:lnTo>
                <a:lnTo>
                  <a:pt x="2919158" y="113880"/>
                </a:lnTo>
                <a:lnTo>
                  <a:pt x="2911868" y="112483"/>
                </a:lnTo>
                <a:lnTo>
                  <a:pt x="2904566" y="113880"/>
                </a:lnTo>
                <a:lnTo>
                  <a:pt x="2898673" y="117690"/>
                </a:lnTo>
                <a:lnTo>
                  <a:pt x="2894723" y="123380"/>
                </a:lnTo>
                <a:lnTo>
                  <a:pt x="2893288" y="130403"/>
                </a:lnTo>
                <a:lnTo>
                  <a:pt x="2894723" y="137414"/>
                </a:lnTo>
                <a:lnTo>
                  <a:pt x="2898673" y="143103"/>
                </a:lnTo>
                <a:lnTo>
                  <a:pt x="2904566" y="146926"/>
                </a:lnTo>
                <a:lnTo>
                  <a:pt x="2911868" y="148310"/>
                </a:lnTo>
                <a:lnTo>
                  <a:pt x="2919095" y="146900"/>
                </a:lnTo>
                <a:lnTo>
                  <a:pt x="2925026" y="143052"/>
                </a:lnTo>
                <a:lnTo>
                  <a:pt x="2929026" y="137350"/>
                </a:lnTo>
                <a:lnTo>
                  <a:pt x="2930487" y="130403"/>
                </a:lnTo>
                <a:close/>
              </a:path>
              <a:path w="3971925" h="394335">
                <a:moveTo>
                  <a:pt x="2930487" y="65976"/>
                </a:moveTo>
                <a:lnTo>
                  <a:pt x="2929039" y="58953"/>
                </a:lnTo>
                <a:lnTo>
                  <a:pt x="2925076" y="53263"/>
                </a:lnTo>
                <a:lnTo>
                  <a:pt x="2919158" y="49453"/>
                </a:lnTo>
                <a:lnTo>
                  <a:pt x="2911868" y="48056"/>
                </a:lnTo>
                <a:lnTo>
                  <a:pt x="2904566" y="49453"/>
                </a:lnTo>
                <a:lnTo>
                  <a:pt x="2898673" y="53263"/>
                </a:lnTo>
                <a:lnTo>
                  <a:pt x="2894723" y="58953"/>
                </a:lnTo>
                <a:lnTo>
                  <a:pt x="2893288" y="65976"/>
                </a:lnTo>
                <a:lnTo>
                  <a:pt x="2894723" y="72986"/>
                </a:lnTo>
                <a:lnTo>
                  <a:pt x="2898673" y="78651"/>
                </a:lnTo>
                <a:lnTo>
                  <a:pt x="2904566" y="82435"/>
                </a:lnTo>
                <a:lnTo>
                  <a:pt x="2911868" y="83820"/>
                </a:lnTo>
                <a:lnTo>
                  <a:pt x="2919095" y="82410"/>
                </a:lnTo>
                <a:lnTo>
                  <a:pt x="2925026" y="78587"/>
                </a:lnTo>
                <a:lnTo>
                  <a:pt x="2929026" y="72923"/>
                </a:lnTo>
                <a:lnTo>
                  <a:pt x="2930487" y="65976"/>
                </a:lnTo>
                <a:close/>
              </a:path>
              <a:path w="3971925" h="394335">
                <a:moveTo>
                  <a:pt x="2997835" y="324053"/>
                </a:moveTo>
                <a:lnTo>
                  <a:pt x="2996412" y="317030"/>
                </a:lnTo>
                <a:lnTo>
                  <a:pt x="2992475" y="311340"/>
                </a:lnTo>
                <a:lnTo>
                  <a:pt x="2986557" y="307517"/>
                </a:lnTo>
                <a:lnTo>
                  <a:pt x="2979191" y="306133"/>
                </a:lnTo>
                <a:lnTo>
                  <a:pt x="2971965" y="307543"/>
                </a:lnTo>
                <a:lnTo>
                  <a:pt x="2966072" y="311391"/>
                </a:lnTo>
                <a:lnTo>
                  <a:pt x="2962097" y="317093"/>
                </a:lnTo>
                <a:lnTo>
                  <a:pt x="2960636" y="324053"/>
                </a:lnTo>
                <a:lnTo>
                  <a:pt x="2962071" y="331063"/>
                </a:lnTo>
                <a:lnTo>
                  <a:pt x="2966008" y="336753"/>
                </a:lnTo>
                <a:lnTo>
                  <a:pt x="2971901" y="340575"/>
                </a:lnTo>
                <a:lnTo>
                  <a:pt x="2979191" y="341960"/>
                </a:lnTo>
                <a:lnTo>
                  <a:pt x="2986430" y="340550"/>
                </a:lnTo>
                <a:lnTo>
                  <a:pt x="2992361" y="336702"/>
                </a:lnTo>
                <a:lnTo>
                  <a:pt x="2996361" y="331000"/>
                </a:lnTo>
                <a:lnTo>
                  <a:pt x="2997835" y="324053"/>
                </a:lnTo>
                <a:close/>
              </a:path>
              <a:path w="3971925" h="394335">
                <a:moveTo>
                  <a:pt x="2997835" y="259626"/>
                </a:moveTo>
                <a:lnTo>
                  <a:pt x="2996412" y="252628"/>
                </a:lnTo>
                <a:lnTo>
                  <a:pt x="2994418" y="249770"/>
                </a:lnTo>
                <a:lnTo>
                  <a:pt x="2994418" y="251409"/>
                </a:lnTo>
                <a:lnTo>
                  <a:pt x="2994418" y="267754"/>
                </a:lnTo>
                <a:lnTo>
                  <a:pt x="2987662" y="274180"/>
                </a:lnTo>
                <a:lnTo>
                  <a:pt x="2979343" y="274027"/>
                </a:lnTo>
                <a:lnTo>
                  <a:pt x="2970885" y="274027"/>
                </a:lnTo>
                <a:lnTo>
                  <a:pt x="2964294" y="267754"/>
                </a:lnTo>
                <a:lnTo>
                  <a:pt x="2964294" y="251409"/>
                </a:lnTo>
                <a:lnTo>
                  <a:pt x="2970885" y="245135"/>
                </a:lnTo>
                <a:lnTo>
                  <a:pt x="2987814" y="245135"/>
                </a:lnTo>
                <a:lnTo>
                  <a:pt x="2994418" y="251409"/>
                </a:lnTo>
                <a:lnTo>
                  <a:pt x="2994418" y="249770"/>
                </a:lnTo>
                <a:lnTo>
                  <a:pt x="2992475" y="246964"/>
                </a:lnTo>
                <a:lnTo>
                  <a:pt x="2989630" y="245135"/>
                </a:lnTo>
                <a:lnTo>
                  <a:pt x="2986557" y="243166"/>
                </a:lnTo>
                <a:lnTo>
                  <a:pt x="2979191" y="241706"/>
                </a:lnTo>
                <a:lnTo>
                  <a:pt x="2971901" y="243103"/>
                </a:lnTo>
                <a:lnTo>
                  <a:pt x="2966008" y="246913"/>
                </a:lnTo>
                <a:lnTo>
                  <a:pt x="2962071" y="252603"/>
                </a:lnTo>
                <a:lnTo>
                  <a:pt x="2960636" y="259626"/>
                </a:lnTo>
                <a:lnTo>
                  <a:pt x="2962071" y="266598"/>
                </a:lnTo>
                <a:lnTo>
                  <a:pt x="2966008" y="272262"/>
                </a:lnTo>
                <a:lnTo>
                  <a:pt x="2971901" y="276072"/>
                </a:lnTo>
                <a:lnTo>
                  <a:pt x="2979191" y="277456"/>
                </a:lnTo>
                <a:lnTo>
                  <a:pt x="2986494" y="276072"/>
                </a:lnTo>
                <a:lnTo>
                  <a:pt x="2989440" y="274180"/>
                </a:lnTo>
                <a:lnTo>
                  <a:pt x="2992412" y="272262"/>
                </a:lnTo>
                <a:lnTo>
                  <a:pt x="2996387" y="266598"/>
                </a:lnTo>
                <a:lnTo>
                  <a:pt x="2997835" y="259626"/>
                </a:lnTo>
                <a:close/>
              </a:path>
              <a:path w="3971925" h="394335">
                <a:moveTo>
                  <a:pt x="2997835" y="194894"/>
                </a:moveTo>
                <a:lnTo>
                  <a:pt x="2996412" y="187909"/>
                </a:lnTo>
                <a:lnTo>
                  <a:pt x="2992475" y="182194"/>
                </a:lnTo>
                <a:lnTo>
                  <a:pt x="2986570" y="178384"/>
                </a:lnTo>
                <a:lnTo>
                  <a:pt x="2979191" y="176987"/>
                </a:lnTo>
                <a:lnTo>
                  <a:pt x="2971965" y="178384"/>
                </a:lnTo>
                <a:lnTo>
                  <a:pt x="2966072" y="182219"/>
                </a:lnTo>
                <a:lnTo>
                  <a:pt x="2962097" y="187909"/>
                </a:lnTo>
                <a:lnTo>
                  <a:pt x="2960636" y="194894"/>
                </a:lnTo>
                <a:lnTo>
                  <a:pt x="2962071" y="201841"/>
                </a:lnTo>
                <a:lnTo>
                  <a:pt x="2966008" y="207543"/>
                </a:lnTo>
                <a:lnTo>
                  <a:pt x="2971889" y="211340"/>
                </a:lnTo>
                <a:lnTo>
                  <a:pt x="2979191" y="212737"/>
                </a:lnTo>
                <a:lnTo>
                  <a:pt x="2986430" y="211340"/>
                </a:lnTo>
                <a:lnTo>
                  <a:pt x="2992361" y="207518"/>
                </a:lnTo>
                <a:lnTo>
                  <a:pt x="2996361" y="201841"/>
                </a:lnTo>
                <a:lnTo>
                  <a:pt x="2997835" y="194894"/>
                </a:lnTo>
                <a:close/>
              </a:path>
              <a:path w="3971925" h="394335">
                <a:moveTo>
                  <a:pt x="2997835" y="130403"/>
                </a:moveTo>
                <a:lnTo>
                  <a:pt x="2996412" y="123380"/>
                </a:lnTo>
                <a:lnTo>
                  <a:pt x="2992475" y="117690"/>
                </a:lnTo>
                <a:lnTo>
                  <a:pt x="2986557" y="113880"/>
                </a:lnTo>
                <a:lnTo>
                  <a:pt x="2979191" y="112483"/>
                </a:lnTo>
                <a:lnTo>
                  <a:pt x="2971901" y="113880"/>
                </a:lnTo>
                <a:lnTo>
                  <a:pt x="2966008" y="117690"/>
                </a:lnTo>
                <a:lnTo>
                  <a:pt x="2962071" y="123380"/>
                </a:lnTo>
                <a:lnTo>
                  <a:pt x="2960636" y="130403"/>
                </a:lnTo>
                <a:lnTo>
                  <a:pt x="2962071" y="137414"/>
                </a:lnTo>
                <a:lnTo>
                  <a:pt x="2966008" y="143103"/>
                </a:lnTo>
                <a:lnTo>
                  <a:pt x="2971901" y="146926"/>
                </a:lnTo>
                <a:lnTo>
                  <a:pt x="2979191" y="148310"/>
                </a:lnTo>
                <a:lnTo>
                  <a:pt x="2986430" y="146900"/>
                </a:lnTo>
                <a:lnTo>
                  <a:pt x="2992361" y="143052"/>
                </a:lnTo>
                <a:lnTo>
                  <a:pt x="2996361" y="137350"/>
                </a:lnTo>
                <a:lnTo>
                  <a:pt x="2997835" y="130403"/>
                </a:lnTo>
                <a:close/>
              </a:path>
              <a:path w="3971925" h="394335">
                <a:moveTo>
                  <a:pt x="2997835" y="65671"/>
                </a:moveTo>
                <a:lnTo>
                  <a:pt x="2996412" y="58661"/>
                </a:lnTo>
                <a:lnTo>
                  <a:pt x="2992475" y="52959"/>
                </a:lnTo>
                <a:lnTo>
                  <a:pt x="2986557" y="49149"/>
                </a:lnTo>
                <a:lnTo>
                  <a:pt x="2979191" y="47752"/>
                </a:lnTo>
                <a:lnTo>
                  <a:pt x="2971965" y="49174"/>
                </a:lnTo>
                <a:lnTo>
                  <a:pt x="2966072" y="53022"/>
                </a:lnTo>
                <a:lnTo>
                  <a:pt x="2962097" y="58724"/>
                </a:lnTo>
                <a:lnTo>
                  <a:pt x="2960636" y="65671"/>
                </a:lnTo>
                <a:lnTo>
                  <a:pt x="2962071" y="72694"/>
                </a:lnTo>
                <a:lnTo>
                  <a:pt x="2966008" y="78384"/>
                </a:lnTo>
                <a:lnTo>
                  <a:pt x="2971901" y="82194"/>
                </a:lnTo>
                <a:lnTo>
                  <a:pt x="2979191" y="83591"/>
                </a:lnTo>
                <a:lnTo>
                  <a:pt x="2986430" y="82181"/>
                </a:lnTo>
                <a:lnTo>
                  <a:pt x="2992361" y="78333"/>
                </a:lnTo>
                <a:lnTo>
                  <a:pt x="2996361" y="72631"/>
                </a:lnTo>
                <a:lnTo>
                  <a:pt x="2997835" y="65671"/>
                </a:lnTo>
                <a:close/>
              </a:path>
              <a:path w="3971925" h="394335">
                <a:moveTo>
                  <a:pt x="3065310" y="324053"/>
                </a:moveTo>
                <a:lnTo>
                  <a:pt x="3063862" y="317030"/>
                </a:lnTo>
                <a:lnTo>
                  <a:pt x="3061741" y="313994"/>
                </a:lnTo>
                <a:lnTo>
                  <a:pt x="3061741" y="315912"/>
                </a:lnTo>
                <a:lnTo>
                  <a:pt x="3061741" y="332041"/>
                </a:lnTo>
                <a:lnTo>
                  <a:pt x="3054985" y="338683"/>
                </a:lnTo>
                <a:lnTo>
                  <a:pt x="3046666" y="338531"/>
                </a:lnTo>
                <a:lnTo>
                  <a:pt x="3038221" y="338531"/>
                </a:lnTo>
                <a:lnTo>
                  <a:pt x="3031617" y="332181"/>
                </a:lnTo>
                <a:lnTo>
                  <a:pt x="3031617" y="316064"/>
                </a:lnTo>
                <a:lnTo>
                  <a:pt x="3038284" y="309562"/>
                </a:lnTo>
                <a:lnTo>
                  <a:pt x="3055137" y="309562"/>
                </a:lnTo>
                <a:lnTo>
                  <a:pt x="3061741" y="315912"/>
                </a:lnTo>
                <a:lnTo>
                  <a:pt x="3061741" y="313994"/>
                </a:lnTo>
                <a:lnTo>
                  <a:pt x="3059900" y="311340"/>
                </a:lnTo>
                <a:lnTo>
                  <a:pt x="3057144" y="309562"/>
                </a:lnTo>
                <a:lnTo>
                  <a:pt x="3053981" y="307517"/>
                </a:lnTo>
                <a:lnTo>
                  <a:pt x="3028035" y="324053"/>
                </a:lnTo>
                <a:lnTo>
                  <a:pt x="3029483" y="331063"/>
                </a:lnTo>
                <a:lnTo>
                  <a:pt x="3033458" y="336753"/>
                </a:lnTo>
                <a:lnTo>
                  <a:pt x="3039364" y="340575"/>
                </a:lnTo>
                <a:lnTo>
                  <a:pt x="3046666" y="341960"/>
                </a:lnTo>
                <a:lnTo>
                  <a:pt x="3053918" y="340550"/>
                </a:lnTo>
                <a:lnTo>
                  <a:pt x="3056788" y="338683"/>
                </a:lnTo>
                <a:lnTo>
                  <a:pt x="3059849" y="336702"/>
                </a:lnTo>
                <a:lnTo>
                  <a:pt x="3063849" y="331000"/>
                </a:lnTo>
                <a:lnTo>
                  <a:pt x="3065310" y="324053"/>
                </a:lnTo>
                <a:close/>
              </a:path>
              <a:path w="3971925" h="394335">
                <a:moveTo>
                  <a:pt x="3065310" y="259702"/>
                </a:moveTo>
                <a:lnTo>
                  <a:pt x="3063862" y="252653"/>
                </a:lnTo>
                <a:lnTo>
                  <a:pt x="3059900" y="247002"/>
                </a:lnTo>
                <a:lnTo>
                  <a:pt x="3053994" y="243230"/>
                </a:lnTo>
                <a:lnTo>
                  <a:pt x="3046666" y="241858"/>
                </a:lnTo>
                <a:lnTo>
                  <a:pt x="3039364" y="243230"/>
                </a:lnTo>
                <a:lnTo>
                  <a:pt x="3033458" y="247027"/>
                </a:lnTo>
                <a:lnTo>
                  <a:pt x="3029483" y="252691"/>
                </a:lnTo>
                <a:lnTo>
                  <a:pt x="3028035" y="259702"/>
                </a:lnTo>
                <a:lnTo>
                  <a:pt x="3029483" y="266712"/>
                </a:lnTo>
                <a:lnTo>
                  <a:pt x="3033458" y="272402"/>
                </a:lnTo>
                <a:lnTo>
                  <a:pt x="3039364" y="276225"/>
                </a:lnTo>
                <a:lnTo>
                  <a:pt x="3046666" y="277609"/>
                </a:lnTo>
                <a:lnTo>
                  <a:pt x="3053981" y="276225"/>
                </a:lnTo>
                <a:lnTo>
                  <a:pt x="3059900" y="272402"/>
                </a:lnTo>
                <a:lnTo>
                  <a:pt x="3063862" y="266712"/>
                </a:lnTo>
                <a:lnTo>
                  <a:pt x="3065310" y="259702"/>
                </a:lnTo>
                <a:close/>
              </a:path>
              <a:path w="3971925" h="394335">
                <a:moveTo>
                  <a:pt x="3065310" y="194894"/>
                </a:moveTo>
                <a:lnTo>
                  <a:pt x="3063875" y="187909"/>
                </a:lnTo>
                <a:lnTo>
                  <a:pt x="3059900" y="182194"/>
                </a:lnTo>
                <a:lnTo>
                  <a:pt x="3053994" y="178384"/>
                </a:lnTo>
                <a:lnTo>
                  <a:pt x="3046666" y="176987"/>
                </a:lnTo>
                <a:lnTo>
                  <a:pt x="3039427" y="178384"/>
                </a:lnTo>
                <a:lnTo>
                  <a:pt x="3033509" y="182219"/>
                </a:lnTo>
                <a:lnTo>
                  <a:pt x="3029508" y="187909"/>
                </a:lnTo>
                <a:lnTo>
                  <a:pt x="3028035" y="194894"/>
                </a:lnTo>
                <a:lnTo>
                  <a:pt x="3029483" y="201879"/>
                </a:lnTo>
                <a:lnTo>
                  <a:pt x="3033458" y="207543"/>
                </a:lnTo>
                <a:lnTo>
                  <a:pt x="3039351" y="211340"/>
                </a:lnTo>
                <a:lnTo>
                  <a:pt x="3046666" y="212737"/>
                </a:lnTo>
                <a:lnTo>
                  <a:pt x="3053918" y="211340"/>
                </a:lnTo>
                <a:lnTo>
                  <a:pt x="3059849" y="207518"/>
                </a:lnTo>
                <a:lnTo>
                  <a:pt x="3063849" y="201841"/>
                </a:lnTo>
                <a:lnTo>
                  <a:pt x="3065310" y="194894"/>
                </a:lnTo>
                <a:close/>
              </a:path>
              <a:path w="3971925" h="394335">
                <a:moveTo>
                  <a:pt x="3065310" y="130403"/>
                </a:moveTo>
                <a:lnTo>
                  <a:pt x="3063862" y="123380"/>
                </a:lnTo>
                <a:lnTo>
                  <a:pt x="3059900" y="117690"/>
                </a:lnTo>
                <a:lnTo>
                  <a:pt x="3053981" y="113880"/>
                </a:lnTo>
                <a:lnTo>
                  <a:pt x="3046666" y="112483"/>
                </a:lnTo>
                <a:lnTo>
                  <a:pt x="3039364" y="113880"/>
                </a:lnTo>
                <a:lnTo>
                  <a:pt x="3033458" y="117690"/>
                </a:lnTo>
                <a:lnTo>
                  <a:pt x="3029483" y="123380"/>
                </a:lnTo>
                <a:lnTo>
                  <a:pt x="3028035" y="130403"/>
                </a:lnTo>
                <a:lnTo>
                  <a:pt x="3029483" y="137414"/>
                </a:lnTo>
                <a:lnTo>
                  <a:pt x="3033458" y="143103"/>
                </a:lnTo>
                <a:lnTo>
                  <a:pt x="3039364" y="146926"/>
                </a:lnTo>
                <a:lnTo>
                  <a:pt x="3046666" y="148310"/>
                </a:lnTo>
                <a:lnTo>
                  <a:pt x="3053918" y="146900"/>
                </a:lnTo>
                <a:lnTo>
                  <a:pt x="3059849" y="143052"/>
                </a:lnTo>
                <a:lnTo>
                  <a:pt x="3063849" y="137350"/>
                </a:lnTo>
                <a:lnTo>
                  <a:pt x="3065310" y="130403"/>
                </a:lnTo>
                <a:close/>
              </a:path>
              <a:path w="3971925" h="394335">
                <a:moveTo>
                  <a:pt x="3065310" y="65976"/>
                </a:moveTo>
                <a:lnTo>
                  <a:pt x="3063862" y="58953"/>
                </a:lnTo>
                <a:lnTo>
                  <a:pt x="3059900" y="53263"/>
                </a:lnTo>
                <a:lnTo>
                  <a:pt x="3053981" y="49453"/>
                </a:lnTo>
                <a:lnTo>
                  <a:pt x="3046666" y="48056"/>
                </a:lnTo>
                <a:lnTo>
                  <a:pt x="3039364" y="49453"/>
                </a:lnTo>
                <a:lnTo>
                  <a:pt x="3033458" y="53263"/>
                </a:lnTo>
                <a:lnTo>
                  <a:pt x="3029483" y="58953"/>
                </a:lnTo>
                <a:lnTo>
                  <a:pt x="3028035" y="65976"/>
                </a:lnTo>
                <a:lnTo>
                  <a:pt x="3029483" y="73012"/>
                </a:lnTo>
                <a:lnTo>
                  <a:pt x="3033458" y="78676"/>
                </a:lnTo>
                <a:lnTo>
                  <a:pt x="3039364" y="82448"/>
                </a:lnTo>
                <a:lnTo>
                  <a:pt x="3046666" y="83820"/>
                </a:lnTo>
                <a:lnTo>
                  <a:pt x="3053918" y="82410"/>
                </a:lnTo>
                <a:lnTo>
                  <a:pt x="3059849" y="78587"/>
                </a:lnTo>
                <a:lnTo>
                  <a:pt x="3063849" y="72923"/>
                </a:lnTo>
                <a:lnTo>
                  <a:pt x="3065310" y="65976"/>
                </a:lnTo>
                <a:close/>
              </a:path>
              <a:path w="3971925" h="394335">
                <a:moveTo>
                  <a:pt x="3971683" y="251510"/>
                </a:moveTo>
                <a:lnTo>
                  <a:pt x="3969220" y="238810"/>
                </a:lnTo>
                <a:lnTo>
                  <a:pt x="3963314" y="229920"/>
                </a:lnTo>
                <a:lnTo>
                  <a:pt x="3962463" y="228650"/>
                </a:lnTo>
                <a:lnTo>
                  <a:pt x="3961460" y="228028"/>
                </a:lnTo>
                <a:lnTo>
                  <a:pt x="3961460" y="251510"/>
                </a:lnTo>
                <a:lnTo>
                  <a:pt x="3959771" y="259130"/>
                </a:lnTo>
                <a:lnTo>
                  <a:pt x="3955211" y="265480"/>
                </a:lnTo>
                <a:lnTo>
                  <a:pt x="3948519" y="270560"/>
                </a:lnTo>
                <a:lnTo>
                  <a:pt x="3948011" y="270649"/>
                </a:lnTo>
                <a:lnTo>
                  <a:pt x="3948011" y="281990"/>
                </a:lnTo>
                <a:lnTo>
                  <a:pt x="3948011" y="288340"/>
                </a:lnTo>
                <a:lnTo>
                  <a:pt x="3947464" y="292150"/>
                </a:lnTo>
                <a:lnTo>
                  <a:pt x="3911193" y="312470"/>
                </a:lnTo>
                <a:lnTo>
                  <a:pt x="3895394" y="312470"/>
                </a:lnTo>
                <a:lnTo>
                  <a:pt x="3877792" y="311200"/>
                </a:lnTo>
                <a:lnTo>
                  <a:pt x="3858666" y="306120"/>
                </a:lnTo>
                <a:lnTo>
                  <a:pt x="3859314" y="303580"/>
                </a:lnTo>
                <a:lnTo>
                  <a:pt x="3861612" y="294690"/>
                </a:lnTo>
                <a:lnTo>
                  <a:pt x="3864051" y="280720"/>
                </a:lnTo>
                <a:lnTo>
                  <a:pt x="3866083" y="266750"/>
                </a:lnTo>
                <a:lnTo>
                  <a:pt x="3866870" y="260400"/>
                </a:lnTo>
                <a:lnTo>
                  <a:pt x="3867810" y="252780"/>
                </a:lnTo>
                <a:lnTo>
                  <a:pt x="3879608" y="243890"/>
                </a:lnTo>
                <a:lnTo>
                  <a:pt x="3885984" y="238810"/>
                </a:lnTo>
                <a:lnTo>
                  <a:pt x="3890759" y="235000"/>
                </a:lnTo>
                <a:lnTo>
                  <a:pt x="3901198" y="227380"/>
                </a:lnTo>
                <a:lnTo>
                  <a:pt x="3910888" y="218490"/>
                </a:lnTo>
                <a:lnTo>
                  <a:pt x="3914114" y="221030"/>
                </a:lnTo>
                <a:lnTo>
                  <a:pt x="3919486" y="227380"/>
                </a:lnTo>
                <a:lnTo>
                  <a:pt x="3915079" y="232460"/>
                </a:lnTo>
                <a:lnTo>
                  <a:pt x="3911676" y="237540"/>
                </a:lnTo>
                <a:lnTo>
                  <a:pt x="3909491" y="243890"/>
                </a:lnTo>
                <a:lnTo>
                  <a:pt x="3908717" y="251510"/>
                </a:lnTo>
                <a:lnTo>
                  <a:pt x="3911181" y="262940"/>
                </a:lnTo>
                <a:lnTo>
                  <a:pt x="3917937" y="273100"/>
                </a:lnTo>
                <a:lnTo>
                  <a:pt x="3928008" y="280720"/>
                </a:lnTo>
                <a:lnTo>
                  <a:pt x="3940467" y="283260"/>
                </a:lnTo>
                <a:lnTo>
                  <a:pt x="3943159" y="283260"/>
                </a:lnTo>
                <a:lnTo>
                  <a:pt x="3945318" y="281990"/>
                </a:lnTo>
                <a:lnTo>
                  <a:pt x="3948011" y="281990"/>
                </a:lnTo>
                <a:lnTo>
                  <a:pt x="3948011" y="270649"/>
                </a:lnTo>
                <a:lnTo>
                  <a:pt x="3940467" y="271830"/>
                </a:lnTo>
                <a:lnTo>
                  <a:pt x="3932199" y="270560"/>
                </a:lnTo>
                <a:lnTo>
                  <a:pt x="3925544" y="265480"/>
                </a:lnTo>
                <a:lnTo>
                  <a:pt x="3921099" y="259130"/>
                </a:lnTo>
                <a:lnTo>
                  <a:pt x="3919486" y="251510"/>
                </a:lnTo>
                <a:lnTo>
                  <a:pt x="3921175" y="242620"/>
                </a:lnTo>
                <a:lnTo>
                  <a:pt x="3925735" y="236270"/>
                </a:lnTo>
                <a:lnTo>
                  <a:pt x="3932415" y="232460"/>
                </a:lnTo>
                <a:lnTo>
                  <a:pt x="3940467" y="229920"/>
                </a:lnTo>
                <a:lnTo>
                  <a:pt x="3948747" y="232460"/>
                </a:lnTo>
                <a:lnTo>
                  <a:pt x="3955402" y="236270"/>
                </a:lnTo>
                <a:lnTo>
                  <a:pt x="3959847" y="242620"/>
                </a:lnTo>
                <a:lnTo>
                  <a:pt x="3961460" y="251510"/>
                </a:lnTo>
                <a:lnTo>
                  <a:pt x="3961460" y="228028"/>
                </a:lnTo>
                <a:lnTo>
                  <a:pt x="3952392" y="222300"/>
                </a:lnTo>
                <a:lnTo>
                  <a:pt x="3939933" y="219760"/>
                </a:lnTo>
                <a:lnTo>
                  <a:pt x="3935641" y="219760"/>
                </a:lnTo>
                <a:lnTo>
                  <a:pt x="3928084" y="222300"/>
                </a:lnTo>
                <a:lnTo>
                  <a:pt x="3924858" y="218490"/>
                </a:lnTo>
                <a:lnTo>
                  <a:pt x="3921112" y="214680"/>
                </a:lnTo>
                <a:lnTo>
                  <a:pt x="3917861" y="210870"/>
                </a:lnTo>
                <a:lnTo>
                  <a:pt x="3924084" y="203250"/>
                </a:lnTo>
                <a:lnTo>
                  <a:pt x="3939629" y="184200"/>
                </a:lnTo>
                <a:lnTo>
                  <a:pt x="3953459" y="160070"/>
                </a:lnTo>
                <a:lnTo>
                  <a:pt x="3958513" y="137210"/>
                </a:lnTo>
                <a:lnTo>
                  <a:pt x="3953941" y="118160"/>
                </a:lnTo>
                <a:lnTo>
                  <a:pt x="3947960" y="111379"/>
                </a:lnTo>
                <a:lnTo>
                  <a:pt x="3947960" y="139750"/>
                </a:lnTo>
                <a:lnTo>
                  <a:pt x="3942689" y="158800"/>
                </a:lnTo>
                <a:lnTo>
                  <a:pt x="3929862" y="180390"/>
                </a:lnTo>
                <a:lnTo>
                  <a:pt x="3910342" y="203250"/>
                </a:lnTo>
                <a:lnTo>
                  <a:pt x="3903332" y="196811"/>
                </a:lnTo>
                <a:lnTo>
                  <a:pt x="3903332" y="210870"/>
                </a:lnTo>
                <a:lnTo>
                  <a:pt x="3895458" y="217220"/>
                </a:lnTo>
                <a:lnTo>
                  <a:pt x="3887127" y="224840"/>
                </a:lnTo>
                <a:lnTo>
                  <a:pt x="3878288" y="232460"/>
                </a:lnTo>
                <a:lnTo>
                  <a:pt x="3868890" y="238810"/>
                </a:lnTo>
                <a:lnTo>
                  <a:pt x="3869296" y="232460"/>
                </a:lnTo>
                <a:lnTo>
                  <a:pt x="3869639" y="224840"/>
                </a:lnTo>
                <a:lnTo>
                  <a:pt x="3869817" y="219760"/>
                </a:lnTo>
                <a:lnTo>
                  <a:pt x="3869931" y="209600"/>
                </a:lnTo>
                <a:lnTo>
                  <a:pt x="3869664" y="203250"/>
                </a:lnTo>
                <a:lnTo>
                  <a:pt x="3869220" y="188010"/>
                </a:lnTo>
                <a:lnTo>
                  <a:pt x="3868890" y="181660"/>
                </a:lnTo>
                <a:lnTo>
                  <a:pt x="3878288" y="188010"/>
                </a:lnTo>
                <a:lnTo>
                  <a:pt x="3887127" y="195630"/>
                </a:lnTo>
                <a:lnTo>
                  <a:pt x="3895458" y="203250"/>
                </a:lnTo>
                <a:lnTo>
                  <a:pt x="3903332" y="210870"/>
                </a:lnTo>
                <a:lnTo>
                  <a:pt x="3903332" y="196811"/>
                </a:lnTo>
                <a:lnTo>
                  <a:pt x="3900665" y="194360"/>
                </a:lnTo>
                <a:lnTo>
                  <a:pt x="3890226" y="185470"/>
                </a:lnTo>
                <a:lnTo>
                  <a:pt x="3885450" y="181660"/>
                </a:lnTo>
                <a:lnTo>
                  <a:pt x="3879088" y="176580"/>
                </a:lnTo>
                <a:lnTo>
                  <a:pt x="3867289" y="167690"/>
                </a:lnTo>
                <a:lnTo>
                  <a:pt x="3866464" y="160070"/>
                </a:lnTo>
                <a:lnTo>
                  <a:pt x="3865791" y="153720"/>
                </a:lnTo>
                <a:lnTo>
                  <a:pt x="3863784" y="139750"/>
                </a:lnTo>
                <a:lnTo>
                  <a:pt x="3861371" y="125780"/>
                </a:lnTo>
                <a:lnTo>
                  <a:pt x="3859479" y="116890"/>
                </a:lnTo>
                <a:lnTo>
                  <a:pt x="3859111" y="115176"/>
                </a:lnTo>
                <a:lnTo>
                  <a:pt x="3859111" y="200710"/>
                </a:lnTo>
                <a:lnTo>
                  <a:pt x="3859022" y="222300"/>
                </a:lnTo>
                <a:lnTo>
                  <a:pt x="3858742" y="229920"/>
                </a:lnTo>
                <a:lnTo>
                  <a:pt x="3858298" y="238810"/>
                </a:lnTo>
                <a:lnTo>
                  <a:pt x="3857587" y="247700"/>
                </a:lnTo>
                <a:lnTo>
                  <a:pt x="3855986" y="248805"/>
                </a:lnTo>
                <a:lnTo>
                  <a:pt x="3855986" y="260400"/>
                </a:lnTo>
                <a:lnTo>
                  <a:pt x="3854577" y="271830"/>
                </a:lnTo>
                <a:lnTo>
                  <a:pt x="3852824" y="283260"/>
                </a:lnTo>
                <a:lnTo>
                  <a:pt x="3850767" y="293420"/>
                </a:lnTo>
                <a:lnTo>
                  <a:pt x="3848443" y="303580"/>
                </a:lnTo>
                <a:lnTo>
                  <a:pt x="3845217" y="302780"/>
                </a:lnTo>
                <a:lnTo>
                  <a:pt x="3845217" y="313740"/>
                </a:lnTo>
                <a:lnTo>
                  <a:pt x="3835412" y="342950"/>
                </a:lnTo>
                <a:lnTo>
                  <a:pt x="3823284" y="364540"/>
                </a:lnTo>
                <a:lnTo>
                  <a:pt x="3809352" y="379780"/>
                </a:lnTo>
                <a:lnTo>
                  <a:pt x="3794087" y="383590"/>
                </a:lnTo>
                <a:lnTo>
                  <a:pt x="3787089" y="383590"/>
                </a:lnTo>
                <a:lnTo>
                  <a:pt x="3780637" y="381050"/>
                </a:lnTo>
                <a:lnTo>
                  <a:pt x="3774719" y="375970"/>
                </a:lnTo>
                <a:lnTo>
                  <a:pt x="3781183" y="369620"/>
                </a:lnTo>
                <a:lnTo>
                  <a:pt x="3784943" y="362000"/>
                </a:lnTo>
                <a:lnTo>
                  <a:pt x="3784943" y="351840"/>
                </a:lnTo>
                <a:lnTo>
                  <a:pt x="3782479" y="340410"/>
                </a:lnTo>
                <a:lnTo>
                  <a:pt x="3775735" y="330250"/>
                </a:lnTo>
                <a:lnTo>
                  <a:pt x="3765651" y="322630"/>
                </a:lnTo>
                <a:lnTo>
                  <a:pt x="3759416" y="321360"/>
                </a:lnTo>
                <a:lnTo>
                  <a:pt x="3753193" y="320090"/>
                </a:lnTo>
                <a:lnTo>
                  <a:pt x="3750513" y="320090"/>
                </a:lnTo>
                <a:lnTo>
                  <a:pt x="3747262" y="321360"/>
                </a:lnTo>
                <a:lnTo>
                  <a:pt x="3744582" y="321360"/>
                </a:lnTo>
                <a:lnTo>
                  <a:pt x="3742969" y="317550"/>
                </a:lnTo>
                <a:lnTo>
                  <a:pt x="3742436" y="313740"/>
                </a:lnTo>
                <a:lnTo>
                  <a:pt x="3767861" y="306120"/>
                </a:lnTo>
                <a:lnTo>
                  <a:pt x="3771112" y="304850"/>
                </a:lnTo>
                <a:lnTo>
                  <a:pt x="3780879" y="301040"/>
                </a:lnTo>
                <a:lnTo>
                  <a:pt x="3794087" y="294690"/>
                </a:lnTo>
                <a:lnTo>
                  <a:pt x="3807307" y="301040"/>
                </a:lnTo>
                <a:lnTo>
                  <a:pt x="3820261" y="306120"/>
                </a:lnTo>
                <a:lnTo>
                  <a:pt x="3845217" y="313740"/>
                </a:lnTo>
                <a:lnTo>
                  <a:pt x="3845217" y="302780"/>
                </a:lnTo>
                <a:lnTo>
                  <a:pt x="3838257" y="301040"/>
                </a:lnTo>
                <a:lnTo>
                  <a:pt x="3820972" y="294690"/>
                </a:lnTo>
                <a:lnTo>
                  <a:pt x="3817505" y="293420"/>
                </a:lnTo>
                <a:lnTo>
                  <a:pt x="3807015" y="288340"/>
                </a:lnTo>
                <a:lnTo>
                  <a:pt x="3816908" y="283260"/>
                </a:lnTo>
                <a:lnTo>
                  <a:pt x="3819385" y="281990"/>
                </a:lnTo>
                <a:lnTo>
                  <a:pt x="3825621" y="279450"/>
                </a:lnTo>
                <a:lnTo>
                  <a:pt x="3844277" y="268020"/>
                </a:lnTo>
                <a:lnTo>
                  <a:pt x="3850233" y="264210"/>
                </a:lnTo>
                <a:lnTo>
                  <a:pt x="3855986" y="260400"/>
                </a:lnTo>
                <a:lnTo>
                  <a:pt x="3855986" y="248805"/>
                </a:lnTo>
                <a:lnTo>
                  <a:pt x="3850221" y="252780"/>
                </a:lnTo>
                <a:lnTo>
                  <a:pt x="3842601" y="256590"/>
                </a:lnTo>
                <a:lnTo>
                  <a:pt x="3834676" y="261670"/>
                </a:lnTo>
                <a:lnTo>
                  <a:pt x="3826383" y="266750"/>
                </a:lnTo>
                <a:lnTo>
                  <a:pt x="3818318" y="271830"/>
                </a:lnTo>
                <a:lnTo>
                  <a:pt x="3802392" y="279450"/>
                </a:lnTo>
                <a:lnTo>
                  <a:pt x="3794633" y="283260"/>
                </a:lnTo>
                <a:lnTo>
                  <a:pt x="3782263" y="277533"/>
                </a:lnTo>
                <a:lnTo>
                  <a:pt x="3782263" y="288340"/>
                </a:lnTo>
                <a:lnTo>
                  <a:pt x="3771455" y="293420"/>
                </a:lnTo>
                <a:lnTo>
                  <a:pt x="3750475" y="301040"/>
                </a:lnTo>
                <a:lnTo>
                  <a:pt x="3740289" y="304850"/>
                </a:lnTo>
                <a:lnTo>
                  <a:pt x="3737953" y="294690"/>
                </a:lnTo>
                <a:lnTo>
                  <a:pt x="3735844" y="283260"/>
                </a:lnTo>
                <a:lnTo>
                  <a:pt x="3733927" y="271830"/>
                </a:lnTo>
                <a:lnTo>
                  <a:pt x="3732212" y="260400"/>
                </a:lnTo>
                <a:lnTo>
                  <a:pt x="3738041" y="264210"/>
                </a:lnTo>
                <a:lnTo>
                  <a:pt x="3756418" y="275640"/>
                </a:lnTo>
                <a:lnTo>
                  <a:pt x="3762883" y="279450"/>
                </a:lnTo>
                <a:lnTo>
                  <a:pt x="3769334" y="281990"/>
                </a:lnTo>
                <a:lnTo>
                  <a:pt x="3775799" y="285800"/>
                </a:lnTo>
                <a:lnTo>
                  <a:pt x="3782263" y="288340"/>
                </a:lnTo>
                <a:lnTo>
                  <a:pt x="3782263" y="277533"/>
                </a:lnTo>
                <a:lnTo>
                  <a:pt x="3778212" y="275640"/>
                </a:lnTo>
                <a:lnTo>
                  <a:pt x="3769957" y="270560"/>
                </a:lnTo>
                <a:lnTo>
                  <a:pt x="3761816" y="266750"/>
                </a:lnTo>
                <a:lnTo>
                  <a:pt x="3753840" y="261670"/>
                </a:lnTo>
                <a:lnTo>
                  <a:pt x="3751897" y="260400"/>
                </a:lnTo>
                <a:lnTo>
                  <a:pt x="3746068" y="256590"/>
                </a:lnTo>
                <a:lnTo>
                  <a:pt x="3738499" y="251510"/>
                </a:lnTo>
                <a:lnTo>
                  <a:pt x="3731133" y="246430"/>
                </a:lnTo>
                <a:lnTo>
                  <a:pt x="3730536" y="238810"/>
                </a:lnTo>
                <a:lnTo>
                  <a:pt x="3730434" y="237540"/>
                </a:lnTo>
                <a:lnTo>
                  <a:pt x="3730066" y="231228"/>
                </a:lnTo>
                <a:lnTo>
                  <a:pt x="3730066" y="307390"/>
                </a:lnTo>
                <a:lnTo>
                  <a:pt x="3706520" y="312470"/>
                </a:lnTo>
                <a:lnTo>
                  <a:pt x="3695547" y="313740"/>
                </a:lnTo>
                <a:lnTo>
                  <a:pt x="3685387" y="313740"/>
                </a:lnTo>
                <a:lnTo>
                  <a:pt x="3661778" y="311200"/>
                </a:lnTo>
                <a:lnTo>
                  <a:pt x="3651262" y="306120"/>
                </a:lnTo>
                <a:lnTo>
                  <a:pt x="3643414" y="297230"/>
                </a:lnTo>
                <a:lnTo>
                  <a:pt x="3640251" y="281990"/>
                </a:lnTo>
                <a:lnTo>
                  <a:pt x="3645560" y="262940"/>
                </a:lnTo>
                <a:lnTo>
                  <a:pt x="3658539" y="241350"/>
                </a:lnTo>
                <a:lnTo>
                  <a:pt x="3678390" y="218490"/>
                </a:lnTo>
                <a:lnTo>
                  <a:pt x="3687978" y="227380"/>
                </a:lnTo>
                <a:lnTo>
                  <a:pt x="3698240" y="235000"/>
                </a:lnTo>
                <a:lnTo>
                  <a:pt x="3709200" y="243890"/>
                </a:lnTo>
                <a:lnTo>
                  <a:pt x="3720909" y="252780"/>
                </a:lnTo>
                <a:lnTo>
                  <a:pt x="3722408" y="268020"/>
                </a:lnTo>
                <a:lnTo>
                  <a:pt x="3724465" y="281990"/>
                </a:lnTo>
                <a:lnTo>
                  <a:pt x="3727031" y="294690"/>
                </a:lnTo>
                <a:lnTo>
                  <a:pt x="3730066" y="307390"/>
                </a:lnTo>
                <a:lnTo>
                  <a:pt x="3730066" y="231228"/>
                </a:lnTo>
                <a:lnTo>
                  <a:pt x="3729990" y="229920"/>
                </a:lnTo>
                <a:lnTo>
                  <a:pt x="3729875" y="227380"/>
                </a:lnTo>
                <a:lnTo>
                  <a:pt x="3729698" y="222300"/>
                </a:lnTo>
                <a:lnTo>
                  <a:pt x="3729621" y="200710"/>
                </a:lnTo>
                <a:lnTo>
                  <a:pt x="3729926" y="191820"/>
                </a:lnTo>
                <a:lnTo>
                  <a:pt x="3730434" y="182930"/>
                </a:lnTo>
                <a:lnTo>
                  <a:pt x="3730536" y="181660"/>
                </a:lnTo>
                <a:lnTo>
                  <a:pt x="3731133" y="174040"/>
                </a:lnTo>
                <a:lnTo>
                  <a:pt x="3738499" y="168960"/>
                </a:lnTo>
                <a:lnTo>
                  <a:pt x="3746068" y="163880"/>
                </a:lnTo>
                <a:lnTo>
                  <a:pt x="3753840" y="160070"/>
                </a:lnTo>
                <a:lnTo>
                  <a:pt x="3769957" y="149910"/>
                </a:lnTo>
                <a:lnTo>
                  <a:pt x="3786479" y="142290"/>
                </a:lnTo>
                <a:lnTo>
                  <a:pt x="3794633" y="137210"/>
                </a:lnTo>
                <a:lnTo>
                  <a:pt x="3802710" y="141020"/>
                </a:lnTo>
                <a:lnTo>
                  <a:pt x="3810774" y="146100"/>
                </a:lnTo>
                <a:lnTo>
                  <a:pt x="3818852" y="149910"/>
                </a:lnTo>
                <a:lnTo>
                  <a:pt x="3826916" y="154990"/>
                </a:lnTo>
                <a:lnTo>
                  <a:pt x="3858298" y="182930"/>
                </a:lnTo>
                <a:lnTo>
                  <a:pt x="3859111" y="200710"/>
                </a:lnTo>
                <a:lnTo>
                  <a:pt x="3859111" y="115176"/>
                </a:lnTo>
                <a:lnTo>
                  <a:pt x="3858666" y="113080"/>
                </a:lnTo>
                <a:lnTo>
                  <a:pt x="3870553" y="110540"/>
                </a:lnTo>
                <a:lnTo>
                  <a:pt x="3892727" y="108000"/>
                </a:lnTo>
                <a:lnTo>
                  <a:pt x="3914584" y="108000"/>
                </a:lnTo>
                <a:lnTo>
                  <a:pt x="3926421" y="110540"/>
                </a:lnTo>
                <a:lnTo>
                  <a:pt x="3936936" y="115620"/>
                </a:lnTo>
                <a:lnTo>
                  <a:pt x="3944785" y="123240"/>
                </a:lnTo>
                <a:lnTo>
                  <a:pt x="3947960" y="139750"/>
                </a:lnTo>
                <a:lnTo>
                  <a:pt x="3947960" y="111379"/>
                </a:lnTo>
                <a:lnTo>
                  <a:pt x="3946106" y="109270"/>
                </a:lnTo>
                <a:lnTo>
                  <a:pt x="3943858" y="108000"/>
                </a:lnTo>
                <a:lnTo>
                  <a:pt x="3937139" y="104190"/>
                </a:lnTo>
                <a:lnTo>
                  <a:pt x="3934891" y="102920"/>
                </a:lnTo>
                <a:lnTo>
                  <a:pt x="3920553" y="99110"/>
                </a:lnTo>
                <a:lnTo>
                  <a:pt x="3903332" y="97840"/>
                </a:lnTo>
                <a:lnTo>
                  <a:pt x="3892461" y="97840"/>
                </a:lnTo>
                <a:lnTo>
                  <a:pt x="3868902" y="100380"/>
                </a:lnTo>
                <a:lnTo>
                  <a:pt x="3856507" y="104190"/>
                </a:lnTo>
                <a:lnTo>
                  <a:pt x="3855986" y="102577"/>
                </a:lnTo>
                <a:lnTo>
                  <a:pt x="3855986" y="160070"/>
                </a:lnTo>
                <a:lnTo>
                  <a:pt x="3825621" y="141020"/>
                </a:lnTo>
                <a:lnTo>
                  <a:pt x="3819385" y="138480"/>
                </a:lnTo>
                <a:lnTo>
                  <a:pt x="3817315" y="137210"/>
                </a:lnTo>
                <a:lnTo>
                  <a:pt x="3813149" y="134670"/>
                </a:lnTo>
                <a:lnTo>
                  <a:pt x="3807015" y="132130"/>
                </a:lnTo>
                <a:lnTo>
                  <a:pt x="3817505" y="127050"/>
                </a:lnTo>
                <a:lnTo>
                  <a:pt x="3820972" y="125780"/>
                </a:lnTo>
                <a:lnTo>
                  <a:pt x="3838257" y="119430"/>
                </a:lnTo>
                <a:lnTo>
                  <a:pt x="3848443" y="116890"/>
                </a:lnTo>
                <a:lnTo>
                  <a:pt x="3850767" y="127050"/>
                </a:lnTo>
                <a:lnTo>
                  <a:pt x="3852824" y="137210"/>
                </a:lnTo>
                <a:lnTo>
                  <a:pt x="3854577" y="148640"/>
                </a:lnTo>
                <a:lnTo>
                  <a:pt x="3855986" y="160070"/>
                </a:lnTo>
                <a:lnTo>
                  <a:pt x="3855986" y="102577"/>
                </a:lnTo>
                <a:lnTo>
                  <a:pt x="3849967" y="83870"/>
                </a:lnTo>
                <a:lnTo>
                  <a:pt x="3846284" y="75780"/>
                </a:lnTo>
                <a:lnTo>
                  <a:pt x="3846284" y="105460"/>
                </a:lnTo>
                <a:lnTo>
                  <a:pt x="3833685" y="110540"/>
                </a:lnTo>
                <a:lnTo>
                  <a:pt x="3820934" y="114350"/>
                </a:lnTo>
                <a:lnTo>
                  <a:pt x="3808069" y="119430"/>
                </a:lnTo>
                <a:lnTo>
                  <a:pt x="3795166" y="125780"/>
                </a:lnTo>
                <a:lnTo>
                  <a:pt x="3782784" y="119875"/>
                </a:lnTo>
                <a:lnTo>
                  <a:pt x="3782784" y="132130"/>
                </a:lnTo>
                <a:lnTo>
                  <a:pt x="3776332" y="134670"/>
                </a:lnTo>
                <a:lnTo>
                  <a:pt x="3756964" y="146100"/>
                </a:lnTo>
                <a:lnTo>
                  <a:pt x="3750297" y="148640"/>
                </a:lnTo>
                <a:lnTo>
                  <a:pt x="3743985" y="152450"/>
                </a:lnTo>
                <a:lnTo>
                  <a:pt x="3737965" y="156260"/>
                </a:lnTo>
                <a:lnTo>
                  <a:pt x="3732212" y="160070"/>
                </a:lnTo>
                <a:lnTo>
                  <a:pt x="3733622" y="148640"/>
                </a:lnTo>
                <a:lnTo>
                  <a:pt x="3735438" y="137210"/>
                </a:lnTo>
                <a:lnTo>
                  <a:pt x="3737660" y="127050"/>
                </a:lnTo>
                <a:lnTo>
                  <a:pt x="3740289" y="115620"/>
                </a:lnTo>
                <a:lnTo>
                  <a:pt x="3750564" y="119430"/>
                </a:lnTo>
                <a:lnTo>
                  <a:pt x="3771912" y="127050"/>
                </a:lnTo>
                <a:lnTo>
                  <a:pt x="3782784" y="132130"/>
                </a:lnTo>
                <a:lnTo>
                  <a:pt x="3782784" y="119875"/>
                </a:lnTo>
                <a:lnTo>
                  <a:pt x="3781869" y="119430"/>
                </a:lnTo>
                <a:lnTo>
                  <a:pt x="3771963" y="115620"/>
                </a:lnTo>
                <a:lnTo>
                  <a:pt x="3768674" y="114350"/>
                </a:lnTo>
                <a:lnTo>
                  <a:pt x="3755669" y="110540"/>
                </a:lnTo>
                <a:lnTo>
                  <a:pt x="3749319" y="108000"/>
                </a:lnTo>
                <a:lnTo>
                  <a:pt x="3742969" y="105460"/>
                </a:lnTo>
                <a:lnTo>
                  <a:pt x="3761587" y="61010"/>
                </a:lnTo>
                <a:lnTo>
                  <a:pt x="3769334" y="49580"/>
                </a:lnTo>
                <a:lnTo>
                  <a:pt x="3774351" y="54660"/>
                </a:lnTo>
                <a:lnTo>
                  <a:pt x="3780371" y="58470"/>
                </a:lnTo>
                <a:lnTo>
                  <a:pt x="3787203" y="61010"/>
                </a:lnTo>
                <a:lnTo>
                  <a:pt x="3794633" y="62280"/>
                </a:lnTo>
                <a:lnTo>
                  <a:pt x="3802075" y="61010"/>
                </a:lnTo>
                <a:lnTo>
                  <a:pt x="3808895" y="58470"/>
                </a:lnTo>
                <a:lnTo>
                  <a:pt x="3814927" y="54660"/>
                </a:lnTo>
                <a:lnTo>
                  <a:pt x="3819944" y="49580"/>
                </a:lnTo>
                <a:lnTo>
                  <a:pt x="3827678" y="61010"/>
                </a:lnTo>
                <a:lnTo>
                  <a:pt x="3834727" y="73710"/>
                </a:lnTo>
                <a:lnTo>
                  <a:pt x="3840962" y="88950"/>
                </a:lnTo>
                <a:lnTo>
                  <a:pt x="3846284" y="105460"/>
                </a:lnTo>
                <a:lnTo>
                  <a:pt x="3846284" y="75780"/>
                </a:lnTo>
                <a:lnTo>
                  <a:pt x="3842461" y="67360"/>
                </a:lnTo>
                <a:lnTo>
                  <a:pt x="3834041" y="52120"/>
                </a:lnTo>
                <a:lnTo>
                  <a:pt x="3831983" y="49580"/>
                </a:lnTo>
                <a:lnTo>
                  <a:pt x="3824757" y="40690"/>
                </a:lnTo>
                <a:lnTo>
                  <a:pt x="3825837" y="38150"/>
                </a:lnTo>
                <a:lnTo>
                  <a:pt x="3826383" y="34340"/>
                </a:lnTo>
                <a:lnTo>
                  <a:pt x="3826383" y="31800"/>
                </a:lnTo>
                <a:lnTo>
                  <a:pt x="3823919" y="19100"/>
                </a:lnTo>
                <a:lnTo>
                  <a:pt x="3817175" y="8940"/>
                </a:lnTo>
                <a:lnTo>
                  <a:pt x="3807091" y="1320"/>
                </a:lnTo>
                <a:lnTo>
                  <a:pt x="3794633" y="50"/>
                </a:lnTo>
                <a:lnTo>
                  <a:pt x="3782174" y="1320"/>
                </a:lnTo>
                <a:lnTo>
                  <a:pt x="3772103" y="8940"/>
                </a:lnTo>
                <a:lnTo>
                  <a:pt x="3765346" y="19100"/>
                </a:lnTo>
                <a:lnTo>
                  <a:pt x="3762883" y="31800"/>
                </a:lnTo>
                <a:lnTo>
                  <a:pt x="3762883" y="34340"/>
                </a:lnTo>
                <a:lnTo>
                  <a:pt x="3763416" y="38150"/>
                </a:lnTo>
                <a:lnTo>
                  <a:pt x="3764483" y="40690"/>
                </a:lnTo>
                <a:lnTo>
                  <a:pt x="3755225" y="52120"/>
                </a:lnTo>
                <a:lnTo>
                  <a:pt x="3746804" y="67360"/>
                </a:lnTo>
                <a:lnTo>
                  <a:pt x="3739286" y="83870"/>
                </a:lnTo>
                <a:lnTo>
                  <a:pt x="3732733" y="102920"/>
                </a:lnTo>
                <a:lnTo>
                  <a:pt x="3730066" y="102425"/>
                </a:lnTo>
                <a:lnTo>
                  <a:pt x="3730066" y="113080"/>
                </a:lnTo>
                <a:lnTo>
                  <a:pt x="3727107" y="125780"/>
                </a:lnTo>
                <a:lnTo>
                  <a:pt x="3724668" y="139750"/>
                </a:lnTo>
                <a:lnTo>
                  <a:pt x="3722636" y="153720"/>
                </a:lnTo>
                <a:lnTo>
                  <a:pt x="3720909" y="168960"/>
                </a:lnTo>
                <a:lnTo>
                  <a:pt x="3719842" y="169659"/>
                </a:lnTo>
                <a:lnTo>
                  <a:pt x="3719842" y="181660"/>
                </a:lnTo>
                <a:lnTo>
                  <a:pt x="3719093" y="195630"/>
                </a:lnTo>
                <a:lnTo>
                  <a:pt x="3718852" y="203250"/>
                </a:lnTo>
                <a:lnTo>
                  <a:pt x="3718979" y="221030"/>
                </a:lnTo>
                <a:lnTo>
                  <a:pt x="3719093" y="224840"/>
                </a:lnTo>
                <a:lnTo>
                  <a:pt x="3719436" y="232460"/>
                </a:lnTo>
                <a:lnTo>
                  <a:pt x="3719842" y="238810"/>
                </a:lnTo>
                <a:lnTo>
                  <a:pt x="3710749" y="232460"/>
                </a:lnTo>
                <a:lnTo>
                  <a:pt x="3702075" y="224840"/>
                </a:lnTo>
                <a:lnTo>
                  <a:pt x="3695166" y="218490"/>
                </a:lnTo>
                <a:lnTo>
                  <a:pt x="3693782" y="217220"/>
                </a:lnTo>
                <a:lnTo>
                  <a:pt x="3685908" y="210870"/>
                </a:lnTo>
                <a:lnTo>
                  <a:pt x="3693782" y="203250"/>
                </a:lnTo>
                <a:lnTo>
                  <a:pt x="3702075" y="195630"/>
                </a:lnTo>
                <a:lnTo>
                  <a:pt x="3710749" y="189280"/>
                </a:lnTo>
                <a:lnTo>
                  <a:pt x="3719842" y="181660"/>
                </a:lnTo>
                <a:lnTo>
                  <a:pt x="3719842" y="169659"/>
                </a:lnTo>
                <a:lnTo>
                  <a:pt x="3709200" y="176580"/>
                </a:lnTo>
                <a:lnTo>
                  <a:pt x="3698240" y="185470"/>
                </a:lnTo>
                <a:lnTo>
                  <a:pt x="3687978" y="194360"/>
                </a:lnTo>
                <a:lnTo>
                  <a:pt x="3678390" y="203250"/>
                </a:lnTo>
                <a:lnTo>
                  <a:pt x="3658857" y="180390"/>
                </a:lnTo>
                <a:lnTo>
                  <a:pt x="3646030" y="158800"/>
                </a:lnTo>
                <a:lnTo>
                  <a:pt x="3640772" y="138480"/>
                </a:lnTo>
                <a:lnTo>
                  <a:pt x="3643934" y="123240"/>
                </a:lnTo>
                <a:lnTo>
                  <a:pt x="3647719" y="116890"/>
                </a:lnTo>
                <a:lnTo>
                  <a:pt x="3654158" y="111810"/>
                </a:lnTo>
                <a:lnTo>
                  <a:pt x="3663861" y="109270"/>
                </a:lnTo>
                <a:lnTo>
                  <a:pt x="3677539" y="108000"/>
                </a:lnTo>
                <a:lnTo>
                  <a:pt x="3693325" y="108000"/>
                </a:lnTo>
                <a:lnTo>
                  <a:pt x="3710940" y="109270"/>
                </a:lnTo>
                <a:lnTo>
                  <a:pt x="3730066" y="113080"/>
                </a:lnTo>
                <a:lnTo>
                  <a:pt x="3730066" y="102425"/>
                </a:lnTo>
                <a:lnTo>
                  <a:pt x="3712324" y="99110"/>
                </a:lnTo>
                <a:lnTo>
                  <a:pt x="3693325" y="96570"/>
                </a:lnTo>
                <a:lnTo>
                  <a:pt x="3676129" y="96570"/>
                </a:lnTo>
                <a:lnTo>
                  <a:pt x="3639451" y="111810"/>
                </a:lnTo>
                <a:lnTo>
                  <a:pt x="3630218" y="137210"/>
                </a:lnTo>
                <a:lnTo>
                  <a:pt x="3635273" y="158800"/>
                </a:lnTo>
                <a:lnTo>
                  <a:pt x="3649116" y="184200"/>
                </a:lnTo>
                <a:lnTo>
                  <a:pt x="3670858" y="209600"/>
                </a:lnTo>
                <a:lnTo>
                  <a:pt x="3648799" y="236270"/>
                </a:lnTo>
                <a:lnTo>
                  <a:pt x="3634803" y="260400"/>
                </a:lnTo>
                <a:lnTo>
                  <a:pt x="3629685" y="283260"/>
                </a:lnTo>
                <a:lnTo>
                  <a:pt x="3634270" y="302310"/>
                </a:lnTo>
                <a:lnTo>
                  <a:pt x="3642093" y="311200"/>
                </a:lnTo>
                <a:lnTo>
                  <a:pt x="3653294" y="317550"/>
                </a:lnTo>
                <a:lnTo>
                  <a:pt x="3667633" y="322630"/>
                </a:lnTo>
                <a:lnTo>
                  <a:pt x="3684841" y="323900"/>
                </a:lnTo>
                <a:lnTo>
                  <a:pt x="3719512" y="320090"/>
                </a:lnTo>
                <a:lnTo>
                  <a:pt x="3732212" y="317550"/>
                </a:lnTo>
                <a:lnTo>
                  <a:pt x="3733292" y="320090"/>
                </a:lnTo>
                <a:lnTo>
                  <a:pt x="3733812" y="322630"/>
                </a:lnTo>
                <a:lnTo>
                  <a:pt x="3734892" y="326440"/>
                </a:lnTo>
                <a:lnTo>
                  <a:pt x="3729380" y="331520"/>
                </a:lnTo>
                <a:lnTo>
                  <a:pt x="3725138" y="336600"/>
                </a:lnTo>
                <a:lnTo>
                  <a:pt x="3722408" y="344220"/>
                </a:lnTo>
                <a:lnTo>
                  <a:pt x="3721443" y="351840"/>
                </a:lnTo>
                <a:lnTo>
                  <a:pt x="3723906" y="364540"/>
                </a:lnTo>
                <a:lnTo>
                  <a:pt x="3730663" y="374700"/>
                </a:lnTo>
                <a:lnTo>
                  <a:pt x="3740734" y="381050"/>
                </a:lnTo>
                <a:lnTo>
                  <a:pt x="3753193" y="383590"/>
                </a:lnTo>
                <a:lnTo>
                  <a:pt x="3757485" y="383590"/>
                </a:lnTo>
                <a:lnTo>
                  <a:pt x="3761816" y="382320"/>
                </a:lnTo>
                <a:lnTo>
                  <a:pt x="3765562" y="381050"/>
                </a:lnTo>
                <a:lnTo>
                  <a:pt x="3772217" y="386130"/>
                </a:lnTo>
                <a:lnTo>
                  <a:pt x="3779228" y="391210"/>
                </a:lnTo>
                <a:lnTo>
                  <a:pt x="3794087" y="393750"/>
                </a:lnTo>
                <a:lnTo>
                  <a:pt x="3812768" y="388670"/>
                </a:lnTo>
                <a:lnTo>
                  <a:pt x="3818407" y="383590"/>
                </a:lnTo>
                <a:lnTo>
                  <a:pt x="3829685" y="373430"/>
                </a:lnTo>
                <a:lnTo>
                  <a:pt x="3844277" y="348030"/>
                </a:lnTo>
                <a:lnTo>
                  <a:pt x="3855986" y="316280"/>
                </a:lnTo>
                <a:lnTo>
                  <a:pt x="3868597" y="318820"/>
                </a:lnTo>
                <a:lnTo>
                  <a:pt x="3880612" y="321360"/>
                </a:lnTo>
                <a:lnTo>
                  <a:pt x="3892016" y="322630"/>
                </a:lnTo>
                <a:lnTo>
                  <a:pt x="3911968" y="322630"/>
                </a:lnTo>
                <a:lnTo>
                  <a:pt x="3920007" y="321360"/>
                </a:lnTo>
                <a:lnTo>
                  <a:pt x="3927564" y="320090"/>
                </a:lnTo>
                <a:lnTo>
                  <a:pt x="3936149" y="317550"/>
                </a:lnTo>
                <a:lnTo>
                  <a:pt x="3937952" y="316280"/>
                </a:lnTo>
                <a:lnTo>
                  <a:pt x="3943362" y="312470"/>
                </a:lnTo>
                <a:lnTo>
                  <a:pt x="3958247" y="281990"/>
                </a:lnTo>
                <a:lnTo>
                  <a:pt x="3957688" y="276910"/>
                </a:lnTo>
                <a:lnTo>
                  <a:pt x="3963517" y="271830"/>
                </a:lnTo>
                <a:lnTo>
                  <a:pt x="3967924" y="266750"/>
                </a:lnTo>
                <a:lnTo>
                  <a:pt x="3970718" y="259130"/>
                </a:lnTo>
                <a:lnTo>
                  <a:pt x="3971683" y="251510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 txBox="1">
            <a:spLocks noGrp="1"/>
          </p:cNvSpPr>
          <p:nvPr>
            <p:ph type="ftr" idx="5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/>
              <a:t>© </a:t>
            </a:r>
            <a:r>
              <a:rPr dirty="0" spc="-5"/>
              <a:t>2020 </a:t>
            </a:r>
            <a:r>
              <a:rPr dirty="0" spc="-10"/>
              <a:t>Cloudera, </a:t>
            </a:r>
            <a:r>
              <a:rPr dirty="0" spc="-5"/>
              <a:t>Inc. All rights</a:t>
            </a:r>
            <a:r>
              <a:rPr dirty="0" spc="-10"/>
              <a:t> reserved.</a:t>
            </a:r>
          </a:p>
        </p:txBody>
      </p:sp>
      <p:sp>
        <p:nvSpPr>
          <p:cNvPr id="68" name="object 6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-5"/>
              <a:t>10</a:t>
            </a:fld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99" y="412169"/>
            <a:ext cx="2378075" cy="0"/>
          </a:xfrm>
          <a:custGeom>
            <a:avLst/>
            <a:gdLst/>
            <a:ahLst/>
            <a:cxnLst/>
            <a:rect l="l" t="t" r="r" b="b"/>
            <a:pathLst>
              <a:path w="2378075" h="0">
                <a:moveTo>
                  <a:pt x="0" y="0"/>
                </a:moveTo>
                <a:lnTo>
                  <a:pt x="2377495" y="0"/>
                </a:lnTo>
              </a:path>
            </a:pathLst>
          </a:custGeom>
          <a:ln w="9524">
            <a:solidFill>
              <a:srgbClr val="D8D8D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964169" y="412169"/>
            <a:ext cx="5760720" cy="0"/>
          </a:xfrm>
          <a:custGeom>
            <a:avLst/>
            <a:gdLst/>
            <a:ahLst/>
            <a:cxnLst/>
            <a:rect l="l" t="t" r="r" b="b"/>
            <a:pathLst>
              <a:path w="5760720" h="0">
                <a:moveTo>
                  <a:pt x="0" y="0"/>
                </a:moveTo>
                <a:lnTo>
                  <a:pt x="5760588" y="0"/>
                </a:lnTo>
              </a:path>
            </a:pathLst>
          </a:custGeom>
          <a:ln w="9524">
            <a:solidFill>
              <a:srgbClr val="7E7E7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912349" y="1103170"/>
            <a:ext cx="13766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25">
                <a:solidFill>
                  <a:srgbClr val="FFFFFF"/>
                </a:solidFill>
                <a:latin typeface="Lato"/>
                <a:cs typeface="Lato"/>
              </a:rPr>
              <a:t>P</a:t>
            </a:r>
            <a:r>
              <a:rPr dirty="0" sz="2000" spc="-20">
                <a:solidFill>
                  <a:srgbClr val="FFFFFF"/>
                </a:solidFill>
                <a:latin typeface="Lato"/>
                <a:cs typeface="Lato"/>
              </a:rPr>
              <a:t>R</a:t>
            </a:r>
            <a:r>
              <a:rPr dirty="0" sz="2000" spc="-5">
                <a:solidFill>
                  <a:srgbClr val="FFFFFF"/>
                </a:solidFill>
                <a:latin typeface="Lato"/>
                <a:cs typeface="Lato"/>
              </a:rPr>
              <a:t>ODUCTS</a:t>
            </a:r>
            <a:endParaRPr sz="20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935" y="782180"/>
            <a:ext cx="4836795" cy="400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0360" indent="-328295">
              <a:lnSpc>
                <a:spcPts val="1480"/>
              </a:lnSpc>
              <a:spcBef>
                <a:spcPts val="95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 spc="-10" b="1">
                <a:solidFill>
                  <a:srgbClr val="00A3AE"/>
                </a:solidFill>
                <a:latin typeface="Roboto"/>
                <a:cs typeface="Roboto"/>
              </a:rPr>
              <a:t>CDP Core Products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25">
                <a:solidFill>
                  <a:srgbClr val="828282"/>
                </a:solidFill>
                <a:latin typeface="Roboto"/>
                <a:cs typeface="Roboto"/>
              </a:rPr>
              <a:t>Today’s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 products</a:t>
            </a:r>
            <a:endParaRPr sz="1300">
              <a:latin typeface="Roboto"/>
              <a:cs typeface="Roboto"/>
            </a:endParaRPr>
          </a:p>
          <a:p>
            <a:pPr lvl="1" marL="797560" indent="-328930">
              <a:lnSpc>
                <a:spcPts val="1480"/>
              </a:lnSpc>
              <a:buClr>
                <a:srgbClr val="828282"/>
              </a:buClr>
              <a:buFont typeface="Arial"/>
              <a:buChar char="○"/>
              <a:tabLst>
                <a:tab pos="797560" algn="l"/>
                <a:tab pos="7981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CDP PVC Base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5">
                <a:solidFill>
                  <a:srgbClr val="828282"/>
                </a:solidFill>
                <a:latin typeface="Roboto"/>
                <a:cs typeface="Roboto"/>
              </a:rPr>
              <a:t>Upgraded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data and analytics</a:t>
            </a:r>
            <a:r>
              <a:rPr dirty="0" sz="1300" spc="7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platform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7134" y="1157160"/>
            <a:ext cx="3470910" cy="888365"/>
          </a:xfrm>
          <a:prstGeom prst="rect">
            <a:avLst/>
          </a:prstGeom>
        </p:spPr>
        <p:txBody>
          <a:bodyPr wrap="square" lIns="0" tIns="30480" rIns="0" bIns="0" rtlCol="0" vert="horz">
            <a:spAutoFit/>
          </a:bodyPr>
          <a:lstStyle/>
          <a:p>
            <a:pPr marL="340360" indent="-328295">
              <a:lnSpc>
                <a:spcPct val="100000"/>
              </a:lnSpc>
              <a:spcBef>
                <a:spcPts val="240"/>
              </a:spcBef>
              <a:buClr>
                <a:srgbClr val="828282"/>
              </a:buClr>
              <a:buFont typeface="Arial"/>
              <a:buChar char="○"/>
              <a:tabLst>
                <a:tab pos="340360" algn="l"/>
                <a:tab pos="340995" algn="l"/>
              </a:tabLst>
            </a:pPr>
            <a:r>
              <a:rPr dirty="0" sz="1300" spc="-15">
                <a:solidFill>
                  <a:srgbClr val="00A3AE"/>
                </a:solidFill>
                <a:latin typeface="Roboto"/>
                <a:cs typeface="Roboto"/>
              </a:rPr>
              <a:t>SDX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End-to-end security and</a:t>
            </a:r>
            <a:r>
              <a:rPr dirty="0" sz="130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governance</a:t>
            </a:r>
            <a:endParaRPr sz="1300">
              <a:latin typeface="Roboto"/>
              <a:cs typeface="Roboto"/>
            </a:endParaRPr>
          </a:p>
          <a:p>
            <a:pPr marL="340360" indent="-328295">
              <a:lnSpc>
                <a:spcPct val="100000"/>
              </a:lnSpc>
              <a:spcBef>
                <a:spcPts val="135"/>
              </a:spcBef>
              <a:buClr>
                <a:srgbClr val="828282"/>
              </a:buClr>
              <a:buFont typeface="Arial"/>
              <a:buChar char="○"/>
              <a:tabLst>
                <a:tab pos="340360" algn="l"/>
                <a:tab pos="3409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CFM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Flow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Management</a:t>
            </a:r>
            <a:endParaRPr sz="1300">
              <a:latin typeface="Roboto"/>
              <a:cs typeface="Roboto"/>
            </a:endParaRPr>
          </a:p>
          <a:p>
            <a:pPr marL="340360" indent="-328295">
              <a:lnSpc>
                <a:spcPct val="100000"/>
              </a:lnSpc>
              <a:spcBef>
                <a:spcPts val="140"/>
              </a:spcBef>
              <a:buClr>
                <a:srgbClr val="828282"/>
              </a:buClr>
              <a:buFont typeface="Arial"/>
              <a:buChar char="○"/>
              <a:tabLst>
                <a:tab pos="340360" algn="l"/>
                <a:tab pos="3409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CSA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Streaming</a:t>
            </a:r>
            <a:r>
              <a:rPr dirty="0" sz="1300" spc="-5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Analytics</a:t>
            </a:r>
            <a:endParaRPr sz="1300">
              <a:latin typeface="Roboto"/>
              <a:cs typeface="Roboto"/>
            </a:endParaRPr>
          </a:p>
          <a:p>
            <a:pPr marL="340360" indent="-328295">
              <a:lnSpc>
                <a:spcPct val="100000"/>
              </a:lnSpc>
              <a:spcBef>
                <a:spcPts val="140"/>
              </a:spcBef>
              <a:buClr>
                <a:srgbClr val="828282"/>
              </a:buClr>
              <a:buFont typeface="Arial"/>
              <a:buChar char="○"/>
              <a:tabLst>
                <a:tab pos="340360" algn="l"/>
                <a:tab pos="3409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CDSW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Machine</a:t>
            </a:r>
            <a:r>
              <a:rPr dirty="0" sz="1300" spc="-5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Learning</a:t>
            </a:r>
            <a:endParaRPr sz="130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79935" y="2127313"/>
            <a:ext cx="5474970" cy="207581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340360" indent="-328295">
              <a:lnSpc>
                <a:spcPts val="1480"/>
              </a:lnSpc>
              <a:spcBef>
                <a:spcPts val="95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 spc="-10" b="1">
                <a:solidFill>
                  <a:srgbClr val="00A3AE"/>
                </a:solidFill>
                <a:latin typeface="Roboto"/>
                <a:cs typeface="Roboto"/>
              </a:rPr>
              <a:t>CDP Data Hub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25">
                <a:solidFill>
                  <a:srgbClr val="828282"/>
                </a:solidFill>
                <a:latin typeface="Roboto"/>
                <a:cs typeface="Roboto"/>
              </a:rPr>
              <a:t>Cloudera’s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cluster-as-a-service for </a:t>
            </a:r>
            <a:r>
              <a:rPr dirty="0" sz="1300" spc="-20">
                <a:solidFill>
                  <a:srgbClr val="828282"/>
                </a:solidFill>
                <a:latin typeface="Roboto"/>
                <a:cs typeface="Roboto"/>
              </a:rPr>
              <a:t>AWS,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Azure,</a:t>
            </a:r>
            <a:r>
              <a:rPr dirty="0" sz="1300" spc="12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GCP</a:t>
            </a:r>
            <a:endParaRPr sz="1300">
              <a:latin typeface="Roboto"/>
              <a:cs typeface="Roboto"/>
            </a:endParaRPr>
          </a:p>
          <a:p>
            <a:pPr lvl="1" marL="797560" marR="215900" indent="-328295">
              <a:lnSpc>
                <a:spcPts val="1400"/>
              </a:lnSpc>
              <a:spcBef>
                <a:spcPts val="100"/>
              </a:spcBef>
              <a:buClr>
                <a:srgbClr val="828282"/>
              </a:buClr>
              <a:buFont typeface="Arial"/>
              <a:buChar char="○"/>
              <a:tabLst>
                <a:tab pos="797560" algn="l"/>
                <a:tab pos="7981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10 </a:t>
            </a:r>
            <a:r>
              <a:rPr dirty="0" sz="1300" spc="-15">
                <a:solidFill>
                  <a:srgbClr val="00A3AE"/>
                </a:solidFill>
                <a:latin typeface="Roboto"/>
                <a:cs typeface="Roboto"/>
              </a:rPr>
              <a:t>Templates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-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Optimized for </a:t>
            </a:r>
            <a:r>
              <a:rPr dirty="0" sz="1300" spc="-15">
                <a:solidFill>
                  <a:srgbClr val="828282"/>
                </a:solidFill>
                <a:latin typeface="Roboto"/>
                <a:cs typeface="Roboto"/>
              </a:rPr>
              <a:t>migrating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apps </a:t>
            </a:r>
            <a:r>
              <a:rPr dirty="0" sz="1300" spc="-15">
                <a:solidFill>
                  <a:srgbClr val="828282"/>
                </a:solidFill>
                <a:latin typeface="Roboto"/>
                <a:cs typeface="Roboto"/>
              </a:rPr>
              <a:t>to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cloud without  rewrite</a:t>
            </a:r>
            <a:endParaRPr sz="1300">
              <a:latin typeface="Roboto"/>
              <a:cs typeface="Roboto"/>
            </a:endParaRPr>
          </a:p>
          <a:p>
            <a:pPr marL="340360" marR="511175" indent="-328295">
              <a:lnSpc>
                <a:spcPts val="1400"/>
              </a:lnSpc>
              <a:spcBef>
                <a:spcPts val="994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 spc="-10" b="1">
                <a:solidFill>
                  <a:srgbClr val="00A3AE"/>
                </a:solidFill>
                <a:latin typeface="Roboto"/>
                <a:cs typeface="Roboto"/>
              </a:rPr>
              <a:t>CDP Data Services </a:t>
            </a:r>
            <a:r>
              <a:rPr dirty="0" sz="1300" spc="-15" b="1">
                <a:solidFill>
                  <a:srgbClr val="FF8300"/>
                </a:solidFill>
                <a:latin typeface="Roboto"/>
                <a:cs typeface="Roboto"/>
              </a:rPr>
              <a:t>(Improved)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25">
                <a:solidFill>
                  <a:srgbClr val="828282"/>
                </a:solidFill>
                <a:latin typeface="Roboto"/>
                <a:cs typeface="Roboto"/>
              </a:rPr>
              <a:t>Cloudera’s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next generation  cloud-native data services optimized for practitioner</a:t>
            </a:r>
            <a:r>
              <a:rPr dirty="0" sz="1300" spc="5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experience</a:t>
            </a:r>
            <a:endParaRPr sz="1300">
              <a:latin typeface="Roboto"/>
              <a:cs typeface="Roboto"/>
            </a:endParaRPr>
          </a:p>
          <a:p>
            <a:pPr lvl="1" marL="797560" indent="-328930">
              <a:lnSpc>
                <a:spcPts val="1295"/>
              </a:lnSpc>
              <a:buClr>
                <a:srgbClr val="828282"/>
              </a:buClr>
              <a:buFont typeface="Arial"/>
              <a:buChar char="○"/>
              <a:tabLst>
                <a:tab pos="797560" algn="l"/>
                <a:tab pos="7981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DF </a:t>
            </a:r>
            <a:r>
              <a:rPr dirty="0" sz="1300" spc="-10" b="1">
                <a:solidFill>
                  <a:srgbClr val="FF8300"/>
                </a:solidFill>
                <a:latin typeface="Roboto"/>
                <a:cs typeface="Roboto"/>
              </a:rPr>
              <a:t>(New)</a:t>
            </a: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, DE, </a:t>
            </a:r>
            <a:r>
              <a:rPr dirty="0" sz="1300" spc="-35">
                <a:solidFill>
                  <a:srgbClr val="00A3AE"/>
                </a:solidFill>
                <a:latin typeface="Roboto"/>
                <a:cs typeface="Roboto"/>
              </a:rPr>
              <a:t>DW, </a:t>
            </a:r>
            <a:r>
              <a:rPr dirty="0" sz="1300" spc="-30">
                <a:solidFill>
                  <a:srgbClr val="00A3AE"/>
                </a:solidFill>
                <a:latin typeface="Roboto"/>
                <a:cs typeface="Roboto"/>
              </a:rPr>
              <a:t>OD, </a:t>
            </a: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ML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Ease of use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&amp;</a:t>
            </a:r>
            <a:r>
              <a:rPr dirty="0" sz="1300" spc="11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management</a:t>
            </a:r>
            <a:endParaRPr sz="1300">
              <a:latin typeface="Roboto"/>
              <a:cs typeface="Roboto"/>
            </a:endParaRPr>
          </a:p>
          <a:p>
            <a:pPr lvl="1" marL="797560" indent="-328930">
              <a:lnSpc>
                <a:spcPts val="1400"/>
              </a:lnSpc>
              <a:buClr>
                <a:srgbClr val="828282"/>
              </a:buClr>
              <a:buFont typeface="Arial"/>
              <a:buChar char="○"/>
              <a:tabLst>
                <a:tab pos="797560" algn="l"/>
                <a:tab pos="7981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CDP PaaS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Customer choice and</a:t>
            </a:r>
            <a:r>
              <a:rPr dirty="0" sz="1300" spc="2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control</a:t>
            </a:r>
            <a:endParaRPr sz="1300">
              <a:latin typeface="Roboto"/>
              <a:cs typeface="Roboto"/>
            </a:endParaRPr>
          </a:p>
          <a:p>
            <a:pPr lvl="1" marL="797560" indent="-328930">
              <a:lnSpc>
                <a:spcPts val="1480"/>
              </a:lnSpc>
              <a:buClr>
                <a:srgbClr val="828282"/>
              </a:buClr>
              <a:buFont typeface="Arial"/>
              <a:buChar char="○"/>
              <a:tabLst>
                <a:tab pos="797560" algn="l"/>
                <a:tab pos="798195" algn="l"/>
              </a:tabLst>
            </a:pPr>
            <a:r>
              <a:rPr dirty="0" sz="1300" spc="-10">
                <a:solidFill>
                  <a:srgbClr val="00A3AE"/>
                </a:solidFill>
                <a:latin typeface="Roboto"/>
                <a:cs typeface="Roboto"/>
              </a:rPr>
              <a:t>CDP SaaS </a:t>
            </a:r>
            <a:r>
              <a:rPr dirty="0" sz="1300" spc="-10" b="1">
                <a:solidFill>
                  <a:srgbClr val="FF8300"/>
                </a:solidFill>
                <a:latin typeface="Roboto"/>
                <a:cs typeface="Roboto"/>
              </a:rPr>
              <a:t>(Coming Soon)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Customer self-service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&amp;</a:t>
            </a:r>
            <a:r>
              <a:rPr dirty="0" sz="1300" spc="6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simplicity</a:t>
            </a:r>
            <a:endParaRPr sz="1300">
              <a:latin typeface="Roboto"/>
              <a:cs typeface="Roboto"/>
            </a:endParaRPr>
          </a:p>
          <a:p>
            <a:pPr marL="340360" marR="5080" indent="-328295">
              <a:lnSpc>
                <a:spcPts val="1400"/>
              </a:lnSpc>
              <a:spcBef>
                <a:spcPts val="1019"/>
              </a:spcBef>
              <a:buClr>
                <a:srgbClr val="666666"/>
              </a:buClr>
              <a:buFont typeface="Arial"/>
              <a:buChar char="●"/>
              <a:tabLst>
                <a:tab pos="340360" algn="l"/>
                <a:tab pos="340995" algn="l"/>
              </a:tabLst>
            </a:pPr>
            <a:r>
              <a:rPr dirty="0" sz="1300" spc="-10" b="1">
                <a:solidFill>
                  <a:srgbClr val="00A3AE"/>
                </a:solidFill>
                <a:latin typeface="Roboto"/>
                <a:cs typeface="Roboto"/>
              </a:rPr>
              <a:t>CDP PVC Data Services </a:t>
            </a:r>
            <a:r>
              <a:rPr dirty="0" sz="1300" spc="-10" b="1">
                <a:solidFill>
                  <a:srgbClr val="FF8300"/>
                </a:solidFill>
                <a:latin typeface="Roboto"/>
                <a:cs typeface="Roboto"/>
              </a:rPr>
              <a:t>(New) </a:t>
            </a:r>
            <a:r>
              <a:rPr dirty="0" sz="1300" spc="-5">
                <a:solidFill>
                  <a:srgbClr val="828282"/>
                </a:solidFill>
                <a:latin typeface="Roboto"/>
                <a:cs typeface="Roboto"/>
              </a:rPr>
              <a:t>—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Optimized for modernizing apps on  prem </a:t>
            </a:r>
            <a:r>
              <a:rPr dirty="0" sz="1300" spc="-15">
                <a:solidFill>
                  <a:srgbClr val="828282"/>
                </a:solidFill>
                <a:latin typeface="Roboto"/>
                <a:cs typeface="Roboto"/>
              </a:rPr>
              <a:t>to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accelerate time </a:t>
            </a:r>
            <a:r>
              <a:rPr dirty="0" sz="1300" spc="-15">
                <a:solidFill>
                  <a:srgbClr val="828282"/>
                </a:solidFill>
                <a:latin typeface="Roboto"/>
                <a:cs typeface="Roboto"/>
              </a:rPr>
              <a:t>to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value and improving practitioner</a:t>
            </a:r>
            <a:r>
              <a:rPr dirty="0" sz="1300" spc="5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1300" spc="-10">
                <a:solidFill>
                  <a:srgbClr val="828282"/>
                </a:solidFill>
                <a:latin typeface="Roboto"/>
                <a:cs typeface="Roboto"/>
              </a:rPr>
              <a:t>experience</a:t>
            </a:r>
            <a:endParaRPr sz="13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4" name="object 4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399" y="490954"/>
            <a:ext cx="268668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latin typeface="Lato"/>
                <a:cs typeface="Lato"/>
              </a:rPr>
              <a:t>CDP </a:t>
            </a:r>
            <a:r>
              <a:rPr dirty="0" sz="2200" spc="-90" b="0">
                <a:latin typeface="Lato"/>
                <a:cs typeface="Lato"/>
              </a:rPr>
              <a:t>DATA</a:t>
            </a:r>
            <a:r>
              <a:rPr dirty="0" sz="2200" spc="-340" b="0">
                <a:latin typeface="Lato"/>
                <a:cs typeface="Lato"/>
              </a:rPr>
              <a:t> </a:t>
            </a:r>
            <a:r>
              <a:rPr dirty="0" sz="2200" spc="10" b="0">
                <a:latin typeface="Lato"/>
                <a:cs typeface="Lato"/>
              </a:rPr>
              <a:t>SERVICES</a:t>
            </a:r>
            <a:endParaRPr sz="22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339275" y="1554861"/>
          <a:ext cx="5933440" cy="2174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56535"/>
                <a:gridCol w="791210"/>
                <a:gridCol w="2385060"/>
              </a:tblGrid>
              <a:tr h="305293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dirty="0" sz="1700" spc="-1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PVC </a:t>
                      </a:r>
                      <a:r>
                        <a:rPr dirty="0" sz="1700" spc="-5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BASE </a:t>
                      </a:r>
                      <a:r>
                        <a:rPr dirty="0" sz="170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&amp; </a:t>
                      </a:r>
                      <a:r>
                        <a:rPr dirty="0" sz="1700" spc="-6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DATA</a:t>
                      </a:r>
                      <a:r>
                        <a:rPr dirty="0" sz="1700" spc="-25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700" spc="-1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HUB</a:t>
                      </a:r>
                      <a:endParaRPr sz="1700">
                        <a:latin typeface="Roboto"/>
                        <a:cs typeface="Roboto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914"/>
                        </a:lnSpc>
                      </a:pPr>
                      <a:r>
                        <a:rPr dirty="0" sz="1700" spc="-5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CDP </a:t>
                      </a:r>
                      <a:r>
                        <a:rPr dirty="0" sz="1700" spc="-6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DATA</a:t>
                      </a:r>
                      <a:r>
                        <a:rPr dirty="0" sz="1700" spc="-4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 </a:t>
                      </a:r>
                      <a:r>
                        <a:rPr dirty="0" sz="1700" spc="-10" b="1">
                          <a:solidFill>
                            <a:srgbClr val="7E7E7E"/>
                          </a:solidFill>
                          <a:latin typeface="Roboto"/>
                          <a:cs typeface="Roboto"/>
                        </a:rPr>
                        <a:t>SERVICES</a:t>
                      </a:r>
                      <a:endParaRPr sz="1700">
                        <a:latin typeface="Roboto"/>
                        <a:cs typeface="Roboto"/>
                      </a:endParaRPr>
                    </a:p>
                  </a:txBody>
                  <a:tcPr marL="0" marR="0" marB="0" marT="0"/>
                </a:tc>
              </a:tr>
              <a:tr h="27456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Servers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742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Monolithic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Modular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74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Co-Located Storage </a:t>
                      </a: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200" spc="-2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Compute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Separated Storage </a:t>
                      </a: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200" spc="-6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Compute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74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HW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Dependent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SW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Defined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74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Operator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Focused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Practitioner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Focused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743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Optimized for Existing</a:t>
                      </a:r>
                      <a:r>
                        <a:rPr dirty="0" sz="1200" spc="-7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ct val="100000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Optimized for New</a:t>
                      </a:r>
                      <a:r>
                        <a:rPr dirty="0" sz="1200" spc="-114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Applications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  <a:tr h="222279">
                <a:tc>
                  <a:txBody>
                    <a:bodyPr/>
                    <a:lstStyle/>
                    <a:p>
                      <a:pPr marL="31750">
                        <a:lnSpc>
                          <a:spcPts val="1355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Static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algn="r" marR="238760">
                        <a:lnSpc>
                          <a:spcPts val="1355"/>
                        </a:lnSpc>
                        <a:spcBef>
                          <a:spcPts val="295"/>
                        </a:spcBef>
                      </a:pPr>
                      <a:r>
                        <a:rPr dirty="0" sz="120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→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  <a:tc>
                  <a:txBody>
                    <a:bodyPr/>
                    <a:lstStyle/>
                    <a:p>
                      <a:pPr marL="246379">
                        <a:lnSpc>
                          <a:spcPts val="1355"/>
                        </a:lnSpc>
                        <a:spcBef>
                          <a:spcPts val="295"/>
                        </a:spcBef>
                      </a:pP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Portable</a:t>
                      </a:r>
                      <a:r>
                        <a:rPr dirty="0" sz="1200" spc="-10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i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37465"/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406399" y="912620"/>
            <a:ext cx="751649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Practitioner-grade experience,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for building and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operating multi-function</a:t>
            </a:r>
            <a:r>
              <a:rPr dirty="0" sz="1600" spc="114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applications</a:t>
            </a:r>
            <a:endParaRPr sz="1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3" name="object 3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6399" y="465403"/>
            <a:ext cx="326517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ato"/>
                <a:cs typeface="Lato"/>
              </a:rPr>
              <a:t>Public</a:t>
            </a:r>
            <a:r>
              <a:rPr dirty="0" sz="22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>
                <a:solidFill>
                  <a:srgbClr val="FFFFFF"/>
                </a:solidFill>
                <a:latin typeface="Lato"/>
                <a:cs typeface="Lato"/>
              </a:rPr>
              <a:t>Services</a:t>
            </a:r>
            <a:endParaRPr sz="22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6399" y="912620"/>
            <a:ext cx="25850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Initially </a:t>
            </a:r>
            <a:r>
              <a:rPr dirty="0" sz="1600" spc="-20">
                <a:solidFill>
                  <a:srgbClr val="00A3AE"/>
                </a:solidFill>
                <a:latin typeface="Roboto"/>
                <a:cs typeface="Roboto"/>
              </a:rPr>
              <a:t>AWS; </a:t>
            </a:r>
            <a:r>
              <a:rPr dirty="0" sz="1600" spc="-10">
                <a:solidFill>
                  <a:srgbClr val="00A3AE"/>
                </a:solidFill>
                <a:latin typeface="Roboto"/>
                <a:cs typeface="Roboto"/>
              </a:rPr>
              <a:t>Azure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and</a:t>
            </a:r>
            <a:r>
              <a:rPr dirty="0" sz="1600" spc="-40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Roboto"/>
                <a:cs typeface="Roboto"/>
              </a:rPr>
              <a:t>GCP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4799" y="1397522"/>
            <a:ext cx="2068470" cy="1050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56568" y="1397522"/>
            <a:ext cx="2068470" cy="10503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808338" y="1405609"/>
            <a:ext cx="2068470" cy="10342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97024" y="2683719"/>
            <a:ext cx="2068470" cy="1045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056568" y="2681094"/>
            <a:ext cx="2068470" cy="10503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810838" y="2716369"/>
            <a:ext cx="2068470" cy="10078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220320" y="3841492"/>
            <a:ext cx="3590517" cy="6919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8042" y="514258"/>
            <a:ext cx="7383145" cy="629285"/>
          </a:xfrm>
          <a:prstGeom prst="rect"/>
        </p:spPr>
        <p:txBody>
          <a:bodyPr wrap="square" lIns="0" tIns="79375" rIns="0" bIns="0" rtlCol="0" vert="horz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625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Warehouse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Service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on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AWS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-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Minimum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Hardware 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Requirement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7946" y="1755495"/>
            <a:ext cx="8268334" cy="609600"/>
          </a:xfrm>
          <a:custGeom>
            <a:avLst/>
            <a:gdLst/>
            <a:ahLst/>
            <a:cxnLst/>
            <a:rect l="l" t="t" r="r" b="b"/>
            <a:pathLst>
              <a:path w="8268334" h="609600">
                <a:moveTo>
                  <a:pt x="8268055" y="0"/>
                </a:moveTo>
                <a:lnTo>
                  <a:pt x="0" y="0"/>
                </a:lnTo>
                <a:lnTo>
                  <a:pt x="0" y="304774"/>
                </a:lnTo>
                <a:lnTo>
                  <a:pt x="0" y="609549"/>
                </a:lnTo>
                <a:lnTo>
                  <a:pt x="1087996" y="609549"/>
                </a:lnTo>
                <a:lnTo>
                  <a:pt x="1087996" y="304774"/>
                </a:lnTo>
                <a:lnTo>
                  <a:pt x="8268055" y="304774"/>
                </a:lnTo>
                <a:lnTo>
                  <a:pt x="8268055" y="0"/>
                </a:lnTo>
                <a:close/>
              </a:path>
            </a:pathLst>
          </a:custGeom>
          <a:solidFill>
            <a:srgbClr val="0B5293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7954" y="1755483"/>
          <a:ext cx="8268334" cy="1754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6485"/>
                <a:gridCol w="1187450"/>
                <a:gridCol w="746125"/>
                <a:gridCol w="861694"/>
                <a:gridCol w="4385310"/>
              </a:tblGrid>
              <a:tr h="304739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 spc="-1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Warehouse 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 Service (</a:t>
                      </a:r>
                      <a:r>
                        <a:rPr dirty="0" sz="1100" spc="-5" b="1">
                          <a:solidFill>
                            <a:srgbClr val="FFFF00"/>
                          </a:solidFill>
                          <a:latin typeface="Arial"/>
                          <a:cs typeface="Arial"/>
                        </a:rPr>
                        <a:t>Hosted on EKS</a:t>
                      </a: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304809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Resource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Type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Minimum</a:t>
                      </a:r>
                      <a:r>
                        <a:rPr dirty="0" sz="11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Count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540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Persistent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032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Purpose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0B5293"/>
                    </a:solidFill>
                  </a:tcPr>
                </a:tc>
              </a:tr>
              <a:tr h="304741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m5.2xlarge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3+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60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Database Catalog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Shared Services Nodes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(Max =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dirty="0" sz="1100" spc="-5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r5d.4xlarge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60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Reserved Capacity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 Nodes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(Default =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2,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see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notes</a:t>
                      </a:r>
                      <a:r>
                        <a:rPr dirty="0" sz="1100" spc="-8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below)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</a:tr>
              <a:tr h="304775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r5d.4xlarge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33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user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defined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016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Auto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604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Virtual Warehouse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Compute Nodes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(T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Shirt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sizing)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</a:tr>
              <a:tr h="230420">
                <a:tc>
                  <a:txBody>
                    <a:bodyPr/>
                    <a:lstStyle/>
                    <a:p>
                      <a:pPr marL="66675">
                        <a:lnSpc>
                          <a:spcPts val="1235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db.r4.large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53340">
                        <a:lnSpc>
                          <a:spcPts val="1235"/>
                        </a:lnSpc>
                        <a:spcBef>
                          <a:spcPts val="480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9525">
                        <a:lnSpc>
                          <a:spcPts val="1235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N/A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6040">
                        <a:lnSpc>
                          <a:spcPts val="1235"/>
                        </a:lnSpc>
                        <a:spcBef>
                          <a:spcPts val="480"/>
                        </a:spcBef>
                      </a:pPr>
                      <a:r>
                        <a:rPr dirty="0" sz="1100" spc="-4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Yes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1235"/>
                        </a:lnSpc>
                        <a:spcBef>
                          <a:spcPts val="480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RDS DB Instance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(PostgreSQL)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0960">
                    <a:solidFill>
                      <a:srgbClr val="2D3B44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8" y="465403"/>
            <a:ext cx="443611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42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PACKAGING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906192" y="1172995"/>
            <a:ext cx="4750435" cy="239395"/>
          </a:xfrm>
          <a:custGeom>
            <a:avLst/>
            <a:gdLst/>
            <a:ahLst/>
            <a:cxnLst/>
            <a:rect l="l" t="t" r="r" b="b"/>
            <a:pathLst>
              <a:path w="4750434" h="239394">
                <a:moveTo>
                  <a:pt x="0" y="7079"/>
                </a:moveTo>
                <a:lnTo>
                  <a:pt x="0" y="3169"/>
                </a:lnTo>
                <a:lnTo>
                  <a:pt x="3174" y="0"/>
                </a:lnTo>
                <a:lnTo>
                  <a:pt x="7074" y="0"/>
                </a:lnTo>
                <a:lnTo>
                  <a:pt x="4742815" y="0"/>
                </a:lnTo>
                <a:lnTo>
                  <a:pt x="4744690" y="0"/>
                </a:lnTo>
                <a:lnTo>
                  <a:pt x="4746490" y="744"/>
                </a:lnTo>
                <a:lnTo>
                  <a:pt x="4747815" y="2072"/>
                </a:lnTo>
                <a:lnTo>
                  <a:pt x="4749140" y="3399"/>
                </a:lnTo>
                <a:lnTo>
                  <a:pt x="4749890" y="5202"/>
                </a:lnTo>
                <a:lnTo>
                  <a:pt x="4749890" y="7079"/>
                </a:lnTo>
                <a:lnTo>
                  <a:pt x="4749890" y="231719"/>
                </a:lnTo>
                <a:lnTo>
                  <a:pt x="4749890" y="235629"/>
                </a:lnTo>
                <a:lnTo>
                  <a:pt x="4746715" y="238799"/>
                </a:lnTo>
                <a:lnTo>
                  <a:pt x="4742815" y="238799"/>
                </a:lnTo>
                <a:lnTo>
                  <a:pt x="7074" y="238799"/>
                </a:lnTo>
                <a:lnTo>
                  <a:pt x="3174" y="238799"/>
                </a:lnTo>
                <a:lnTo>
                  <a:pt x="0" y="235629"/>
                </a:lnTo>
                <a:lnTo>
                  <a:pt x="0" y="231719"/>
                </a:lnTo>
                <a:lnTo>
                  <a:pt x="0" y="7079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10241" y="1186371"/>
            <a:ext cx="11410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D8D8D8"/>
                </a:solidFill>
                <a:latin typeface="Roboto"/>
                <a:cs typeface="Roboto"/>
              </a:rPr>
              <a:t>Management</a:t>
            </a:r>
            <a:r>
              <a:rPr dirty="0" sz="900" spc="-4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900" spc="-10">
                <a:solidFill>
                  <a:srgbClr val="D8D8D8"/>
                </a:solidFill>
                <a:latin typeface="Roboto"/>
                <a:cs typeface="Roboto"/>
              </a:rPr>
              <a:t>Console</a:t>
            </a:r>
            <a:endParaRPr sz="9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10892" y="1501324"/>
            <a:ext cx="838200" cy="308610"/>
          </a:xfrm>
          <a:custGeom>
            <a:avLst/>
            <a:gdLst/>
            <a:ahLst/>
            <a:cxnLst/>
            <a:rect l="l" t="t" r="r" b="b"/>
            <a:pathLst>
              <a:path w="838200" h="308610">
                <a:moveTo>
                  <a:pt x="833498" y="308099"/>
                </a:moveTo>
                <a:lnTo>
                  <a:pt x="4074" y="308099"/>
                </a:lnTo>
                <a:lnTo>
                  <a:pt x="0" y="304009"/>
                </a:lnTo>
                <a:lnTo>
                  <a:pt x="0" y="4089"/>
                </a:lnTo>
                <a:lnTo>
                  <a:pt x="4074" y="0"/>
                </a:lnTo>
                <a:lnTo>
                  <a:pt x="830873" y="0"/>
                </a:lnTo>
                <a:lnTo>
                  <a:pt x="833198" y="962"/>
                </a:lnTo>
                <a:lnTo>
                  <a:pt x="834923" y="2674"/>
                </a:lnTo>
                <a:lnTo>
                  <a:pt x="836623" y="4389"/>
                </a:lnTo>
                <a:lnTo>
                  <a:pt x="837598" y="6712"/>
                </a:lnTo>
                <a:lnTo>
                  <a:pt x="837598" y="3040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910892" y="1501324"/>
            <a:ext cx="838200" cy="308610"/>
          </a:xfrm>
          <a:custGeom>
            <a:avLst/>
            <a:gdLst/>
            <a:ahLst/>
            <a:cxnLst/>
            <a:rect l="l" t="t" r="r" b="b"/>
            <a:pathLst>
              <a:path w="838200" h="308610">
                <a:moveTo>
                  <a:pt x="0" y="9134"/>
                </a:moveTo>
                <a:lnTo>
                  <a:pt x="0" y="4089"/>
                </a:lnTo>
                <a:lnTo>
                  <a:pt x="4074" y="0"/>
                </a:lnTo>
                <a:lnTo>
                  <a:pt x="9124" y="0"/>
                </a:lnTo>
                <a:lnTo>
                  <a:pt x="828448" y="0"/>
                </a:lnTo>
                <a:lnTo>
                  <a:pt x="830873" y="0"/>
                </a:lnTo>
                <a:lnTo>
                  <a:pt x="833198" y="962"/>
                </a:lnTo>
                <a:lnTo>
                  <a:pt x="834923" y="2674"/>
                </a:lnTo>
                <a:lnTo>
                  <a:pt x="836623" y="4389"/>
                </a:lnTo>
                <a:lnTo>
                  <a:pt x="837598" y="6712"/>
                </a:lnTo>
                <a:lnTo>
                  <a:pt x="837598" y="9134"/>
                </a:lnTo>
                <a:lnTo>
                  <a:pt x="837598" y="298964"/>
                </a:lnTo>
                <a:lnTo>
                  <a:pt x="837598" y="304009"/>
                </a:lnTo>
                <a:lnTo>
                  <a:pt x="833498" y="308099"/>
                </a:lnTo>
                <a:lnTo>
                  <a:pt x="828448" y="308099"/>
                </a:lnTo>
                <a:lnTo>
                  <a:pt x="9124" y="308099"/>
                </a:lnTo>
                <a:lnTo>
                  <a:pt x="4074" y="308099"/>
                </a:lnTo>
                <a:lnTo>
                  <a:pt x="0" y="304009"/>
                </a:lnTo>
                <a:lnTo>
                  <a:pt x="0" y="298964"/>
                </a:lnTo>
                <a:lnTo>
                  <a:pt x="0" y="9134"/>
                </a:lnTo>
                <a:close/>
              </a:path>
            </a:pathLst>
          </a:custGeom>
          <a:ln w="9524">
            <a:solidFill>
              <a:srgbClr val="2F576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164192" y="1532441"/>
            <a:ext cx="33083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0325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2F5767"/>
                </a:solidFill>
                <a:latin typeface="Roboto"/>
                <a:cs typeface="Roboto"/>
              </a:rPr>
              <a:t>Data  </a:t>
            </a:r>
            <a:r>
              <a:rPr dirty="0" sz="700" spc="-10">
                <a:solidFill>
                  <a:srgbClr val="2F5767"/>
                </a:solidFill>
                <a:latin typeface="Roboto"/>
                <a:cs typeface="Roboto"/>
              </a:rPr>
              <a:t>Catalog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906129" y="1899978"/>
            <a:ext cx="847725" cy="318135"/>
            <a:chOff x="3906129" y="1899978"/>
            <a:chExt cx="847725" cy="318135"/>
          </a:xfrm>
        </p:grpSpPr>
        <p:sp>
          <p:nvSpPr>
            <p:cNvPr id="10" name="object 10"/>
            <p:cNvSpPr/>
            <p:nvPr/>
          </p:nvSpPr>
          <p:spPr>
            <a:xfrm>
              <a:off x="3910892" y="1904741"/>
              <a:ext cx="838200" cy="308610"/>
            </a:xfrm>
            <a:custGeom>
              <a:avLst/>
              <a:gdLst/>
              <a:ahLst/>
              <a:cxnLst/>
              <a:rect l="l" t="t" r="r" b="b"/>
              <a:pathLst>
                <a:path w="838200" h="308610">
                  <a:moveTo>
                    <a:pt x="833498" y="308099"/>
                  </a:moveTo>
                  <a:lnTo>
                    <a:pt x="4074" y="308099"/>
                  </a:lnTo>
                  <a:lnTo>
                    <a:pt x="0" y="304009"/>
                  </a:lnTo>
                  <a:lnTo>
                    <a:pt x="0" y="4089"/>
                  </a:lnTo>
                  <a:lnTo>
                    <a:pt x="4074" y="0"/>
                  </a:lnTo>
                  <a:lnTo>
                    <a:pt x="830873" y="0"/>
                  </a:lnTo>
                  <a:lnTo>
                    <a:pt x="833198" y="962"/>
                  </a:lnTo>
                  <a:lnTo>
                    <a:pt x="834923" y="2674"/>
                  </a:lnTo>
                  <a:lnTo>
                    <a:pt x="836623" y="4389"/>
                  </a:lnTo>
                  <a:lnTo>
                    <a:pt x="837598" y="6712"/>
                  </a:lnTo>
                  <a:lnTo>
                    <a:pt x="837598" y="30400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3910892" y="1904741"/>
              <a:ext cx="838200" cy="308610"/>
            </a:xfrm>
            <a:custGeom>
              <a:avLst/>
              <a:gdLst/>
              <a:ahLst/>
              <a:cxnLst/>
              <a:rect l="l" t="t" r="r" b="b"/>
              <a:pathLst>
                <a:path w="838200" h="308610">
                  <a:moveTo>
                    <a:pt x="0" y="9134"/>
                  </a:moveTo>
                  <a:lnTo>
                    <a:pt x="0" y="4089"/>
                  </a:lnTo>
                  <a:lnTo>
                    <a:pt x="4074" y="0"/>
                  </a:lnTo>
                  <a:lnTo>
                    <a:pt x="9124" y="0"/>
                  </a:lnTo>
                  <a:lnTo>
                    <a:pt x="828448" y="0"/>
                  </a:lnTo>
                  <a:lnTo>
                    <a:pt x="830873" y="0"/>
                  </a:lnTo>
                  <a:lnTo>
                    <a:pt x="833198" y="962"/>
                  </a:lnTo>
                  <a:lnTo>
                    <a:pt x="834923" y="2674"/>
                  </a:lnTo>
                  <a:lnTo>
                    <a:pt x="836623" y="4389"/>
                  </a:lnTo>
                  <a:lnTo>
                    <a:pt x="837598" y="6712"/>
                  </a:lnTo>
                  <a:lnTo>
                    <a:pt x="837598" y="9134"/>
                  </a:lnTo>
                  <a:lnTo>
                    <a:pt x="837598" y="298964"/>
                  </a:lnTo>
                  <a:lnTo>
                    <a:pt x="837598" y="304009"/>
                  </a:lnTo>
                  <a:lnTo>
                    <a:pt x="833498" y="308099"/>
                  </a:lnTo>
                  <a:lnTo>
                    <a:pt x="828448" y="308099"/>
                  </a:lnTo>
                  <a:lnTo>
                    <a:pt x="9124" y="308099"/>
                  </a:lnTo>
                  <a:lnTo>
                    <a:pt x="4074" y="308099"/>
                  </a:lnTo>
                  <a:lnTo>
                    <a:pt x="0" y="304009"/>
                  </a:lnTo>
                  <a:lnTo>
                    <a:pt x="0" y="298964"/>
                  </a:lnTo>
                  <a:lnTo>
                    <a:pt x="0" y="913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130018" y="1935853"/>
            <a:ext cx="39941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130" marR="5080" indent="-12065">
              <a:lnSpc>
                <a:spcPct val="100000"/>
              </a:lnSpc>
              <a:spcBef>
                <a:spcPts val="100"/>
              </a:spcBef>
            </a:pPr>
            <a:r>
              <a:rPr dirty="0" sz="700" spc="-15">
                <a:solidFill>
                  <a:srgbClr val="2F5767"/>
                </a:solidFill>
                <a:latin typeface="Roboto"/>
                <a:cs typeface="Roboto"/>
              </a:rPr>
              <a:t>W</a:t>
            </a:r>
            <a:r>
              <a:rPr dirty="0" sz="700" spc="-10">
                <a:solidFill>
                  <a:srgbClr val="2F5767"/>
                </a:solidFill>
                <a:latin typeface="Roboto"/>
                <a:cs typeface="Roboto"/>
              </a:rPr>
              <a:t>orkload  </a:t>
            </a:r>
            <a:r>
              <a:rPr dirty="0" sz="700" spc="-5">
                <a:solidFill>
                  <a:srgbClr val="2F5767"/>
                </a:solidFill>
                <a:latin typeface="Roboto"/>
                <a:cs typeface="Roboto"/>
              </a:rPr>
              <a:t>Manager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906129" y="2319360"/>
            <a:ext cx="847725" cy="318135"/>
            <a:chOff x="3906129" y="2319360"/>
            <a:chExt cx="847725" cy="318135"/>
          </a:xfrm>
        </p:grpSpPr>
        <p:sp>
          <p:nvSpPr>
            <p:cNvPr id="14" name="object 14"/>
            <p:cNvSpPr/>
            <p:nvPr/>
          </p:nvSpPr>
          <p:spPr>
            <a:xfrm>
              <a:off x="3910892" y="2324122"/>
              <a:ext cx="838200" cy="308610"/>
            </a:xfrm>
            <a:custGeom>
              <a:avLst/>
              <a:gdLst/>
              <a:ahLst/>
              <a:cxnLst/>
              <a:rect l="l" t="t" r="r" b="b"/>
              <a:pathLst>
                <a:path w="838200" h="308610">
                  <a:moveTo>
                    <a:pt x="833498" y="308096"/>
                  </a:moveTo>
                  <a:lnTo>
                    <a:pt x="4074" y="308096"/>
                  </a:lnTo>
                  <a:lnTo>
                    <a:pt x="0" y="304021"/>
                  </a:lnTo>
                  <a:lnTo>
                    <a:pt x="0" y="4089"/>
                  </a:lnTo>
                  <a:lnTo>
                    <a:pt x="4074" y="0"/>
                  </a:lnTo>
                  <a:lnTo>
                    <a:pt x="830873" y="0"/>
                  </a:lnTo>
                  <a:lnTo>
                    <a:pt x="833198" y="962"/>
                  </a:lnTo>
                  <a:lnTo>
                    <a:pt x="834898" y="2674"/>
                  </a:lnTo>
                  <a:lnTo>
                    <a:pt x="836623" y="4389"/>
                  </a:lnTo>
                  <a:lnTo>
                    <a:pt x="837598" y="6712"/>
                  </a:lnTo>
                  <a:lnTo>
                    <a:pt x="837598" y="304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3910892" y="2324122"/>
              <a:ext cx="838200" cy="308610"/>
            </a:xfrm>
            <a:custGeom>
              <a:avLst/>
              <a:gdLst/>
              <a:ahLst/>
              <a:cxnLst/>
              <a:rect l="l" t="t" r="r" b="b"/>
              <a:pathLst>
                <a:path w="838200" h="308610">
                  <a:moveTo>
                    <a:pt x="0" y="9134"/>
                  </a:moveTo>
                  <a:lnTo>
                    <a:pt x="0" y="4089"/>
                  </a:lnTo>
                  <a:lnTo>
                    <a:pt x="4074" y="0"/>
                  </a:lnTo>
                  <a:lnTo>
                    <a:pt x="9124" y="0"/>
                  </a:lnTo>
                  <a:lnTo>
                    <a:pt x="828448" y="0"/>
                  </a:lnTo>
                  <a:lnTo>
                    <a:pt x="830873" y="0"/>
                  </a:lnTo>
                  <a:lnTo>
                    <a:pt x="833198" y="962"/>
                  </a:lnTo>
                  <a:lnTo>
                    <a:pt x="834898" y="2674"/>
                  </a:lnTo>
                  <a:lnTo>
                    <a:pt x="836623" y="4389"/>
                  </a:lnTo>
                  <a:lnTo>
                    <a:pt x="837598" y="6712"/>
                  </a:lnTo>
                  <a:lnTo>
                    <a:pt x="837598" y="9134"/>
                  </a:lnTo>
                  <a:lnTo>
                    <a:pt x="837598" y="298971"/>
                  </a:lnTo>
                  <a:lnTo>
                    <a:pt x="837598" y="304021"/>
                  </a:lnTo>
                  <a:lnTo>
                    <a:pt x="833498" y="308096"/>
                  </a:lnTo>
                  <a:lnTo>
                    <a:pt x="828448" y="308096"/>
                  </a:lnTo>
                  <a:lnTo>
                    <a:pt x="9124" y="308096"/>
                  </a:lnTo>
                  <a:lnTo>
                    <a:pt x="4074" y="308096"/>
                  </a:lnTo>
                  <a:lnTo>
                    <a:pt x="0" y="304021"/>
                  </a:lnTo>
                  <a:lnTo>
                    <a:pt x="0" y="298971"/>
                  </a:lnTo>
                  <a:lnTo>
                    <a:pt x="0" y="9134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4097046" y="2355238"/>
            <a:ext cx="464184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7150" marR="5080" indent="-45085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2F5767"/>
                </a:solidFill>
                <a:latin typeface="Roboto"/>
                <a:cs typeface="Roboto"/>
              </a:rPr>
              <a:t>Replication  </a:t>
            </a:r>
            <a:r>
              <a:rPr dirty="0" sz="700" spc="-5">
                <a:solidFill>
                  <a:srgbClr val="2F5767"/>
                </a:solidFill>
                <a:latin typeface="Roboto"/>
                <a:cs typeface="Roboto"/>
              </a:rPr>
              <a:t>Manager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04027" y="1497776"/>
            <a:ext cx="3856990" cy="1138555"/>
            <a:chOff x="4804027" y="1497776"/>
            <a:chExt cx="3856990" cy="1138555"/>
          </a:xfrm>
        </p:grpSpPr>
        <p:sp>
          <p:nvSpPr>
            <p:cNvPr id="18" name="object 18"/>
            <p:cNvSpPr/>
            <p:nvPr/>
          </p:nvSpPr>
          <p:spPr>
            <a:xfrm>
              <a:off x="5773238" y="2282885"/>
              <a:ext cx="1790700" cy="284480"/>
            </a:xfrm>
            <a:custGeom>
              <a:avLst/>
              <a:gdLst/>
              <a:ahLst/>
              <a:cxnLst/>
              <a:rect l="l" t="t" r="r" b="b"/>
              <a:pathLst>
                <a:path w="1790700" h="284480">
                  <a:moveTo>
                    <a:pt x="0" y="8424"/>
                  </a:moveTo>
                  <a:lnTo>
                    <a:pt x="0" y="3772"/>
                  </a:lnTo>
                  <a:lnTo>
                    <a:pt x="3749" y="0"/>
                  </a:lnTo>
                  <a:lnTo>
                    <a:pt x="8399" y="0"/>
                  </a:lnTo>
                  <a:lnTo>
                    <a:pt x="1781971" y="0"/>
                  </a:lnTo>
                  <a:lnTo>
                    <a:pt x="1784196" y="0"/>
                  </a:lnTo>
                  <a:lnTo>
                    <a:pt x="1786346" y="887"/>
                  </a:lnTo>
                  <a:lnTo>
                    <a:pt x="1787921" y="2467"/>
                  </a:lnTo>
                  <a:lnTo>
                    <a:pt x="1789496" y="4047"/>
                  </a:lnTo>
                  <a:lnTo>
                    <a:pt x="1790371" y="6189"/>
                  </a:lnTo>
                  <a:lnTo>
                    <a:pt x="1790371" y="8424"/>
                  </a:lnTo>
                  <a:lnTo>
                    <a:pt x="1790371" y="275684"/>
                  </a:lnTo>
                  <a:lnTo>
                    <a:pt x="1790371" y="280334"/>
                  </a:lnTo>
                  <a:lnTo>
                    <a:pt x="1786621" y="284109"/>
                  </a:lnTo>
                  <a:lnTo>
                    <a:pt x="1781971" y="284109"/>
                  </a:lnTo>
                  <a:lnTo>
                    <a:pt x="8399" y="284109"/>
                  </a:lnTo>
                  <a:lnTo>
                    <a:pt x="3749" y="284109"/>
                  </a:lnTo>
                  <a:lnTo>
                    <a:pt x="0" y="280334"/>
                  </a:lnTo>
                  <a:lnTo>
                    <a:pt x="0" y="275684"/>
                  </a:lnTo>
                  <a:lnTo>
                    <a:pt x="0" y="8424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4808790" y="1502539"/>
              <a:ext cx="3847465" cy="1129030"/>
            </a:xfrm>
            <a:custGeom>
              <a:avLst/>
              <a:gdLst/>
              <a:ahLst/>
              <a:cxnLst/>
              <a:rect l="l" t="t" r="r" b="b"/>
              <a:pathLst>
                <a:path w="3847465" h="1129030">
                  <a:moveTo>
                    <a:pt x="3813742" y="1128605"/>
                  </a:moveTo>
                  <a:lnTo>
                    <a:pt x="33474" y="1128605"/>
                  </a:lnTo>
                  <a:lnTo>
                    <a:pt x="20439" y="1125972"/>
                  </a:lnTo>
                  <a:lnTo>
                    <a:pt x="9799" y="1118795"/>
                  </a:lnTo>
                  <a:lnTo>
                    <a:pt x="2628" y="1108154"/>
                  </a:lnTo>
                  <a:lnTo>
                    <a:pt x="0" y="1095130"/>
                  </a:lnTo>
                  <a:lnTo>
                    <a:pt x="0" y="33462"/>
                  </a:lnTo>
                  <a:lnTo>
                    <a:pt x="2628" y="20437"/>
                  </a:lnTo>
                  <a:lnTo>
                    <a:pt x="9799" y="9801"/>
                  </a:lnTo>
                  <a:lnTo>
                    <a:pt x="20439" y="2629"/>
                  </a:lnTo>
                  <a:lnTo>
                    <a:pt x="33474" y="0"/>
                  </a:lnTo>
                  <a:lnTo>
                    <a:pt x="3813742" y="0"/>
                  </a:lnTo>
                  <a:lnTo>
                    <a:pt x="3846543" y="26903"/>
                  </a:lnTo>
                  <a:lnTo>
                    <a:pt x="3847192" y="33462"/>
                  </a:lnTo>
                  <a:lnTo>
                    <a:pt x="3847192" y="1095130"/>
                  </a:lnTo>
                  <a:lnTo>
                    <a:pt x="3844563" y="1108154"/>
                  </a:lnTo>
                  <a:lnTo>
                    <a:pt x="3837395" y="1118795"/>
                  </a:lnTo>
                  <a:lnTo>
                    <a:pt x="3826762" y="1125972"/>
                  </a:lnTo>
                  <a:lnTo>
                    <a:pt x="3813742" y="112860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4808790" y="1502539"/>
              <a:ext cx="3847465" cy="1129030"/>
            </a:xfrm>
            <a:custGeom>
              <a:avLst/>
              <a:gdLst/>
              <a:ahLst/>
              <a:cxnLst/>
              <a:rect l="l" t="t" r="r" b="b"/>
              <a:pathLst>
                <a:path w="3847465" h="1129030">
                  <a:moveTo>
                    <a:pt x="0" y="33462"/>
                  </a:moveTo>
                  <a:lnTo>
                    <a:pt x="2628" y="20437"/>
                  </a:lnTo>
                  <a:lnTo>
                    <a:pt x="9799" y="9801"/>
                  </a:lnTo>
                  <a:lnTo>
                    <a:pt x="20439" y="2629"/>
                  </a:lnTo>
                  <a:lnTo>
                    <a:pt x="33474" y="0"/>
                  </a:lnTo>
                  <a:lnTo>
                    <a:pt x="3813742" y="0"/>
                  </a:lnTo>
                  <a:lnTo>
                    <a:pt x="3846543" y="26903"/>
                  </a:lnTo>
                  <a:lnTo>
                    <a:pt x="3847192" y="33462"/>
                  </a:lnTo>
                  <a:lnTo>
                    <a:pt x="3847192" y="1095130"/>
                  </a:lnTo>
                  <a:lnTo>
                    <a:pt x="3844563" y="1108154"/>
                  </a:lnTo>
                  <a:lnTo>
                    <a:pt x="3837395" y="1118795"/>
                  </a:lnTo>
                  <a:lnTo>
                    <a:pt x="3826762" y="1125972"/>
                  </a:lnTo>
                  <a:lnTo>
                    <a:pt x="3813742" y="1128605"/>
                  </a:lnTo>
                  <a:lnTo>
                    <a:pt x="33474" y="1128605"/>
                  </a:lnTo>
                  <a:lnTo>
                    <a:pt x="20439" y="1125972"/>
                  </a:lnTo>
                  <a:lnTo>
                    <a:pt x="9799" y="1118795"/>
                  </a:lnTo>
                  <a:lnTo>
                    <a:pt x="2628" y="1108154"/>
                  </a:lnTo>
                  <a:lnTo>
                    <a:pt x="0" y="1095130"/>
                  </a:lnTo>
                  <a:lnTo>
                    <a:pt x="0" y="33462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502326" y="2469821"/>
            <a:ext cx="5041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2F5767"/>
                </a:solidFill>
                <a:latin typeface="Roboto"/>
                <a:cs typeface="Roboto"/>
              </a:rPr>
              <a:t>Experiences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908402" y="1650204"/>
            <a:ext cx="639445" cy="696595"/>
            <a:chOff x="4908402" y="1650204"/>
            <a:chExt cx="639445" cy="696595"/>
          </a:xfrm>
        </p:grpSpPr>
        <p:sp>
          <p:nvSpPr>
            <p:cNvPr id="23" name="object 23"/>
            <p:cNvSpPr/>
            <p:nvPr/>
          </p:nvSpPr>
          <p:spPr>
            <a:xfrm>
              <a:off x="4975340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4975340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73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73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4913165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4913165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73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73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7" name="object 27"/>
          <p:cNvSpPr txBox="1"/>
          <p:nvPr/>
        </p:nvSpPr>
        <p:spPr>
          <a:xfrm>
            <a:off x="5009271" y="1898732"/>
            <a:ext cx="37528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175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2F5767"/>
                </a:solidFill>
                <a:latin typeface="Roboto"/>
                <a:cs typeface="Roboto"/>
              </a:rPr>
              <a:t>Machine  Learning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61473" y="3627005"/>
            <a:ext cx="1393190" cy="377825"/>
            <a:chOff x="7261473" y="3627005"/>
            <a:chExt cx="1393190" cy="377825"/>
          </a:xfrm>
        </p:grpSpPr>
        <p:sp>
          <p:nvSpPr>
            <p:cNvPr id="29" name="object 29"/>
            <p:cNvSpPr/>
            <p:nvPr/>
          </p:nvSpPr>
          <p:spPr>
            <a:xfrm>
              <a:off x="7266235" y="3631767"/>
              <a:ext cx="1383665" cy="368300"/>
            </a:xfrm>
            <a:custGeom>
              <a:avLst/>
              <a:gdLst/>
              <a:ahLst/>
              <a:cxnLst/>
              <a:rect l="l" t="t" r="r" b="b"/>
              <a:pathLst>
                <a:path w="1383665" h="368300">
                  <a:moveTo>
                    <a:pt x="691698" y="368124"/>
                  </a:moveTo>
                  <a:lnTo>
                    <a:pt x="611030" y="367711"/>
                  </a:lnTo>
                  <a:lnTo>
                    <a:pt x="533095" y="366503"/>
                  </a:lnTo>
                  <a:lnTo>
                    <a:pt x="458413" y="364546"/>
                  </a:lnTo>
                  <a:lnTo>
                    <a:pt x="387502" y="361887"/>
                  </a:lnTo>
                  <a:lnTo>
                    <a:pt x="320882" y="358570"/>
                  </a:lnTo>
                  <a:lnTo>
                    <a:pt x="259072" y="354643"/>
                  </a:lnTo>
                  <a:lnTo>
                    <a:pt x="202590" y="350152"/>
                  </a:lnTo>
                  <a:lnTo>
                    <a:pt x="151955" y="345142"/>
                  </a:lnTo>
                  <a:lnTo>
                    <a:pt x="107686" y="339659"/>
                  </a:lnTo>
                  <a:lnTo>
                    <a:pt x="40324" y="327462"/>
                  </a:lnTo>
                  <a:lnTo>
                    <a:pt x="4653" y="313927"/>
                  </a:lnTo>
                  <a:lnTo>
                    <a:pt x="0" y="306774"/>
                  </a:lnTo>
                  <a:lnTo>
                    <a:pt x="0" y="61349"/>
                  </a:lnTo>
                  <a:lnTo>
                    <a:pt x="40324" y="40652"/>
                  </a:lnTo>
                  <a:lnTo>
                    <a:pt x="107686" y="28453"/>
                  </a:lnTo>
                  <a:lnTo>
                    <a:pt x="151955" y="22971"/>
                  </a:lnTo>
                  <a:lnTo>
                    <a:pt x="202590" y="17962"/>
                  </a:lnTo>
                  <a:lnTo>
                    <a:pt x="259072" y="13472"/>
                  </a:lnTo>
                  <a:lnTo>
                    <a:pt x="320882" y="9547"/>
                  </a:lnTo>
                  <a:lnTo>
                    <a:pt x="387502" y="6232"/>
                  </a:lnTo>
                  <a:lnTo>
                    <a:pt x="458413" y="3574"/>
                  </a:lnTo>
                  <a:lnTo>
                    <a:pt x="533095" y="1619"/>
                  </a:lnTo>
                  <a:lnTo>
                    <a:pt x="611030" y="412"/>
                  </a:lnTo>
                  <a:lnTo>
                    <a:pt x="691698" y="0"/>
                  </a:lnTo>
                  <a:lnTo>
                    <a:pt x="772367" y="412"/>
                  </a:lnTo>
                  <a:lnTo>
                    <a:pt x="850301" y="1619"/>
                  </a:lnTo>
                  <a:lnTo>
                    <a:pt x="924983" y="3574"/>
                  </a:lnTo>
                  <a:lnTo>
                    <a:pt x="995894" y="6232"/>
                  </a:lnTo>
                  <a:lnTo>
                    <a:pt x="1062514" y="9547"/>
                  </a:lnTo>
                  <a:lnTo>
                    <a:pt x="1124324" y="13472"/>
                  </a:lnTo>
                  <a:lnTo>
                    <a:pt x="1180806" y="17962"/>
                  </a:lnTo>
                  <a:lnTo>
                    <a:pt x="1231441" y="22971"/>
                  </a:lnTo>
                  <a:lnTo>
                    <a:pt x="1275710" y="28453"/>
                  </a:lnTo>
                  <a:lnTo>
                    <a:pt x="1343073" y="40652"/>
                  </a:lnTo>
                  <a:lnTo>
                    <a:pt x="1378743" y="54191"/>
                  </a:lnTo>
                  <a:lnTo>
                    <a:pt x="1383397" y="61349"/>
                  </a:lnTo>
                  <a:lnTo>
                    <a:pt x="1383397" y="306774"/>
                  </a:lnTo>
                  <a:lnTo>
                    <a:pt x="1343073" y="327462"/>
                  </a:lnTo>
                  <a:lnTo>
                    <a:pt x="1275710" y="339659"/>
                  </a:lnTo>
                  <a:lnTo>
                    <a:pt x="1231441" y="345142"/>
                  </a:lnTo>
                  <a:lnTo>
                    <a:pt x="1180806" y="350152"/>
                  </a:lnTo>
                  <a:lnTo>
                    <a:pt x="1124324" y="354643"/>
                  </a:lnTo>
                  <a:lnTo>
                    <a:pt x="1062514" y="358570"/>
                  </a:lnTo>
                  <a:lnTo>
                    <a:pt x="995894" y="361887"/>
                  </a:lnTo>
                  <a:lnTo>
                    <a:pt x="924983" y="364546"/>
                  </a:lnTo>
                  <a:lnTo>
                    <a:pt x="850301" y="366503"/>
                  </a:lnTo>
                  <a:lnTo>
                    <a:pt x="772367" y="367711"/>
                  </a:lnTo>
                  <a:lnTo>
                    <a:pt x="691698" y="3681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7266235" y="3631767"/>
              <a:ext cx="1383665" cy="368300"/>
            </a:xfrm>
            <a:custGeom>
              <a:avLst/>
              <a:gdLst/>
              <a:ahLst/>
              <a:cxnLst/>
              <a:rect l="l" t="t" r="r" b="b"/>
              <a:pathLst>
                <a:path w="1383665" h="368300">
                  <a:moveTo>
                    <a:pt x="1383397" y="61349"/>
                  </a:moveTo>
                  <a:lnTo>
                    <a:pt x="1378743" y="68503"/>
                  </a:lnTo>
                  <a:lnTo>
                    <a:pt x="1365129" y="75414"/>
                  </a:lnTo>
                  <a:lnTo>
                    <a:pt x="1313093" y="88326"/>
                  </a:lnTo>
                  <a:lnTo>
                    <a:pt x="1231441" y="99717"/>
                  </a:lnTo>
                  <a:lnTo>
                    <a:pt x="1180806" y="104727"/>
                  </a:lnTo>
                  <a:lnTo>
                    <a:pt x="1124324" y="109219"/>
                  </a:lnTo>
                  <a:lnTo>
                    <a:pt x="1062514" y="113146"/>
                  </a:lnTo>
                  <a:lnTo>
                    <a:pt x="995894" y="116462"/>
                  </a:lnTo>
                  <a:lnTo>
                    <a:pt x="924983" y="119122"/>
                  </a:lnTo>
                  <a:lnTo>
                    <a:pt x="850301" y="121079"/>
                  </a:lnTo>
                  <a:lnTo>
                    <a:pt x="772367" y="122286"/>
                  </a:lnTo>
                  <a:lnTo>
                    <a:pt x="691698" y="122699"/>
                  </a:lnTo>
                  <a:lnTo>
                    <a:pt x="611030" y="122286"/>
                  </a:lnTo>
                  <a:lnTo>
                    <a:pt x="533095" y="121079"/>
                  </a:lnTo>
                  <a:lnTo>
                    <a:pt x="458413" y="119122"/>
                  </a:lnTo>
                  <a:lnTo>
                    <a:pt x="387502" y="116462"/>
                  </a:lnTo>
                  <a:lnTo>
                    <a:pt x="320882" y="113146"/>
                  </a:lnTo>
                  <a:lnTo>
                    <a:pt x="259072" y="109219"/>
                  </a:lnTo>
                  <a:lnTo>
                    <a:pt x="202590" y="104727"/>
                  </a:lnTo>
                  <a:lnTo>
                    <a:pt x="151955" y="99717"/>
                  </a:lnTo>
                  <a:lnTo>
                    <a:pt x="107686" y="94235"/>
                  </a:lnTo>
                  <a:lnTo>
                    <a:pt x="40324" y="82037"/>
                  </a:lnTo>
                  <a:lnTo>
                    <a:pt x="4653" y="68503"/>
                  </a:lnTo>
                  <a:lnTo>
                    <a:pt x="0" y="61349"/>
                  </a:lnTo>
                </a:path>
                <a:path w="1383665" h="368300">
                  <a:moveTo>
                    <a:pt x="0" y="61349"/>
                  </a:moveTo>
                  <a:lnTo>
                    <a:pt x="4653" y="54191"/>
                  </a:lnTo>
                  <a:lnTo>
                    <a:pt x="18267" y="47277"/>
                  </a:lnTo>
                  <a:lnTo>
                    <a:pt x="70303" y="34362"/>
                  </a:lnTo>
                  <a:lnTo>
                    <a:pt x="151955" y="22971"/>
                  </a:lnTo>
                  <a:lnTo>
                    <a:pt x="202590" y="17962"/>
                  </a:lnTo>
                  <a:lnTo>
                    <a:pt x="259072" y="13472"/>
                  </a:lnTo>
                  <a:lnTo>
                    <a:pt x="320882" y="9547"/>
                  </a:lnTo>
                  <a:lnTo>
                    <a:pt x="387502" y="6232"/>
                  </a:lnTo>
                  <a:lnTo>
                    <a:pt x="458413" y="3574"/>
                  </a:lnTo>
                  <a:lnTo>
                    <a:pt x="533095" y="1619"/>
                  </a:lnTo>
                  <a:lnTo>
                    <a:pt x="611030" y="412"/>
                  </a:lnTo>
                  <a:lnTo>
                    <a:pt x="691698" y="0"/>
                  </a:lnTo>
                  <a:lnTo>
                    <a:pt x="772367" y="412"/>
                  </a:lnTo>
                  <a:lnTo>
                    <a:pt x="850301" y="1619"/>
                  </a:lnTo>
                  <a:lnTo>
                    <a:pt x="924983" y="3574"/>
                  </a:lnTo>
                  <a:lnTo>
                    <a:pt x="995894" y="6232"/>
                  </a:lnTo>
                  <a:lnTo>
                    <a:pt x="1062514" y="9547"/>
                  </a:lnTo>
                  <a:lnTo>
                    <a:pt x="1124324" y="13472"/>
                  </a:lnTo>
                  <a:lnTo>
                    <a:pt x="1180806" y="17962"/>
                  </a:lnTo>
                  <a:lnTo>
                    <a:pt x="1231441" y="22971"/>
                  </a:lnTo>
                  <a:lnTo>
                    <a:pt x="1275710" y="28453"/>
                  </a:lnTo>
                  <a:lnTo>
                    <a:pt x="1343073" y="40652"/>
                  </a:lnTo>
                  <a:lnTo>
                    <a:pt x="1378743" y="54191"/>
                  </a:lnTo>
                  <a:lnTo>
                    <a:pt x="1383397" y="61349"/>
                  </a:lnTo>
                  <a:lnTo>
                    <a:pt x="1383397" y="306774"/>
                  </a:lnTo>
                  <a:lnTo>
                    <a:pt x="1343073" y="327462"/>
                  </a:lnTo>
                  <a:lnTo>
                    <a:pt x="1275710" y="339659"/>
                  </a:lnTo>
                  <a:lnTo>
                    <a:pt x="1231441" y="345142"/>
                  </a:lnTo>
                  <a:lnTo>
                    <a:pt x="1180806" y="350152"/>
                  </a:lnTo>
                  <a:lnTo>
                    <a:pt x="1124324" y="354643"/>
                  </a:lnTo>
                  <a:lnTo>
                    <a:pt x="1062514" y="358570"/>
                  </a:lnTo>
                  <a:lnTo>
                    <a:pt x="995894" y="361887"/>
                  </a:lnTo>
                  <a:lnTo>
                    <a:pt x="924983" y="364546"/>
                  </a:lnTo>
                  <a:lnTo>
                    <a:pt x="850301" y="366503"/>
                  </a:lnTo>
                  <a:lnTo>
                    <a:pt x="772367" y="367711"/>
                  </a:lnTo>
                  <a:lnTo>
                    <a:pt x="691698" y="368124"/>
                  </a:lnTo>
                  <a:lnTo>
                    <a:pt x="611030" y="367711"/>
                  </a:lnTo>
                  <a:lnTo>
                    <a:pt x="533095" y="366503"/>
                  </a:lnTo>
                  <a:lnTo>
                    <a:pt x="458413" y="364546"/>
                  </a:lnTo>
                  <a:lnTo>
                    <a:pt x="387502" y="361887"/>
                  </a:lnTo>
                  <a:lnTo>
                    <a:pt x="320882" y="358570"/>
                  </a:lnTo>
                  <a:lnTo>
                    <a:pt x="259072" y="354643"/>
                  </a:lnTo>
                  <a:lnTo>
                    <a:pt x="202590" y="350152"/>
                  </a:lnTo>
                  <a:lnTo>
                    <a:pt x="151955" y="345142"/>
                  </a:lnTo>
                  <a:lnTo>
                    <a:pt x="107686" y="339659"/>
                  </a:lnTo>
                  <a:lnTo>
                    <a:pt x="40324" y="327462"/>
                  </a:lnTo>
                  <a:lnTo>
                    <a:pt x="4653" y="313927"/>
                  </a:lnTo>
                  <a:lnTo>
                    <a:pt x="0" y="306774"/>
                  </a:lnTo>
                  <a:lnTo>
                    <a:pt x="0" y="6134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1" name="object 31"/>
          <p:cNvSpPr txBox="1"/>
          <p:nvPr/>
        </p:nvSpPr>
        <p:spPr>
          <a:xfrm>
            <a:off x="7538754" y="3752524"/>
            <a:ext cx="8375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HDFS +</a:t>
            </a:r>
            <a:r>
              <a:rPr dirty="0" sz="1000" spc="-65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Ozone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895079" y="2875306"/>
            <a:ext cx="4759960" cy="248920"/>
            <a:chOff x="3895079" y="2875306"/>
            <a:chExt cx="4759960" cy="248920"/>
          </a:xfrm>
        </p:grpSpPr>
        <p:sp>
          <p:nvSpPr>
            <p:cNvPr id="33" name="object 33"/>
            <p:cNvSpPr/>
            <p:nvPr/>
          </p:nvSpPr>
          <p:spPr>
            <a:xfrm>
              <a:off x="3899842" y="2880069"/>
              <a:ext cx="4750435" cy="239395"/>
            </a:xfrm>
            <a:custGeom>
              <a:avLst/>
              <a:gdLst/>
              <a:ahLst/>
              <a:cxnLst/>
              <a:rect l="l" t="t" r="r" b="b"/>
              <a:pathLst>
                <a:path w="4750434" h="239394">
                  <a:moveTo>
                    <a:pt x="4746715" y="238799"/>
                  </a:moveTo>
                  <a:lnTo>
                    <a:pt x="3174" y="238799"/>
                  </a:lnTo>
                  <a:lnTo>
                    <a:pt x="0" y="235624"/>
                  </a:lnTo>
                  <a:lnTo>
                    <a:pt x="0" y="3149"/>
                  </a:lnTo>
                  <a:lnTo>
                    <a:pt x="3174" y="0"/>
                  </a:lnTo>
                  <a:lnTo>
                    <a:pt x="4744690" y="0"/>
                  </a:lnTo>
                  <a:lnTo>
                    <a:pt x="4746490" y="724"/>
                  </a:lnTo>
                  <a:lnTo>
                    <a:pt x="4747815" y="2074"/>
                  </a:lnTo>
                  <a:lnTo>
                    <a:pt x="4749140" y="3399"/>
                  </a:lnTo>
                  <a:lnTo>
                    <a:pt x="4749890" y="5199"/>
                  </a:lnTo>
                  <a:lnTo>
                    <a:pt x="4749890" y="235624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3899842" y="2880069"/>
              <a:ext cx="4750435" cy="239395"/>
            </a:xfrm>
            <a:custGeom>
              <a:avLst/>
              <a:gdLst/>
              <a:ahLst/>
              <a:cxnLst/>
              <a:rect l="l" t="t" r="r" b="b"/>
              <a:pathLst>
                <a:path w="4750434" h="239394">
                  <a:moveTo>
                    <a:pt x="0" y="7074"/>
                  </a:moveTo>
                  <a:lnTo>
                    <a:pt x="0" y="3149"/>
                  </a:lnTo>
                  <a:lnTo>
                    <a:pt x="3174" y="0"/>
                  </a:lnTo>
                  <a:lnTo>
                    <a:pt x="7074" y="0"/>
                  </a:lnTo>
                  <a:lnTo>
                    <a:pt x="4742815" y="0"/>
                  </a:lnTo>
                  <a:lnTo>
                    <a:pt x="4744690" y="0"/>
                  </a:lnTo>
                  <a:lnTo>
                    <a:pt x="4746490" y="724"/>
                  </a:lnTo>
                  <a:lnTo>
                    <a:pt x="4747815" y="2074"/>
                  </a:lnTo>
                  <a:lnTo>
                    <a:pt x="4749140" y="3399"/>
                  </a:lnTo>
                  <a:lnTo>
                    <a:pt x="4749890" y="5199"/>
                  </a:lnTo>
                  <a:lnTo>
                    <a:pt x="4749890" y="7074"/>
                  </a:lnTo>
                  <a:lnTo>
                    <a:pt x="4749890" y="231699"/>
                  </a:lnTo>
                  <a:lnTo>
                    <a:pt x="4749890" y="235624"/>
                  </a:lnTo>
                  <a:lnTo>
                    <a:pt x="4746715" y="238799"/>
                  </a:lnTo>
                  <a:lnTo>
                    <a:pt x="4742815" y="238799"/>
                  </a:lnTo>
                  <a:lnTo>
                    <a:pt x="7074" y="238799"/>
                  </a:lnTo>
                  <a:lnTo>
                    <a:pt x="3174" y="238799"/>
                  </a:lnTo>
                  <a:lnTo>
                    <a:pt x="0" y="235624"/>
                  </a:lnTo>
                  <a:lnTo>
                    <a:pt x="0" y="231699"/>
                  </a:lnTo>
                  <a:lnTo>
                    <a:pt x="0" y="7074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4916220" y="2913609"/>
            <a:ext cx="271335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Kubernetes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(Bring </a:t>
            </a:r>
            <a:r>
              <a:rPr dirty="0" sz="900" spc="-15">
                <a:solidFill>
                  <a:srgbClr val="FFFFFF"/>
                </a:solidFill>
                <a:latin typeface="Roboto"/>
                <a:cs typeface="Roboto"/>
              </a:rPr>
              <a:t>Your </a:t>
            </a:r>
            <a:r>
              <a:rPr dirty="0" sz="900" spc="-5">
                <a:solidFill>
                  <a:srgbClr val="FFFFFF"/>
                </a:solidFill>
                <a:latin typeface="Roboto"/>
                <a:cs typeface="Roboto"/>
              </a:rPr>
              <a:t>Own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Kubernetes </a:t>
            </a:r>
            <a:r>
              <a:rPr dirty="0" sz="900">
                <a:solidFill>
                  <a:srgbClr val="FFFFFF"/>
                </a:solidFill>
                <a:latin typeface="Roboto"/>
                <a:cs typeface="Roboto"/>
              </a:rPr>
              <a:t>=</a:t>
            </a:r>
            <a:r>
              <a:rPr dirty="0" sz="900" spc="55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900" spc="-10">
                <a:solidFill>
                  <a:srgbClr val="FFFFFF"/>
                </a:solidFill>
                <a:latin typeface="Roboto"/>
                <a:cs typeface="Roboto"/>
              </a:rPr>
              <a:t>OpenShift)</a:t>
            </a:r>
            <a:endParaRPr sz="900">
              <a:latin typeface="Roboto"/>
              <a:cs typeface="Roboto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99842" y="4278716"/>
            <a:ext cx="4750435" cy="239395"/>
          </a:xfrm>
          <a:custGeom>
            <a:avLst/>
            <a:gdLst/>
            <a:ahLst/>
            <a:cxnLst/>
            <a:rect l="l" t="t" r="r" b="b"/>
            <a:pathLst>
              <a:path w="4750434" h="239395">
                <a:moveTo>
                  <a:pt x="0" y="7099"/>
                </a:moveTo>
                <a:lnTo>
                  <a:pt x="0" y="3174"/>
                </a:lnTo>
                <a:lnTo>
                  <a:pt x="3174" y="0"/>
                </a:lnTo>
                <a:lnTo>
                  <a:pt x="7074" y="0"/>
                </a:lnTo>
                <a:lnTo>
                  <a:pt x="4742815" y="0"/>
                </a:lnTo>
                <a:lnTo>
                  <a:pt x="4744690" y="0"/>
                </a:lnTo>
                <a:lnTo>
                  <a:pt x="4746490" y="749"/>
                </a:lnTo>
                <a:lnTo>
                  <a:pt x="4747815" y="2074"/>
                </a:lnTo>
                <a:lnTo>
                  <a:pt x="4749140" y="3399"/>
                </a:lnTo>
                <a:lnTo>
                  <a:pt x="4749890" y="5224"/>
                </a:lnTo>
                <a:lnTo>
                  <a:pt x="4749890" y="7099"/>
                </a:lnTo>
                <a:lnTo>
                  <a:pt x="4749890" y="231724"/>
                </a:lnTo>
                <a:lnTo>
                  <a:pt x="4749890" y="235649"/>
                </a:lnTo>
                <a:lnTo>
                  <a:pt x="4746715" y="238799"/>
                </a:lnTo>
                <a:lnTo>
                  <a:pt x="4742815" y="238799"/>
                </a:lnTo>
                <a:lnTo>
                  <a:pt x="7074" y="238799"/>
                </a:lnTo>
                <a:lnTo>
                  <a:pt x="3174" y="238799"/>
                </a:lnTo>
                <a:lnTo>
                  <a:pt x="0" y="235649"/>
                </a:lnTo>
                <a:lnTo>
                  <a:pt x="0" y="231724"/>
                </a:lnTo>
                <a:lnTo>
                  <a:pt x="0" y="7099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5958101" y="4304148"/>
            <a:ext cx="6337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D8D8D8"/>
                </a:solidFill>
                <a:latin typeface="Roboto"/>
                <a:cs typeface="Roboto"/>
              </a:rPr>
              <a:t>Bare</a:t>
            </a:r>
            <a:r>
              <a:rPr dirty="0" sz="1000" spc="-45">
                <a:solidFill>
                  <a:srgbClr val="D8D8D8"/>
                </a:solidFill>
                <a:latin typeface="Roboto"/>
                <a:cs typeface="Roboto"/>
              </a:rPr>
              <a:t> </a:t>
            </a:r>
            <a:r>
              <a:rPr dirty="0" sz="1000" spc="-5">
                <a:solidFill>
                  <a:srgbClr val="D8D8D8"/>
                </a:solidFill>
                <a:latin typeface="Roboto"/>
                <a:cs typeface="Roboto"/>
              </a:rPr>
              <a:t>Metal</a:t>
            </a:r>
            <a:endParaRPr sz="1000">
              <a:latin typeface="Roboto"/>
              <a:cs typeface="Roboto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33026" y="3558655"/>
            <a:ext cx="1287780" cy="514984"/>
            <a:chOff x="5633026" y="3558655"/>
            <a:chExt cx="1287780" cy="514984"/>
          </a:xfrm>
        </p:grpSpPr>
        <p:sp>
          <p:nvSpPr>
            <p:cNvPr id="39" name="object 39"/>
            <p:cNvSpPr/>
            <p:nvPr/>
          </p:nvSpPr>
          <p:spPr>
            <a:xfrm>
              <a:off x="5637788" y="3563417"/>
              <a:ext cx="1278255" cy="505459"/>
            </a:xfrm>
            <a:custGeom>
              <a:avLst/>
              <a:gdLst/>
              <a:ahLst/>
              <a:cxnLst/>
              <a:rect l="l" t="t" r="r" b="b"/>
              <a:pathLst>
                <a:path w="1278254" h="505460">
                  <a:moveTo>
                    <a:pt x="1270997" y="504898"/>
                  </a:moveTo>
                  <a:lnTo>
                    <a:pt x="6699" y="504898"/>
                  </a:lnTo>
                  <a:lnTo>
                    <a:pt x="0" y="498198"/>
                  </a:lnTo>
                  <a:lnTo>
                    <a:pt x="0" y="6699"/>
                  </a:lnTo>
                  <a:lnTo>
                    <a:pt x="6699" y="0"/>
                  </a:lnTo>
                  <a:lnTo>
                    <a:pt x="1266697" y="0"/>
                  </a:lnTo>
                  <a:lnTo>
                    <a:pt x="1270497" y="1574"/>
                  </a:lnTo>
                  <a:lnTo>
                    <a:pt x="1273297" y="4374"/>
                  </a:lnTo>
                  <a:lnTo>
                    <a:pt x="1276122" y="7174"/>
                  </a:lnTo>
                  <a:lnTo>
                    <a:pt x="1277697" y="10999"/>
                  </a:lnTo>
                  <a:lnTo>
                    <a:pt x="1277697" y="498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637788" y="3563417"/>
              <a:ext cx="1278255" cy="505459"/>
            </a:xfrm>
            <a:custGeom>
              <a:avLst/>
              <a:gdLst/>
              <a:ahLst/>
              <a:cxnLst/>
              <a:rect l="l" t="t" r="r" b="b"/>
              <a:pathLst>
                <a:path w="1278254" h="505460">
                  <a:moveTo>
                    <a:pt x="0" y="14949"/>
                  </a:moveTo>
                  <a:lnTo>
                    <a:pt x="0" y="6699"/>
                  </a:lnTo>
                  <a:lnTo>
                    <a:pt x="6699" y="0"/>
                  </a:lnTo>
                  <a:lnTo>
                    <a:pt x="14974" y="0"/>
                  </a:lnTo>
                  <a:lnTo>
                    <a:pt x="1262722" y="0"/>
                  </a:lnTo>
                  <a:lnTo>
                    <a:pt x="1266697" y="0"/>
                  </a:lnTo>
                  <a:lnTo>
                    <a:pt x="1270497" y="1574"/>
                  </a:lnTo>
                  <a:lnTo>
                    <a:pt x="1273297" y="4374"/>
                  </a:lnTo>
                  <a:lnTo>
                    <a:pt x="1276122" y="7174"/>
                  </a:lnTo>
                  <a:lnTo>
                    <a:pt x="1277697" y="10999"/>
                  </a:lnTo>
                  <a:lnTo>
                    <a:pt x="1277697" y="14949"/>
                  </a:lnTo>
                  <a:lnTo>
                    <a:pt x="1277697" y="489924"/>
                  </a:lnTo>
                  <a:lnTo>
                    <a:pt x="1277697" y="498198"/>
                  </a:lnTo>
                  <a:lnTo>
                    <a:pt x="1270997" y="504898"/>
                  </a:lnTo>
                  <a:lnTo>
                    <a:pt x="1262722" y="504898"/>
                  </a:lnTo>
                  <a:lnTo>
                    <a:pt x="14974" y="504898"/>
                  </a:lnTo>
                  <a:lnTo>
                    <a:pt x="6699" y="504898"/>
                  </a:lnTo>
                  <a:lnTo>
                    <a:pt x="0" y="498198"/>
                  </a:lnTo>
                  <a:lnTo>
                    <a:pt x="0" y="489924"/>
                  </a:lnTo>
                  <a:lnTo>
                    <a:pt x="0" y="1494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/>
          <p:cNvSpPr txBox="1"/>
          <p:nvPr/>
        </p:nvSpPr>
        <p:spPr>
          <a:xfrm>
            <a:off x="6959935" y="3630436"/>
            <a:ext cx="2914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8130" algn="l"/>
              </a:tabLst>
            </a:pPr>
            <a:r>
              <a:rPr dirty="0" u="sng" sz="1000">
                <a:solidFill>
                  <a:srgbClr val="2F5767"/>
                </a:solidFill>
                <a:uFill>
                  <a:solidFill>
                    <a:srgbClr val="00A3AE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08366" y="3630436"/>
            <a:ext cx="745490" cy="3632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SDX</a:t>
            </a:r>
            <a:endParaRPr sz="1000">
              <a:latin typeface="Roboto"/>
              <a:cs typeface="Roboto"/>
            </a:endParaRPr>
          </a:p>
          <a:p>
            <a:pPr algn="ctr" marL="12700" marR="5080">
              <a:lnSpc>
                <a:spcPct val="100000"/>
              </a:lnSpc>
              <a:spcBef>
                <a:spcPts val="15"/>
              </a:spcBef>
            </a:pPr>
            <a:r>
              <a:rPr dirty="0" sz="600" spc="-10">
                <a:solidFill>
                  <a:srgbClr val="2F5767"/>
                </a:solidFill>
                <a:latin typeface="Roboto"/>
                <a:cs typeface="Roboto"/>
              </a:rPr>
              <a:t>Security, Governance,  </a:t>
            </a:r>
            <a:r>
              <a:rPr dirty="0" sz="600" spc="-5">
                <a:solidFill>
                  <a:srgbClr val="2F5767"/>
                </a:solidFill>
                <a:latin typeface="Roboto"/>
                <a:cs typeface="Roboto"/>
              </a:rPr>
              <a:t>Lineage &amp;</a:t>
            </a:r>
            <a:r>
              <a:rPr dirty="0" sz="600" spc="-4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600" spc="-5">
                <a:solidFill>
                  <a:srgbClr val="2F5767"/>
                </a:solidFill>
                <a:latin typeface="Roboto"/>
                <a:cs typeface="Roboto"/>
              </a:rPr>
              <a:t>Metadata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664275" y="1650204"/>
            <a:ext cx="639445" cy="696595"/>
            <a:chOff x="5664275" y="1650204"/>
            <a:chExt cx="639445" cy="696595"/>
          </a:xfrm>
        </p:grpSpPr>
        <p:sp>
          <p:nvSpPr>
            <p:cNvPr id="44" name="object 44"/>
            <p:cNvSpPr/>
            <p:nvPr/>
          </p:nvSpPr>
          <p:spPr>
            <a:xfrm>
              <a:off x="5731213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5731213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73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73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5669038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48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5669038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89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48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48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48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8" name="object 48"/>
          <p:cNvSpPr txBox="1"/>
          <p:nvPr/>
        </p:nvSpPr>
        <p:spPr>
          <a:xfrm>
            <a:off x="5716677" y="1898732"/>
            <a:ext cx="47244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1445">
              <a:lnSpc>
                <a:spcPct val="100000"/>
              </a:lnSpc>
              <a:spcBef>
                <a:spcPts val="100"/>
              </a:spcBef>
            </a:pPr>
            <a:r>
              <a:rPr dirty="0" sz="700" spc="-10" b="1">
                <a:solidFill>
                  <a:srgbClr val="2F5767"/>
                </a:solidFill>
                <a:latin typeface="Roboto"/>
                <a:cs typeface="Roboto"/>
              </a:rPr>
              <a:t>Data  </a:t>
            </a:r>
            <a:r>
              <a:rPr dirty="0" sz="700" spc="-20" b="1">
                <a:solidFill>
                  <a:srgbClr val="2F5767"/>
                </a:solidFill>
                <a:latin typeface="Roboto"/>
                <a:cs typeface="Roboto"/>
              </a:rPr>
              <a:t>W</a:t>
            </a:r>
            <a:r>
              <a:rPr dirty="0" sz="700" spc="-10" b="1">
                <a:solidFill>
                  <a:srgbClr val="2F5767"/>
                </a:solidFill>
                <a:latin typeface="Roboto"/>
                <a:cs typeface="Roboto"/>
              </a:rPr>
              <a:t>a</a:t>
            </a:r>
            <a:r>
              <a:rPr dirty="0" sz="700" spc="-15" b="1">
                <a:solidFill>
                  <a:srgbClr val="2F5767"/>
                </a:solidFill>
                <a:latin typeface="Roboto"/>
                <a:cs typeface="Roboto"/>
              </a:rPr>
              <a:t>r</a:t>
            </a:r>
            <a:r>
              <a:rPr dirty="0" sz="700" spc="-10" b="1">
                <a:solidFill>
                  <a:srgbClr val="2F5767"/>
                </a:solidFill>
                <a:latin typeface="Roboto"/>
                <a:cs typeface="Roboto"/>
              </a:rPr>
              <a:t>ehouse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6420124" y="1650204"/>
            <a:ext cx="639445" cy="696595"/>
            <a:chOff x="6420124" y="1650204"/>
            <a:chExt cx="639445" cy="696595"/>
          </a:xfrm>
        </p:grpSpPr>
        <p:sp>
          <p:nvSpPr>
            <p:cNvPr id="50" name="object 50"/>
            <p:cNvSpPr/>
            <p:nvPr/>
          </p:nvSpPr>
          <p:spPr>
            <a:xfrm>
              <a:off x="6487061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6487061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73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73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6424886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73" y="639898"/>
                  </a:moveTo>
                  <a:lnTo>
                    <a:pt x="7549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49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48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424886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49" y="0"/>
                  </a:lnTo>
                  <a:lnTo>
                    <a:pt x="16849" y="0"/>
                  </a:lnTo>
                  <a:lnTo>
                    <a:pt x="550773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48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73" y="639898"/>
                  </a:lnTo>
                  <a:lnTo>
                    <a:pt x="550773" y="639898"/>
                  </a:lnTo>
                  <a:lnTo>
                    <a:pt x="16849" y="639898"/>
                  </a:lnTo>
                  <a:lnTo>
                    <a:pt x="7549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4" name="object 54"/>
          <p:cNvSpPr txBox="1"/>
          <p:nvPr/>
        </p:nvSpPr>
        <p:spPr>
          <a:xfrm>
            <a:off x="6463699" y="1898732"/>
            <a:ext cx="49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CCCCCC"/>
                </a:solidFill>
                <a:latin typeface="Roboto"/>
                <a:cs typeface="Roboto"/>
              </a:rPr>
              <a:t>Data  </a:t>
            </a:r>
            <a:r>
              <a:rPr dirty="0" sz="700" spc="-10">
                <a:solidFill>
                  <a:srgbClr val="CCCCCC"/>
                </a:solidFill>
                <a:latin typeface="Roboto"/>
                <a:cs typeface="Roboto"/>
              </a:rPr>
              <a:t>Engineering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7175998" y="1650204"/>
            <a:ext cx="639445" cy="696595"/>
            <a:chOff x="7175998" y="1650204"/>
            <a:chExt cx="639445" cy="696595"/>
          </a:xfrm>
        </p:grpSpPr>
        <p:sp>
          <p:nvSpPr>
            <p:cNvPr id="56" name="object 56"/>
            <p:cNvSpPr/>
            <p:nvPr/>
          </p:nvSpPr>
          <p:spPr>
            <a:xfrm>
              <a:off x="7242935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7242935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48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48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7180760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73" y="639898"/>
                  </a:moveTo>
                  <a:lnTo>
                    <a:pt x="7549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49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7180760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49" y="0"/>
                  </a:lnTo>
                  <a:lnTo>
                    <a:pt x="16849" y="0"/>
                  </a:lnTo>
                  <a:lnTo>
                    <a:pt x="550773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73" y="639898"/>
                  </a:lnTo>
                  <a:lnTo>
                    <a:pt x="550773" y="639898"/>
                  </a:lnTo>
                  <a:lnTo>
                    <a:pt x="16849" y="639898"/>
                  </a:lnTo>
                  <a:lnTo>
                    <a:pt x="7549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0" name="object 60"/>
          <p:cNvSpPr txBox="1"/>
          <p:nvPr/>
        </p:nvSpPr>
        <p:spPr>
          <a:xfrm>
            <a:off x="7357816" y="1898732"/>
            <a:ext cx="21336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905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CCCCCC"/>
                </a:solidFill>
                <a:latin typeface="Roboto"/>
                <a:cs typeface="Roboto"/>
              </a:rPr>
              <a:t>Data  </a:t>
            </a:r>
            <a:r>
              <a:rPr dirty="0" sz="700" spc="-10">
                <a:solidFill>
                  <a:srgbClr val="CCCCCC"/>
                </a:solidFill>
                <a:latin typeface="Roboto"/>
                <a:cs typeface="Roboto"/>
              </a:rPr>
              <a:t>Flow</a:t>
            </a:r>
            <a:endParaRPr sz="700">
              <a:latin typeface="Roboto"/>
              <a:cs typeface="Roboto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338639" y="3676159"/>
            <a:ext cx="28448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1145" algn="l"/>
              </a:tabLst>
            </a:pPr>
            <a:r>
              <a:rPr dirty="0" u="sng" sz="1000">
                <a:solidFill>
                  <a:srgbClr val="2F5767"/>
                </a:solidFill>
                <a:uFill>
                  <a:solidFill>
                    <a:srgbClr val="00A3AE"/>
                  </a:solidFill>
                </a:uFill>
                <a:latin typeface="Times New Roman"/>
                <a:cs typeface="Times New Roman"/>
              </a:rPr>
              <a:t> 	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910892" y="3563417"/>
            <a:ext cx="1383665" cy="505459"/>
          </a:xfrm>
          <a:prstGeom prst="rect">
            <a:avLst/>
          </a:prstGeom>
          <a:solidFill>
            <a:srgbClr val="FFFFFF"/>
          </a:solidFill>
          <a:ln w="9524">
            <a:solidFill>
              <a:srgbClr val="2F5767"/>
            </a:solidFill>
          </a:ln>
        </p:spPr>
        <p:txBody>
          <a:bodyPr wrap="square" lIns="0" tIns="125095" rIns="0" bIns="0" rtlCol="0" vert="horz">
            <a:spAutoFit/>
          </a:bodyPr>
          <a:lstStyle/>
          <a:p>
            <a:pPr algn="ctr" marL="6985">
              <a:lnSpc>
                <a:spcPct val="100000"/>
              </a:lnSpc>
              <a:spcBef>
                <a:spcPts val="985"/>
              </a:spcBef>
            </a:pPr>
            <a:r>
              <a:rPr dirty="0" sz="1000" spc="-5">
                <a:solidFill>
                  <a:srgbClr val="2F5767"/>
                </a:solidFill>
                <a:latin typeface="Roboto"/>
                <a:cs typeface="Roboto"/>
              </a:rPr>
              <a:t>Data Hub</a:t>
            </a:r>
            <a:r>
              <a:rPr dirty="0" sz="1000" spc="-20">
                <a:solidFill>
                  <a:srgbClr val="2F5767"/>
                </a:solidFill>
                <a:latin typeface="Roboto"/>
                <a:cs typeface="Roboto"/>
              </a:rPr>
              <a:t> </a:t>
            </a:r>
            <a:r>
              <a:rPr dirty="0" sz="1000" spc="-10">
                <a:solidFill>
                  <a:srgbClr val="2F5767"/>
                </a:solidFill>
                <a:latin typeface="Roboto"/>
                <a:cs typeface="Roboto"/>
              </a:rPr>
              <a:t>Clusters</a:t>
            </a:r>
            <a:endParaRPr sz="1000">
              <a:latin typeface="Roboto"/>
              <a:cs typeface="Roboto"/>
            </a:endParaRPr>
          </a:p>
          <a:p>
            <a:pPr algn="ctr" marL="8255">
              <a:lnSpc>
                <a:spcPct val="100000"/>
              </a:lnSpc>
              <a:spcBef>
                <a:spcPts val="15"/>
              </a:spcBef>
            </a:pPr>
            <a:r>
              <a:rPr dirty="0" sz="600" spc="-10">
                <a:solidFill>
                  <a:srgbClr val="2F5767"/>
                </a:solidFill>
                <a:latin typeface="Roboto"/>
                <a:cs typeface="Roboto"/>
              </a:rPr>
              <a:t>Bare </a:t>
            </a:r>
            <a:r>
              <a:rPr dirty="0" sz="600" spc="-5">
                <a:solidFill>
                  <a:srgbClr val="2F5767"/>
                </a:solidFill>
                <a:latin typeface="Roboto"/>
                <a:cs typeface="Roboto"/>
              </a:rPr>
              <a:t>metal </a:t>
            </a:r>
            <a:r>
              <a:rPr dirty="0" sz="600" spc="-10">
                <a:solidFill>
                  <a:srgbClr val="2F5767"/>
                </a:solidFill>
                <a:latin typeface="Roboto"/>
                <a:cs typeface="Roboto"/>
              </a:rPr>
              <a:t>workloads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303351" y="3128031"/>
            <a:ext cx="1953895" cy="708660"/>
            <a:chOff x="5303351" y="3128031"/>
            <a:chExt cx="1953895" cy="708660"/>
          </a:xfrm>
        </p:grpSpPr>
        <p:sp>
          <p:nvSpPr>
            <p:cNvPr id="64" name="object 64"/>
            <p:cNvSpPr/>
            <p:nvPr/>
          </p:nvSpPr>
          <p:spPr>
            <a:xfrm>
              <a:off x="6275012" y="3176018"/>
              <a:ext cx="1905" cy="330835"/>
            </a:xfrm>
            <a:custGeom>
              <a:avLst/>
              <a:gdLst/>
              <a:ahLst/>
              <a:cxnLst/>
              <a:rect l="l" t="t" r="r" b="b"/>
              <a:pathLst>
                <a:path w="1904" h="330835">
                  <a:moveTo>
                    <a:pt x="0" y="0"/>
                  </a:moveTo>
                  <a:lnTo>
                    <a:pt x="1349" y="330299"/>
                  </a:lnTo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259287" y="31327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43274"/>
                  </a:moveTo>
                  <a:lnTo>
                    <a:pt x="15549" y="0"/>
                  </a:lnTo>
                  <a:lnTo>
                    <a:pt x="31474" y="43149"/>
                  </a:lnTo>
                  <a:lnTo>
                    <a:pt x="0" y="4327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6259287" y="313279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74" y="43149"/>
                  </a:moveTo>
                  <a:lnTo>
                    <a:pt x="15549" y="0"/>
                  </a:lnTo>
                  <a:lnTo>
                    <a:pt x="0" y="43274"/>
                  </a:lnTo>
                  <a:lnTo>
                    <a:pt x="31474" y="43149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6260612" y="35062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924" y="43299"/>
                  </a:moveTo>
                  <a:lnTo>
                    <a:pt x="0" y="124"/>
                  </a:lnTo>
                  <a:lnTo>
                    <a:pt x="31474" y="0"/>
                  </a:lnTo>
                  <a:lnTo>
                    <a:pt x="15924" y="4329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6260612" y="3506242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124"/>
                  </a:moveTo>
                  <a:lnTo>
                    <a:pt x="15924" y="43299"/>
                  </a:lnTo>
                  <a:lnTo>
                    <a:pt x="31474" y="0"/>
                  </a:lnTo>
                  <a:lnTo>
                    <a:pt x="0" y="12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308114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308114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580538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580538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4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6929411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31474"/>
                  </a:moveTo>
                  <a:lnTo>
                    <a:pt x="0" y="15749"/>
                  </a:lnTo>
                  <a:lnTo>
                    <a:pt x="43224" y="0"/>
                  </a:lnTo>
                  <a:lnTo>
                    <a:pt x="43224" y="3147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6929411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43224" y="0"/>
                  </a:moveTo>
                  <a:lnTo>
                    <a:pt x="0" y="15749"/>
                  </a:lnTo>
                  <a:lnTo>
                    <a:pt x="43224" y="31474"/>
                  </a:lnTo>
                  <a:lnTo>
                    <a:pt x="43224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7209035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0" y="0"/>
                  </a:lnTo>
                  <a:lnTo>
                    <a:pt x="43224" y="15749"/>
                  </a:lnTo>
                  <a:lnTo>
                    <a:pt x="0" y="31474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7209035" y="3800117"/>
              <a:ext cx="43815" cy="31750"/>
            </a:xfrm>
            <a:custGeom>
              <a:avLst/>
              <a:gdLst/>
              <a:ahLst/>
              <a:cxnLst/>
              <a:rect l="l" t="t" r="r" b="b"/>
              <a:pathLst>
                <a:path w="43815" h="31750">
                  <a:moveTo>
                    <a:pt x="0" y="31474"/>
                  </a:moveTo>
                  <a:lnTo>
                    <a:pt x="43224" y="15749"/>
                  </a:lnTo>
                  <a:lnTo>
                    <a:pt x="0" y="0"/>
                  </a:lnTo>
                  <a:lnTo>
                    <a:pt x="0" y="31474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7" name="object 77"/>
          <p:cNvGrpSpPr/>
          <p:nvPr/>
        </p:nvGrpSpPr>
        <p:grpSpPr>
          <a:xfrm>
            <a:off x="7904646" y="1650204"/>
            <a:ext cx="639445" cy="696595"/>
            <a:chOff x="7904646" y="1650204"/>
            <a:chExt cx="639445" cy="696595"/>
          </a:xfrm>
        </p:grpSpPr>
        <p:sp>
          <p:nvSpPr>
            <p:cNvPr id="78" name="object 78"/>
            <p:cNvSpPr/>
            <p:nvPr/>
          </p:nvSpPr>
          <p:spPr>
            <a:xfrm>
              <a:off x="7971583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48" y="639898"/>
                  </a:moveTo>
                  <a:lnTo>
                    <a:pt x="7524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24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7971583" y="1654966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24" y="0"/>
                  </a:lnTo>
                  <a:lnTo>
                    <a:pt x="16824" y="0"/>
                  </a:lnTo>
                  <a:lnTo>
                    <a:pt x="550773" y="0"/>
                  </a:lnTo>
                  <a:lnTo>
                    <a:pt x="555223" y="0"/>
                  </a:lnTo>
                  <a:lnTo>
                    <a:pt x="559498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48" y="639898"/>
                  </a:lnTo>
                  <a:lnTo>
                    <a:pt x="550773" y="639898"/>
                  </a:lnTo>
                  <a:lnTo>
                    <a:pt x="16824" y="639898"/>
                  </a:lnTo>
                  <a:lnTo>
                    <a:pt x="7524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7909408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560073" y="639898"/>
                  </a:moveTo>
                  <a:lnTo>
                    <a:pt x="7549" y="639898"/>
                  </a:lnTo>
                  <a:lnTo>
                    <a:pt x="0" y="632363"/>
                  </a:lnTo>
                  <a:lnTo>
                    <a:pt x="0" y="7534"/>
                  </a:lnTo>
                  <a:lnTo>
                    <a:pt x="7549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632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7909408" y="1701721"/>
              <a:ext cx="567690" cy="640080"/>
            </a:xfrm>
            <a:custGeom>
              <a:avLst/>
              <a:gdLst/>
              <a:ahLst/>
              <a:cxnLst/>
              <a:rect l="l" t="t" r="r" b="b"/>
              <a:pathLst>
                <a:path w="567690" h="640080">
                  <a:moveTo>
                    <a:pt x="0" y="16829"/>
                  </a:moveTo>
                  <a:lnTo>
                    <a:pt x="0" y="7534"/>
                  </a:lnTo>
                  <a:lnTo>
                    <a:pt x="7549" y="0"/>
                  </a:lnTo>
                  <a:lnTo>
                    <a:pt x="16849" y="0"/>
                  </a:lnTo>
                  <a:lnTo>
                    <a:pt x="550773" y="0"/>
                  </a:lnTo>
                  <a:lnTo>
                    <a:pt x="555248" y="0"/>
                  </a:lnTo>
                  <a:lnTo>
                    <a:pt x="559523" y="1772"/>
                  </a:lnTo>
                  <a:lnTo>
                    <a:pt x="562673" y="4929"/>
                  </a:lnTo>
                  <a:lnTo>
                    <a:pt x="565823" y="8084"/>
                  </a:lnTo>
                  <a:lnTo>
                    <a:pt x="567598" y="12364"/>
                  </a:lnTo>
                  <a:lnTo>
                    <a:pt x="567598" y="16829"/>
                  </a:lnTo>
                  <a:lnTo>
                    <a:pt x="567598" y="623068"/>
                  </a:lnTo>
                  <a:lnTo>
                    <a:pt x="567598" y="632363"/>
                  </a:lnTo>
                  <a:lnTo>
                    <a:pt x="560073" y="639898"/>
                  </a:lnTo>
                  <a:lnTo>
                    <a:pt x="550773" y="639898"/>
                  </a:lnTo>
                  <a:lnTo>
                    <a:pt x="16849" y="639898"/>
                  </a:lnTo>
                  <a:lnTo>
                    <a:pt x="7549" y="639898"/>
                  </a:lnTo>
                  <a:lnTo>
                    <a:pt x="0" y="632363"/>
                  </a:lnTo>
                  <a:lnTo>
                    <a:pt x="0" y="623068"/>
                  </a:lnTo>
                  <a:lnTo>
                    <a:pt x="0" y="16829"/>
                  </a:lnTo>
                  <a:close/>
                </a:path>
              </a:pathLst>
            </a:custGeom>
            <a:ln w="9524">
              <a:solidFill>
                <a:srgbClr val="D8D8D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2" name="object 82"/>
          <p:cNvSpPr txBox="1"/>
          <p:nvPr/>
        </p:nvSpPr>
        <p:spPr>
          <a:xfrm>
            <a:off x="8068259" y="1952072"/>
            <a:ext cx="25019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CCCCCC"/>
                </a:solidFill>
                <a:latin typeface="Roboto"/>
                <a:cs typeface="Roboto"/>
              </a:rPr>
              <a:t>OpDB</a:t>
            </a:r>
            <a:endParaRPr sz="700">
              <a:latin typeface="Roboto"/>
              <a:cs typeface="Roboto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110427" y="3600503"/>
            <a:ext cx="1689735" cy="77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670">
              <a:lnSpc>
                <a:spcPct val="100000"/>
              </a:lnSpc>
              <a:spcBef>
                <a:spcPts val="100"/>
              </a:spcBef>
            </a:pPr>
            <a:r>
              <a:rPr dirty="0" sz="1600" spc="-5" b="1">
                <a:solidFill>
                  <a:srgbClr val="00A3AE"/>
                </a:solidFill>
                <a:latin typeface="Roboto"/>
                <a:cs typeface="Roboto"/>
              </a:rPr>
              <a:t>BASE edition</a:t>
            </a:r>
            <a:r>
              <a:rPr dirty="0" sz="1600" spc="-170" b="1">
                <a:solidFill>
                  <a:srgbClr val="00A3AE"/>
                </a:solidFill>
                <a:latin typeface="Roboto"/>
                <a:cs typeface="Roboto"/>
              </a:rPr>
              <a:t> </a:t>
            </a:r>
            <a:r>
              <a:rPr dirty="0" sz="900" spc="-5" b="0">
                <a:solidFill>
                  <a:srgbClr val="00A3AE"/>
                </a:solidFill>
                <a:latin typeface="Roboto Light"/>
                <a:cs typeface="Roboto Light"/>
              </a:rPr>
              <a:t>(aka </a:t>
            </a:r>
            <a:r>
              <a:rPr dirty="0" sz="900" spc="-10" b="0">
                <a:solidFill>
                  <a:srgbClr val="00A3AE"/>
                </a:solidFill>
                <a:latin typeface="Roboto Light"/>
                <a:cs typeface="Roboto Light"/>
              </a:rPr>
              <a:t>DC)</a:t>
            </a:r>
            <a:endParaRPr sz="900">
              <a:latin typeface="Roboto Light"/>
              <a:cs typeface="Roboto Light"/>
            </a:endParaRPr>
          </a:p>
          <a:p>
            <a:pPr marL="118110" indent="-106045">
              <a:lnSpc>
                <a:spcPct val="100000"/>
              </a:lnSpc>
              <a:spcBef>
                <a:spcPts val="20"/>
              </a:spcBef>
              <a:buFont typeface="Arial"/>
              <a:buChar char="●"/>
              <a:tabLst>
                <a:tab pos="118745" algn="l"/>
              </a:tabLst>
            </a:pPr>
            <a:r>
              <a:rPr dirty="0" sz="1100" spc="-5" b="0">
                <a:solidFill>
                  <a:srgbClr val="D8D8D8"/>
                </a:solidFill>
                <a:latin typeface="Roboto Light"/>
                <a:cs typeface="Roboto Light"/>
              </a:rPr>
              <a:t>Data Hub</a:t>
            </a:r>
            <a:r>
              <a:rPr dirty="0" sz="1100" spc="-1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100" spc="-10" b="0">
                <a:solidFill>
                  <a:srgbClr val="D8D8D8"/>
                </a:solidFill>
                <a:latin typeface="Roboto Light"/>
                <a:cs typeface="Roboto Light"/>
              </a:rPr>
              <a:t>clusters</a:t>
            </a:r>
            <a:endParaRPr sz="1100">
              <a:latin typeface="Roboto Light"/>
              <a:cs typeface="Roboto Light"/>
            </a:endParaRPr>
          </a:p>
          <a:p>
            <a:pPr marL="118110" indent="-106045">
              <a:lnSpc>
                <a:spcPct val="100000"/>
              </a:lnSpc>
              <a:buFont typeface="Arial"/>
              <a:buChar char="●"/>
              <a:tabLst>
                <a:tab pos="118745" algn="l"/>
              </a:tabLst>
            </a:pPr>
            <a:r>
              <a:rPr dirty="0" sz="1100" spc="-10" b="0">
                <a:solidFill>
                  <a:srgbClr val="D8D8D8"/>
                </a:solidFill>
                <a:latin typeface="Roboto Light"/>
                <a:cs typeface="Roboto Light"/>
              </a:rPr>
              <a:t>Storage</a:t>
            </a:r>
            <a:r>
              <a:rPr dirty="0" sz="1100" spc="-1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1100" spc="-10" b="0">
                <a:solidFill>
                  <a:srgbClr val="D8D8D8"/>
                </a:solidFill>
                <a:latin typeface="Roboto Light"/>
                <a:cs typeface="Roboto Light"/>
              </a:rPr>
              <a:t>management</a:t>
            </a:r>
            <a:endParaRPr sz="1100">
              <a:latin typeface="Roboto Light"/>
              <a:cs typeface="Roboto Light"/>
            </a:endParaRPr>
          </a:p>
          <a:p>
            <a:pPr marL="118110" indent="-106045">
              <a:lnSpc>
                <a:spcPct val="100000"/>
              </a:lnSpc>
              <a:buFont typeface="Arial"/>
              <a:buChar char="●"/>
              <a:tabLst>
                <a:tab pos="118745" algn="l"/>
              </a:tabLst>
            </a:pPr>
            <a:r>
              <a:rPr dirty="0" sz="1100" spc="-10" b="0">
                <a:solidFill>
                  <a:srgbClr val="D8D8D8"/>
                </a:solidFill>
                <a:latin typeface="Roboto Light"/>
                <a:cs typeface="Roboto Light"/>
              </a:rPr>
              <a:t>SDX</a:t>
            </a:r>
            <a:endParaRPr sz="1100">
              <a:latin typeface="Roboto Light"/>
              <a:cs typeface="Roboto Light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1113009" y="2589134"/>
            <a:ext cx="1798320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570" indent="-1035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Burst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to </a:t>
            </a: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Public Cloud</a:t>
            </a:r>
            <a:r>
              <a:rPr dirty="0" sz="900" spc="-2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experiences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124897" y="1041322"/>
            <a:ext cx="215011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solidFill>
                  <a:srgbClr val="FF8300"/>
                </a:solidFill>
                <a:latin typeface="Roboto"/>
                <a:cs typeface="Roboto"/>
              </a:rPr>
              <a:t>MAX </a:t>
            </a:r>
            <a:r>
              <a:rPr dirty="0" sz="1600" spc="-5" b="1">
                <a:solidFill>
                  <a:srgbClr val="FF8300"/>
                </a:solidFill>
                <a:latin typeface="Roboto"/>
                <a:cs typeface="Roboto"/>
              </a:rPr>
              <a:t>edition</a:t>
            </a:r>
            <a:r>
              <a:rPr dirty="0" sz="1600" spc="-75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600" spc="-10" b="1">
                <a:solidFill>
                  <a:srgbClr val="FF8300"/>
                </a:solidFill>
                <a:latin typeface="Roboto"/>
                <a:cs typeface="Roboto"/>
              </a:rPr>
              <a:t>(roadmap)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113009" y="1288717"/>
            <a:ext cx="1633220" cy="1325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5570" indent="-10350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16205" algn="l"/>
              </a:tabLst>
            </a:pP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PLUS </a:t>
            </a:r>
            <a:r>
              <a:rPr dirty="0" sz="900" b="0">
                <a:solidFill>
                  <a:srgbClr val="D8D8D8"/>
                </a:solidFill>
                <a:latin typeface="Roboto Light"/>
                <a:cs typeface="Roboto Light"/>
              </a:rPr>
              <a:t>+</a:t>
            </a:r>
            <a:endParaRPr sz="900">
              <a:latin typeface="Roboto Light"/>
              <a:cs typeface="Roboto Light"/>
            </a:endParaRPr>
          </a:p>
          <a:p>
            <a:pPr marL="115570" indent="-103505">
              <a:lnSpc>
                <a:spcPct val="100000"/>
              </a:lnSpc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All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 Experiences</a:t>
            </a:r>
            <a:endParaRPr sz="900">
              <a:latin typeface="Roboto Light"/>
              <a:cs typeface="Roboto Light"/>
            </a:endParaRPr>
          </a:p>
          <a:p>
            <a:pPr marL="115570" indent="-103505">
              <a:lnSpc>
                <a:spcPct val="100000"/>
              </a:lnSpc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Additional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features</a:t>
            </a:r>
            <a:r>
              <a:rPr dirty="0" sz="900" spc="-1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(TBD)</a:t>
            </a:r>
            <a:endParaRPr sz="900">
              <a:latin typeface="Roboto Light"/>
              <a:cs typeface="Roboto Light"/>
            </a:endParaRPr>
          </a:p>
          <a:p>
            <a:pPr marL="24130">
              <a:lnSpc>
                <a:spcPct val="100000"/>
              </a:lnSpc>
              <a:spcBef>
                <a:spcPts val="730"/>
              </a:spcBef>
            </a:pPr>
            <a:r>
              <a:rPr dirty="0" sz="1600" spc="-10" b="1">
                <a:solidFill>
                  <a:srgbClr val="FF8300"/>
                </a:solidFill>
                <a:latin typeface="Roboto"/>
                <a:cs typeface="Roboto"/>
              </a:rPr>
              <a:t>PLUS</a:t>
            </a:r>
            <a:r>
              <a:rPr dirty="0" sz="1600" spc="-15" b="1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600" spc="-10" b="1">
                <a:solidFill>
                  <a:srgbClr val="FF8300"/>
                </a:solidFill>
                <a:latin typeface="Roboto"/>
                <a:cs typeface="Roboto"/>
              </a:rPr>
              <a:t>edition</a:t>
            </a:r>
            <a:endParaRPr sz="1600">
              <a:latin typeface="Roboto"/>
              <a:cs typeface="Roboto"/>
            </a:endParaRPr>
          </a:p>
          <a:p>
            <a:pPr marL="115570" indent="-103505">
              <a:lnSpc>
                <a:spcPct val="100000"/>
              </a:lnSpc>
              <a:spcBef>
                <a:spcPts val="30"/>
              </a:spcBef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BASE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b="0">
                <a:solidFill>
                  <a:srgbClr val="D8D8D8"/>
                </a:solidFill>
                <a:latin typeface="Roboto Light"/>
                <a:cs typeface="Roboto Light"/>
              </a:rPr>
              <a:t>+</a:t>
            </a:r>
            <a:endParaRPr sz="900">
              <a:latin typeface="Roboto Light"/>
              <a:cs typeface="Roboto Light"/>
            </a:endParaRPr>
          </a:p>
          <a:p>
            <a:pPr marL="115570" indent="-103505">
              <a:lnSpc>
                <a:spcPct val="100000"/>
              </a:lnSpc>
              <a:buFont typeface="Arial"/>
              <a:buChar char="●"/>
              <a:tabLst>
                <a:tab pos="116205" algn="l"/>
              </a:tabLst>
            </a:pP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Control </a:t>
            </a: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Plane (DC, WM,</a:t>
            </a:r>
            <a:r>
              <a:rPr dirty="0" sz="900" spc="-20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RM)</a:t>
            </a:r>
            <a:endParaRPr sz="900">
              <a:latin typeface="Roboto Light"/>
              <a:cs typeface="Roboto Light"/>
            </a:endParaRPr>
          </a:p>
          <a:p>
            <a:pPr marL="115570" indent="-103505">
              <a:lnSpc>
                <a:spcPct val="100000"/>
              </a:lnSpc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Any two (2)</a:t>
            </a:r>
            <a:r>
              <a:rPr dirty="0" sz="900" spc="-1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Experiences</a:t>
            </a:r>
            <a:endParaRPr sz="900">
              <a:latin typeface="Roboto Light"/>
              <a:cs typeface="Roboto Light"/>
            </a:endParaRPr>
          </a:p>
          <a:p>
            <a:pPr marL="115570" indent="-103505">
              <a:lnSpc>
                <a:spcPct val="100000"/>
              </a:lnSpc>
              <a:buFont typeface="Arial"/>
              <a:buChar char="●"/>
              <a:tabLst>
                <a:tab pos="116205" algn="l"/>
              </a:tabLst>
            </a:pPr>
            <a:r>
              <a:rPr dirty="0" sz="900" spc="-5" b="0">
                <a:solidFill>
                  <a:srgbClr val="D8D8D8"/>
                </a:solidFill>
                <a:latin typeface="Roboto Light"/>
                <a:cs typeface="Roboto Light"/>
              </a:rPr>
              <a:t>Analytic compute</a:t>
            </a:r>
            <a:r>
              <a:rPr dirty="0" sz="900" spc="-35" b="0">
                <a:solidFill>
                  <a:srgbClr val="D8D8D8"/>
                </a:solidFill>
                <a:latin typeface="Roboto Light"/>
                <a:cs typeface="Roboto Light"/>
              </a:rPr>
              <a:t> </a:t>
            </a:r>
            <a:r>
              <a:rPr dirty="0" sz="900" spc="-10" b="0">
                <a:solidFill>
                  <a:srgbClr val="D8D8D8"/>
                </a:solidFill>
                <a:latin typeface="Roboto Light"/>
                <a:cs typeface="Roboto Light"/>
              </a:rPr>
              <a:t>multiplexing</a:t>
            </a:r>
            <a:endParaRPr sz="900">
              <a:latin typeface="Roboto Light"/>
              <a:cs typeface="Roboto Light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802367" y="1075397"/>
            <a:ext cx="4962525" cy="1682750"/>
          </a:xfrm>
          <a:custGeom>
            <a:avLst/>
            <a:gdLst/>
            <a:ahLst/>
            <a:cxnLst/>
            <a:rect l="l" t="t" r="r" b="b"/>
            <a:pathLst>
              <a:path w="4962525" h="1682750">
                <a:moveTo>
                  <a:pt x="0" y="70054"/>
                </a:moveTo>
                <a:lnTo>
                  <a:pt x="5506" y="42786"/>
                </a:lnTo>
                <a:lnTo>
                  <a:pt x="20521" y="20518"/>
                </a:lnTo>
                <a:lnTo>
                  <a:pt x="42788" y="5505"/>
                </a:lnTo>
                <a:lnTo>
                  <a:pt x="70049" y="0"/>
                </a:lnTo>
                <a:lnTo>
                  <a:pt x="4891940" y="0"/>
                </a:lnTo>
                <a:lnTo>
                  <a:pt x="4930801" y="11769"/>
                </a:lnTo>
                <a:lnTo>
                  <a:pt x="4956658" y="43246"/>
                </a:lnTo>
                <a:lnTo>
                  <a:pt x="4961990" y="70054"/>
                </a:lnTo>
                <a:lnTo>
                  <a:pt x="4961990" y="1612346"/>
                </a:lnTo>
                <a:lnTo>
                  <a:pt x="4956483" y="1639608"/>
                </a:lnTo>
                <a:lnTo>
                  <a:pt x="4941468" y="1661874"/>
                </a:lnTo>
                <a:lnTo>
                  <a:pt x="4919201" y="1676889"/>
                </a:lnTo>
                <a:lnTo>
                  <a:pt x="4891940" y="1682396"/>
                </a:lnTo>
                <a:lnTo>
                  <a:pt x="70049" y="1682396"/>
                </a:lnTo>
                <a:lnTo>
                  <a:pt x="42788" y="1676889"/>
                </a:lnTo>
                <a:lnTo>
                  <a:pt x="20521" y="1661874"/>
                </a:lnTo>
                <a:lnTo>
                  <a:pt x="5506" y="1639608"/>
                </a:lnTo>
                <a:lnTo>
                  <a:pt x="0" y="1612346"/>
                </a:lnTo>
                <a:lnTo>
                  <a:pt x="0" y="70054"/>
                </a:lnTo>
                <a:close/>
              </a:path>
            </a:pathLst>
          </a:custGeom>
          <a:ln w="2857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8" name="object 88"/>
          <p:cNvGrpSpPr/>
          <p:nvPr/>
        </p:nvGrpSpPr>
        <p:grpSpPr>
          <a:xfrm>
            <a:off x="2845031" y="2165978"/>
            <a:ext cx="629920" cy="123189"/>
            <a:chOff x="2845031" y="2165978"/>
            <a:chExt cx="629920" cy="123189"/>
          </a:xfrm>
        </p:grpSpPr>
        <p:sp>
          <p:nvSpPr>
            <p:cNvPr id="89" name="object 89"/>
            <p:cNvSpPr/>
            <p:nvPr/>
          </p:nvSpPr>
          <p:spPr>
            <a:xfrm>
              <a:off x="2859319" y="2227460"/>
              <a:ext cx="471805" cy="6350"/>
            </a:xfrm>
            <a:custGeom>
              <a:avLst/>
              <a:gdLst/>
              <a:ahLst/>
              <a:cxnLst/>
              <a:rect l="l" t="t" r="r" b="b"/>
              <a:pathLst>
                <a:path w="471804" h="6350">
                  <a:moveTo>
                    <a:pt x="0" y="6159"/>
                  </a:moveTo>
                  <a:lnTo>
                    <a:pt x="471474" y="0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3315880" y="2165978"/>
              <a:ext cx="158849" cy="122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1" name="object 91"/>
          <p:cNvGrpSpPr/>
          <p:nvPr/>
        </p:nvGrpSpPr>
        <p:grpSpPr>
          <a:xfrm>
            <a:off x="2845031" y="1403979"/>
            <a:ext cx="629920" cy="123189"/>
            <a:chOff x="2845031" y="1403979"/>
            <a:chExt cx="629920" cy="123189"/>
          </a:xfrm>
        </p:grpSpPr>
        <p:sp>
          <p:nvSpPr>
            <p:cNvPr id="92" name="object 92"/>
            <p:cNvSpPr/>
            <p:nvPr/>
          </p:nvSpPr>
          <p:spPr>
            <a:xfrm>
              <a:off x="2859319" y="1465462"/>
              <a:ext cx="471805" cy="6350"/>
            </a:xfrm>
            <a:custGeom>
              <a:avLst/>
              <a:gdLst/>
              <a:ahLst/>
              <a:cxnLst/>
              <a:rect l="l" t="t" r="r" b="b"/>
              <a:pathLst>
                <a:path w="471804" h="6350">
                  <a:moveTo>
                    <a:pt x="0" y="6159"/>
                  </a:moveTo>
                  <a:lnTo>
                    <a:pt x="471474" y="0"/>
                  </a:lnTo>
                </a:path>
              </a:pathLst>
            </a:custGeom>
            <a:ln w="2857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3315880" y="1403979"/>
              <a:ext cx="158849" cy="1229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4" name="object 94"/>
          <p:cNvGrpSpPr/>
          <p:nvPr/>
        </p:nvGrpSpPr>
        <p:grpSpPr>
          <a:xfrm>
            <a:off x="2845031" y="3918579"/>
            <a:ext cx="629920" cy="123189"/>
            <a:chOff x="2845031" y="3918579"/>
            <a:chExt cx="629920" cy="123189"/>
          </a:xfrm>
        </p:grpSpPr>
        <p:sp>
          <p:nvSpPr>
            <p:cNvPr id="95" name="object 95"/>
            <p:cNvSpPr/>
            <p:nvPr/>
          </p:nvSpPr>
          <p:spPr>
            <a:xfrm>
              <a:off x="2859319" y="3980066"/>
              <a:ext cx="471805" cy="6350"/>
            </a:xfrm>
            <a:custGeom>
              <a:avLst/>
              <a:gdLst/>
              <a:ahLst/>
              <a:cxnLst/>
              <a:rect l="l" t="t" r="r" b="b"/>
              <a:pathLst>
                <a:path w="471804" h="6350">
                  <a:moveTo>
                    <a:pt x="0" y="6149"/>
                  </a:moveTo>
                  <a:lnTo>
                    <a:pt x="471474" y="0"/>
                  </a:lnTo>
                </a:path>
              </a:pathLst>
            </a:custGeom>
            <a:ln w="28574">
              <a:solidFill>
                <a:srgbClr val="2F5767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3315880" y="3918579"/>
              <a:ext cx="158849" cy="1229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7" name="object 97"/>
          <p:cNvSpPr/>
          <p:nvPr/>
        </p:nvSpPr>
        <p:spPr>
          <a:xfrm>
            <a:off x="3802367" y="3361393"/>
            <a:ext cx="4962525" cy="1268095"/>
          </a:xfrm>
          <a:custGeom>
            <a:avLst/>
            <a:gdLst/>
            <a:ahLst/>
            <a:cxnLst/>
            <a:rect l="l" t="t" r="r" b="b"/>
            <a:pathLst>
              <a:path w="4962525" h="1268095">
                <a:moveTo>
                  <a:pt x="0" y="52799"/>
                </a:moveTo>
                <a:lnTo>
                  <a:pt x="4147" y="32241"/>
                </a:lnTo>
                <a:lnTo>
                  <a:pt x="15459" y="15459"/>
                </a:lnTo>
                <a:lnTo>
                  <a:pt x="32241" y="4147"/>
                </a:lnTo>
                <a:lnTo>
                  <a:pt x="52799" y="0"/>
                </a:lnTo>
                <a:lnTo>
                  <a:pt x="4909190" y="0"/>
                </a:lnTo>
                <a:lnTo>
                  <a:pt x="4946515" y="15449"/>
                </a:lnTo>
                <a:lnTo>
                  <a:pt x="4961990" y="52799"/>
                </a:lnTo>
                <a:lnTo>
                  <a:pt x="4961990" y="1214997"/>
                </a:lnTo>
                <a:lnTo>
                  <a:pt x="4957842" y="1235555"/>
                </a:lnTo>
                <a:lnTo>
                  <a:pt x="4946530" y="1252338"/>
                </a:lnTo>
                <a:lnTo>
                  <a:pt x="4929748" y="1263650"/>
                </a:lnTo>
                <a:lnTo>
                  <a:pt x="4909190" y="1267797"/>
                </a:lnTo>
                <a:lnTo>
                  <a:pt x="52799" y="1267797"/>
                </a:lnTo>
                <a:lnTo>
                  <a:pt x="32241" y="1263650"/>
                </a:lnTo>
                <a:lnTo>
                  <a:pt x="15459" y="1252338"/>
                </a:lnTo>
                <a:lnTo>
                  <a:pt x="4147" y="1235555"/>
                </a:lnTo>
                <a:lnTo>
                  <a:pt x="0" y="1214997"/>
                </a:lnTo>
                <a:lnTo>
                  <a:pt x="0" y="52799"/>
                </a:lnTo>
                <a:close/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826884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5" b="0">
                <a:solidFill>
                  <a:srgbClr val="FFFFFF"/>
                </a:solidFill>
                <a:latin typeface="Lato"/>
                <a:cs typeface="Lato"/>
              </a:rPr>
              <a:t>–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HARDWARE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REQUIREMENTS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8839" y="1101497"/>
            <a:ext cx="3266440" cy="594360"/>
          </a:xfrm>
          <a:custGeom>
            <a:avLst/>
            <a:gdLst/>
            <a:ahLst/>
            <a:cxnLst/>
            <a:rect l="l" t="t" r="r" b="b"/>
            <a:pathLst>
              <a:path w="3266440" h="594360">
                <a:moveTo>
                  <a:pt x="0" y="0"/>
                </a:moveTo>
                <a:lnTo>
                  <a:pt x="3266393" y="0"/>
                </a:lnTo>
                <a:lnTo>
                  <a:pt x="3266393" y="594298"/>
                </a:lnTo>
                <a:lnTo>
                  <a:pt x="0" y="5942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323601" y="1106285"/>
            <a:ext cx="3256915" cy="584835"/>
          </a:xfrm>
          <a:prstGeom prst="rect">
            <a:avLst/>
          </a:prstGeom>
          <a:solidFill>
            <a:srgbClr val="990000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911860">
              <a:lnSpc>
                <a:spcPct val="100000"/>
              </a:lnSpc>
            </a:pP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OpenShift/ECS 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Cluster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6443" y="1101547"/>
            <a:ext cx="3266440" cy="594360"/>
          </a:xfrm>
          <a:custGeom>
            <a:avLst/>
            <a:gdLst/>
            <a:ahLst/>
            <a:cxnLst/>
            <a:rect l="l" t="t" r="r" b="b"/>
            <a:pathLst>
              <a:path w="3266440" h="594360">
                <a:moveTo>
                  <a:pt x="0" y="0"/>
                </a:moveTo>
                <a:lnTo>
                  <a:pt x="3266395" y="0"/>
                </a:lnTo>
                <a:lnTo>
                  <a:pt x="3266395" y="594298"/>
                </a:lnTo>
                <a:lnTo>
                  <a:pt x="0" y="59429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051205" y="1106285"/>
            <a:ext cx="3256915" cy="584835"/>
          </a:xfrm>
          <a:prstGeom prst="rect">
            <a:avLst/>
          </a:prstGeom>
          <a:solidFill>
            <a:srgbClr val="666666"/>
          </a:solidFill>
        </p:spPr>
        <p:txBody>
          <a:bodyPr wrap="square" lIns="0" tIns="571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50">
              <a:latin typeface="Times New Roman"/>
              <a:cs typeface="Times New Roman"/>
            </a:endParaRPr>
          </a:p>
          <a:p>
            <a:pPr marL="1054100">
              <a:lnSpc>
                <a:spcPct val="100000"/>
              </a:lnSpc>
            </a:pP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Bare </a:t>
            </a:r>
            <a:r>
              <a:rPr dirty="0" sz="1100" spc="-5">
                <a:solidFill>
                  <a:srgbClr val="F2F2F2"/>
                </a:solidFill>
                <a:latin typeface="Roboto"/>
                <a:cs typeface="Roboto"/>
              </a:rPr>
              <a:t>metal or</a:t>
            </a:r>
            <a:r>
              <a:rPr dirty="0" sz="1100" spc="-10">
                <a:solidFill>
                  <a:srgbClr val="F2F2F2"/>
                </a:solidFill>
                <a:latin typeface="Roboto"/>
                <a:cs typeface="Roboto"/>
              </a:rPr>
              <a:t> VMs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2749" y="1765771"/>
          <a:ext cx="8185784" cy="245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220"/>
                <a:gridCol w="1633220"/>
                <a:gridCol w="1633219"/>
                <a:gridCol w="1633220"/>
                <a:gridCol w="1633220"/>
              </a:tblGrid>
              <a:tr h="294624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Component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Minimum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 b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Recommended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Minimum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 b="1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Recommended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94624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Number of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servers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94624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CPU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(cores)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24</a:t>
                      </a:r>
                      <a:r>
                        <a:rPr dirty="0" sz="1100" spc="-1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16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32</a:t>
                      </a:r>
                      <a:r>
                        <a:rPr dirty="0" sz="1100" spc="-1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cores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294624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RAM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(GB)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32GB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128GB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128GB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384GB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462274">
                <a:tc>
                  <a:txBody>
                    <a:bodyPr/>
                    <a:lstStyle/>
                    <a:p>
                      <a:pPr marL="56515" marR="25082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Storage HDD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(Num</a:t>
                      </a:r>
                      <a:r>
                        <a:rPr dirty="0" sz="1100" spc="-9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 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Capacity</a:t>
                      </a:r>
                      <a:r>
                        <a:rPr dirty="0" sz="1100" spc="-1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1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2TB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12 </a:t>
                      </a:r>
                      <a:r>
                        <a:rPr dirty="0" sz="110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dirty="0" sz="1100" spc="-2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4TB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2TB</a:t>
                      </a:r>
                      <a:r>
                        <a:rPr dirty="0" sz="1100" spc="-1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3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(SATA)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4TB</a:t>
                      </a:r>
                      <a:r>
                        <a:rPr dirty="0" sz="1100" spc="-2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solidFill>
                            <a:srgbClr val="2F5767"/>
                          </a:solidFill>
                          <a:latin typeface="Arial"/>
                          <a:cs typeface="Arial"/>
                        </a:rPr>
                        <a:t>(SSD/NVMe)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FFF2CC"/>
                    </a:solidFill>
                  </a:tcPr>
                </a:tc>
              </a:tr>
              <a:tr h="797548"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Network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marL="332740" marR="32639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dirty="0" sz="11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Minimum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: 1Gbps guaranteed bandwidth between any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nodes in the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cluster (this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is worst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case 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bandwidth, under full load). Recommended: 10Gbps guaranteed</a:t>
                      </a:r>
                      <a:r>
                        <a:rPr dirty="0" sz="1100" spc="-2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bandwidth.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algn="ctr" marL="101600" marR="97155">
                        <a:lnSpc>
                          <a:spcPct val="100000"/>
                        </a:lnSpc>
                      </a:pPr>
                      <a:r>
                        <a:rPr dirty="0" sz="1100" spc="-2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Topology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Recommendation: 25+GbE Spine/Leaf,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max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4:1 oversubscription between the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spine </a:t>
                      </a:r>
                      <a:r>
                        <a:rPr dirty="0" sz="1100" spc="-5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 leaf  </a:t>
                      </a:r>
                      <a:r>
                        <a:rPr dirty="0" sz="110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switches.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51435">
                    <a:lnL w="12700">
                      <a:solidFill>
                        <a:srgbClr val="2F5767"/>
                      </a:solidFill>
                      <a:prstDash val="solid"/>
                    </a:lnL>
                    <a:lnR w="12700">
                      <a:solidFill>
                        <a:srgbClr val="2F5767"/>
                      </a:solidFill>
                      <a:prstDash val="solid"/>
                    </a:lnR>
                    <a:lnT w="12700">
                      <a:solidFill>
                        <a:srgbClr val="2F5767"/>
                      </a:solidFill>
                      <a:prstDash val="solid"/>
                    </a:lnT>
                    <a:lnB w="12700">
                      <a:solidFill>
                        <a:srgbClr val="2F5767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2D3B4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0" y="4640570"/>
            <a:ext cx="6907530" cy="502920"/>
            <a:chOff x="0" y="4640570"/>
            <a:chExt cx="6907530" cy="502920"/>
          </a:xfrm>
        </p:grpSpPr>
        <p:sp>
          <p:nvSpPr>
            <p:cNvPr id="5" name="object 5"/>
            <p:cNvSpPr/>
            <p:nvPr/>
          </p:nvSpPr>
          <p:spPr>
            <a:xfrm>
              <a:off x="0" y="4640570"/>
              <a:ext cx="6907186" cy="50291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11484" y="4852565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298" y="20174"/>
                  </a:moveTo>
                  <a:lnTo>
                    <a:pt x="490284" y="20174"/>
                  </a:lnTo>
                  <a:lnTo>
                    <a:pt x="487259" y="13274"/>
                  </a:lnTo>
                  <a:lnTo>
                    <a:pt x="482931" y="7199"/>
                  </a:lnTo>
                  <a:lnTo>
                    <a:pt x="477611" y="1999"/>
                  </a:lnTo>
                  <a:lnTo>
                    <a:pt x="554298" y="1999"/>
                  </a:lnTo>
                  <a:lnTo>
                    <a:pt x="554298" y="20174"/>
                  </a:lnTo>
                  <a:close/>
                </a:path>
                <a:path w="755015" h="92075">
                  <a:moveTo>
                    <a:pt x="543886" y="54649"/>
                  </a:moveTo>
                  <a:lnTo>
                    <a:pt x="494954" y="54649"/>
                  </a:lnTo>
                  <a:lnTo>
                    <a:pt x="495309" y="51824"/>
                  </a:lnTo>
                  <a:lnTo>
                    <a:pt x="495491" y="48999"/>
                  </a:lnTo>
                  <a:lnTo>
                    <a:pt x="495504" y="42874"/>
                  </a:lnTo>
                  <a:lnTo>
                    <a:pt x="495209" y="39749"/>
                  </a:lnTo>
                  <a:lnTo>
                    <a:pt x="494789" y="36674"/>
                  </a:lnTo>
                  <a:lnTo>
                    <a:pt x="543886" y="36674"/>
                  </a:lnTo>
                  <a:lnTo>
                    <a:pt x="543886" y="54649"/>
                  </a:lnTo>
                  <a:close/>
                </a:path>
                <a:path w="755015" h="92075">
                  <a:moveTo>
                    <a:pt x="554706" y="89899"/>
                  </a:moveTo>
                  <a:lnTo>
                    <a:pt x="478581" y="89899"/>
                  </a:lnTo>
                  <a:lnTo>
                    <a:pt x="483721" y="84674"/>
                  </a:lnTo>
                  <a:lnTo>
                    <a:pt x="487806" y="78499"/>
                  </a:lnTo>
                  <a:lnTo>
                    <a:pt x="490616" y="71724"/>
                  </a:lnTo>
                  <a:lnTo>
                    <a:pt x="554706" y="71724"/>
                  </a:lnTo>
                  <a:lnTo>
                    <a:pt x="554706" y="89899"/>
                  </a:lnTo>
                  <a:close/>
                </a:path>
                <a:path w="755015" h="92075">
                  <a:moveTo>
                    <a:pt x="214949" y="91899"/>
                  </a:moveTo>
                  <a:lnTo>
                    <a:pt x="196328" y="88354"/>
                  </a:lnTo>
                  <a:lnTo>
                    <a:pt x="181641" y="78627"/>
                  </a:lnTo>
                  <a:lnTo>
                    <a:pt x="172007" y="64087"/>
                  </a:lnTo>
                  <a:lnTo>
                    <a:pt x="168547" y="46099"/>
                  </a:lnTo>
                  <a:lnTo>
                    <a:pt x="172007" y="28054"/>
                  </a:lnTo>
                  <a:lnTo>
                    <a:pt x="181641" y="13412"/>
                  </a:lnTo>
                  <a:lnTo>
                    <a:pt x="196328" y="3589"/>
                  </a:lnTo>
                  <a:lnTo>
                    <a:pt x="214949" y="0"/>
                  </a:lnTo>
                  <a:lnTo>
                    <a:pt x="233573" y="3567"/>
                  </a:lnTo>
                  <a:lnTo>
                    <a:pt x="248266" y="13356"/>
                  </a:lnTo>
                  <a:lnTo>
                    <a:pt x="251604" y="18424"/>
                  </a:lnTo>
                  <a:lnTo>
                    <a:pt x="214949" y="18424"/>
                  </a:lnTo>
                  <a:lnTo>
                    <a:pt x="204759" y="20492"/>
                  </a:lnTo>
                  <a:lnTo>
                    <a:pt x="196762" y="26243"/>
                  </a:lnTo>
                  <a:lnTo>
                    <a:pt x="191537" y="35004"/>
                  </a:lnTo>
                  <a:lnTo>
                    <a:pt x="189667" y="46099"/>
                  </a:lnTo>
                  <a:lnTo>
                    <a:pt x="191537" y="57137"/>
                  </a:lnTo>
                  <a:lnTo>
                    <a:pt x="196762" y="65796"/>
                  </a:lnTo>
                  <a:lnTo>
                    <a:pt x="204759" y="71451"/>
                  </a:lnTo>
                  <a:lnTo>
                    <a:pt x="214949" y="73474"/>
                  </a:lnTo>
                  <a:lnTo>
                    <a:pt x="251682" y="73474"/>
                  </a:lnTo>
                  <a:lnTo>
                    <a:pt x="248266" y="78627"/>
                  </a:lnTo>
                  <a:lnTo>
                    <a:pt x="233573" y="88354"/>
                  </a:lnTo>
                  <a:lnTo>
                    <a:pt x="214949" y="91899"/>
                  </a:lnTo>
                  <a:close/>
                </a:path>
                <a:path w="755015" h="92075">
                  <a:moveTo>
                    <a:pt x="251682" y="73474"/>
                  </a:moveTo>
                  <a:lnTo>
                    <a:pt x="214949" y="73474"/>
                  </a:lnTo>
                  <a:lnTo>
                    <a:pt x="225142" y="71426"/>
                  </a:lnTo>
                  <a:lnTo>
                    <a:pt x="233144" y="65731"/>
                  </a:lnTo>
                  <a:lnTo>
                    <a:pt x="238372" y="57063"/>
                  </a:lnTo>
                  <a:lnTo>
                    <a:pt x="240244" y="46099"/>
                  </a:lnTo>
                  <a:lnTo>
                    <a:pt x="238372" y="35004"/>
                  </a:lnTo>
                  <a:lnTo>
                    <a:pt x="233144" y="26243"/>
                  </a:lnTo>
                  <a:lnTo>
                    <a:pt x="225142" y="20492"/>
                  </a:lnTo>
                  <a:lnTo>
                    <a:pt x="214949" y="18424"/>
                  </a:lnTo>
                  <a:lnTo>
                    <a:pt x="251604" y="18424"/>
                  </a:lnTo>
                  <a:lnTo>
                    <a:pt x="257904" y="27991"/>
                  </a:lnTo>
                  <a:lnTo>
                    <a:pt x="261366" y="46099"/>
                  </a:lnTo>
                  <a:lnTo>
                    <a:pt x="257904" y="64087"/>
                  </a:lnTo>
                  <a:lnTo>
                    <a:pt x="251682" y="73474"/>
                  </a:lnTo>
                  <a:close/>
                </a:path>
                <a:path w="755015" h="92075">
                  <a:moveTo>
                    <a:pt x="421099" y="89899"/>
                  </a:moveTo>
                  <a:lnTo>
                    <a:pt x="385889" y="89899"/>
                  </a:lnTo>
                  <a:lnTo>
                    <a:pt x="385889" y="1999"/>
                  </a:lnTo>
                  <a:lnTo>
                    <a:pt x="420256" y="1999"/>
                  </a:lnTo>
                  <a:lnTo>
                    <a:pt x="440086" y="5172"/>
                  </a:lnTo>
                  <a:lnTo>
                    <a:pt x="455604" y="14121"/>
                  </a:lnTo>
                  <a:lnTo>
                    <a:pt x="459577" y="19574"/>
                  </a:lnTo>
                  <a:lnTo>
                    <a:pt x="406244" y="19574"/>
                  </a:lnTo>
                  <a:lnTo>
                    <a:pt x="406244" y="72324"/>
                  </a:lnTo>
                  <a:lnTo>
                    <a:pt x="459888" y="72324"/>
                  </a:lnTo>
                  <a:lnTo>
                    <a:pt x="456030" y="77777"/>
                  </a:lnTo>
                  <a:lnTo>
                    <a:pt x="440803" y="86727"/>
                  </a:lnTo>
                  <a:lnTo>
                    <a:pt x="421099" y="89899"/>
                  </a:lnTo>
                  <a:close/>
                </a:path>
                <a:path w="755015" h="92075">
                  <a:moveTo>
                    <a:pt x="459888" y="72324"/>
                  </a:moveTo>
                  <a:lnTo>
                    <a:pt x="419669" y="72324"/>
                  </a:lnTo>
                  <a:lnTo>
                    <a:pt x="431327" y="70432"/>
                  </a:lnTo>
                  <a:lnTo>
                    <a:pt x="440337" y="65081"/>
                  </a:lnTo>
                  <a:lnTo>
                    <a:pt x="446147" y="56757"/>
                  </a:lnTo>
                  <a:lnTo>
                    <a:pt x="448206" y="45949"/>
                  </a:lnTo>
                  <a:lnTo>
                    <a:pt x="446147" y="35131"/>
                  </a:lnTo>
                  <a:lnTo>
                    <a:pt x="440337" y="26809"/>
                  </a:lnTo>
                  <a:lnTo>
                    <a:pt x="431327" y="21463"/>
                  </a:lnTo>
                  <a:lnTo>
                    <a:pt x="419669" y="19574"/>
                  </a:lnTo>
                  <a:lnTo>
                    <a:pt x="459577" y="19574"/>
                  </a:lnTo>
                  <a:lnTo>
                    <a:pt x="465715" y="27997"/>
                  </a:lnTo>
                  <a:lnTo>
                    <a:pt x="469329" y="45949"/>
                  </a:lnTo>
                  <a:lnTo>
                    <a:pt x="465849" y="63901"/>
                  </a:lnTo>
                  <a:lnTo>
                    <a:pt x="459888" y="72324"/>
                  </a:lnTo>
                  <a:close/>
                </a:path>
                <a:path w="755015" h="92075">
                  <a:moveTo>
                    <a:pt x="46832" y="91899"/>
                  </a:moveTo>
                  <a:lnTo>
                    <a:pt x="28353" y="88344"/>
                  </a:lnTo>
                  <a:lnTo>
                    <a:pt x="13493" y="78590"/>
                  </a:lnTo>
                  <a:lnTo>
                    <a:pt x="3593" y="64003"/>
                  </a:lnTo>
                  <a:lnTo>
                    <a:pt x="0" y="45924"/>
                  </a:lnTo>
                  <a:lnTo>
                    <a:pt x="3593" y="27896"/>
                  </a:lnTo>
                  <a:lnTo>
                    <a:pt x="13493" y="13309"/>
                  </a:lnTo>
                  <a:lnTo>
                    <a:pt x="28353" y="3555"/>
                  </a:lnTo>
                  <a:lnTo>
                    <a:pt x="46832" y="0"/>
                  </a:lnTo>
                  <a:lnTo>
                    <a:pt x="56068" y="877"/>
                  </a:lnTo>
                  <a:lnTo>
                    <a:pt x="64528" y="3421"/>
                  </a:lnTo>
                  <a:lnTo>
                    <a:pt x="72081" y="7498"/>
                  </a:lnTo>
                  <a:lnTo>
                    <a:pt x="78597" y="12974"/>
                  </a:lnTo>
                  <a:lnTo>
                    <a:pt x="72999" y="18574"/>
                  </a:lnTo>
                  <a:lnTo>
                    <a:pt x="47049" y="18574"/>
                  </a:lnTo>
                  <a:lnTo>
                    <a:pt x="36655" y="20665"/>
                  </a:lnTo>
                  <a:lnTo>
                    <a:pt x="28445" y="26428"/>
                  </a:lnTo>
                  <a:lnTo>
                    <a:pt x="23055" y="35101"/>
                  </a:lnTo>
                  <a:lnTo>
                    <a:pt x="21121" y="45949"/>
                  </a:lnTo>
                  <a:lnTo>
                    <a:pt x="23055" y="56766"/>
                  </a:lnTo>
                  <a:lnTo>
                    <a:pt x="28445" y="65456"/>
                  </a:lnTo>
                  <a:lnTo>
                    <a:pt x="36655" y="71230"/>
                  </a:lnTo>
                  <a:lnTo>
                    <a:pt x="47049" y="73324"/>
                  </a:lnTo>
                  <a:lnTo>
                    <a:pt x="75760" y="73324"/>
                  </a:lnTo>
                  <a:lnTo>
                    <a:pt x="79862" y="77424"/>
                  </a:lnTo>
                  <a:lnTo>
                    <a:pt x="73213" y="83515"/>
                  </a:lnTo>
                  <a:lnTo>
                    <a:pt x="65362" y="88065"/>
                  </a:lnTo>
                  <a:lnTo>
                    <a:pt x="56503" y="90914"/>
                  </a:lnTo>
                  <a:lnTo>
                    <a:pt x="46832" y="91899"/>
                  </a:lnTo>
                  <a:close/>
                </a:path>
                <a:path w="755015" h="92075">
                  <a:moveTo>
                    <a:pt x="65477" y="26099"/>
                  </a:moveTo>
                  <a:lnTo>
                    <a:pt x="60257" y="21149"/>
                  </a:lnTo>
                  <a:lnTo>
                    <a:pt x="54272" y="18574"/>
                  </a:lnTo>
                  <a:lnTo>
                    <a:pt x="72999" y="18574"/>
                  </a:lnTo>
                  <a:lnTo>
                    <a:pt x="65477" y="26099"/>
                  </a:lnTo>
                  <a:close/>
                </a:path>
                <a:path w="755015" h="92075">
                  <a:moveTo>
                    <a:pt x="75760" y="73324"/>
                  </a:moveTo>
                  <a:lnTo>
                    <a:pt x="55254" y="73324"/>
                  </a:lnTo>
                  <a:lnTo>
                    <a:pt x="61547" y="70199"/>
                  </a:lnTo>
                  <a:lnTo>
                    <a:pt x="66804" y="64374"/>
                  </a:lnTo>
                  <a:lnTo>
                    <a:pt x="75760" y="73324"/>
                  </a:lnTo>
                  <a:close/>
                </a:path>
                <a:path w="755015" h="92075">
                  <a:moveTo>
                    <a:pt x="161092" y="89899"/>
                  </a:moveTo>
                  <a:lnTo>
                    <a:pt x="99514" y="89899"/>
                  </a:lnTo>
                  <a:lnTo>
                    <a:pt x="99514" y="1999"/>
                  </a:lnTo>
                  <a:lnTo>
                    <a:pt x="119872" y="1999"/>
                  </a:lnTo>
                  <a:lnTo>
                    <a:pt x="119872" y="71999"/>
                  </a:lnTo>
                  <a:lnTo>
                    <a:pt x="161092" y="71999"/>
                  </a:lnTo>
                  <a:lnTo>
                    <a:pt x="161092" y="89899"/>
                  </a:lnTo>
                  <a:close/>
                </a:path>
                <a:path w="755015" h="92075">
                  <a:moveTo>
                    <a:pt x="598493" y="89899"/>
                  </a:moveTo>
                  <a:lnTo>
                    <a:pt x="578546" y="89899"/>
                  </a:lnTo>
                  <a:lnTo>
                    <a:pt x="578546" y="1999"/>
                  </a:lnTo>
                  <a:lnTo>
                    <a:pt x="619068" y="1999"/>
                  </a:lnTo>
                  <a:lnTo>
                    <a:pt x="626994" y="2509"/>
                  </a:lnTo>
                  <a:lnTo>
                    <a:pt x="652444" y="19174"/>
                  </a:lnTo>
                  <a:lnTo>
                    <a:pt x="598493" y="19174"/>
                  </a:lnTo>
                  <a:lnTo>
                    <a:pt x="598493" y="45574"/>
                  </a:lnTo>
                  <a:lnTo>
                    <a:pt x="650826" y="45574"/>
                  </a:lnTo>
                  <a:lnTo>
                    <a:pt x="649373" y="48846"/>
                  </a:lnTo>
                  <a:lnTo>
                    <a:pt x="642506" y="55625"/>
                  </a:lnTo>
                  <a:lnTo>
                    <a:pt x="631676" y="60324"/>
                  </a:lnTo>
                  <a:lnTo>
                    <a:pt x="633223" y="62149"/>
                  </a:lnTo>
                  <a:lnTo>
                    <a:pt x="598493" y="62149"/>
                  </a:lnTo>
                  <a:lnTo>
                    <a:pt x="598493" y="89899"/>
                  </a:lnTo>
                  <a:close/>
                </a:path>
                <a:path w="755015" h="92075">
                  <a:moveTo>
                    <a:pt x="650826" y="45574"/>
                  </a:moveTo>
                  <a:lnTo>
                    <a:pt x="623241" y="45574"/>
                  </a:lnTo>
                  <a:lnTo>
                    <a:pt x="626953" y="44374"/>
                  </a:lnTo>
                  <a:lnTo>
                    <a:pt x="632213" y="39849"/>
                  </a:lnTo>
                  <a:lnTo>
                    <a:pt x="633681" y="36299"/>
                  </a:lnTo>
                  <a:lnTo>
                    <a:pt x="633681" y="28424"/>
                  </a:lnTo>
                  <a:lnTo>
                    <a:pt x="632123" y="24824"/>
                  </a:lnTo>
                  <a:lnTo>
                    <a:pt x="629776" y="22724"/>
                  </a:lnTo>
                  <a:lnTo>
                    <a:pt x="627108" y="20399"/>
                  </a:lnTo>
                  <a:lnTo>
                    <a:pt x="623278" y="19174"/>
                  </a:lnTo>
                  <a:lnTo>
                    <a:pt x="652444" y="19174"/>
                  </a:lnTo>
                  <a:lnTo>
                    <a:pt x="654012" y="22724"/>
                  </a:lnTo>
                  <a:lnTo>
                    <a:pt x="653987" y="32324"/>
                  </a:lnTo>
                  <a:lnTo>
                    <a:pt x="652978" y="40732"/>
                  </a:lnTo>
                  <a:lnTo>
                    <a:pt x="650826" y="45574"/>
                  </a:lnTo>
                  <a:close/>
                </a:path>
                <a:path w="755015" h="92075">
                  <a:moveTo>
                    <a:pt x="656753" y="89899"/>
                  </a:moveTo>
                  <a:lnTo>
                    <a:pt x="633056" y="89899"/>
                  </a:lnTo>
                  <a:lnTo>
                    <a:pt x="609701" y="62149"/>
                  </a:lnTo>
                  <a:lnTo>
                    <a:pt x="633223" y="62149"/>
                  </a:lnTo>
                  <a:lnTo>
                    <a:pt x="656753" y="89899"/>
                  </a:lnTo>
                  <a:close/>
                </a:path>
                <a:path w="755015" h="92075">
                  <a:moveTo>
                    <a:pt x="682163" y="89899"/>
                  </a:moveTo>
                  <a:lnTo>
                    <a:pt x="661578" y="89899"/>
                  </a:lnTo>
                  <a:lnTo>
                    <a:pt x="698678" y="1999"/>
                  </a:lnTo>
                  <a:lnTo>
                    <a:pt x="716916" y="1999"/>
                  </a:lnTo>
                  <a:lnTo>
                    <a:pt x="726666" y="24849"/>
                  </a:lnTo>
                  <a:lnTo>
                    <a:pt x="707996" y="24849"/>
                  </a:lnTo>
                  <a:lnTo>
                    <a:pt x="695768" y="55649"/>
                  </a:lnTo>
                  <a:lnTo>
                    <a:pt x="739808" y="55649"/>
                  </a:lnTo>
                  <a:lnTo>
                    <a:pt x="746764" y="71949"/>
                  </a:lnTo>
                  <a:lnTo>
                    <a:pt x="689298" y="71949"/>
                  </a:lnTo>
                  <a:lnTo>
                    <a:pt x="682163" y="89899"/>
                  </a:lnTo>
                  <a:close/>
                </a:path>
                <a:path w="755015" h="92075">
                  <a:moveTo>
                    <a:pt x="739808" y="55649"/>
                  </a:moveTo>
                  <a:lnTo>
                    <a:pt x="720233" y="55649"/>
                  </a:lnTo>
                  <a:lnTo>
                    <a:pt x="707996" y="24849"/>
                  </a:lnTo>
                  <a:lnTo>
                    <a:pt x="726666" y="24849"/>
                  </a:lnTo>
                  <a:lnTo>
                    <a:pt x="739808" y="55649"/>
                  </a:lnTo>
                  <a:close/>
                </a:path>
                <a:path w="755015" h="92075">
                  <a:moveTo>
                    <a:pt x="754423" y="89899"/>
                  </a:moveTo>
                  <a:lnTo>
                    <a:pt x="733826" y="89899"/>
                  </a:lnTo>
                  <a:lnTo>
                    <a:pt x="726706" y="71949"/>
                  </a:lnTo>
                  <a:lnTo>
                    <a:pt x="746764" y="71949"/>
                  </a:lnTo>
                  <a:lnTo>
                    <a:pt x="754423" y="89899"/>
                  </a:lnTo>
                  <a:close/>
                </a:path>
                <a:path w="755015" h="92075">
                  <a:moveTo>
                    <a:pt x="320926" y="91899"/>
                  </a:moveTo>
                  <a:lnTo>
                    <a:pt x="304780" y="88990"/>
                  </a:lnTo>
                  <a:lnTo>
                    <a:pt x="292279" y="80681"/>
                  </a:lnTo>
                  <a:lnTo>
                    <a:pt x="284204" y="67599"/>
                  </a:lnTo>
                  <a:lnTo>
                    <a:pt x="281339" y="50374"/>
                  </a:lnTo>
                  <a:lnTo>
                    <a:pt x="281339" y="1999"/>
                  </a:lnTo>
                  <a:lnTo>
                    <a:pt x="301681" y="1999"/>
                  </a:lnTo>
                  <a:lnTo>
                    <a:pt x="301681" y="51149"/>
                  </a:lnTo>
                  <a:lnTo>
                    <a:pt x="303109" y="60512"/>
                  </a:lnTo>
                  <a:lnTo>
                    <a:pt x="307093" y="67534"/>
                  </a:lnTo>
                  <a:lnTo>
                    <a:pt x="313182" y="71944"/>
                  </a:lnTo>
                  <a:lnTo>
                    <a:pt x="320926" y="73474"/>
                  </a:lnTo>
                  <a:lnTo>
                    <a:pt x="354024" y="73474"/>
                  </a:lnTo>
                  <a:lnTo>
                    <a:pt x="349576" y="80681"/>
                  </a:lnTo>
                  <a:lnTo>
                    <a:pt x="337074" y="88990"/>
                  </a:lnTo>
                  <a:lnTo>
                    <a:pt x="320926" y="91899"/>
                  </a:lnTo>
                  <a:close/>
                </a:path>
                <a:path w="755015" h="92075">
                  <a:moveTo>
                    <a:pt x="354024" y="73474"/>
                  </a:moveTo>
                  <a:lnTo>
                    <a:pt x="320926" y="73474"/>
                  </a:lnTo>
                  <a:lnTo>
                    <a:pt x="328671" y="71944"/>
                  </a:lnTo>
                  <a:lnTo>
                    <a:pt x="334756" y="67534"/>
                  </a:lnTo>
                  <a:lnTo>
                    <a:pt x="338735" y="60512"/>
                  </a:lnTo>
                  <a:lnTo>
                    <a:pt x="340161" y="51149"/>
                  </a:lnTo>
                  <a:lnTo>
                    <a:pt x="340161" y="1999"/>
                  </a:lnTo>
                  <a:lnTo>
                    <a:pt x="360516" y="1999"/>
                  </a:lnTo>
                  <a:lnTo>
                    <a:pt x="360516" y="50374"/>
                  </a:lnTo>
                  <a:lnTo>
                    <a:pt x="357651" y="67599"/>
                  </a:lnTo>
                  <a:lnTo>
                    <a:pt x="354024" y="73474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80339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5" b="0">
                <a:solidFill>
                  <a:srgbClr val="FFFFFF"/>
                </a:solidFill>
                <a:latin typeface="Lato"/>
                <a:cs typeface="Lato"/>
              </a:rPr>
              <a:t>CLOUD: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50" b="0">
                <a:solidFill>
                  <a:srgbClr val="FFFFFF"/>
                </a:solidFill>
                <a:latin typeface="Lato"/>
                <a:cs typeface="Lato"/>
              </a:rPr>
              <a:t>WHAT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IS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PRICED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10" b="0">
                <a:solidFill>
                  <a:srgbClr val="FFFFFF"/>
                </a:solidFill>
                <a:latin typeface="Lato"/>
                <a:cs typeface="Lato"/>
              </a:rPr>
              <a:t>LICENSED?</a:t>
            </a:r>
            <a:endParaRPr sz="2200">
              <a:latin typeface="Lato"/>
              <a:cs typeface="Lato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4336" y="1066135"/>
          <a:ext cx="6091555" cy="2421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2500"/>
                <a:gridCol w="3067050"/>
                <a:gridCol w="2057400"/>
              </a:tblGrid>
              <a:tr h="449449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000" spc="-3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Services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000" spc="-1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Engineering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190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$650/CCU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</a:tr>
              <a:tr h="32697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000" spc="-1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Warehouse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</a:tr>
              <a:tr h="326974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Machine</a:t>
                      </a:r>
                      <a:r>
                        <a:rPr dirty="0" sz="1000" spc="-1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Learning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</a:tr>
              <a:tr h="326974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Ozone Object Store with</a:t>
                      </a:r>
                      <a:r>
                        <a:rPr dirty="0" sz="1000" spc="-2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SDX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950">
                        <a:latin typeface="Times New Roman"/>
                        <a:cs typeface="Times New Roman"/>
                      </a:endParaRPr>
                    </a:p>
                    <a:p>
                      <a:pPr marL="629285">
                        <a:lnSpc>
                          <a:spcPct val="100000"/>
                        </a:lnSpc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$10,000/Node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D3B44"/>
                    </a:solidFill>
                  </a:tcPr>
                </a:tc>
              </a:tr>
              <a:tr h="147692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D3B44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63245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Select 3rd Party Storage with</a:t>
                      </a:r>
                      <a:r>
                        <a:rPr dirty="0" sz="1000" spc="-2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SDX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solidFill>
                      <a:srgbClr val="2D3B44"/>
                    </a:solidFill>
                  </a:tcPr>
                </a:tc>
              </a:tr>
              <a:tr h="179282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Base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882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+</a:t>
                      </a:r>
                      <a:endParaRPr sz="10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dirty="0" sz="1000" spc="-1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Variable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Compute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</a:tr>
              <a:tr h="163617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88265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HDFS with</a:t>
                      </a:r>
                      <a:r>
                        <a:rPr dirty="0" sz="1000" spc="-1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SDX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254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</a:tr>
              <a:tr h="16335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65"/>
                        </a:lnSpc>
                        <a:spcBef>
                          <a:spcPts val="20"/>
                        </a:spcBef>
                      </a:pPr>
                      <a:r>
                        <a:rPr dirty="0" sz="100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000" spc="-10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Storage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254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solidFill>
                      <a:srgbClr val="2D3B44"/>
                    </a:solidFill>
                  </a:tcPr>
                </a:tc>
              </a:tr>
              <a:tr h="3269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Traditional Data</a:t>
                      </a:r>
                      <a:r>
                        <a:rPr dirty="0" sz="1000" spc="-1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>
                          <a:solidFill>
                            <a:srgbClr val="FF6D01"/>
                          </a:solidFill>
                          <a:latin typeface="Arial"/>
                          <a:cs typeface="Arial"/>
                        </a:rPr>
                        <a:t>Clusters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7239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415724" y="3514635"/>
            <a:ext cx="322008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Cloudera Compute Unit </a:t>
            </a:r>
            <a:r>
              <a:rPr dirty="0" sz="1000" b="1" i="1">
                <a:solidFill>
                  <a:srgbClr val="FFFFFF"/>
                </a:solidFill>
                <a:latin typeface="Arial"/>
                <a:cs typeface="Arial"/>
              </a:rPr>
              <a:t>(CCU)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- 1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Core and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8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GB</a:t>
            </a:r>
            <a:r>
              <a:rPr dirty="0" sz="1000" spc="-8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RAM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5724" y="3819435"/>
            <a:ext cx="45002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 b="1" i="1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compute price: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$75 per CCU over 16 Cores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128GB RAM Node</a:t>
            </a:r>
            <a:r>
              <a:rPr dirty="0" sz="1000" spc="-25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cap;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5724" y="4124234"/>
            <a:ext cx="567309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10" b="1" i="1">
                <a:solidFill>
                  <a:srgbClr val="FFFFFF"/>
                </a:solidFill>
                <a:latin typeface="Arial"/>
                <a:cs typeface="Arial"/>
              </a:rPr>
              <a:t>Variable </a:t>
            </a:r>
            <a:r>
              <a:rPr dirty="0" sz="1000" spc="-5" b="1" i="1">
                <a:solidFill>
                  <a:srgbClr val="FFFFFF"/>
                </a:solidFill>
                <a:latin typeface="Arial"/>
                <a:cs typeface="Arial"/>
              </a:rPr>
              <a:t>storage price: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HDFS: $25 per TB over 48TB Node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cap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or Ozone/Third Party Storage $100  </a:t>
            </a:r>
            <a:r>
              <a:rPr dirty="0" sz="1000" spc="-5" i="1">
                <a:solidFill>
                  <a:srgbClr val="FFFFFF"/>
                </a:solidFill>
                <a:latin typeface="Arial"/>
                <a:cs typeface="Arial"/>
              </a:rPr>
              <a:t>per TB over 48TB Node</a:t>
            </a:r>
            <a:r>
              <a:rPr dirty="0" sz="1000" spc="-10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000" i="1">
                <a:solidFill>
                  <a:srgbClr val="FFFFFF"/>
                </a:solidFill>
                <a:latin typeface="Arial"/>
                <a:cs typeface="Arial"/>
              </a:rPr>
              <a:t>cap.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74024" y="990185"/>
            <a:ext cx="2493645" cy="3163570"/>
            <a:chOff x="6574024" y="990185"/>
            <a:chExt cx="2493645" cy="3163570"/>
          </a:xfrm>
        </p:grpSpPr>
        <p:sp>
          <p:nvSpPr>
            <p:cNvPr id="13" name="object 13"/>
            <p:cNvSpPr/>
            <p:nvPr/>
          </p:nvSpPr>
          <p:spPr>
            <a:xfrm>
              <a:off x="6578786" y="994947"/>
              <a:ext cx="2484120" cy="3154045"/>
            </a:xfrm>
            <a:custGeom>
              <a:avLst/>
              <a:gdLst/>
              <a:ahLst/>
              <a:cxnLst/>
              <a:rect l="l" t="t" r="r" b="b"/>
              <a:pathLst>
                <a:path w="2484120" h="3154045">
                  <a:moveTo>
                    <a:pt x="0" y="0"/>
                  </a:moveTo>
                  <a:lnTo>
                    <a:pt x="2483994" y="0"/>
                  </a:lnTo>
                  <a:lnTo>
                    <a:pt x="2483994" y="3153593"/>
                  </a:lnTo>
                  <a:lnTo>
                    <a:pt x="0" y="315359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FF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6792411" y="1195997"/>
              <a:ext cx="2095500" cy="1177925"/>
            </a:xfrm>
            <a:custGeom>
              <a:avLst/>
              <a:gdLst/>
              <a:ahLst/>
              <a:cxnLst/>
              <a:rect l="l" t="t" r="r" b="b"/>
              <a:pathLst>
                <a:path w="2095500" h="1177925">
                  <a:moveTo>
                    <a:pt x="0" y="0"/>
                  </a:moveTo>
                  <a:lnTo>
                    <a:pt x="2095195" y="0"/>
                  </a:lnTo>
                  <a:lnTo>
                    <a:pt x="2095195" y="1177497"/>
                  </a:lnTo>
                  <a:lnTo>
                    <a:pt x="0" y="1177497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7376406" y="1215298"/>
            <a:ext cx="938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Data</a:t>
            </a:r>
            <a:r>
              <a:rPr dirty="0" sz="1200" spc="-65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200" spc="-5">
                <a:solidFill>
                  <a:srgbClr val="FF8300"/>
                </a:solidFill>
                <a:latin typeface="Roboto"/>
                <a:cs typeface="Roboto"/>
              </a:rPr>
              <a:t>Services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1908" y="3141218"/>
            <a:ext cx="318770" cy="511809"/>
          </a:xfrm>
          <a:prstGeom prst="rect">
            <a:avLst/>
          </a:prstGeom>
          <a:ln w="9524">
            <a:solidFill>
              <a:srgbClr val="00A3A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dirty="0" sz="500" spc="-20" b="0">
                <a:solidFill>
                  <a:srgbClr val="00A3AE"/>
                </a:solidFill>
                <a:latin typeface="Roboto Light"/>
                <a:cs typeface="Roboto Light"/>
              </a:rPr>
              <a:t>DATA</a:t>
            </a:r>
            <a:r>
              <a:rPr dirty="0" sz="500" spc="-40" b="0">
                <a:solidFill>
                  <a:srgbClr val="00A3AE"/>
                </a:solidFill>
                <a:latin typeface="Roboto Light"/>
                <a:cs typeface="Roboto Light"/>
              </a:rPr>
              <a:t> </a:t>
            </a:r>
            <a:r>
              <a:rPr dirty="0" sz="500" spc="-10" b="0">
                <a:solidFill>
                  <a:srgbClr val="00A3AE"/>
                </a:solidFill>
                <a:latin typeface="Roboto Light"/>
                <a:cs typeface="Roboto Light"/>
              </a:rPr>
              <a:t>HUB</a:t>
            </a:r>
            <a:endParaRPr sz="500">
              <a:latin typeface="Roboto Light"/>
              <a:cs typeface="Roboto 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93161" y="3811467"/>
            <a:ext cx="2095500" cy="148590"/>
          </a:xfrm>
          <a:prstGeom prst="rect">
            <a:avLst/>
          </a:prstGeom>
          <a:solidFill>
            <a:srgbClr val="2D3B44"/>
          </a:solidFill>
          <a:ln w="9524">
            <a:solidFill>
              <a:srgbClr val="999999"/>
            </a:solidFill>
          </a:ln>
        </p:spPr>
        <p:txBody>
          <a:bodyPr wrap="square" lIns="0" tIns="254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00"/>
              </a:spcBef>
            </a:pPr>
            <a:r>
              <a:rPr dirty="0" sz="600" spc="-10" b="0">
                <a:solidFill>
                  <a:srgbClr val="999999"/>
                </a:solidFill>
                <a:latin typeface="Roboto Light"/>
                <a:cs typeface="Roboto Light"/>
              </a:rPr>
              <a:t>Bare </a:t>
            </a:r>
            <a:r>
              <a:rPr dirty="0" sz="600" spc="-5" b="0">
                <a:solidFill>
                  <a:srgbClr val="999999"/>
                </a:solidFill>
                <a:latin typeface="Roboto Light"/>
                <a:cs typeface="Roboto Light"/>
              </a:rPr>
              <a:t>Metal Servers</a:t>
            </a:r>
            <a:endParaRPr sz="600">
              <a:latin typeface="Roboto Light"/>
              <a:cs typeface="Roboto 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93286" y="2424270"/>
            <a:ext cx="2095500" cy="274320"/>
          </a:xfrm>
          <a:prstGeom prst="rect">
            <a:avLst/>
          </a:prstGeom>
          <a:solidFill>
            <a:srgbClr val="2D3B44"/>
          </a:solidFill>
          <a:ln w="9524">
            <a:solidFill>
              <a:srgbClr val="999999"/>
            </a:solidFill>
          </a:ln>
        </p:spPr>
        <p:txBody>
          <a:bodyPr wrap="square" lIns="0" tIns="71755" rIns="0" bIns="0" rtlCol="0" vert="horz">
            <a:spAutoFit/>
          </a:bodyPr>
          <a:lstStyle/>
          <a:p>
            <a:pPr marL="353695">
              <a:lnSpc>
                <a:spcPct val="100000"/>
              </a:lnSpc>
              <a:spcBef>
                <a:spcPts val="565"/>
              </a:spcBef>
            </a:pP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K8S Containers </a:t>
            </a:r>
            <a:r>
              <a:rPr dirty="0" sz="800" b="0">
                <a:solidFill>
                  <a:srgbClr val="999999"/>
                </a:solidFill>
                <a:latin typeface="Roboto Light"/>
                <a:cs typeface="Roboto Light"/>
              </a:rPr>
              <a:t>- </a:t>
            </a:r>
            <a:r>
              <a:rPr dirty="0" sz="800" spc="-40" b="0">
                <a:solidFill>
                  <a:srgbClr val="999999"/>
                </a:solidFill>
                <a:latin typeface="Roboto Light"/>
                <a:cs typeface="Roboto Light"/>
              </a:rPr>
              <a:t>OCP, </a:t>
            </a:r>
            <a:r>
              <a:rPr dirty="0" sz="800" spc="-5" b="0">
                <a:solidFill>
                  <a:srgbClr val="999999"/>
                </a:solidFill>
                <a:latin typeface="Roboto Light"/>
                <a:cs typeface="Roboto Light"/>
              </a:rPr>
              <a:t>OKE,</a:t>
            </a:r>
            <a:r>
              <a:rPr dirty="0" sz="800" spc="10" b="0">
                <a:solidFill>
                  <a:srgbClr val="999999"/>
                </a:solidFill>
                <a:latin typeface="Roboto Light"/>
                <a:cs typeface="Roboto Light"/>
              </a:rPr>
              <a:t> </a:t>
            </a:r>
            <a:r>
              <a:rPr dirty="0" sz="800" spc="-10" b="0">
                <a:solidFill>
                  <a:srgbClr val="999999"/>
                </a:solidFill>
                <a:latin typeface="Roboto Light"/>
                <a:cs typeface="Roboto Light"/>
              </a:rPr>
              <a:t>etc.</a:t>
            </a:r>
            <a:endParaRPr sz="800">
              <a:latin typeface="Roboto Light"/>
              <a:cs typeface="Roboto Ligh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888611" y="1928188"/>
            <a:ext cx="1888489" cy="274320"/>
            <a:chOff x="6888611" y="1928188"/>
            <a:chExt cx="1888489" cy="274320"/>
          </a:xfrm>
        </p:grpSpPr>
        <p:sp>
          <p:nvSpPr>
            <p:cNvPr id="20" name="object 20"/>
            <p:cNvSpPr/>
            <p:nvPr/>
          </p:nvSpPr>
          <p:spPr>
            <a:xfrm>
              <a:off x="7292385" y="1928188"/>
              <a:ext cx="272974" cy="2743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8099908" y="1928188"/>
              <a:ext cx="272974" cy="27431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7696134" y="1928188"/>
              <a:ext cx="272974" cy="27431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8503683" y="1928188"/>
              <a:ext cx="272974" cy="2743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888611" y="1928188"/>
              <a:ext cx="272974" cy="2743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/>
          <p:cNvSpPr txBox="1"/>
          <p:nvPr/>
        </p:nvSpPr>
        <p:spPr>
          <a:xfrm>
            <a:off x="6959717" y="2181001"/>
            <a:ext cx="178498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75920" algn="l"/>
                <a:tab pos="791845" algn="l"/>
                <a:tab pos="1209040" algn="l"/>
                <a:tab pos="1610360" algn="l"/>
              </a:tabLst>
            </a:pP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D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F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	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D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E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	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D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W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	</a:t>
            </a:r>
            <a:r>
              <a:rPr dirty="0" sz="900" spc="-10">
                <a:solidFill>
                  <a:srgbClr val="FF8300"/>
                </a:solidFill>
                <a:latin typeface="Roboto"/>
                <a:cs typeface="Roboto"/>
              </a:rPr>
              <a:t>O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D</a:t>
            </a:r>
            <a:r>
              <a:rPr dirty="0" sz="900">
                <a:solidFill>
                  <a:srgbClr val="FF8300"/>
                </a:solidFill>
                <a:latin typeface="Roboto"/>
                <a:cs typeface="Roboto"/>
              </a:rPr>
              <a:t>	</a:t>
            </a:r>
            <a:r>
              <a:rPr dirty="0" sz="900" spc="-5">
                <a:solidFill>
                  <a:srgbClr val="FF8300"/>
                </a:solidFill>
                <a:latin typeface="Roboto"/>
                <a:cs typeface="Roboto"/>
              </a:rPr>
              <a:t>ML</a:t>
            </a:r>
            <a:endParaRPr sz="900">
              <a:latin typeface="Roboto"/>
              <a:cs typeface="Roboto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54186" y="1519721"/>
            <a:ext cx="1951989" cy="320675"/>
          </a:xfrm>
          <a:custGeom>
            <a:avLst/>
            <a:gdLst/>
            <a:ahLst/>
            <a:cxnLst/>
            <a:rect l="l" t="t" r="r" b="b"/>
            <a:pathLst>
              <a:path w="1951990" h="320675">
                <a:moveTo>
                  <a:pt x="0" y="0"/>
                </a:moveTo>
                <a:lnTo>
                  <a:pt x="1951496" y="0"/>
                </a:lnTo>
                <a:lnTo>
                  <a:pt x="1951496" y="320099"/>
                </a:lnTo>
                <a:lnTo>
                  <a:pt x="0" y="3200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939910" y="1663513"/>
            <a:ext cx="40386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700" spc="-10" b="0">
                <a:solidFill>
                  <a:srgbClr val="FF8300"/>
                </a:solidFill>
                <a:latin typeface="Roboto Light"/>
                <a:cs typeface="Roboto Light"/>
              </a:rPr>
              <a:t>CONSOLE</a:t>
            </a:r>
            <a:endParaRPr sz="700">
              <a:latin typeface="Roboto Light"/>
              <a:cs typeface="Roboto Light"/>
            </a:endParaRPr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6856498" y="3136456"/>
          <a:ext cx="1592580" cy="520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5840"/>
                <a:gridCol w="230504"/>
                <a:gridCol w="44450"/>
                <a:gridCol w="296544"/>
              </a:tblGrid>
              <a:tr h="296674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5">
                      <a:solidFill>
                        <a:srgbClr val="00A3AE"/>
                      </a:solidFill>
                      <a:prstDash val="solid"/>
                    </a:lnL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214474"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dirty="0" sz="700" spc="-5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FILE &amp; </a:t>
                      </a:r>
                      <a:r>
                        <a:rPr dirty="0" sz="700" spc="-10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OBJECT</a:t>
                      </a:r>
                      <a:r>
                        <a:rPr dirty="0" sz="700" spc="-40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 </a:t>
                      </a:r>
                      <a:r>
                        <a:rPr dirty="0" sz="700" spc="-10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STORE</a:t>
                      </a:r>
                      <a:endParaRPr sz="700">
                        <a:latin typeface="Roboto Light"/>
                        <a:cs typeface="Roboto Light"/>
                      </a:endParaRPr>
                    </a:p>
                  </a:txBody>
                  <a:tcPr marL="0" marR="0" marB="0" marT="70485">
                    <a:lnL w="9525">
                      <a:solidFill>
                        <a:srgbClr val="00A3AE"/>
                      </a:solidFill>
                      <a:prstDash val="solid"/>
                    </a:lnL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spc="-10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HDFS</a:t>
                      </a:r>
                      <a:endParaRPr sz="500">
                        <a:latin typeface="Roboto Light"/>
                        <a:cs typeface="Roboto Light"/>
                      </a:endParaRPr>
                    </a:p>
                  </a:txBody>
                  <a:tcPr marL="0" marR="0" marB="0" marT="635"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52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00" spc="-10" b="0">
                          <a:solidFill>
                            <a:srgbClr val="00A3AE"/>
                          </a:solidFill>
                          <a:latin typeface="Roboto Light"/>
                          <a:cs typeface="Roboto Light"/>
                        </a:rPr>
                        <a:t>OZONE</a:t>
                      </a:r>
                      <a:endParaRPr sz="500">
                        <a:latin typeface="Roboto Light"/>
                        <a:cs typeface="Roboto Light"/>
                      </a:endParaRPr>
                    </a:p>
                  </a:txBody>
                  <a:tcPr marL="0" marR="0" marB="0" marT="635">
                    <a:lnR w="9525">
                      <a:solidFill>
                        <a:srgbClr val="00A3AE"/>
                      </a:solidFill>
                      <a:prstDash val="solid"/>
                    </a:lnR>
                    <a:lnT w="9525">
                      <a:solidFill>
                        <a:srgbClr val="00A3AE"/>
                      </a:solidFill>
                      <a:prstDash val="solid"/>
                    </a:lnT>
                    <a:lnB w="9525">
                      <a:solidFill>
                        <a:srgbClr val="00A3AE"/>
                      </a:solidFill>
                      <a:prstDash val="solid"/>
                    </a:lnB>
                    <a:solidFill>
                      <a:srgbClr val="2D3B44"/>
                    </a:solidFill>
                  </a:tcPr>
                </a:tc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6914510" y="1565976"/>
            <a:ext cx="1846580" cy="132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789940" algn="l"/>
                <a:tab pos="1108075" algn="l"/>
              </a:tabLst>
            </a:pPr>
            <a:r>
              <a:rPr dirty="0" baseline="3968" sz="1050" spc="-7" b="0">
                <a:solidFill>
                  <a:srgbClr val="FF8300"/>
                </a:solidFill>
                <a:latin typeface="Roboto Light"/>
                <a:cs typeface="Roboto Light"/>
              </a:rPr>
              <a:t>MANAGEMENT	</a:t>
            </a:r>
            <a:r>
              <a:rPr dirty="0" sz="400" spc="-15" b="0">
                <a:solidFill>
                  <a:srgbClr val="FF8300"/>
                </a:solidFill>
                <a:latin typeface="Roboto Light"/>
                <a:cs typeface="Roboto Light"/>
              </a:rPr>
              <a:t>DATA	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REPLICATION</a:t>
            </a:r>
            <a:r>
              <a:rPr dirty="0" sz="400" spc="55" b="0">
                <a:solidFill>
                  <a:srgbClr val="FF8300"/>
                </a:solidFill>
                <a:latin typeface="Roboto Light"/>
                <a:cs typeface="Roboto Light"/>
              </a:rPr>
              <a:t> 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WORKLOAD</a:t>
            </a:r>
            <a:endParaRPr sz="400">
              <a:latin typeface="Roboto Light"/>
              <a:cs typeface="Roboto Ligh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57579" y="1665036"/>
            <a:ext cx="1064260" cy="86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99415" algn="l"/>
                <a:tab pos="810895" algn="l"/>
              </a:tabLst>
            </a:pP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C</a:t>
            </a:r>
            <a:r>
              <a:rPr dirty="0" sz="400" spc="-3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20" b="0">
                <a:solidFill>
                  <a:srgbClr val="FF8300"/>
                </a:solidFill>
                <a:latin typeface="Roboto Light"/>
                <a:cs typeface="Roboto Light"/>
              </a:rPr>
              <a:t>T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20" b="0">
                <a:solidFill>
                  <a:srgbClr val="FF8300"/>
                </a:solidFill>
                <a:latin typeface="Roboto Light"/>
                <a:cs typeface="Roboto Light"/>
              </a:rPr>
              <a:t>L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O</a:t>
            </a:r>
            <a:r>
              <a:rPr dirty="0" sz="400" spc="-5" b="0">
                <a:solidFill>
                  <a:srgbClr val="FF8300"/>
                </a:solidFill>
                <a:latin typeface="Roboto Light"/>
                <a:cs typeface="Roboto Light"/>
              </a:rPr>
              <a:t>G</a:t>
            </a:r>
            <a:r>
              <a:rPr dirty="0" sz="400" b="0">
                <a:solidFill>
                  <a:srgbClr val="FF8300"/>
                </a:solidFill>
                <a:latin typeface="Roboto Light"/>
                <a:cs typeface="Roboto Light"/>
              </a:rPr>
              <a:t>	M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5" b="0">
                <a:solidFill>
                  <a:srgbClr val="FF8300"/>
                </a:solidFill>
                <a:latin typeface="Roboto Light"/>
                <a:cs typeface="Roboto Light"/>
              </a:rPr>
              <a:t>N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GE</a:t>
            </a:r>
            <a:r>
              <a:rPr dirty="0" sz="400" spc="-5" b="0">
                <a:solidFill>
                  <a:srgbClr val="FF8300"/>
                </a:solidFill>
                <a:latin typeface="Roboto Light"/>
                <a:cs typeface="Roboto Light"/>
              </a:rPr>
              <a:t>R</a:t>
            </a:r>
            <a:r>
              <a:rPr dirty="0" sz="400" b="0">
                <a:solidFill>
                  <a:srgbClr val="FF8300"/>
                </a:solidFill>
                <a:latin typeface="Roboto Light"/>
                <a:cs typeface="Roboto Light"/>
              </a:rPr>
              <a:t>	M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5" b="0">
                <a:solidFill>
                  <a:srgbClr val="FF8300"/>
                </a:solidFill>
                <a:latin typeface="Roboto Light"/>
                <a:cs typeface="Roboto Light"/>
              </a:rPr>
              <a:t>N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A</a:t>
            </a:r>
            <a:r>
              <a:rPr dirty="0" sz="400" spc="-10" b="0">
                <a:solidFill>
                  <a:srgbClr val="FF8300"/>
                </a:solidFill>
                <a:latin typeface="Roboto Light"/>
                <a:cs typeface="Roboto Light"/>
              </a:rPr>
              <a:t>GER</a:t>
            </a:r>
            <a:endParaRPr sz="400">
              <a:latin typeface="Roboto Light"/>
              <a:cs typeface="Roboto Ligh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777573" y="2842756"/>
            <a:ext cx="2105025" cy="871219"/>
            <a:chOff x="6777573" y="2842756"/>
            <a:chExt cx="2105025" cy="871219"/>
          </a:xfrm>
        </p:grpSpPr>
        <p:sp>
          <p:nvSpPr>
            <p:cNvPr id="32" name="object 32"/>
            <p:cNvSpPr/>
            <p:nvPr/>
          </p:nvSpPr>
          <p:spPr>
            <a:xfrm>
              <a:off x="8514058" y="3186068"/>
              <a:ext cx="274299" cy="2742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7477560" y="3181893"/>
              <a:ext cx="528048" cy="19284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6782336" y="2847519"/>
              <a:ext cx="2095500" cy="861694"/>
            </a:xfrm>
            <a:custGeom>
              <a:avLst/>
              <a:gdLst/>
              <a:ahLst/>
              <a:cxnLst/>
              <a:rect l="l" t="t" r="r" b="b"/>
              <a:pathLst>
                <a:path w="2095500" h="861695">
                  <a:moveTo>
                    <a:pt x="0" y="0"/>
                  </a:moveTo>
                  <a:lnTo>
                    <a:pt x="2095195" y="0"/>
                  </a:lnTo>
                  <a:lnTo>
                    <a:pt x="2095195" y="861598"/>
                  </a:lnTo>
                  <a:lnTo>
                    <a:pt x="0" y="86159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5" name="object 35"/>
          <p:cNvSpPr txBox="1"/>
          <p:nvPr/>
        </p:nvSpPr>
        <p:spPr>
          <a:xfrm>
            <a:off x="7648688" y="2866825"/>
            <a:ext cx="3619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00A3AE"/>
                </a:solidFill>
                <a:latin typeface="Roboto"/>
                <a:cs typeface="Roboto"/>
              </a:rPr>
              <a:t>Base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16775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CDP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5" b="0">
                <a:solidFill>
                  <a:srgbClr val="FFFFFF"/>
                </a:solidFill>
                <a:latin typeface="Lato"/>
                <a:cs typeface="Lato"/>
              </a:rPr>
              <a:t>PRIVATE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CLOUD</a:t>
            </a:r>
            <a:r>
              <a:rPr dirty="0" sz="2200" spc="-13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INFRASTRUCTURE</a:t>
            </a:r>
            <a:r>
              <a:rPr dirty="0" sz="2200" spc="-14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GUIDE</a:t>
            </a:r>
            <a:endParaRPr sz="2200">
              <a:latin typeface="Lato"/>
              <a:cs typeface="Lato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2903" y="976627"/>
            <a:ext cx="3500837" cy="3190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861215" y="976627"/>
            <a:ext cx="3392593" cy="3190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16302" y="4286974"/>
            <a:ext cx="704024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1400" spc="-5">
                <a:uFill>
                  <a:solidFill>
                    <a:srgbClr val="000000"/>
                  </a:solidFill>
                </a:uFill>
                <a:latin typeface="Arial"/>
                <a:cs typeface="Arial"/>
                <a:hlinkClick r:id="rId4"/>
              </a:rPr>
              <a:t>https://infohub.delltechnologies.com/section-assets/infrastructure-guide-cdp-private-cloud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2108138" y="1518189"/>
            <a:ext cx="1680210" cy="1913255"/>
            <a:chOff x="2108138" y="1518189"/>
            <a:chExt cx="1680210" cy="1913255"/>
          </a:xfrm>
        </p:grpSpPr>
        <p:sp>
          <p:nvSpPr>
            <p:cNvPr id="4" name="object 4"/>
            <p:cNvSpPr/>
            <p:nvPr/>
          </p:nvSpPr>
          <p:spPr>
            <a:xfrm>
              <a:off x="2117663" y="1527714"/>
              <a:ext cx="1661160" cy="1894205"/>
            </a:xfrm>
            <a:custGeom>
              <a:avLst/>
              <a:gdLst/>
              <a:ahLst/>
              <a:cxnLst/>
              <a:rect l="l" t="t" r="r" b="b"/>
              <a:pathLst>
                <a:path w="1661160" h="1894204">
                  <a:moveTo>
                    <a:pt x="829843" y="1893666"/>
                  </a:moveTo>
                  <a:lnTo>
                    <a:pt x="784182" y="1887506"/>
                  </a:lnTo>
                  <a:lnTo>
                    <a:pt x="741231" y="1869028"/>
                  </a:lnTo>
                  <a:lnTo>
                    <a:pt x="90102" y="1486929"/>
                  </a:lnTo>
                  <a:lnTo>
                    <a:pt x="52355" y="1458451"/>
                  </a:lnTo>
                  <a:lnTo>
                    <a:pt x="24012" y="1421220"/>
                  </a:lnTo>
                  <a:lnTo>
                    <a:pt x="6189" y="1377505"/>
                  </a:lnTo>
                  <a:lnTo>
                    <a:pt x="0" y="1329579"/>
                  </a:lnTo>
                  <a:lnTo>
                    <a:pt x="0" y="565376"/>
                  </a:lnTo>
                  <a:lnTo>
                    <a:pt x="6189" y="517423"/>
                  </a:lnTo>
                  <a:lnTo>
                    <a:pt x="24012" y="473524"/>
                  </a:lnTo>
                  <a:lnTo>
                    <a:pt x="52355" y="435783"/>
                  </a:lnTo>
                  <a:lnTo>
                    <a:pt x="90102" y="406309"/>
                  </a:lnTo>
                  <a:lnTo>
                    <a:pt x="741231" y="24204"/>
                  </a:lnTo>
                  <a:lnTo>
                    <a:pt x="784155" y="6267"/>
                  </a:lnTo>
                  <a:lnTo>
                    <a:pt x="829630" y="0"/>
                  </a:lnTo>
                  <a:lnTo>
                    <a:pt x="853510" y="1593"/>
                  </a:lnTo>
                  <a:lnTo>
                    <a:pt x="898719" y="13858"/>
                  </a:lnTo>
                  <a:lnTo>
                    <a:pt x="1570854" y="406309"/>
                  </a:lnTo>
                  <a:lnTo>
                    <a:pt x="1608603" y="435783"/>
                  </a:lnTo>
                  <a:lnTo>
                    <a:pt x="1636954" y="473524"/>
                  </a:lnTo>
                  <a:lnTo>
                    <a:pt x="1654786" y="517423"/>
                  </a:lnTo>
                  <a:lnTo>
                    <a:pt x="1660979" y="565376"/>
                  </a:lnTo>
                  <a:lnTo>
                    <a:pt x="1660979" y="1329579"/>
                  </a:lnTo>
                  <a:lnTo>
                    <a:pt x="1654786" y="1377505"/>
                  </a:lnTo>
                  <a:lnTo>
                    <a:pt x="1636954" y="1421220"/>
                  </a:lnTo>
                  <a:lnTo>
                    <a:pt x="1608603" y="1458451"/>
                  </a:lnTo>
                  <a:lnTo>
                    <a:pt x="1570854" y="1486929"/>
                  </a:lnTo>
                  <a:lnTo>
                    <a:pt x="919730" y="1869028"/>
                  </a:lnTo>
                  <a:lnTo>
                    <a:pt x="875822" y="1887506"/>
                  </a:lnTo>
                  <a:lnTo>
                    <a:pt x="829843" y="1893666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117663" y="1527714"/>
              <a:ext cx="1661160" cy="1894205"/>
            </a:xfrm>
            <a:custGeom>
              <a:avLst/>
              <a:gdLst/>
              <a:ahLst/>
              <a:cxnLst/>
              <a:rect l="l" t="t" r="r" b="b"/>
              <a:pathLst>
                <a:path w="1661160" h="1894204">
                  <a:moveTo>
                    <a:pt x="829630" y="0"/>
                  </a:moveTo>
                  <a:lnTo>
                    <a:pt x="876593" y="6267"/>
                  </a:lnTo>
                  <a:lnTo>
                    <a:pt x="919730" y="24204"/>
                  </a:lnTo>
                  <a:lnTo>
                    <a:pt x="1296161" y="245108"/>
                  </a:lnTo>
                  <a:lnTo>
                    <a:pt x="1489463" y="358546"/>
                  </a:lnTo>
                  <a:lnTo>
                    <a:pt x="1560680" y="400338"/>
                  </a:lnTo>
                  <a:lnTo>
                    <a:pt x="1608603" y="435783"/>
                  </a:lnTo>
                  <a:lnTo>
                    <a:pt x="1636954" y="473524"/>
                  </a:lnTo>
                  <a:lnTo>
                    <a:pt x="1654786" y="517423"/>
                  </a:lnTo>
                  <a:lnTo>
                    <a:pt x="1660979" y="565376"/>
                  </a:lnTo>
                  <a:lnTo>
                    <a:pt x="1660979" y="1007181"/>
                  </a:lnTo>
                  <a:lnTo>
                    <a:pt x="1660979" y="1234054"/>
                  </a:lnTo>
                  <a:lnTo>
                    <a:pt x="1660979" y="1317639"/>
                  </a:lnTo>
                  <a:lnTo>
                    <a:pt x="1660979" y="1329579"/>
                  </a:lnTo>
                  <a:lnTo>
                    <a:pt x="1654786" y="1377505"/>
                  </a:lnTo>
                  <a:lnTo>
                    <a:pt x="1636954" y="1421220"/>
                  </a:lnTo>
                  <a:lnTo>
                    <a:pt x="1608603" y="1458451"/>
                  </a:lnTo>
                  <a:lnTo>
                    <a:pt x="1570854" y="1486929"/>
                  </a:lnTo>
                  <a:lnTo>
                    <a:pt x="1194423" y="1707830"/>
                  </a:lnTo>
                  <a:lnTo>
                    <a:pt x="1001121" y="1821266"/>
                  </a:lnTo>
                  <a:lnTo>
                    <a:pt x="929904" y="1863058"/>
                  </a:lnTo>
                  <a:lnTo>
                    <a:pt x="919730" y="1869028"/>
                  </a:lnTo>
                  <a:lnTo>
                    <a:pt x="875822" y="1887506"/>
                  </a:lnTo>
                  <a:lnTo>
                    <a:pt x="829843" y="1893666"/>
                  </a:lnTo>
                  <a:lnTo>
                    <a:pt x="784182" y="1887506"/>
                  </a:lnTo>
                  <a:lnTo>
                    <a:pt x="741231" y="1869028"/>
                  </a:lnTo>
                  <a:lnTo>
                    <a:pt x="364797" y="1648127"/>
                  </a:lnTo>
                  <a:lnTo>
                    <a:pt x="171493" y="1534691"/>
                  </a:lnTo>
                  <a:lnTo>
                    <a:pt x="100276" y="1492899"/>
                  </a:lnTo>
                  <a:lnTo>
                    <a:pt x="90102" y="1486929"/>
                  </a:lnTo>
                  <a:lnTo>
                    <a:pt x="52355" y="1458451"/>
                  </a:lnTo>
                  <a:lnTo>
                    <a:pt x="24012" y="1421220"/>
                  </a:lnTo>
                  <a:lnTo>
                    <a:pt x="6189" y="1377505"/>
                  </a:lnTo>
                  <a:lnTo>
                    <a:pt x="0" y="1329579"/>
                  </a:lnTo>
                  <a:lnTo>
                    <a:pt x="0" y="887774"/>
                  </a:lnTo>
                  <a:lnTo>
                    <a:pt x="0" y="660901"/>
                  </a:lnTo>
                  <a:lnTo>
                    <a:pt x="0" y="577317"/>
                  </a:lnTo>
                  <a:lnTo>
                    <a:pt x="0" y="565376"/>
                  </a:lnTo>
                  <a:lnTo>
                    <a:pt x="6189" y="517423"/>
                  </a:lnTo>
                  <a:lnTo>
                    <a:pt x="24012" y="473524"/>
                  </a:lnTo>
                  <a:lnTo>
                    <a:pt x="52355" y="435783"/>
                  </a:lnTo>
                  <a:lnTo>
                    <a:pt x="90102" y="406309"/>
                  </a:lnTo>
                  <a:lnTo>
                    <a:pt x="466536" y="185405"/>
                  </a:lnTo>
                  <a:lnTo>
                    <a:pt x="659839" y="71967"/>
                  </a:lnTo>
                  <a:lnTo>
                    <a:pt x="731057" y="30175"/>
                  </a:lnTo>
                  <a:lnTo>
                    <a:pt x="784155" y="6267"/>
                  </a:lnTo>
                  <a:lnTo>
                    <a:pt x="806733" y="1593"/>
                  </a:lnTo>
                  <a:lnTo>
                    <a:pt x="829630" y="0"/>
                  </a:lnTo>
                </a:path>
              </a:pathLst>
            </a:custGeom>
            <a:ln w="19049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" name="object 6"/>
          <p:cNvGrpSpPr/>
          <p:nvPr/>
        </p:nvGrpSpPr>
        <p:grpSpPr>
          <a:xfrm>
            <a:off x="2177343" y="1597434"/>
            <a:ext cx="1541780" cy="1755139"/>
            <a:chOff x="2177343" y="1597434"/>
            <a:chExt cx="1541780" cy="1755139"/>
          </a:xfrm>
        </p:grpSpPr>
        <p:sp>
          <p:nvSpPr>
            <p:cNvPr id="7" name="object 7"/>
            <p:cNvSpPr/>
            <p:nvPr/>
          </p:nvSpPr>
          <p:spPr>
            <a:xfrm>
              <a:off x="2186868" y="1606959"/>
              <a:ext cx="1522730" cy="1736089"/>
            </a:xfrm>
            <a:custGeom>
              <a:avLst/>
              <a:gdLst/>
              <a:ahLst/>
              <a:cxnLst/>
              <a:rect l="l" t="t" r="r" b="b"/>
              <a:pathLst>
                <a:path w="1522729" h="1736089">
                  <a:moveTo>
                    <a:pt x="760694" y="1735859"/>
                  </a:moveTo>
                  <a:lnTo>
                    <a:pt x="718830" y="1730215"/>
                  </a:lnTo>
                  <a:lnTo>
                    <a:pt x="679451" y="1713284"/>
                  </a:lnTo>
                  <a:lnTo>
                    <a:pt x="82597" y="1363009"/>
                  </a:lnTo>
                  <a:lnTo>
                    <a:pt x="47995" y="1336909"/>
                  </a:lnTo>
                  <a:lnTo>
                    <a:pt x="22013" y="1302784"/>
                  </a:lnTo>
                  <a:lnTo>
                    <a:pt x="5673" y="1262716"/>
                  </a:lnTo>
                  <a:lnTo>
                    <a:pt x="0" y="1218785"/>
                  </a:lnTo>
                  <a:lnTo>
                    <a:pt x="0" y="518261"/>
                  </a:lnTo>
                  <a:lnTo>
                    <a:pt x="5673" y="474304"/>
                  </a:lnTo>
                  <a:lnTo>
                    <a:pt x="22013" y="434063"/>
                  </a:lnTo>
                  <a:lnTo>
                    <a:pt x="47995" y="399467"/>
                  </a:lnTo>
                  <a:lnTo>
                    <a:pt x="82597" y="372449"/>
                  </a:lnTo>
                  <a:lnTo>
                    <a:pt x="679451" y="22187"/>
                  </a:lnTo>
                  <a:lnTo>
                    <a:pt x="718813" y="5745"/>
                  </a:lnTo>
                  <a:lnTo>
                    <a:pt x="760500" y="0"/>
                  </a:lnTo>
                  <a:lnTo>
                    <a:pt x="782386" y="1461"/>
                  </a:lnTo>
                  <a:lnTo>
                    <a:pt x="823831" y="12703"/>
                  </a:lnTo>
                  <a:lnTo>
                    <a:pt x="1439949" y="372449"/>
                  </a:lnTo>
                  <a:lnTo>
                    <a:pt x="1474561" y="399467"/>
                  </a:lnTo>
                  <a:lnTo>
                    <a:pt x="1500543" y="434063"/>
                  </a:lnTo>
                  <a:lnTo>
                    <a:pt x="1516878" y="474304"/>
                  </a:lnTo>
                  <a:lnTo>
                    <a:pt x="1522549" y="518261"/>
                  </a:lnTo>
                  <a:lnTo>
                    <a:pt x="1522549" y="1218785"/>
                  </a:lnTo>
                  <a:lnTo>
                    <a:pt x="1516878" y="1262716"/>
                  </a:lnTo>
                  <a:lnTo>
                    <a:pt x="1500543" y="1302784"/>
                  </a:lnTo>
                  <a:lnTo>
                    <a:pt x="1474561" y="1336909"/>
                  </a:lnTo>
                  <a:lnTo>
                    <a:pt x="1439949" y="1363009"/>
                  </a:lnTo>
                  <a:lnTo>
                    <a:pt x="843100" y="1713284"/>
                  </a:lnTo>
                  <a:lnTo>
                    <a:pt x="802849" y="1730215"/>
                  </a:lnTo>
                  <a:lnTo>
                    <a:pt x="760694" y="1735859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2186868" y="1606959"/>
              <a:ext cx="1522730" cy="1736089"/>
            </a:xfrm>
            <a:custGeom>
              <a:avLst/>
              <a:gdLst/>
              <a:ahLst/>
              <a:cxnLst/>
              <a:rect l="l" t="t" r="r" b="b"/>
              <a:pathLst>
                <a:path w="1522729" h="1736089">
                  <a:moveTo>
                    <a:pt x="760500" y="0"/>
                  </a:moveTo>
                  <a:lnTo>
                    <a:pt x="803544" y="5745"/>
                  </a:lnTo>
                  <a:lnTo>
                    <a:pt x="843100" y="22187"/>
                  </a:lnTo>
                  <a:lnTo>
                    <a:pt x="1188154" y="224682"/>
                  </a:lnTo>
                  <a:lnTo>
                    <a:pt x="1365343" y="328666"/>
                  </a:lnTo>
                  <a:lnTo>
                    <a:pt x="1430623" y="366976"/>
                  </a:lnTo>
                  <a:lnTo>
                    <a:pt x="1439949" y="372449"/>
                  </a:lnTo>
                  <a:lnTo>
                    <a:pt x="1474561" y="399467"/>
                  </a:lnTo>
                  <a:lnTo>
                    <a:pt x="1500543" y="434063"/>
                  </a:lnTo>
                  <a:lnTo>
                    <a:pt x="1516878" y="474304"/>
                  </a:lnTo>
                  <a:lnTo>
                    <a:pt x="1522549" y="518261"/>
                  </a:lnTo>
                  <a:lnTo>
                    <a:pt x="1522549" y="923251"/>
                  </a:lnTo>
                  <a:lnTo>
                    <a:pt x="1522549" y="1131219"/>
                  </a:lnTo>
                  <a:lnTo>
                    <a:pt x="1522549" y="1207839"/>
                  </a:lnTo>
                  <a:lnTo>
                    <a:pt x="1522549" y="1218785"/>
                  </a:lnTo>
                  <a:lnTo>
                    <a:pt x="1516878" y="1262716"/>
                  </a:lnTo>
                  <a:lnTo>
                    <a:pt x="1500543" y="1302784"/>
                  </a:lnTo>
                  <a:lnTo>
                    <a:pt x="1474561" y="1336909"/>
                  </a:lnTo>
                  <a:lnTo>
                    <a:pt x="1439949" y="1363009"/>
                  </a:lnTo>
                  <a:lnTo>
                    <a:pt x="1094896" y="1565512"/>
                  </a:lnTo>
                  <a:lnTo>
                    <a:pt x="917706" y="1669499"/>
                  </a:lnTo>
                  <a:lnTo>
                    <a:pt x="852426" y="1707811"/>
                  </a:lnTo>
                  <a:lnTo>
                    <a:pt x="843100" y="1713284"/>
                  </a:lnTo>
                  <a:lnTo>
                    <a:pt x="802849" y="1730215"/>
                  </a:lnTo>
                  <a:lnTo>
                    <a:pt x="760694" y="1735859"/>
                  </a:lnTo>
                  <a:lnTo>
                    <a:pt x="718830" y="1730215"/>
                  </a:lnTo>
                  <a:lnTo>
                    <a:pt x="679451" y="1713284"/>
                  </a:lnTo>
                  <a:lnTo>
                    <a:pt x="334395" y="1510781"/>
                  </a:lnTo>
                  <a:lnTo>
                    <a:pt x="157204" y="1406794"/>
                  </a:lnTo>
                  <a:lnTo>
                    <a:pt x="91923" y="1368482"/>
                  </a:lnTo>
                  <a:lnTo>
                    <a:pt x="82597" y="1363009"/>
                  </a:lnTo>
                  <a:lnTo>
                    <a:pt x="47995" y="1336909"/>
                  </a:lnTo>
                  <a:lnTo>
                    <a:pt x="22013" y="1302784"/>
                  </a:lnTo>
                  <a:lnTo>
                    <a:pt x="5673" y="1262716"/>
                  </a:lnTo>
                  <a:lnTo>
                    <a:pt x="0" y="1218785"/>
                  </a:lnTo>
                  <a:lnTo>
                    <a:pt x="0" y="813794"/>
                  </a:lnTo>
                  <a:lnTo>
                    <a:pt x="0" y="605826"/>
                  </a:lnTo>
                  <a:lnTo>
                    <a:pt x="0" y="529207"/>
                  </a:lnTo>
                  <a:lnTo>
                    <a:pt x="0" y="518261"/>
                  </a:lnTo>
                  <a:lnTo>
                    <a:pt x="5673" y="474304"/>
                  </a:lnTo>
                  <a:lnTo>
                    <a:pt x="22013" y="434063"/>
                  </a:lnTo>
                  <a:lnTo>
                    <a:pt x="47995" y="399467"/>
                  </a:lnTo>
                  <a:lnTo>
                    <a:pt x="82597" y="372449"/>
                  </a:lnTo>
                  <a:lnTo>
                    <a:pt x="427653" y="169954"/>
                  </a:lnTo>
                  <a:lnTo>
                    <a:pt x="604844" y="65970"/>
                  </a:lnTo>
                  <a:lnTo>
                    <a:pt x="670125" y="27660"/>
                  </a:lnTo>
                  <a:lnTo>
                    <a:pt x="718813" y="5745"/>
                  </a:lnTo>
                  <a:lnTo>
                    <a:pt x="739511" y="1461"/>
                  </a:lnTo>
                  <a:lnTo>
                    <a:pt x="760500" y="0"/>
                  </a:lnTo>
                </a:path>
              </a:pathLst>
            </a:custGeom>
            <a:ln w="19049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237970" y="1684674"/>
              <a:ext cx="1417955" cy="1589405"/>
            </a:xfrm>
            <a:custGeom>
              <a:avLst/>
              <a:gdLst/>
              <a:ahLst/>
              <a:cxnLst/>
              <a:rect l="l" t="t" r="r" b="b"/>
              <a:pathLst>
                <a:path w="1417954" h="1589404">
                  <a:moveTo>
                    <a:pt x="708167" y="1589100"/>
                  </a:moveTo>
                  <a:lnTo>
                    <a:pt x="669202" y="1583930"/>
                  </a:lnTo>
                  <a:lnTo>
                    <a:pt x="632548" y="1568419"/>
                  </a:lnTo>
                  <a:lnTo>
                    <a:pt x="76892" y="1247769"/>
                  </a:lnTo>
                  <a:lnTo>
                    <a:pt x="44680" y="1223871"/>
                  </a:lnTo>
                  <a:lnTo>
                    <a:pt x="20493" y="1192632"/>
                  </a:lnTo>
                  <a:lnTo>
                    <a:pt x="5282" y="1155956"/>
                  </a:lnTo>
                  <a:lnTo>
                    <a:pt x="0" y="1115745"/>
                  </a:lnTo>
                  <a:lnTo>
                    <a:pt x="0" y="474444"/>
                  </a:lnTo>
                  <a:lnTo>
                    <a:pt x="5282" y="434204"/>
                  </a:lnTo>
                  <a:lnTo>
                    <a:pt x="20493" y="397365"/>
                  </a:lnTo>
                  <a:lnTo>
                    <a:pt x="44680" y="365695"/>
                  </a:lnTo>
                  <a:lnTo>
                    <a:pt x="76892" y="340961"/>
                  </a:lnTo>
                  <a:lnTo>
                    <a:pt x="632548" y="20312"/>
                  </a:lnTo>
                  <a:lnTo>
                    <a:pt x="669173" y="5259"/>
                  </a:lnTo>
                  <a:lnTo>
                    <a:pt x="707973" y="0"/>
                  </a:lnTo>
                  <a:lnTo>
                    <a:pt x="728356" y="1337"/>
                  </a:lnTo>
                  <a:lnTo>
                    <a:pt x="766937" y="11630"/>
                  </a:lnTo>
                  <a:lnTo>
                    <a:pt x="1340522" y="340961"/>
                  </a:lnTo>
                  <a:lnTo>
                    <a:pt x="1372735" y="365695"/>
                  </a:lnTo>
                  <a:lnTo>
                    <a:pt x="1396925" y="397365"/>
                  </a:lnTo>
                  <a:lnTo>
                    <a:pt x="1412138" y="434204"/>
                  </a:lnTo>
                  <a:lnTo>
                    <a:pt x="1417422" y="474444"/>
                  </a:lnTo>
                  <a:lnTo>
                    <a:pt x="1417422" y="1115745"/>
                  </a:lnTo>
                  <a:lnTo>
                    <a:pt x="1412138" y="1155956"/>
                  </a:lnTo>
                  <a:lnTo>
                    <a:pt x="1396925" y="1192632"/>
                  </a:lnTo>
                  <a:lnTo>
                    <a:pt x="1372735" y="1223871"/>
                  </a:lnTo>
                  <a:lnTo>
                    <a:pt x="1340522" y="1247769"/>
                  </a:lnTo>
                  <a:lnTo>
                    <a:pt x="784873" y="1568419"/>
                  </a:lnTo>
                  <a:lnTo>
                    <a:pt x="747403" y="1583930"/>
                  </a:lnTo>
                  <a:lnTo>
                    <a:pt x="708167" y="1589100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2237970" y="1684674"/>
              <a:ext cx="1417955" cy="1589405"/>
            </a:xfrm>
            <a:custGeom>
              <a:avLst/>
              <a:gdLst/>
              <a:ahLst/>
              <a:cxnLst/>
              <a:rect l="l" t="t" r="r" b="b"/>
              <a:pathLst>
                <a:path w="1417954" h="1589404">
                  <a:moveTo>
                    <a:pt x="707973" y="0"/>
                  </a:moveTo>
                  <a:lnTo>
                    <a:pt x="748054" y="5259"/>
                  </a:lnTo>
                  <a:lnTo>
                    <a:pt x="784873" y="20312"/>
                  </a:lnTo>
                  <a:lnTo>
                    <a:pt x="1106107" y="205687"/>
                  </a:lnTo>
                  <a:lnTo>
                    <a:pt x="1271066" y="300880"/>
                  </a:lnTo>
                  <a:lnTo>
                    <a:pt x="1331840" y="335951"/>
                  </a:lnTo>
                  <a:lnTo>
                    <a:pt x="1340522" y="340961"/>
                  </a:lnTo>
                  <a:lnTo>
                    <a:pt x="1372735" y="365695"/>
                  </a:lnTo>
                  <a:lnTo>
                    <a:pt x="1396925" y="397365"/>
                  </a:lnTo>
                  <a:lnTo>
                    <a:pt x="1412138" y="434204"/>
                  </a:lnTo>
                  <a:lnTo>
                    <a:pt x="1417422" y="474444"/>
                  </a:lnTo>
                  <a:lnTo>
                    <a:pt x="1417422" y="845196"/>
                  </a:lnTo>
                  <a:lnTo>
                    <a:pt x="1417422" y="1035582"/>
                  </a:lnTo>
                  <a:lnTo>
                    <a:pt x="1417422" y="1105724"/>
                  </a:lnTo>
                  <a:lnTo>
                    <a:pt x="1417422" y="1115745"/>
                  </a:lnTo>
                  <a:lnTo>
                    <a:pt x="1412138" y="1155956"/>
                  </a:lnTo>
                  <a:lnTo>
                    <a:pt x="1396925" y="1192632"/>
                  </a:lnTo>
                  <a:lnTo>
                    <a:pt x="1372735" y="1223871"/>
                  </a:lnTo>
                  <a:lnTo>
                    <a:pt x="1340522" y="1247769"/>
                  </a:lnTo>
                  <a:lnTo>
                    <a:pt x="1019287" y="1433145"/>
                  </a:lnTo>
                  <a:lnTo>
                    <a:pt x="854329" y="1528338"/>
                  </a:lnTo>
                  <a:lnTo>
                    <a:pt x="793555" y="1563409"/>
                  </a:lnTo>
                  <a:lnTo>
                    <a:pt x="784873" y="1568419"/>
                  </a:lnTo>
                  <a:lnTo>
                    <a:pt x="747403" y="1583930"/>
                  </a:lnTo>
                  <a:lnTo>
                    <a:pt x="708167" y="1589100"/>
                  </a:lnTo>
                  <a:lnTo>
                    <a:pt x="669202" y="1583930"/>
                  </a:lnTo>
                  <a:lnTo>
                    <a:pt x="632548" y="1568419"/>
                  </a:lnTo>
                  <a:lnTo>
                    <a:pt x="311309" y="1383043"/>
                  </a:lnTo>
                  <a:lnTo>
                    <a:pt x="146349" y="1287851"/>
                  </a:lnTo>
                  <a:lnTo>
                    <a:pt x="85574" y="1252780"/>
                  </a:lnTo>
                  <a:lnTo>
                    <a:pt x="44680" y="1223871"/>
                  </a:lnTo>
                  <a:lnTo>
                    <a:pt x="20493" y="1192632"/>
                  </a:lnTo>
                  <a:lnTo>
                    <a:pt x="5282" y="1155956"/>
                  </a:lnTo>
                  <a:lnTo>
                    <a:pt x="0" y="1115745"/>
                  </a:lnTo>
                  <a:lnTo>
                    <a:pt x="0" y="744992"/>
                  </a:lnTo>
                  <a:lnTo>
                    <a:pt x="0" y="554606"/>
                  </a:lnTo>
                  <a:lnTo>
                    <a:pt x="0" y="484464"/>
                  </a:lnTo>
                  <a:lnTo>
                    <a:pt x="0" y="474444"/>
                  </a:lnTo>
                  <a:lnTo>
                    <a:pt x="5282" y="434204"/>
                  </a:lnTo>
                  <a:lnTo>
                    <a:pt x="20493" y="397365"/>
                  </a:lnTo>
                  <a:lnTo>
                    <a:pt x="44680" y="365695"/>
                  </a:lnTo>
                  <a:lnTo>
                    <a:pt x="76892" y="340961"/>
                  </a:lnTo>
                  <a:lnTo>
                    <a:pt x="398131" y="155586"/>
                  </a:lnTo>
                  <a:lnTo>
                    <a:pt x="563091" y="60393"/>
                  </a:lnTo>
                  <a:lnTo>
                    <a:pt x="623866" y="25322"/>
                  </a:lnTo>
                  <a:lnTo>
                    <a:pt x="632548" y="20312"/>
                  </a:lnTo>
                  <a:lnTo>
                    <a:pt x="650451" y="11630"/>
                  </a:lnTo>
                  <a:lnTo>
                    <a:pt x="669173" y="5259"/>
                  </a:lnTo>
                  <a:lnTo>
                    <a:pt x="688440" y="1337"/>
                  </a:lnTo>
                  <a:lnTo>
                    <a:pt x="707973" y="0"/>
                  </a:lnTo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301706" y="388748"/>
            <a:ext cx="6136640" cy="676910"/>
          </a:xfrm>
          <a:prstGeom prst="rect"/>
        </p:spPr>
        <p:txBody>
          <a:bodyPr wrap="square" lIns="0" tIns="6476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dirty="0" sz="2200" spc="5" b="0">
                <a:solidFill>
                  <a:srgbClr val="FFFFFF"/>
                </a:solidFill>
                <a:latin typeface="Lato"/>
                <a:cs typeface="Lato"/>
              </a:rPr>
              <a:t>ENABLING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ANALYTICS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20" b="0">
                <a:solidFill>
                  <a:srgbClr val="FFFFFF"/>
                </a:solidFill>
                <a:latin typeface="Lato"/>
                <a:cs typeface="Lato"/>
              </a:rPr>
              <a:t>&amp;</a:t>
            </a:r>
            <a:r>
              <a:rPr dirty="0" sz="2200" spc="-14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INSIGHTS</a:t>
            </a:r>
            <a:r>
              <a:rPr dirty="0" sz="2200" spc="-150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b="0">
                <a:solidFill>
                  <a:srgbClr val="FFFFFF"/>
                </a:solidFill>
                <a:latin typeface="Lato"/>
                <a:cs typeface="Lato"/>
              </a:rPr>
              <a:t>ANYWHERE</a:t>
            </a:r>
            <a:endParaRPr sz="2200">
              <a:latin typeface="Lato"/>
              <a:cs typeface="Lato"/>
            </a:endParaRPr>
          </a:p>
          <a:p>
            <a:pPr marL="116839">
              <a:lnSpc>
                <a:spcPct val="100000"/>
              </a:lnSpc>
              <a:spcBef>
                <a:spcPts val="275"/>
              </a:spcBef>
            </a:pPr>
            <a:r>
              <a:rPr dirty="0" sz="1500" spc="10" b="0">
                <a:solidFill>
                  <a:srgbClr val="FF8300"/>
                </a:solidFill>
                <a:latin typeface="Lato"/>
                <a:cs typeface="Lato"/>
              </a:rPr>
              <a:t>Driving Enterprise</a:t>
            </a:r>
            <a:r>
              <a:rPr dirty="0" sz="1500" spc="-300" b="0">
                <a:solidFill>
                  <a:srgbClr val="FF8300"/>
                </a:solidFill>
                <a:latin typeface="Lato"/>
                <a:cs typeface="Lato"/>
              </a:rPr>
              <a:t> </a:t>
            </a:r>
            <a:r>
              <a:rPr dirty="0" sz="1500" b="0">
                <a:solidFill>
                  <a:srgbClr val="FF8300"/>
                </a:solidFill>
                <a:latin typeface="Lato"/>
                <a:cs typeface="Lato"/>
              </a:rPr>
              <a:t>Business </a:t>
            </a:r>
            <a:r>
              <a:rPr dirty="0" sz="1500" spc="-10" b="0">
                <a:solidFill>
                  <a:srgbClr val="FF8300"/>
                </a:solidFill>
                <a:latin typeface="Lato"/>
                <a:cs typeface="Lato"/>
              </a:rPr>
              <a:t>Value</a:t>
            </a:r>
            <a:endParaRPr sz="1500">
              <a:latin typeface="Lato"/>
              <a:cs typeface="Lato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6986" y="2004544"/>
            <a:ext cx="901065" cy="519430"/>
          </a:xfrm>
          <a:prstGeom prst="rect">
            <a:avLst/>
          </a:prstGeom>
        </p:spPr>
        <p:txBody>
          <a:bodyPr wrap="square" lIns="0" tIns="40640" rIns="0" bIns="0" rtlCol="0" vert="horz">
            <a:spAutoFit/>
          </a:bodyPr>
          <a:lstStyle/>
          <a:p>
            <a:pPr algn="ctr" marL="12700" marR="5080">
              <a:lnSpc>
                <a:spcPts val="1220"/>
              </a:lnSpc>
              <a:spcBef>
                <a:spcPts val="320"/>
              </a:spcBef>
            </a:pPr>
            <a:r>
              <a:rPr dirty="0" sz="1200" spc="-25">
                <a:solidFill>
                  <a:srgbClr val="FFFFFF"/>
                </a:solidFill>
                <a:latin typeface="Lato"/>
                <a:cs typeface="Lato"/>
              </a:rPr>
              <a:t>REAL-TIME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STREAMING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ENGINE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83467" y="1302297"/>
            <a:ext cx="5078730" cy="3103245"/>
            <a:chOff x="3583467" y="1302297"/>
            <a:chExt cx="5078730" cy="3103245"/>
          </a:xfrm>
        </p:grpSpPr>
        <p:sp>
          <p:nvSpPr>
            <p:cNvPr id="14" name="object 14"/>
            <p:cNvSpPr/>
            <p:nvPr/>
          </p:nvSpPr>
          <p:spPr>
            <a:xfrm>
              <a:off x="3583467" y="3311543"/>
              <a:ext cx="2814320" cy="1066800"/>
            </a:xfrm>
            <a:custGeom>
              <a:avLst/>
              <a:gdLst/>
              <a:ahLst/>
              <a:cxnLst/>
              <a:rect l="l" t="t" r="r" b="b"/>
              <a:pathLst>
                <a:path w="2814320" h="1066800">
                  <a:moveTo>
                    <a:pt x="2814294" y="1066797"/>
                  </a:moveTo>
                  <a:lnTo>
                    <a:pt x="0" y="1066797"/>
                  </a:lnTo>
                  <a:lnTo>
                    <a:pt x="0" y="0"/>
                  </a:lnTo>
                  <a:lnTo>
                    <a:pt x="2814294" y="0"/>
                  </a:lnTo>
                  <a:lnTo>
                    <a:pt x="2814294" y="1066797"/>
                  </a:lnTo>
                  <a:close/>
                </a:path>
              </a:pathLst>
            </a:custGeom>
            <a:solidFill>
              <a:srgbClr val="2F576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4456140" y="1302297"/>
              <a:ext cx="1929296" cy="128009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4513290" y="1340387"/>
              <a:ext cx="1815464" cy="1165860"/>
            </a:xfrm>
            <a:custGeom>
              <a:avLst/>
              <a:gdLst/>
              <a:ahLst/>
              <a:cxnLst/>
              <a:rect l="l" t="t" r="r" b="b"/>
              <a:pathLst>
                <a:path w="1815464" h="1165860">
                  <a:moveTo>
                    <a:pt x="1814996" y="1165807"/>
                  </a:moveTo>
                  <a:lnTo>
                    <a:pt x="0" y="1165807"/>
                  </a:lnTo>
                  <a:lnTo>
                    <a:pt x="0" y="0"/>
                  </a:lnTo>
                  <a:lnTo>
                    <a:pt x="1814996" y="0"/>
                  </a:lnTo>
                  <a:lnTo>
                    <a:pt x="1814996" y="1165807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024485" y="3284468"/>
              <a:ext cx="1637664" cy="1121410"/>
            </a:xfrm>
            <a:custGeom>
              <a:avLst/>
              <a:gdLst/>
              <a:ahLst/>
              <a:cxnLst/>
              <a:rect l="l" t="t" r="r" b="b"/>
              <a:pathLst>
                <a:path w="1637665" h="1121410">
                  <a:moveTo>
                    <a:pt x="1637396" y="1120797"/>
                  </a:moveTo>
                  <a:lnTo>
                    <a:pt x="0" y="1120797"/>
                  </a:lnTo>
                  <a:lnTo>
                    <a:pt x="0" y="0"/>
                  </a:lnTo>
                  <a:lnTo>
                    <a:pt x="1637396" y="0"/>
                  </a:lnTo>
                  <a:lnTo>
                    <a:pt x="1637396" y="1120797"/>
                  </a:lnTo>
                  <a:close/>
                </a:path>
              </a:pathLst>
            </a:custGeom>
            <a:solidFill>
              <a:srgbClr val="A3D65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7024485" y="3284468"/>
            <a:ext cx="1637664" cy="1121410"/>
          </a:xfrm>
          <a:prstGeom prst="rect">
            <a:avLst/>
          </a:prstGeom>
        </p:spPr>
        <p:txBody>
          <a:bodyPr wrap="square" lIns="0" tIns="150495" rIns="0" bIns="0" rtlCol="0" vert="horz">
            <a:spAutoFit/>
          </a:bodyPr>
          <a:lstStyle/>
          <a:p>
            <a:pPr marL="158115">
              <a:lnSpc>
                <a:spcPct val="100000"/>
              </a:lnSpc>
              <a:spcBef>
                <a:spcPts val="1185"/>
              </a:spcBef>
            </a:pPr>
            <a:r>
              <a:rPr dirty="0" sz="1200" spc="-50">
                <a:solidFill>
                  <a:srgbClr val="FFFFFF"/>
                </a:solidFill>
                <a:latin typeface="Lato"/>
                <a:cs typeface="Lato"/>
              </a:rPr>
              <a:t>DATA</a:t>
            </a:r>
            <a:r>
              <a:rPr dirty="0" sz="1200" spc="-10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WAREHOUSE</a:t>
            </a:r>
            <a:endParaRPr sz="1200">
              <a:latin typeface="Lato"/>
              <a:cs typeface="Lato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13290" y="1340387"/>
            <a:ext cx="1815464" cy="1165860"/>
          </a:xfrm>
          <a:prstGeom prst="rect">
            <a:avLst/>
          </a:prstGeom>
        </p:spPr>
        <p:txBody>
          <a:bodyPr wrap="square" lIns="0" tIns="83185" rIns="0" bIns="0" rtlCol="0" vert="horz">
            <a:spAutoFit/>
          </a:bodyPr>
          <a:lstStyle/>
          <a:p>
            <a:pPr marL="131445" marR="177165" indent="196850">
              <a:lnSpc>
                <a:spcPts val="1220"/>
              </a:lnSpc>
              <a:spcBef>
                <a:spcPts val="655"/>
              </a:spcBef>
            </a:pPr>
            <a:r>
              <a:rPr dirty="0" sz="1200" spc="-50">
                <a:solidFill>
                  <a:srgbClr val="FFFFFF"/>
                </a:solidFill>
                <a:latin typeface="Lato"/>
                <a:cs typeface="Lato"/>
              </a:rPr>
              <a:t>DATA </a:t>
            </a:r>
            <a:r>
              <a:rPr dirty="0" sz="1200" spc="-5">
                <a:solidFill>
                  <a:srgbClr val="FFFFFF"/>
                </a:solidFill>
                <a:latin typeface="Lato"/>
                <a:cs typeface="Lato"/>
              </a:rPr>
              <a:t>SCIENCE/ 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MACHINE</a:t>
            </a:r>
            <a:r>
              <a:rPr dirty="0" sz="1200" spc="-16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LEARNING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744619" y="1813726"/>
            <a:ext cx="5344160" cy="2472690"/>
            <a:chOff x="2744619" y="1813726"/>
            <a:chExt cx="5344160" cy="2472690"/>
          </a:xfrm>
        </p:grpSpPr>
        <p:sp>
          <p:nvSpPr>
            <p:cNvPr id="21" name="object 21"/>
            <p:cNvSpPr/>
            <p:nvPr/>
          </p:nvSpPr>
          <p:spPr>
            <a:xfrm>
              <a:off x="3806592" y="2364652"/>
              <a:ext cx="366395" cy="848360"/>
            </a:xfrm>
            <a:custGeom>
              <a:avLst/>
              <a:gdLst/>
              <a:ahLst/>
              <a:cxnLst/>
              <a:rect l="l" t="t" r="r" b="b"/>
              <a:pathLst>
                <a:path w="366395" h="848360">
                  <a:moveTo>
                    <a:pt x="0" y="6702"/>
                  </a:moveTo>
                  <a:lnTo>
                    <a:pt x="0" y="0"/>
                  </a:lnTo>
                  <a:lnTo>
                    <a:pt x="366299" y="0"/>
                  </a:lnTo>
                  <a:lnTo>
                    <a:pt x="366299" y="847765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126479" y="3166006"/>
              <a:ext cx="92849" cy="11684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656515" y="2613119"/>
              <a:ext cx="782320" cy="697865"/>
            </a:xfrm>
            <a:custGeom>
              <a:avLst/>
              <a:gdLst/>
              <a:ahLst/>
              <a:cxnLst/>
              <a:rect l="l" t="t" r="r" b="b"/>
              <a:pathLst>
                <a:path w="782320" h="697864">
                  <a:moveTo>
                    <a:pt x="0" y="697373"/>
                  </a:moveTo>
                  <a:lnTo>
                    <a:pt x="0" y="299749"/>
                  </a:lnTo>
                  <a:lnTo>
                    <a:pt x="781798" y="299749"/>
                  </a:lnTo>
                  <a:lnTo>
                    <a:pt x="781798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391876" y="2542682"/>
              <a:ext cx="92849" cy="116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44609" y="1813737"/>
              <a:ext cx="5344160" cy="2472690"/>
            </a:xfrm>
            <a:custGeom>
              <a:avLst/>
              <a:gdLst/>
              <a:ahLst/>
              <a:cxnLst/>
              <a:rect l="l" t="t" r="r" b="b"/>
              <a:pathLst>
                <a:path w="5344159" h="2472690">
                  <a:moveTo>
                    <a:pt x="395922" y="984415"/>
                  </a:moveTo>
                  <a:lnTo>
                    <a:pt x="393407" y="972324"/>
                  </a:lnTo>
                  <a:lnTo>
                    <a:pt x="387680" y="964057"/>
                  </a:lnTo>
                  <a:lnTo>
                    <a:pt x="386562" y="962444"/>
                  </a:lnTo>
                  <a:lnTo>
                    <a:pt x="385114" y="961491"/>
                  </a:lnTo>
                  <a:lnTo>
                    <a:pt x="385114" y="984415"/>
                  </a:lnTo>
                  <a:lnTo>
                    <a:pt x="385114" y="985481"/>
                  </a:lnTo>
                  <a:lnTo>
                    <a:pt x="383616" y="992949"/>
                  </a:lnTo>
                  <a:lnTo>
                    <a:pt x="379196" y="999604"/>
                  </a:lnTo>
                  <a:lnTo>
                    <a:pt x="372567" y="1004150"/>
                  </a:lnTo>
                  <a:lnTo>
                    <a:pt x="364324" y="1005840"/>
                  </a:lnTo>
                  <a:lnTo>
                    <a:pt x="356095" y="1004150"/>
                  </a:lnTo>
                  <a:lnTo>
                    <a:pt x="349465" y="999604"/>
                  </a:lnTo>
                  <a:lnTo>
                    <a:pt x="345033" y="992949"/>
                  </a:lnTo>
                  <a:lnTo>
                    <a:pt x="343966" y="987640"/>
                  </a:lnTo>
                  <a:lnTo>
                    <a:pt x="343535" y="985481"/>
                  </a:lnTo>
                  <a:lnTo>
                    <a:pt x="343535" y="984415"/>
                  </a:lnTo>
                  <a:lnTo>
                    <a:pt x="344893" y="977988"/>
                  </a:lnTo>
                  <a:lnTo>
                    <a:pt x="345109" y="976934"/>
                  </a:lnTo>
                  <a:lnTo>
                    <a:pt x="349656" y="970280"/>
                  </a:lnTo>
                  <a:lnTo>
                    <a:pt x="356311" y="965746"/>
                  </a:lnTo>
                  <a:lnTo>
                    <a:pt x="364324" y="964057"/>
                  </a:lnTo>
                  <a:lnTo>
                    <a:pt x="372338" y="965746"/>
                  </a:lnTo>
                  <a:lnTo>
                    <a:pt x="378993" y="970280"/>
                  </a:lnTo>
                  <a:lnTo>
                    <a:pt x="383540" y="976934"/>
                  </a:lnTo>
                  <a:lnTo>
                    <a:pt x="385114" y="984415"/>
                  </a:lnTo>
                  <a:lnTo>
                    <a:pt x="385114" y="961491"/>
                  </a:lnTo>
                  <a:lnTo>
                    <a:pt x="376504" y="955776"/>
                  </a:lnTo>
                  <a:lnTo>
                    <a:pt x="364324" y="953338"/>
                  </a:lnTo>
                  <a:lnTo>
                    <a:pt x="353606" y="955230"/>
                  </a:lnTo>
                  <a:lnTo>
                    <a:pt x="344436" y="960437"/>
                  </a:lnTo>
                  <a:lnTo>
                    <a:pt x="337578" y="968260"/>
                  </a:lnTo>
                  <a:lnTo>
                    <a:pt x="333781" y="977988"/>
                  </a:lnTo>
                  <a:lnTo>
                    <a:pt x="295198" y="977988"/>
                  </a:lnTo>
                  <a:lnTo>
                    <a:pt x="291769" y="961783"/>
                  </a:lnTo>
                  <a:lnTo>
                    <a:pt x="285026" y="947293"/>
                  </a:lnTo>
                  <a:lnTo>
                    <a:pt x="285026" y="984415"/>
                  </a:lnTo>
                  <a:lnTo>
                    <a:pt x="280136" y="1008507"/>
                  </a:lnTo>
                  <a:lnTo>
                    <a:pt x="266814" y="1028090"/>
                  </a:lnTo>
                  <a:lnTo>
                    <a:pt x="247053" y="1041234"/>
                  </a:lnTo>
                  <a:lnTo>
                    <a:pt x="222872" y="1046035"/>
                  </a:lnTo>
                  <a:lnTo>
                    <a:pt x="198704" y="1041234"/>
                  </a:lnTo>
                  <a:lnTo>
                    <a:pt x="178955" y="1028090"/>
                  </a:lnTo>
                  <a:lnTo>
                    <a:pt x="165620" y="1008507"/>
                  </a:lnTo>
                  <a:lnTo>
                    <a:pt x="161493" y="988161"/>
                  </a:lnTo>
                  <a:lnTo>
                    <a:pt x="160731" y="984415"/>
                  </a:lnTo>
                  <a:lnTo>
                    <a:pt x="178955" y="940739"/>
                  </a:lnTo>
                  <a:lnTo>
                    <a:pt x="222872" y="922782"/>
                  </a:lnTo>
                  <a:lnTo>
                    <a:pt x="247053" y="927595"/>
                  </a:lnTo>
                  <a:lnTo>
                    <a:pt x="266814" y="940739"/>
                  </a:lnTo>
                  <a:lnTo>
                    <a:pt x="280136" y="960310"/>
                  </a:lnTo>
                  <a:lnTo>
                    <a:pt x="285026" y="984415"/>
                  </a:lnTo>
                  <a:lnTo>
                    <a:pt x="285026" y="947293"/>
                  </a:lnTo>
                  <a:lnTo>
                    <a:pt x="275259" y="934593"/>
                  </a:lnTo>
                  <a:lnTo>
                    <a:pt x="263080" y="924407"/>
                  </a:lnTo>
                  <a:lnTo>
                    <a:pt x="264007" y="922782"/>
                  </a:lnTo>
                  <a:lnTo>
                    <a:pt x="265836" y="919594"/>
                  </a:lnTo>
                  <a:lnTo>
                    <a:pt x="305396" y="850468"/>
                  </a:lnTo>
                  <a:lnTo>
                    <a:pt x="309676" y="852614"/>
                  </a:lnTo>
                  <a:lnTo>
                    <a:pt x="313982" y="853694"/>
                  </a:lnTo>
                  <a:lnTo>
                    <a:pt x="318782" y="853694"/>
                  </a:lnTo>
                  <a:lnTo>
                    <a:pt x="350405" y="822058"/>
                  </a:lnTo>
                  <a:lnTo>
                    <a:pt x="347954" y="809891"/>
                  </a:lnTo>
                  <a:lnTo>
                    <a:pt x="341223" y="799833"/>
                  </a:lnTo>
                  <a:lnTo>
                    <a:pt x="331190" y="792988"/>
                  </a:lnTo>
                  <a:lnTo>
                    <a:pt x="318782" y="790460"/>
                  </a:lnTo>
                  <a:lnTo>
                    <a:pt x="306616" y="792911"/>
                  </a:lnTo>
                  <a:lnTo>
                    <a:pt x="296557" y="799630"/>
                  </a:lnTo>
                  <a:lnTo>
                    <a:pt x="289712" y="809663"/>
                  </a:lnTo>
                  <a:lnTo>
                    <a:pt x="287172" y="822058"/>
                  </a:lnTo>
                  <a:lnTo>
                    <a:pt x="287210" y="830719"/>
                  </a:lnTo>
                  <a:lnTo>
                    <a:pt x="290931" y="838682"/>
                  </a:lnTo>
                  <a:lnTo>
                    <a:pt x="296773" y="844511"/>
                  </a:lnTo>
                  <a:lnTo>
                    <a:pt x="296748" y="844715"/>
                  </a:lnTo>
                  <a:lnTo>
                    <a:pt x="253949" y="919594"/>
                  </a:lnTo>
                  <a:lnTo>
                    <a:pt x="251320" y="918514"/>
                  </a:lnTo>
                  <a:lnTo>
                    <a:pt x="246849" y="916686"/>
                  </a:lnTo>
                  <a:lnTo>
                    <a:pt x="239293" y="914488"/>
                  </a:lnTo>
                  <a:lnTo>
                    <a:pt x="231432" y="913104"/>
                  </a:lnTo>
                  <a:lnTo>
                    <a:pt x="223431" y="912609"/>
                  </a:lnTo>
                  <a:lnTo>
                    <a:pt x="215887" y="913003"/>
                  </a:lnTo>
                  <a:lnTo>
                    <a:pt x="208546" y="914158"/>
                  </a:lnTo>
                  <a:lnTo>
                    <a:pt x="201422" y="916012"/>
                  </a:lnTo>
                  <a:lnTo>
                    <a:pt x="194475" y="918514"/>
                  </a:lnTo>
                  <a:lnTo>
                    <a:pt x="177761" y="889584"/>
                  </a:lnTo>
                  <a:lnTo>
                    <a:pt x="174650" y="884212"/>
                  </a:lnTo>
                  <a:lnTo>
                    <a:pt x="178320" y="880465"/>
                  </a:lnTo>
                  <a:lnTo>
                    <a:pt x="179438" y="879322"/>
                  </a:lnTo>
                  <a:lnTo>
                    <a:pt x="183172" y="873506"/>
                  </a:lnTo>
                  <a:lnTo>
                    <a:pt x="185585" y="866889"/>
                  </a:lnTo>
                  <a:lnTo>
                    <a:pt x="186448" y="859561"/>
                  </a:lnTo>
                  <a:lnTo>
                    <a:pt x="183997" y="847407"/>
                  </a:lnTo>
                  <a:lnTo>
                    <a:pt x="178181" y="838682"/>
                  </a:lnTo>
                  <a:lnTo>
                    <a:pt x="177279" y="837336"/>
                  </a:lnTo>
                  <a:lnTo>
                    <a:pt x="175729" y="836282"/>
                  </a:lnTo>
                  <a:lnTo>
                    <a:pt x="175729" y="859561"/>
                  </a:lnTo>
                  <a:lnTo>
                    <a:pt x="174053" y="867587"/>
                  </a:lnTo>
                  <a:lnTo>
                    <a:pt x="169506" y="874242"/>
                  </a:lnTo>
                  <a:lnTo>
                    <a:pt x="162852" y="878789"/>
                  </a:lnTo>
                  <a:lnTo>
                    <a:pt x="154825" y="880465"/>
                  </a:lnTo>
                  <a:lnTo>
                    <a:pt x="146824" y="878852"/>
                  </a:lnTo>
                  <a:lnTo>
                    <a:pt x="140169" y="874433"/>
                  </a:lnTo>
                  <a:lnTo>
                    <a:pt x="135636" y="867803"/>
                  </a:lnTo>
                  <a:lnTo>
                    <a:pt x="133959" y="859561"/>
                  </a:lnTo>
                  <a:lnTo>
                    <a:pt x="135585" y="851560"/>
                  </a:lnTo>
                  <a:lnTo>
                    <a:pt x="135699" y="851230"/>
                  </a:lnTo>
                  <a:lnTo>
                    <a:pt x="140169" y="844715"/>
                  </a:lnTo>
                  <a:lnTo>
                    <a:pt x="146824" y="840295"/>
                  </a:lnTo>
                  <a:lnTo>
                    <a:pt x="154825" y="838682"/>
                  </a:lnTo>
                  <a:lnTo>
                    <a:pt x="162852" y="840371"/>
                  </a:lnTo>
                  <a:lnTo>
                    <a:pt x="169506" y="844905"/>
                  </a:lnTo>
                  <a:lnTo>
                    <a:pt x="174053" y="851560"/>
                  </a:lnTo>
                  <a:lnTo>
                    <a:pt x="175729" y="859561"/>
                  </a:lnTo>
                  <a:lnTo>
                    <a:pt x="175729" y="836282"/>
                  </a:lnTo>
                  <a:lnTo>
                    <a:pt x="167233" y="830491"/>
                  </a:lnTo>
                  <a:lnTo>
                    <a:pt x="154825" y="827963"/>
                  </a:lnTo>
                  <a:lnTo>
                    <a:pt x="142671" y="830719"/>
                  </a:lnTo>
                  <a:lnTo>
                    <a:pt x="132600" y="837539"/>
                  </a:lnTo>
                  <a:lnTo>
                    <a:pt x="125755" y="847471"/>
                  </a:lnTo>
                  <a:lnTo>
                    <a:pt x="123228" y="859561"/>
                  </a:lnTo>
                  <a:lnTo>
                    <a:pt x="125679" y="871740"/>
                  </a:lnTo>
                  <a:lnTo>
                    <a:pt x="132397" y="881811"/>
                  </a:lnTo>
                  <a:lnTo>
                    <a:pt x="142430" y="888657"/>
                  </a:lnTo>
                  <a:lnTo>
                    <a:pt x="154825" y="891184"/>
                  </a:lnTo>
                  <a:lnTo>
                    <a:pt x="158572" y="891184"/>
                  </a:lnTo>
                  <a:lnTo>
                    <a:pt x="162331" y="890638"/>
                  </a:lnTo>
                  <a:lnTo>
                    <a:pt x="165557" y="889584"/>
                  </a:lnTo>
                  <a:lnTo>
                    <a:pt x="185381" y="923861"/>
                  </a:lnTo>
                  <a:lnTo>
                    <a:pt x="172415" y="934148"/>
                  </a:lnTo>
                  <a:lnTo>
                    <a:pt x="162001" y="946975"/>
                  </a:lnTo>
                  <a:lnTo>
                    <a:pt x="154711" y="961923"/>
                  </a:lnTo>
                  <a:lnTo>
                    <a:pt x="151079" y="978509"/>
                  </a:lnTo>
                  <a:lnTo>
                    <a:pt x="62153" y="978509"/>
                  </a:lnTo>
                  <a:lnTo>
                    <a:pt x="58127" y="968781"/>
                  </a:lnTo>
                  <a:lnTo>
                    <a:pt x="51295" y="960970"/>
                  </a:lnTo>
                  <a:lnTo>
                    <a:pt x="42252" y="955751"/>
                  </a:lnTo>
                  <a:lnTo>
                    <a:pt x="31597" y="953858"/>
                  </a:lnTo>
                  <a:lnTo>
                    <a:pt x="19431" y="956322"/>
                  </a:lnTo>
                  <a:lnTo>
                    <a:pt x="9372" y="963053"/>
                  </a:lnTo>
                  <a:lnTo>
                    <a:pt x="2527" y="973086"/>
                  </a:lnTo>
                  <a:lnTo>
                    <a:pt x="0" y="985481"/>
                  </a:lnTo>
                  <a:lnTo>
                    <a:pt x="2451" y="997254"/>
                  </a:lnTo>
                  <a:lnTo>
                    <a:pt x="9169" y="1006970"/>
                  </a:lnTo>
                  <a:lnTo>
                    <a:pt x="19189" y="1013561"/>
                  </a:lnTo>
                  <a:lnTo>
                    <a:pt x="31597" y="1016012"/>
                  </a:lnTo>
                  <a:lnTo>
                    <a:pt x="43014" y="1013841"/>
                  </a:lnTo>
                  <a:lnTo>
                    <a:pt x="52565" y="1007910"/>
                  </a:lnTo>
                  <a:lnTo>
                    <a:pt x="59410" y="999058"/>
                  </a:lnTo>
                  <a:lnTo>
                    <a:pt x="62674" y="988161"/>
                  </a:lnTo>
                  <a:lnTo>
                    <a:pt x="150558" y="988161"/>
                  </a:lnTo>
                  <a:lnTo>
                    <a:pt x="153390" y="1004862"/>
                  </a:lnTo>
                  <a:lnTo>
                    <a:pt x="159994" y="1020051"/>
                  </a:lnTo>
                  <a:lnTo>
                    <a:pt x="169926" y="1033221"/>
                  </a:lnTo>
                  <a:lnTo>
                    <a:pt x="182702" y="1043889"/>
                  </a:lnTo>
                  <a:lnTo>
                    <a:pt x="162331" y="1080312"/>
                  </a:lnTo>
                  <a:lnTo>
                    <a:pt x="158572" y="1078712"/>
                  </a:lnTo>
                  <a:lnTo>
                    <a:pt x="154825" y="1078166"/>
                  </a:lnTo>
                  <a:lnTo>
                    <a:pt x="150558" y="1078166"/>
                  </a:lnTo>
                  <a:lnTo>
                    <a:pt x="138379" y="1080617"/>
                  </a:lnTo>
                  <a:lnTo>
                    <a:pt x="128320" y="1087348"/>
                  </a:lnTo>
                  <a:lnTo>
                    <a:pt x="121475" y="1097394"/>
                  </a:lnTo>
                  <a:lnTo>
                    <a:pt x="118948" y="1109789"/>
                  </a:lnTo>
                  <a:lnTo>
                    <a:pt x="121399" y="1121956"/>
                  </a:lnTo>
                  <a:lnTo>
                    <a:pt x="128130" y="1132014"/>
                  </a:lnTo>
                  <a:lnTo>
                    <a:pt x="138163" y="1138859"/>
                  </a:lnTo>
                  <a:lnTo>
                    <a:pt x="150558" y="1141387"/>
                  </a:lnTo>
                  <a:lnTo>
                    <a:pt x="162725" y="1138936"/>
                  </a:lnTo>
                  <a:lnTo>
                    <a:pt x="172783" y="1132217"/>
                  </a:lnTo>
                  <a:lnTo>
                    <a:pt x="173824" y="1130693"/>
                  </a:lnTo>
                  <a:lnTo>
                    <a:pt x="179628" y="1122184"/>
                  </a:lnTo>
                  <a:lnTo>
                    <a:pt x="182156" y="1109789"/>
                  </a:lnTo>
                  <a:lnTo>
                    <a:pt x="181381" y="1102779"/>
                  </a:lnTo>
                  <a:lnTo>
                    <a:pt x="171450" y="1109789"/>
                  </a:lnTo>
                  <a:lnTo>
                    <a:pt x="169849" y="1117803"/>
                  </a:lnTo>
                  <a:lnTo>
                    <a:pt x="165417" y="1124458"/>
                  </a:lnTo>
                  <a:lnTo>
                    <a:pt x="158788" y="1129004"/>
                  </a:lnTo>
                  <a:lnTo>
                    <a:pt x="150558" y="1130693"/>
                  </a:lnTo>
                  <a:lnTo>
                    <a:pt x="142303" y="1129004"/>
                  </a:lnTo>
                  <a:lnTo>
                    <a:pt x="135674" y="1124458"/>
                  </a:lnTo>
                  <a:lnTo>
                    <a:pt x="131254" y="1117803"/>
                  </a:lnTo>
                  <a:lnTo>
                    <a:pt x="129654" y="1109789"/>
                  </a:lnTo>
                  <a:lnTo>
                    <a:pt x="131330" y="1101775"/>
                  </a:lnTo>
                  <a:lnTo>
                    <a:pt x="135890" y="1095121"/>
                  </a:lnTo>
                  <a:lnTo>
                    <a:pt x="142544" y="1090574"/>
                  </a:lnTo>
                  <a:lnTo>
                    <a:pt x="150558" y="1088885"/>
                  </a:lnTo>
                  <a:lnTo>
                    <a:pt x="158559" y="1090574"/>
                  </a:lnTo>
                  <a:lnTo>
                    <a:pt x="165227" y="1095121"/>
                  </a:lnTo>
                  <a:lnTo>
                    <a:pt x="169773" y="1101775"/>
                  </a:lnTo>
                  <a:lnTo>
                    <a:pt x="171450" y="1109789"/>
                  </a:lnTo>
                  <a:lnTo>
                    <a:pt x="171450" y="1086231"/>
                  </a:lnTo>
                  <a:lnTo>
                    <a:pt x="170903" y="1085659"/>
                  </a:lnTo>
                  <a:lnTo>
                    <a:pt x="173977" y="1080312"/>
                  </a:lnTo>
                  <a:lnTo>
                    <a:pt x="191808" y="1049235"/>
                  </a:lnTo>
                  <a:lnTo>
                    <a:pt x="199148" y="1052144"/>
                  </a:lnTo>
                  <a:lnTo>
                    <a:pt x="206743" y="1054341"/>
                  </a:lnTo>
                  <a:lnTo>
                    <a:pt x="214630" y="1055725"/>
                  </a:lnTo>
                  <a:lnTo>
                    <a:pt x="222872" y="1056208"/>
                  </a:lnTo>
                  <a:lnTo>
                    <a:pt x="231914" y="1055624"/>
                  </a:lnTo>
                  <a:lnTo>
                    <a:pt x="240563" y="1053934"/>
                  </a:lnTo>
                  <a:lnTo>
                    <a:pt x="248793" y="1051229"/>
                  </a:lnTo>
                  <a:lnTo>
                    <a:pt x="253149" y="1049235"/>
                  </a:lnTo>
                  <a:lnTo>
                    <a:pt x="256628" y="1047635"/>
                  </a:lnTo>
                  <a:lnTo>
                    <a:pt x="299415" y="1121956"/>
                  </a:lnTo>
                  <a:lnTo>
                    <a:pt x="299427" y="1122184"/>
                  </a:lnTo>
                  <a:lnTo>
                    <a:pt x="294017" y="1127112"/>
                  </a:lnTo>
                  <a:lnTo>
                    <a:pt x="289788" y="1133157"/>
                  </a:lnTo>
                  <a:lnTo>
                    <a:pt x="287070" y="1140117"/>
                  </a:lnTo>
                  <a:lnTo>
                    <a:pt x="286105" y="1147813"/>
                  </a:lnTo>
                  <a:lnTo>
                    <a:pt x="288556" y="1159992"/>
                  </a:lnTo>
                  <a:lnTo>
                    <a:pt x="295275" y="1170051"/>
                  </a:lnTo>
                  <a:lnTo>
                    <a:pt x="305320" y="1176909"/>
                  </a:lnTo>
                  <a:lnTo>
                    <a:pt x="317728" y="1179436"/>
                  </a:lnTo>
                  <a:lnTo>
                    <a:pt x="329895" y="1176985"/>
                  </a:lnTo>
                  <a:lnTo>
                    <a:pt x="339953" y="1170266"/>
                  </a:lnTo>
                  <a:lnTo>
                    <a:pt x="346798" y="1160221"/>
                  </a:lnTo>
                  <a:lnTo>
                    <a:pt x="349326" y="1147813"/>
                  </a:lnTo>
                  <a:lnTo>
                    <a:pt x="346875" y="1135646"/>
                  </a:lnTo>
                  <a:lnTo>
                    <a:pt x="340156" y="1125588"/>
                  </a:lnTo>
                  <a:lnTo>
                    <a:pt x="330123" y="1118743"/>
                  </a:lnTo>
                  <a:lnTo>
                    <a:pt x="322999" y="1117282"/>
                  </a:lnTo>
                  <a:lnTo>
                    <a:pt x="317728" y="1116215"/>
                  </a:lnTo>
                  <a:lnTo>
                    <a:pt x="314502" y="1116215"/>
                  </a:lnTo>
                  <a:lnTo>
                    <a:pt x="311277" y="1116736"/>
                  </a:lnTo>
                  <a:lnTo>
                    <a:pt x="308597" y="1117282"/>
                  </a:lnTo>
                  <a:lnTo>
                    <a:pt x="268592" y="1047635"/>
                  </a:lnTo>
                  <a:lnTo>
                    <a:pt x="267677" y="1046035"/>
                  </a:lnTo>
                  <a:lnTo>
                    <a:pt x="265201" y="1041742"/>
                  </a:lnTo>
                  <a:lnTo>
                    <a:pt x="276898" y="1031176"/>
                  </a:lnTo>
                  <a:lnTo>
                    <a:pt x="285965" y="1018298"/>
                  </a:lnTo>
                  <a:lnTo>
                    <a:pt x="292036" y="1003617"/>
                  </a:lnTo>
                  <a:lnTo>
                    <a:pt x="294678" y="987640"/>
                  </a:lnTo>
                  <a:lnTo>
                    <a:pt x="332727" y="987640"/>
                  </a:lnTo>
                  <a:lnTo>
                    <a:pt x="336296" y="998842"/>
                  </a:lnTo>
                  <a:lnTo>
                    <a:pt x="343293" y="1007846"/>
                  </a:lnTo>
                  <a:lnTo>
                    <a:pt x="352907" y="1013841"/>
                  </a:lnTo>
                  <a:lnTo>
                    <a:pt x="364324" y="1016012"/>
                  </a:lnTo>
                  <a:lnTo>
                    <a:pt x="376504" y="1013561"/>
                  </a:lnTo>
                  <a:lnTo>
                    <a:pt x="386562" y="1006843"/>
                  </a:lnTo>
                  <a:lnTo>
                    <a:pt x="387248" y="1005840"/>
                  </a:lnTo>
                  <a:lnTo>
                    <a:pt x="393407" y="996810"/>
                  </a:lnTo>
                  <a:lnTo>
                    <a:pt x="395922" y="984415"/>
                  </a:lnTo>
                  <a:close/>
                </a:path>
                <a:path w="5344159" h="2472690">
                  <a:moveTo>
                    <a:pt x="1537627" y="1985530"/>
                  </a:moveTo>
                  <a:lnTo>
                    <a:pt x="1534502" y="1969020"/>
                  </a:lnTo>
                  <a:lnTo>
                    <a:pt x="1529410" y="1961400"/>
                  </a:lnTo>
                  <a:lnTo>
                    <a:pt x="1526857" y="1957590"/>
                  </a:lnTo>
                  <a:lnTo>
                    <a:pt x="1526019" y="1956320"/>
                  </a:lnTo>
                  <a:lnTo>
                    <a:pt x="1513446" y="1947430"/>
                  </a:lnTo>
                  <a:lnTo>
                    <a:pt x="1498130" y="1943620"/>
                  </a:lnTo>
                  <a:lnTo>
                    <a:pt x="1492516" y="1918220"/>
                  </a:lnTo>
                  <a:lnTo>
                    <a:pt x="1485874" y="1899107"/>
                  </a:lnTo>
                  <a:lnTo>
                    <a:pt x="1485874" y="1943620"/>
                  </a:lnTo>
                  <a:lnTo>
                    <a:pt x="1485874" y="2026170"/>
                  </a:lnTo>
                  <a:lnTo>
                    <a:pt x="1479829" y="2049030"/>
                  </a:lnTo>
                  <a:lnTo>
                    <a:pt x="1471688" y="2070620"/>
                  </a:lnTo>
                  <a:lnTo>
                    <a:pt x="1461465" y="2092210"/>
                  </a:lnTo>
                  <a:lnTo>
                    <a:pt x="1449146" y="2111260"/>
                  </a:lnTo>
                  <a:lnTo>
                    <a:pt x="1441919" y="2108720"/>
                  </a:lnTo>
                  <a:lnTo>
                    <a:pt x="1435252" y="2107450"/>
                  </a:lnTo>
                  <a:lnTo>
                    <a:pt x="1428000" y="2107450"/>
                  </a:lnTo>
                  <a:lnTo>
                    <a:pt x="1411528" y="2109990"/>
                  </a:lnTo>
                  <a:lnTo>
                    <a:pt x="1398092" y="2118880"/>
                  </a:lnTo>
                  <a:lnTo>
                    <a:pt x="1389049" y="2132850"/>
                  </a:lnTo>
                  <a:lnTo>
                    <a:pt x="1385722" y="2148090"/>
                  </a:lnTo>
                  <a:lnTo>
                    <a:pt x="1385722" y="2156980"/>
                  </a:lnTo>
                  <a:lnTo>
                    <a:pt x="1387373" y="2162060"/>
                  </a:lnTo>
                  <a:lnTo>
                    <a:pt x="1390726" y="2168410"/>
                  </a:lnTo>
                  <a:lnTo>
                    <a:pt x="1370838" y="2181110"/>
                  </a:lnTo>
                  <a:lnTo>
                    <a:pt x="1349756" y="2190000"/>
                  </a:lnTo>
                  <a:lnTo>
                    <a:pt x="1327721" y="2197620"/>
                  </a:lnTo>
                  <a:lnTo>
                    <a:pt x="1305026" y="2202700"/>
                  </a:lnTo>
                  <a:lnTo>
                    <a:pt x="1303350" y="2197620"/>
                  </a:lnTo>
                  <a:lnTo>
                    <a:pt x="1296670" y="2187460"/>
                  </a:lnTo>
                  <a:lnTo>
                    <a:pt x="1302766" y="2179840"/>
                  </a:lnTo>
                  <a:lnTo>
                    <a:pt x="1335278" y="2139200"/>
                  </a:lnTo>
                  <a:lnTo>
                    <a:pt x="1368336" y="2092210"/>
                  </a:lnTo>
                  <a:lnTo>
                    <a:pt x="1395882" y="2046490"/>
                  </a:lnTo>
                  <a:lnTo>
                    <a:pt x="1417980" y="2003310"/>
                  </a:lnTo>
                  <a:lnTo>
                    <a:pt x="1434680" y="1961400"/>
                  </a:lnTo>
                  <a:lnTo>
                    <a:pt x="1443024" y="1963940"/>
                  </a:lnTo>
                  <a:lnTo>
                    <a:pt x="1450276" y="1965210"/>
                  </a:lnTo>
                  <a:lnTo>
                    <a:pt x="1457502" y="1967750"/>
                  </a:lnTo>
                  <a:lnTo>
                    <a:pt x="1454721" y="1972830"/>
                  </a:lnTo>
                  <a:lnTo>
                    <a:pt x="1454150" y="1977910"/>
                  </a:lnTo>
                  <a:lnTo>
                    <a:pt x="1454150" y="1984260"/>
                  </a:lnTo>
                  <a:lnTo>
                    <a:pt x="1456601" y="1999500"/>
                  </a:lnTo>
                  <a:lnTo>
                    <a:pt x="1463332" y="2010930"/>
                  </a:lnTo>
                  <a:lnTo>
                    <a:pt x="1473403" y="2021090"/>
                  </a:lnTo>
                  <a:lnTo>
                    <a:pt x="1485874" y="2026170"/>
                  </a:lnTo>
                  <a:lnTo>
                    <a:pt x="1485874" y="1943620"/>
                  </a:lnTo>
                  <a:lnTo>
                    <a:pt x="1479334" y="1946160"/>
                  </a:lnTo>
                  <a:lnTo>
                    <a:pt x="1473225" y="1949970"/>
                  </a:lnTo>
                  <a:lnTo>
                    <a:pt x="1467726" y="1953780"/>
                  </a:lnTo>
                  <a:lnTo>
                    <a:pt x="1463078" y="1957590"/>
                  </a:lnTo>
                  <a:lnTo>
                    <a:pt x="1456893" y="1956320"/>
                  </a:lnTo>
                  <a:lnTo>
                    <a:pt x="1453819" y="1955050"/>
                  </a:lnTo>
                  <a:lnTo>
                    <a:pt x="1450759" y="1953780"/>
                  </a:lnTo>
                  <a:lnTo>
                    <a:pt x="1438021" y="1951240"/>
                  </a:lnTo>
                  <a:lnTo>
                    <a:pt x="1438757" y="1948700"/>
                  </a:lnTo>
                  <a:lnTo>
                    <a:pt x="1445666" y="1924570"/>
                  </a:lnTo>
                  <a:lnTo>
                    <a:pt x="1450263" y="1899170"/>
                  </a:lnTo>
                  <a:lnTo>
                    <a:pt x="1451851" y="1878850"/>
                  </a:lnTo>
                  <a:lnTo>
                    <a:pt x="1451737" y="1873770"/>
                  </a:lnTo>
                  <a:lnTo>
                    <a:pt x="1451102" y="1862340"/>
                  </a:lnTo>
                  <a:lnTo>
                    <a:pt x="1450822" y="1857260"/>
                  </a:lnTo>
                  <a:lnTo>
                    <a:pt x="1463103" y="1877580"/>
                  </a:lnTo>
                  <a:lnTo>
                    <a:pt x="1473149" y="1899170"/>
                  </a:lnTo>
                  <a:lnTo>
                    <a:pt x="1480794" y="1920760"/>
                  </a:lnTo>
                  <a:lnTo>
                    <a:pt x="1485874" y="1943620"/>
                  </a:lnTo>
                  <a:lnTo>
                    <a:pt x="1485874" y="1899107"/>
                  </a:lnTo>
                  <a:lnTo>
                    <a:pt x="1484134" y="1894090"/>
                  </a:lnTo>
                  <a:lnTo>
                    <a:pt x="1473161" y="1871230"/>
                  </a:lnTo>
                  <a:lnTo>
                    <a:pt x="1464945" y="1857260"/>
                  </a:lnTo>
                  <a:lnTo>
                    <a:pt x="1462709" y="1853450"/>
                  </a:lnTo>
                  <a:lnTo>
                    <a:pt x="1459725" y="1848370"/>
                  </a:lnTo>
                  <a:lnTo>
                    <a:pt x="1464106" y="1843290"/>
                  </a:lnTo>
                  <a:lnTo>
                    <a:pt x="1467243" y="1836940"/>
                  </a:lnTo>
                  <a:lnTo>
                    <a:pt x="1469123" y="1829320"/>
                  </a:lnTo>
                  <a:lnTo>
                    <a:pt x="1469745" y="1821700"/>
                  </a:lnTo>
                  <a:lnTo>
                    <a:pt x="1466354" y="1805190"/>
                  </a:lnTo>
                  <a:lnTo>
                    <a:pt x="1459179" y="1794294"/>
                  </a:lnTo>
                  <a:lnTo>
                    <a:pt x="1459179" y="1821700"/>
                  </a:lnTo>
                  <a:lnTo>
                    <a:pt x="1456651" y="1834400"/>
                  </a:lnTo>
                  <a:lnTo>
                    <a:pt x="1449844" y="1844560"/>
                  </a:lnTo>
                  <a:lnTo>
                    <a:pt x="1440040" y="1850834"/>
                  </a:lnTo>
                  <a:lnTo>
                    <a:pt x="1440040" y="1881390"/>
                  </a:lnTo>
                  <a:lnTo>
                    <a:pt x="1437817" y="1902980"/>
                  </a:lnTo>
                  <a:lnTo>
                    <a:pt x="1433195" y="1925840"/>
                  </a:lnTo>
                  <a:lnTo>
                    <a:pt x="1426349" y="1948700"/>
                  </a:lnTo>
                  <a:lnTo>
                    <a:pt x="1422450" y="1948129"/>
                  </a:lnTo>
                  <a:lnTo>
                    <a:pt x="1422450" y="1960130"/>
                  </a:lnTo>
                  <a:lnTo>
                    <a:pt x="1403946" y="2003310"/>
                  </a:lnTo>
                  <a:lnTo>
                    <a:pt x="1380312" y="2049030"/>
                  </a:lnTo>
                  <a:lnTo>
                    <a:pt x="1352296" y="2093480"/>
                  </a:lnTo>
                  <a:lnTo>
                    <a:pt x="1320634" y="2137930"/>
                  </a:lnTo>
                  <a:lnTo>
                    <a:pt x="1286103" y="2179840"/>
                  </a:lnTo>
                  <a:lnTo>
                    <a:pt x="1281099" y="2177300"/>
                  </a:lnTo>
                  <a:lnTo>
                    <a:pt x="1269974" y="2174760"/>
                  </a:lnTo>
                  <a:lnTo>
                    <a:pt x="1274279" y="2136660"/>
                  </a:lnTo>
                  <a:lnTo>
                    <a:pt x="1282776" y="2084590"/>
                  </a:lnTo>
                  <a:lnTo>
                    <a:pt x="1288008" y="2054110"/>
                  </a:lnTo>
                  <a:lnTo>
                    <a:pt x="1293342" y="2022360"/>
                  </a:lnTo>
                  <a:lnTo>
                    <a:pt x="1298270" y="1990610"/>
                  </a:lnTo>
                  <a:lnTo>
                    <a:pt x="1301788" y="1961400"/>
                  </a:lnTo>
                  <a:lnTo>
                    <a:pt x="1302245" y="1957590"/>
                  </a:lnTo>
                  <a:lnTo>
                    <a:pt x="1317574" y="1956320"/>
                  </a:lnTo>
                  <a:lnTo>
                    <a:pt x="1332649" y="1956320"/>
                  </a:lnTo>
                  <a:lnTo>
                    <a:pt x="1347406" y="1955050"/>
                  </a:lnTo>
                  <a:lnTo>
                    <a:pt x="1377607" y="1955050"/>
                  </a:lnTo>
                  <a:lnTo>
                    <a:pt x="1408188" y="1957590"/>
                  </a:lnTo>
                  <a:lnTo>
                    <a:pt x="1422450" y="1960130"/>
                  </a:lnTo>
                  <a:lnTo>
                    <a:pt x="1422450" y="1948129"/>
                  </a:lnTo>
                  <a:lnTo>
                    <a:pt x="1409369" y="1946160"/>
                  </a:lnTo>
                  <a:lnTo>
                    <a:pt x="1392402" y="1943620"/>
                  </a:lnTo>
                  <a:lnTo>
                    <a:pt x="1376260" y="1942350"/>
                  </a:lnTo>
                  <a:lnTo>
                    <a:pt x="1347508" y="1942350"/>
                  </a:lnTo>
                  <a:lnTo>
                    <a:pt x="1303921" y="1946160"/>
                  </a:lnTo>
                  <a:lnTo>
                    <a:pt x="1305039" y="1932190"/>
                  </a:lnTo>
                  <a:lnTo>
                    <a:pt x="1306207" y="1915680"/>
                  </a:lnTo>
                  <a:lnTo>
                    <a:pt x="1306893" y="1902980"/>
                  </a:lnTo>
                  <a:lnTo>
                    <a:pt x="1307020" y="1899170"/>
                  </a:lnTo>
                  <a:lnTo>
                    <a:pt x="1307249" y="1887740"/>
                  </a:lnTo>
                  <a:lnTo>
                    <a:pt x="1306830" y="1873770"/>
                  </a:lnTo>
                  <a:lnTo>
                    <a:pt x="1305585" y="1857260"/>
                  </a:lnTo>
                  <a:lnTo>
                    <a:pt x="1303502" y="1839480"/>
                  </a:lnTo>
                  <a:lnTo>
                    <a:pt x="1301407" y="1826780"/>
                  </a:lnTo>
                  <a:lnTo>
                    <a:pt x="1300581" y="1821700"/>
                  </a:lnTo>
                  <a:lnTo>
                    <a:pt x="1324864" y="1815350"/>
                  </a:lnTo>
                  <a:lnTo>
                    <a:pt x="1347533" y="1811540"/>
                  </a:lnTo>
                  <a:lnTo>
                    <a:pt x="1357972" y="1810270"/>
                  </a:lnTo>
                  <a:lnTo>
                    <a:pt x="1368412" y="1809000"/>
                  </a:lnTo>
                  <a:lnTo>
                    <a:pt x="1387373" y="1810270"/>
                  </a:lnTo>
                  <a:lnTo>
                    <a:pt x="1386827" y="1814080"/>
                  </a:lnTo>
                  <a:lnTo>
                    <a:pt x="1385722" y="1817890"/>
                  </a:lnTo>
                  <a:lnTo>
                    <a:pt x="1385722" y="1821700"/>
                  </a:lnTo>
                  <a:lnTo>
                    <a:pt x="1389126" y="1838210"/>
                  </a:lnTo>
                  <a:lnTo>
                    <a:pt x="1398308" y="1852180"/>
                  </a:lnTo>
                  <a:lnTo>
                    <a:pt x="1411782" y="1861070"/>
                  </a:lnTo>
                  <a:lnTo>
                    <a:pt x="1428000" y="1863610"/>
                  </a:lnTo>
                  <a:lnTo>
                    <a:pt x="1432445" y="1863610"/>
                  </a:lnTo>
                  <a:lnTo>
                    <a:pt x="1436344" y="1862340"/>
                  </a:lnTo>
                  <a:lnTo>
                    <a:pt x="1439697" y="1862340"/>
                  </a:lnTo>
                  <a:lnTo>
                    <a:pt x="1440040" y="1881390"/>
                  </a:lnTo>
                  <a:lnTo>
                    <a:pt x="1440040" y="1850834"/>
                  </a:lnTo>
                  <a:lnTo>
                    <a:pt x="1439913" y="1850910"/>
                  </a:lnTo>
                  <a:lnTo>
                    <a:pt x="1428000" y="1853450"/>
                  </a:lnTo>
                  <a:lnTo>
                    <a:pt x="1415948" y="1850910"/>
                  </a:lnTo>
                  <a:lnTo>
                    <a:pt x="1406232" y="1844560"/>
                  </a:lnTo>
                  <a:lnTo>
                    <a:pt x="1399755" y="1834400"/>
                  </a:lnTo>
                  <a:lnTo>
                    <a:pt x="1397406" y="1821700"/>
                  </a:lnTo>
                  <a:lnTo>
                    <a:pt x="1399832" y="1810270"/>
                  </a:lnTo>
                  <a:lnTo>
                    <a:pt x="1428000" y="1791220"/>
                  </a:lnTo>
                  <a:lnTo>
                    <a:pt x="1440154" y="1793760"/>
                  </a:lnTo>
                  <a:lnTo>
                    <a:pt x="1450060" y="1800110"/>
                  </a:lnTo>
                  <a:lnTo>
                    <a:pt x="1456728" y="1810270"/>
                  </a:lnTo>
                  <a:lnTo>
                    <a:pt x="1459179" y="1821700"/>
                  </a:lnTo>
                  <a:lnTo>
                    <a:pt x="1459179" y="1794294"/>
                  </a:lnTo>
                  <a:lnTo>
                    <a:pt x="1457159" y="1791220"/>
                  </a:lnTo>
                  <a:lnTo>
                    <a:pt x="1453311" y="1788680"/>
                  </a:lnTo>
                  <a:lnTo>
                    <a:pt x="1443685" y="1782330"/>
                  </a:lnTo>
                  <a:lnTo>
                    <a:pt x="1427454" y="1779790"/>
                  </a:lnTo>
                  <a:lnTo>
                    <a:pt x="1420063" y="1779790"/>
                  </a:lnTo>
                  <a:lnTo>
                    <a:pt x="1413052" y="1782330"/>
                  </a:lnTo>
                  <a:lnTo>
                    <a:pt x="1406563" y="1784870"/>
                  </a:lnTo>
                  <a:lnTo>
                    <a:pt x="1400746" y="1788680"/>
                  </a:lnTo>
                  <a:lnTo>
                    <a:pt x="1393494" y="1784197"/>
                  </a:lnTo>
                  <a:lnTo>
                    <a:pt x="1393494" y="1797570"/>
                  </a:lnTo>
                  <a:lnTo>
                    <a:pt x="1392402" y="1798840"/>
                  </a:lnTo>
                  <a:lnTo>
                    <a:pt x="1371688" y="1796300"/>
                  </a:lnTo>
                  <a:lnTo>
                    <a:pt x="1348930" y="1798840"/>
                  </a:lnTo>
                  <a:lnTo>
                    <a:pt x="1324394" y="1802650"/>
                  </a:lnTo>
                  <a:lnTo>
                    <a:pt x="1298346" y="1810270"/>
                  </a:lnTo>
                  <a:lnTo>
                    <a:pt x="1296670" y="1801380"/>
                  </a:lnTo>
                  <a:lnTo>
                    <a:pt x="1294815" y="1795030"/>
                  </a:lnTo>
                  <a:lnTo>
                    <a:pt x="1294447" y="1793760"/>
                  </a:lnTo>
                  <a:lnTo>
                    <a:pt x="1294371" y="1793557"/>
                  </a:lnTo>
                  <a:lnTo>
                    <a:pt x="1294371" y="1885200"/>
                  </a:lnTo>
                  <a:lnTo>
                    <a:pt x="1294320" y="1894090"/>
                  </a:lnTo>
                  <a:lnTo>
                    <a:pt x="1291120" y="1947430"/>
                  </a:lnTo>
                  <a:lnTo>
                    <a:pt x="1289456" y="1947633"/>
                  </a:lnTo>
                  <a:lnTo>
                    <a:pt x="1289456" y="1961400"/>
                  </a:lnTo>
                  <a:lnTo>
                    <a:pt x="1285328" y="1993150"/>
                  </a:lnTo>
                  <a:lnTo>
                    <a:pt x="1280617" y="2024900"/>
                  </a:lnTo>
                  <a:lnTo>
                    <a:pt x="1275600" y="2055380"/>
                  </a:lnTo>
                  <a:lnTo>
                    <a:pt x="1270520" y="2084590"/>
                  </a:lnTo>
                  <a:lnTo>
                    <a:pt x="1266101" y="2112530"/>
                  </a:lnTo>
                  <a:lnTo>
                    <a:pt x="1262253" y="2136660"/>
                  </a:lnTo>
                  <a:lnTo>
                    <a:pt x="1259344" y="2158250"/>
                  </a:lnTo>
                  <a:lnTo>
                    <a:pt x="1257731" y="2176030"/>
                  </a:lnTo>
                  <a:lnTo>
                    <a:pt x="1246149" y="2179840"/>
                  </a:lnTo>
                  <a:lnTo>
                    <a:pt x="1236027" y="2186190"/>
                  </a:lnTo>
                  <a:lnTo>
                    <a:pt x="1227988" y="2195080"/>
                  </a:lnTo>
                  <a:lnTo>
                    <a:pt x="1222679" y="2206510"/>
                  </a:lnTo>
                  <a:lnTo>
                    <a:pt x="1178648" y="2191270"/>
                  </a:lnTo>
                  <a:lnTo>
                    <a:pt x="1157643" y="2181110"/>
                  </a:lnTo>
                  <a:lnTo>
                    <a:pt x="1153172" y="2178570"/>
                  </a:lnTo>
                  <a:lnTo>
                    <a:pt x="1137526" y="2169680"/>
                  </a:lnTo>
                  <a:lnTo>
                    <a:pt x="1140879" y="2163330"/>
                  </a:lnTo>
                  <a:lnTo>
                    <a:pt x="1142555" y="2156980"/>
                  </a:lnTo>
                  <a:lnTo>
                    <a:pt x="1142555" y="2149360"/>
                  </a:lnTo>
                  <a:lnTo>
                    <a:pt x="1139151" y="2132850"/>
                  </a:lnTo>
                  <a:lnTo>
                    <a:pt x="1129957" y="2120150"/>
                  </a:lnTo>
                  <a:lnTo>
                    <a:pt x="1118412" y="2112530"/>
                  </a:lnTo>
                  <a:lnTo>
                    <a:pt x="1116495" y="2111260"/>
                  </a:lnTo>
                  <a:lnTo>
                    <a:pt x="1100251" y="2107450"/>
                  </a:lnTo>
                  <a:lnTo>
                    <a:pt x="1093025" y="2107450"/>
                  </a:lnTo>
                  <a:lnTo>
                    <a:pt x="1085773" y="2109990"/>
                  </a:lnTo>
                  <a:lnTo>
                    <a:pt x="1079106" y="2112530"/>
                  </a:lnTo>
                  <a:lnTo>
                    <a:pt x="1066800" y="2093480"/>
                  </a:lnTo>
                  <a:lnTo>
                    <a:pt x="1056640" y="2073160"/>
                  </a:lnTo>
                  <a:lnTo>
                    <a:pt x="1048664" y="2050300"/>
                  </a:lnTo>
                  <a:lnTo>
                    <a:pt x="1042949" y="2027440"/>
                  </a:lnTo>
                  <a:lnTo>
                    <a:pt x="1054315" y="2023630"/>
                  </a:lnTo>
                  <a:lnTo>
                    <a:pt x="1062456" y="2016010"/>
                  </a:lnTo>
                  <a:lnTo>
                    <a:pt x="1063802" y="2014740"/>
                  </a:lnTo>
                  <a:lnTo>
                    <a:pt x="1070800" y="2004580"/>
                  </a:lnTo>
                  <a:lnTo>
                    <a:pt x="1074648" y="1993150"/>
                  </a:lnTo>
                  <a:lnTo>
                    <a:pt x="1092276" y="1991880"/>
                  </a:lnTo>
                  <a:lnTo>
                    <a:pt x="1113815" y="1988070"/>
                  </a:lnTo>
                  <a:lnTo>
                    <a:pt x="1170825" y="1979180"/>
                  </a:lnTo>
                  <a:lnTo>
                    <a:pt x="1257541" y="1965210"/>
                  </a:lnTo>
                  <a:lnTo>
                    <a:pt x="1289456" y="1961400"/>
                  </a:lnTo>
                  <a:lnTo>
                    <a:pt x="1289456" y="1947633"/>
                  </a:lnTo>
                  <a:lnTo>
                    <a:pt x="1258150" y="1951240"/>
                  </a:lnTo>
                  <a:lnTo>
                    <a:pt x="1194092" y="1961400"/>
                  </a:lnTo>
                  <a:lnTo>
                    <a:pt x="1113066" y="1975370"/>
                  </a:lnTo>
                  <a:lnTo>
                    <a:pt x="1092111" y="1977910"/>
                  </a:lnTo>
                  <a:lnTo>
                    <a:pt x="1075232" y="1979180"/>
                  </a:lnTo>
                  <a:lnTo>
                    <a:pt x="1074648" y="1972830"/>
                  </a:lnTo>
                  <a:lnTo>
                    <a:pt x="1071880" y="1966480"/>
                  </a:lnTo>
                  <a:lnTo>
                    <a:pt x="1113459" y="1925840"/>
                  </a:lnTo>
                  <a:lnTo>
                    <a:pt x="1158811" y="1894090"/>
                  </a:lnTo>
                  <a:lnTo>
                    <a:pt x="1203680" y="1866150"/>
                  </a:lnTo>
                  <a:lnTo>
                    <a:pt x="1247152" y="1843290"/>
                  </a:lnTo>
                  <a:lnTo>
                    <a:pt x="1288326" y="1826780"/>
                  </a:lnTo>
                  <a:lnTo>
                    <a:pt x="1290701" y="1840750"/>
                  </a:lnTo>
                  <a:lnTo>
                    <a:pt x="1292644" y="1855990"/>
                  </a:lnTo>
                  <a:lnTo>
                    <a:pt x="1293964" y="1872500"/>
                  </a:lnTo>
                  <a:lnTo>
                    <a:pt x="1294371" y="1885200"/>
                  </a:lnTo>
                  <a:lnTo>
                    <a:pt x="1294371" y="1793557"/>
                  </a:lnTo>
                  <a:lnTo>
                    <a:pt x="1291678" y="1786140"/>
                  </a:lnTo>
                  <a:lnTo>
                    <a:pt x="1296835" y="1781060"/>
                  </a:lnTo>
                  <a:lnTo>
                    <a:pt x="1301267" y="1774710"/>
                  </a:lnTo>
                  <a:lnTo>
                    <a:pt x="1304658" y="1767090"/>
                  </a:lnTo>
                  <a:lnTo>
                    <a:pt x="1306296" y="1762010"/>
                  </a:lnTo>
                  <a:lnTo>
                    <a:pt x="1306703" y="1760740"/>
                  </a:lnTo>
                  <a:lnTo>
                    <a:pt x="1329347" y="1765820"/>
                  </a:lnTo>
                  <a:lnTo>
                    <a:pt x="1351356" y="1774710"/>
                  </a:lnTo>
                  <a:lnTo>
                    <a:pt x="1372743" y="1784870"/>
                  </a:lnTo>
                  <a:lnTo>
                    <a:pt x="1393494" y="1797570"/>
                  </a:lnTo>
                  <a:lnTo>
                    <a:pt x="1393494" y="1784197"/>
                  </a:lnTo>
                  <a:lnTo>
                    <a:pt x="1354836" y="1764550"/>
                  </a:lnTo>
                  <a:lnTo>
                    <a:pt x="1305572" y="1749310"/>
                  </a:lnTo>
                  <a:lnTo>
                    <a:pt x="1301089" y="1734070"/>
                  </a:lnTo>
                  <a:lnTo>
                    <a:pt x="1291742" y="1722640"/>
                  </a:lnTo>
                  <a:lnTo>
                    <a:pt x="1287221" y="1719999"/>
                  </a:lnTo>
                  <a:lnTo>
                    <a:pt x="1287221" y="1816620"/>
                  </a:lnTo>
                  <a:lnTo>
                    <a:pt x="1244384" y="1833130"/>
                  </a:lnTo>
                  <a:lnTo>
                    <a:pt x="1199337" y="1855990"/>
                  </a:lnTo>
                  <a:lnTo>
                    <a:pt x="1153058" y="1885200"/>
                  </a:lnTo>
                  <a:lnTo>
                    <a:pt x="1106525" y="1918220"/>
                  </a:lnTo>
                  <a:lnTo>
                    <a:pt x="1064082" y="1952383"/>
                  </a:lnTo>
                  <a:lnTo>
                    <a:pt x="1064082" y="1985530"/>
                  </a:lnTo>
                  <a:lnTo>
                    <a:pt x="1061554" y="1996960"/>
                  </a:lnTo>
                  <a:lnTo>
                    <a:pt x="1054760" y="2007120"/>
                  </a:lnTo>
                  <a:lnTo>
                    <a:pt x="1044841" y="2013470"/>
                  </a:lnTo>
                  <a:lnTo>
                    <a:pt x="1032929" y="2016010"/>
                  </a:lnTo>
                  <a:lnTo>
                    <a:pt x="1020864" y="2013470"/>
                  </a:lnTo>
                  <a:lnTo>
                    <a:pt x="1011161" y="2007120"/>
                  </a:lnTo>
                  <a:lnTo>
                    <a:pt x="1004684" y="1996960"/>
                  </a:lnTo>
                  <a:lnTo>
                    <a:pt x="1002322" y="1985530"/>
                  </a:lnTo>
                  <a:lnTo>
                    <a:pt x="1004684" y="1974100"/>
                  </a:lnTo>
                  <a:lnTo>
                    <a:pt x="1011161" y="1963940"/>
                  </a:lnTo>
                  <a:lnTo>
                    <a:pt x="1020864" y="1957590"/>
                  </a:lnTo>
                  <a:lnTo>
                    <a:pt x="1032929" y="1955050"/>
                  </a:lnTo>
                  <a:lnTo>
                    <a:pt x="1044841" y="1957590"/>
                  </a:lnTo>
                  <a:lnTo>
                    <a:pt x="1054760" y="1963940"/>
                  </a:lnTo>
                  <a:lnTo>
                    <a:pt x="1061554" y="1972830"/>
                  </a:lnTo>
                  <a:lnTo>
                    <a:pt x="1064082" y="1985530"/>
                  </a:lnTo>
                  <a:lnTo>
                    <a:pt x="1064082" y="1952383"/>
                  </a:lnTo>
                  <a:lnTo>
                    <a:pt x="1060754" y="1955050"/>
                  </a:lnTo>
                  <a:lnTo>
                    <a:pt x="1055725" y="1951240"/>
                  </a:lnTo>
                  <a:lnTo>
                    <a:pt x="1049045" y="1947430"/>
                  </a:lnTo>
                  <a:lnTo>
                    <a:pt x="1042949" y="1946160"/>
                  </a:lnTo>
                  <a:lnTo>
                    <a:pt x="1048334" y="1922030"/>
                  </a:lnTo>
                  <a:lnTo>
                    <a:pt x="1056017" y="1900440"/>
                  </a:lnTo>
                  <a:lnTo>
                    <a:pt x="1065796" y="1878850"/>
                  </a:lnTo>
                  <a:lnTo>
                    <a:pt x="1077455" y="1858530"/>
                  </a:lnTo>
                  <a:lnTo>
                    <a:pt x="1084122" y="1861070"/>
                  </a:lnTo>
                  <a:lnTo>
                    <a:pt x="1092479" y="1864880"/>
                  </a:lnTo>
                  <a:lnTo>
                    <a:pt x="1100251" y="1864880"/>
                  </a:lnTo>
                  <a:lnTo>
                    <a:pt x="1116723" y="1861070"/>
                  </a:lnTo>
                  <a:lnTo>
                    <a:pt x="1120559" y="1858530"/>
                  </a:lnTo>
                  <a:lnTo>
                    <a:pt x="1130173" y="1852180"/>
                  </a:lnTo>
                  <a:lnTo>
                    <a:pt x="1139228" y="1838210"/>
                  </a:lnTo>
                  <a:lnTo>
                    <a:pt x="1142555" y="1821700"/>
                  </a:lnTo>
                  <a:lnTo>
                    <a:pt x="1142555" y="1812810"/>
                  </a:lnTo>
                  <a:lnTo>
                    <a:pt x="1140320" y="1805190"/>
                  </a:lnTo>
                  <a:lnTo>
                    <a:pt x="1135303" y="1798840"/>
                  </a:lnTo>
                  <a:lnTo>
                    <a:pt x="1151420" y="1788680"/>
                  </a:lnTo>
                  <a:lnTo>
                    <a:pt x="1155446" y="1786140"/>
                  </a:lnTo>
                  <a:lnTo>
                    <a:pt x="1176629" y="1775980"/>
                  </a:lnTo>
                  <a:lnTo>
                    <a:pt x="1198854" y="1768360"/>
                  </a:lnTo>
                  <a:lnTo>
                    <a:pt x="1222121" y="1762010"/>
                  </a:lnTo>
                  <a:lnTo>
                    <a:pt x="1227162" y="1775980"/>
                  </a:lnTo>
                  <a:lnTo>
                    <a:pt x="1236586" y="1787410"/>
                  </a:lnTo>
                  <a:lnTo>
                    <a:pt x="1249349" y="1795030"/>
                  </a:lnTo>
                  <a:lnTo>
                    <a:pt x="1264399" y="1798840"/>
                  </a:lnTo>
                  <a:lnTo>
                    <a:pt x="1269974" y="1798840"/>
                  </a:lnTo>
                  <a:lnTo>
                    <a:pt x="1281099" y="1795030"/>
                  </a:lnTo>
                  <a:lnTo>
                    <a:pt x="1282776" y="1801380"/>
                  </a:lnTo>
                  <a:lnTo>
                    <a:pt x="1285544" y="1807730"/>
                  </a:lnTo>
                  <a:lnTo>
                    <a:pt x="1287221" y="1816620"/>
                  </a:lnTo>
                  <a:lnTo>
                    <a:pt x="1287221" y="1719999"/>
                  </a:lnTo>
                  <a:lnTo>
                    <a:pt x="1278750" y="1715020"/>
                  </a:lnTo>
                  <a:lnTo>
                    <a:pt x="1263307" y="1712480"/>
                  </a:lnTo>
                  <a:lnTo>
                    <a:pt x="1247698" y="1715020"/>
                  </a:lnTo>
                  <a:lnTo>
                    <a:pt x="1234846" y="1722640"/>
                  </a:lnTo>
                  <a:lnTo>
                    <a:pt x="1225651" y="1734070"/>
                  </a:lnTo>
                  <a:lnTo>
                    <a:pt x="1221003" y="1749310"/>
                  </a:lnTo>
                  <a:lnTo>
                    <a:pt x="1195654" y="1755660"/>
                  </a:lnTo>
                  <a:lnTo>
                    <a:pt x="1171409" y="1764550"/>
                  </a:lnTo>
                  <a:lnTo>
                    <a:pt x="1148295" y="1774710"/>
                  </a:lnTo>
                  <a:lnTo>
                    <a:pt x="1126401" y="1788680"/>
                  </a:lnTo>
                  <a:lnTo>
                    <a:pt x="1120508" y="1784870"/>
                  </a:lnTo>
                  <a:lnTo>
                    <a:pt x="1113891" y="1782330"/>
                  </a:lnTo>
                  <a:lnTo>
                    <a:pt x="1106843" y="1779790"/>
                  </a:lnTo>
                  <a:lnTo>
                    <a:pt x="1099705" y="1779790"/>
                  </a:lnTo>
                  <a:lnTo>
                    <a:pt x="1082992" y="1782330"/>
                  </a:lnTo>
                  <a:lnTo>
                    <a:pt x="1069581" y="1792490"/>
                  </a:lnTo>
                  <a:lnTo>
                    <a:pt x="1060640" y="1805190"/>
                  </a:lnTo>
                  <a:lnTo>
                    <a:pt x="1057402" y="1821700"/>
                  </a:lnTo>
                  <a:lnTo>
                    <a:pt x="1058113" y="1829320"/>
                  </a:lnTo>
                  <a:lnTo>
                    <a:pt x="1060183" y="1836940"/>
                  </a:lnTo>
                  <a:lnTo>
                    <a:pt x="1063510" y="1843290"/>
                  </a:lnTo>
                  <a:lnTo>
                    <a:pt x="1067981" y="1848370"/>
                  </a:lnTo>
                  <a:lnTo>
                    <a:pt x="1054849" y="1869960"/>
                  </a:lnTo>
                  <a:lnTo>
                    <a:pt x="1043978" y="1894090"/>
                  </a:lnTo>
                  <a:lnTo>
                    <a:pt x="1035494" y="1918220"/>
                  </a:lnTo>
                  <a:lnTo>
                    <a:pt x="1029576" y="1943620"/>
                  </a:lnTo>
                  <a:lnTo>
                    <a:pt x="1014247" y="1947430"/>
                  </a:lnTo>
                  <a:lnTo>
                    <a:pt x="1001687" y="1956320"/>
                  </a:lnTo>
                  <a:lnTo>
                    <a:pt x="993190" y="1969020"/>
                  </a:lnTo>
                  <a:lnTo>
                    <a:pt x="990079" y="1985530"/>
                  </a:lnTo>
                  <a:lnTo>
                    <a:pt x="993216" y="2000770"/>
                  </a:lnTo>
                  <a:lnTo>
                    <a:pt x="1001826" y="2014740"/>
                  </a:lnTo>
                  <a:lnTo>
                    <a:pt x="1014730" y="2023630"/>
                  </a:lnTo>
                  <a:lnTo>
                    <a:pt x="1030706" y="2027440"/>
                  </a:lnTo>
                  <a:lnTo>
                    <a:pt x="1036713" y="2052840"/>
                  </a:lnTo>
                  <a:lnTo>
                    <a:pt x="1045375" y="2076970"/>
                  </a:lnTo>
                  <a:lnTo>
                    <a:pt x="1056436" y="2098560"/>
                  </a:lnTo>
                  <a:lnTo>
                    <a:pt x="1069657" y="2120150"/>
                  </a:lnTo>
                  <a:lnTo>
                    <a:pt x="1064691" y="2125230"/>
                  </a:lnTo>
                  <a:lnTo>
                    <a:pt x="1060818" y="2132850"/>
                  </a:lnTo>
                  <a:lnTo>
                    <a:pt x="1058303" y="2140470"/>
                  </a:lnTo>
                  <a:lnTo>
                    <a:pt x="1057402" y="2149360"/>
                  </a:lnTo>
                  <a:lnTo>
                    <a:pt x="1060805" y="2165870"/>
                  </a:lnTo>
                  <a:lnTo>
                    <a:pt x="1069987" y="2179840"/>
                  </a:lnTo>
                  <a:lnTo>
                    <a:pt x="1083462" y="2188730"/>
                  </a:lnTo>
                  <a:lnTo>
                    <a:pt x="1099705" y="2192540"/>
                  </a:lnTo>
                  <a:lnTo>
                    <a:pt x="1108544" y="2191270"/>
                  </a:lnTo>
                  <a:lnTo>
                    <a:pt x="1116596" y="2188730"/>
                  </a:lnTo>
                  <a:lnTo>
                    <a:pt x="1123721" y="2184920"/>
                  </a:lnTo>
                  <a:lnTo>
                    <a:pt x="1129753" y="2178570"/>
                  </a:lnTo>
                  <a:lnTo>
                    <a:pt x="1150493" y="2191270"/>
                  </a:lnTo>
                  <a:lnTo>
                    <a:pt x="1172591" y="2201430"/>
                  </a:lnTo>
                  <a:lnTo>
                    <a:pt x="1195946" y="2210320"/>
                  </a:lnTo>
                  <a:lnTo>
                    <a:pt x="1220457" y="2216670"/>
                  </a:lnTo>
                  <a:lnTo>
                    <a:pt x="1223848" y="2233180"/>
                  </a:lnTo>
                  <a:lnTo>
                    <a:pt x="1233043" y="2247150"/>
                  </a:lnTo>
                  <a:lnTo>
                    <a:pt x="1246517" y="2256040"/>
                  </a:lnTo>
                  <a:lnTo>
                    <a:pt x="1262748" y="2259850"/>
                  </a:lnTo>
                  <a:lnTo>
                    <a:pt x="1278978" y="2256040"/>
                  </a:lnTo>
                  <a:lnTo>
                    <a:pt x="1292440" y="2247150"/>
                  </a:lnTo>
                  <a:lnTo>
                    <a:pt x="1301623" y="2233180"/>
                  </a:lnTo>
                  <a:lnTo>
                    <a:pt x="1305026" y="2216670"/>
                  </a:lnTo>
                  <a:lnTo>
                    <a:pt x="1328826" y="2210320"/>
                  </a:lnTo>
                  <a:lnTo>
                    <a:pt x="1340332" y="2206510"/>
                  </a:lnTo>
                  <a:lnTo>
                    <a:pt x="1351838" y="2202700"/>
                  </a:lnTo>
                  <a:lnTo>
                    <a:pt x="1374127" y="2191270"/>
                  </a:lnTo>
                  <a:lnTo>
                    <a:pt x="1395730" y="2178570"/>
                  </a:lnTo>
                  <a:lnTo>
                    <a:pt x="1402384" y="2184920"/>
                  </a:lnTo>
                  <a:lnTo>
                    <a:pt x="1409776" y="2188730"/>
                  </a:lnTo>
                  <a:lnTo>
                    <a:pt x="1417802" y="2191270"/>
                  </a:lnTo>
                  <a:lnTo>
                    <a:pt x="1426349" y="2192540"/>
                  </a:lnTo>
                  <a:lnTo>
                    <a:pt x="1443050" y="2188730"/>
                  </a:lnTo>
                  <a:lnTo>
                    <a:pt x="1456461" y="2179840"/>
                  </a:lnTo>
                  <a:lnTo>
                    <a:pt x="1465389" y="2165870"/>
                  </a:lnTo>
                  <a:lnTo>
                    <a:pt x="1468628" y="2149360"/>
                  </a:lnTo>
                  <a:lnTo>
                    <a:pt x="1467726" y="2140470"/>
                  </a:lnTo>
                  <a:lnTo>
                    <a:pt x="1465148" y="2132850"/>
                  </a:lnTo>
                  <a:lnTo>
                    <a:pt x="1461122" y="2125230"/>
                  </a:lnTo>
                  <a:lnTo>
                    <a:pt x="1458048" y="2122284"/>
                  </a:lnTo>
                  <a:lnTo>
                    <a:pt x="1458048" y="2148090"/>
                  </a:lnTo>
                  <a:lnTo>
                    <a:pt x="1455623" y="2160790"/>
                  </a:lnTo>
                  <a:lnTo>
                    <a:pt x="1449019" y="2170950"/>
                  </a:lnTo>
                  <a:lnTo>
                    <a:pt x="1439278" y="2177300"/>
                  </a:lnTo>
                  <a:lnTo>
                    <a:pt x="1427454" y="2179840"/>
                  </a:lnTo>
                  <a:lnTo>
                    <a:pt x="1421384" y="2178570"/>
                  </a:lnTo>
                  <a:lnTo>
                    <a:pt x="1415300" y="2177300"/>
                  </a:lnTo>
                  <a:lnTo>
                    <a:pt x="1405407" y="2170950"/>
                  </a:lnTo>
                  <a:lnTo>
                    <a:pt x="1398739" y="2160790"/>
                  </a:lnTo>
                  <a:lnTo>
                    <a:pt x="1396301" y="2148090"/>
                  </a:lnTo>
                  <a:lnTo>
                    <a:pt x="1398739" y="2136660"/>
                  </a:lnTo>
                  <a:lnTo>
                    <a:pt x="1405407" y="2126500"/>
                  </a:lnTo>
                  <a:lnTo>
                    <a:pt x="1415300" y="2120150"/>
                  </a:lnTo>
                  <a:lnTo>
                    <a:pt x="1427454" y="2117610"/>
                  </a:lnTo>
                  <a:lnTo>
                    <a:pt x="1439278" y="2120150"/>
                  </a:lnTo>
                  <a:lnTo>
                    <a:pt x="1449019" y="2127770"/>
                  </a:lnTo>
                  <a:lnTo>
                    <a:pt x="1455623" y="2136660"/>
                  </a:lnTo>
                  <a:lnTo>
                    <a:pt x="1458048" y="2148090"/>
                  </a:lnTo>
                  <a:lnTo>
                    <a:pt x="1458048" y="2122284"/>
                  </a:lnTo>
                  <a:lnTo>
                    <a:pt x="1455826" y="2120150"/>
                  </a:lnTo>
                  <a:lnTo>
                    <a:pt x="1457401" y="2117610"/>
                  </a:lnTo>
                  <a:lnTo>
                    <a:pt x="1461325" y="2111260"/>
                  </a:lnTo>
                  <a:lnTo>
                    <a:pt x="1469186" y="2098560"/>
                  </a:lnTo>
                  <a:lnTo>
                    <a:pt x="1480096" y="2075700"/>
                  </a:lnTo>
                  <a:lnTo>
                    <a:pt x="1488617" y="2052840"/>
                  </a:lnTo>
                  <a:lnTo>
                    <a:pt x="1494777" y="2028710"/>
                  </a:lnTo>
                  <a:lnTo>
                    <a:pt x="1512036" y="2024900"/>
                  </a:lnTo>
                  <a:lnTo>
                    <a:pt x="1525600" y="2014740"/>
                  </a:lnTo>
                  <a:lnTo>
                    <a:pt x="1534452" y="2002040"/>
                  </a:lnTo>
                  <a:lnTo>
                    <a:pt x="1537627" y="1985530"/>
                  </a:lnTo>
                  <a:close/>
                </a:path>
                <a:path w="5344159" h="2472690">
                  <a:moveTo>
                    <a:pt x="2939224" y="350520"/>
                  </a:moveTo>
                  <a:lnTo>
                    <a:pt x="2935490" y="332740"/>
                  </a:lnTo>
                  <a:lnTo>
                    <a:pt x="2926842" y="319697"/>
                  </a:lnTo>
                  <a:lnTo>
                    <a:pt x="2926842" y="350520"/>
                  </a:lnTo>
                  <a:lnTo>
                    <a:pt x="2924187" y="364490"/>
                  </a:lnTo>
                  <a:lnTo>
                    <a:pt x="2916885" y="374650"/>
                  </a:lnTo>
                  <a:lnTo>
                    <a:pt x="2906001" y="382270"/>
                  </a:lnTo>
                  <a:lnTo>
                    <a:pt x="2903817" y="382689"/>
                  </a:lnTo>
                  <a:lnTo>
                    <a:pt x="2903817" y="402590"/>
                  </a:lnTo>
                  <a:lnTo>
                    <a:pt x="2871254" y="433070"/>
                  </a:lnTo>
                  <a:lnTo>
                    <a:pt x="2852267" y="436880"/>
                  </a:lnTo>
                  <a:lnTo>
                    <a:pt x="2830169" y="436880"/>
                  </a:lnTo>
                  <a:lnTo>
                    <a:pt x="2805430" y="433070"/>
                  </a:lnTo>
                  <a:lnTo>
                    <a:pt x="2778544" y="427990"/>
                  </a:lnTo>
                  <a:lnTo>
                    <a:pt x="2779115" y="425450"/>
                  </a:lnTo>
                  <a:lnTo>
                    <a:pt x="2782544" y="410210"/>
                  </a:lnTo>
                  <a:lnTo>
                    <a:pt x="2785999" y="391160"/>
                  </a:lnTo>
                  <a:lnTo>
                    <a:pt x="2788831" y="372110"/>
                  </a:lnTo>
                  <a:lnTo>
                    <a:pt x="2789872" y="361950"/>
                  </a:lnTo>
                  <a:lnTo>
                    <a:pt x="2790926" y="351790"/>
                  </a:lnTo>
                  <a:lnTo>
                    <a:pt x="2807576" y="340360"/>
                  </a:lnTo>
                  <a:lnTo>
                    <a:pt x="2813774" y="335280"/>
                  </a:lnTo>
                  <a:lnTo>
                    <a:pt x="2823070" y="327660"/>
                  </a:lnTo>
                  <a:lnTo>
                    <a:pt x="2837523" y="314960"/>
                  </a:lnTo>
                  <a:lnTo>
                    <a:pt x="2851023" y="302260"/>
                  </a:lnTo>
                  <a:lnTo>
                    <a:pt x="2854947" y="307340"/>
                  </a:lnTo>
                  <a:lnTo>
                    <a:pt x="2861703" y="314960"/>
                  </a:lnTo>
                  <a:lnTo>
                    <a:pt x="2854795" y="322580"/>
                  </a:lnTo>
                  <a:lnTo>
                    <a:pt x="2849473" y="330200"/>
                  </a:lnTo>
                  <a:lnTo>
                    <a:pt x="2846057" y="340360"/>
                  </a:lnTo>
                  <a:lnTo>
                    <a:pt x="2844850" y="350520"/>
                  </a:lnTo>
                  <a:lnTo>
                    <a:pt x="2848584" y="368300"/>
                  </a:lnTo>
                  <a:lnTo>
                    <a:pt x="2858757" y="383540"/>
                  </a:lnTo>
                  <a:lnTo>
                    <a:pt x="2873756" y="393700"/>
                  </a:lnTo>
                  <a:lnTo>
                    <a:pt x="2892018" y="397510"/>
                  </a:lnTo>
                  <a:lnTo>
                    <a:pt x="2895968" y="397510"/>
                  </a:lnTo>
                  <a:lnTo>
                    <a:pt x="2899321" y="396240"/>
                  </a:lnTo>
                  <a:lnTo>
                    <a:pt x="2903270" y="394970"/>
                  </a:lnTo>
                  <a:lnTo>
                    <a:pt x="2903817" y="402590"/>
                  </a:lnTo>
                  <a:lnTo>
                    <a:pt x="2903817" y="382689"/>
                  </a:lnTo>
                  <a:lnTo>
                    <a:pt x="2892602" y="384810"/>
                  </a:lnTo>
                  <a:lnTo>
                    <a:pt x="2879179" y="382270"/>
                  </a:lnTo>
                  <a:lnTo>
                    <a:pt x="2868295" y="374650"/>
                  </a:lnTo>
                  <a:lnTo>
                    <a:pt x="2860992" y="364490"/>
                  </a:lnTo>
                  <a:lnTo>
                    <a:pt x="2858325" y="350520"/>
                  </a:lnTo>
                  <a:lnTo>
                    <a:pt x="2860992" y="336550"/>
                  </a:lnTo>
                  <a:lnTo>
                    <a:pt x="2868295" y="326390"/>
                  </a:lnTo>
                  <a:lnTo>
                    <a:pt x="2879179" y="318770"/>
                  </a:lnTo>
                  <a:lnTo>
                    <a:pt x="2892602" y="316230"/>
                  </a:lnTo>
                  <a:lnTo>
                    <a:pt x="2906001" y="318770"/>
                  </a:lnTo>
                  <a:lnTo>
                    <a:pt x="2916885" y="326390"/>
                  </a:lnTo>
                  <a:lnTo>
                    <a:pt x="2924187" y="336550"/>
                  </a:lnTo>
                  <a:lnTo>
                    <a:pt x="2926842" y="350520"/>
                  </a:lnTo>
                  <a:lnTo>
                    <a:pt x="2926842" y="319697"/>
                  </a:lnTo>
                  <a:lnTo>
                    <a:pt x="2925394" y="317500"/>
                  </a:lnTo>
                  <a:lnTo>
                    <a:pt x="2923527" y="316230"/>
                  </a:lnTo>
                  <a:lnTo>
                    <a:pt x="2910548" y="307340"/>
                  </a:lnTo>
                  <a:lnTo>
                    <a:pt x="2892602" y="303530"/>
                  </a:lnTo>
                  <a:lnTo>
                    <a:pt x="2885300" y="303530"/>
                  </a:lnTo>
                  <a:lnTo>
                    <a:pt x="2878544" y="306070"/>
                  </a:lnTo>
                  <a:lnTo>
                    <a:pt x="2872917" y="307340"/>
                  </a:lnTo>
                  <a:lnTo>
                    <a:pt x="2868993" y="302260"/>
                  </a:lnTo>
                  <a:lnTo>
                    <a:pt x="2864497" y="298450"/>
                  </a:lnTo>
                  <a:lnTo>
                    <a:pt x="2860002" y="293370"/>
                  </a:lnTo>
                  <a:lnTo>
                    <a:pt x="2866428" y="285750"/>
                  </a:lnTo>
                  <a:lnTo>
                    <a:pt x="2890012" y="257810"/>
                  </a:lnTo>
                  <a:lnTo>
                    <a:pt x="2909227" y="223520"/>
                  </a:lnTo>
                  <a:lnTo>
                    <a:pt x="2916326" y="193040"/>
                  </a:lnTo>
                  <a:lnTo>
                    <a:pt x="2910001" y="166370"/>
                  </a:lnTo>
                  <a:lnTo>
                    <a:pt x="2904515" y="161378"/>
                  </a:lnTo>
                  <a:lnTo>
                    <a:pt x="2904515" y="195580"/>
                  </a:lnTo>
                  <a:lnTo>
                    <a:pt x="2897225" y="222250"/>
                  </a:lnTo>
                  <a:lnTo>
                    <a:pt x="2879191" y="252730"/>
                  </a:lnTo>
                  <a:lnTo>
                    <a:pt x="2851569" y="285750"/>
                  </a:lnTo>
                  <a:lnTo>
                    <a:pt x="2842603" y="277355"/>
                  </a:lnTo>
                  <a:lnTo>
                    <a:pt x="2842603" y="293370"/>
                  </a:lnTo>
                  <a:lnTo>
                    <a:pt x="2831312" y="304800"/>
                  </a:lnTo>
                  <a:lnTo>
                    <a:pt x="2819285" y="314960"/>
                  </a:lnTo>
                  <a:lnTo>
                    <a:pt x="2806420" y="325120"/>
                  </a:lnTo>
                  <a:lnTo>
                    <a:pt x="2792603" y="335280"/>
                  </a:lnTo>
                  <a:lnTo>
                    <a:pt x="2793339" y="325120"/>
                  </a:lnTo>
                  <a:lnTo>
                    <a:pt x="2793873" y="314960"/>
                  </a:lnTo>
                  <a:lnTo>
                    <a:pt x="2794114" y="307340"/>
                  </a:lnTo>
                  <a:lnTo>
                    <a:pt x="2794216" y="285750"/>
                  </a:lnTo>
                  <a:lnTo>
                    <a:pt x="2794114" y="280670"/>
                  </a:lnTo>
                  <a:lnTo>
                    <a:pt x="2793873" y="273050"/>
                  </a:lnTo>
                  <a:lnTo>
                    <a:pt x="2793339" y="262890"/>
                  </a:lnTo>
                  <a:lnTo>
                    <a:pt x="2792603" y="251460"/>
                  </a:lnTo>
                  <a:lnTo>
                    <a:pt x="2805938" y="261620"/>
                  </a:lnTo>
                  <a:lnTo>
                    <a:pt x="2818866" y="273050"/>
                  </a:lnTo>
                  <a:lnTo>
                    <a:pt x="2831160" y="283210"/>
                  </a:lnTo>
                  <a:lnTo>
                    <a:pt x="2842603" y="293370"/>
                  </a:lnTo>
                  <a:lnTo>
                    <a:pt x="2842603" y="277355"/>
                  </a:lnTo>
                  <a:lnTo>
                    <a:pt x="2838005" y="273050"/>
                  </a:lnTo>
                  <a:lnTo>
                    <a:pt x="2823502" y="260350"/>
                  </a:lnTo>
                  <a:lnTo>
                    <a:pt x="2812745" y="251460"/>
                  </a:lnTo>
                  <a:lnTo>
                    <a:pt x="2808135" y="247650"/>
                  </a:lnTo>
                  <a:lnTo>
                    <a:pt x="2792044" y="236220"/>
                  </a:lnTo>
                  <a:lnTo>
                    <a:pt x="2790875" y="226060"/>
                  </a:lnTo>
                  <a:lnTo>
                    <a:pt x="2789707" y="215900"/>
                  </a:lnTo>
                  <a:lnTo>
                    <a:pt x="2786913" y="196850"/>
                  </a:lnTo>
                  <a:lnTo>
                    <a:pt x="2783586" y="179070"/>
                  </a:lnTo>
                  <a:lnTo>
                    <a:pt x="2781808" y="170992"/>
                  </a:lnTo>
                  <a:lnTo>
                    <a:pt x="2781808" y="280670"/>
                  </a:lnTo>
                  <a:lnTo>
                    <a:pt x="2781770" y="308610"/>
                  </a:lnTo>
                  <a:lnTo>
                    <a:pt x="2781439" y="320040"/>
                  </a:lnTo>
                  <a:lnTo>
                    <a:pt x="2780741" y="332740"/>
                  </a:lnTo>
                  <a:lnTo>
                    <a:pt x="2779674" y="345440"/>
                  </a:lnTo>
                  <a:lnTo>
                    <a:pt x="2777998" y="346443"/>
                  </a:lnTo>
                  <a:lnTo>
                    <a:pt x="2777998" y="361950"/>
                  </a:lnTo>
                  <a:lnTo>
                    <a:pt x="2775686" y="378460"/>
                  </a:lnTo>
                  <a:lnTo>
                    <a:pt x="2772943" y="394970"/>
                  </a:lnTo>
                  <a:lnTo>
                    <a:pt x="2769781" y="410210"/>
                  </a:lnTo>
                  <a:lnTo>
                    <a:pt x="2766199" y="425450"/>
                  </a:lnTo>
                  <a:lnTo>
                    <a:pt x="2763951" y="424662"/>
                  </a:lnTo>
                  <a:lnTo>
                    <a:pt x="2763951" y="436880"/>
                  </a:lnTo>
                  <a:lnTo>
                    <a:pt x="2749232" y="477520"/>
                  </a:lnTo>
                  <a:lnTo>
                    <a:pt x="2731655" y="508000"/>
                  </a:lnTo>
                  <a:lnTo>
                    <a:pt x="2711970" y="528320"/>
                  </a:lnTo>
                  <a:lnTo>
                    <a:pt x="2690926" y="534670"/>
                  </a:lnTo>
                  <a:lnTo>
                    <a:pt x="2684373" y="534670"/>
                  </a:lnTo>
                  <a:lnTo>
                    <a:pt x="2678074" y="532130"/>
                  </a:lnTo>
                  <a:lnTo>
                    <a:pt x="2671889" y="529590"/>
                  </a:lnTo>
                  <a:lnTo>
                    <a:pt x="2665653" y="525780"/>
                  </a:lnTo>
                  <a:lnTo>
                    <a:pt x="2672372" y="518160"/>
                  </a:lnTo>
                  <a:lnTo>
                    <a:pt x="2677312" y="510540"/>
                  </a:lnTo>
                  <a:lnTo>
                    <a:pt x="2680335" y="500380"/>
                  </a:lnTo>
                  <a:lnTo>
                    <a:pt x="2681376" y="490220"/>
                  </a:lnTo>
                  <a:lnTo>
                    <a:pt x="2677642" y="472440"/>
                  </a:lnTo>
                  <a:lnTo>
                    <a:pt x="2667533" y="457200"/>
                  </a:lnTo>
                  <a:lnTo>
                    <a:pt x="2652699" y="447040"/>
                  </a:lnTo>
                  <a:lnTo>
                    <a:pt x="2643721" y="445770"/>
                  </a:lnTo>
                  <a:lnTo>
                    <a:pt x="2634754" y="444500"/>
                  </a:lnTo>
                  <a:lnTo>
                    <a:pt x="2625775" y="444500"/>
                  </a:lnTo>
                  <a:lnTo>
                    <a:pt x="2621267" y="445770"/>
                  </a:lnTo>
                  <a:lnTo>
                    <a:pt x="2620721" y="443230"/>
                  </a:lnTo>
                  <a:lnTo>
                    <a:pt x="2619603" y="440690"/>
                  </a:lnTo>
                  <a:lnTo>
                    <a:pt x="2619019" y="438150"/>
                  </a:lnTo>
                  <a:lnTo>
                    <a:pt x="2622524" y="436880"/>
                  </a:lnTo>
                  <a:lnTo>
                    <a:pt x="2654490" y="425450"/>
                  </a:lnTo>
                  <a:lnTo>
                    <a:pt x="2672981" y="417830"/>
                  </a:lnTo>
                  <a:lnTo>
                    <a:pt x="2692044" y="410210"/>
                  </a:lnTo>
                  <a:lnTo>
                    <a:pt x="2710230" y="417830"/>
                  </a:lnTo>
                  <a:lnTo>
                    <a:pt x="2746400" y="430530"/>
                  </a:lnTo>
                  <a:lnTo>
                    <a:pt x="2763951" y="436880"/>
                  </a:lnTo>
                  <a:lnTo>
                    <a:pt x="2763951" y="424662"/>
                  </a:lnTo>
                  <a:lnTo>
                    <a:pt x="2751925" y="420370"/>
                  </a:lnTo>
                  <a:lnTo>
                    <a:pt x="2737066" y="415290"/>
                  </a:lnTo>
                  <a:lnTo>
                    <a:pt x="2724899" y="410210"/>
                  </a:lnTo>
                  <a:lnTo>
                    <a:pt x="2706649" y="402590"/>
                  </a:lnTo>
                  <a:lnTo>
                    <a:pt x="2715755" y="398780"/>
                  </a:lnTo>
                  <a:lnTo>
                    <a:pt x="2720187" y="396240"/>
                  </a:lnTo>
                  <a:lnTo>
                    <a:pt x="2733510" y="388620"/>
                  </a:lnTo>
                  <a:lnTo>
                    <a:pt x="2742603" y="384810"/>
                  </a:lnTo>
                  <a:lnTo>
                    <a:pt x="2751696" y="378460"/>
                  </a:lnTo>
                  <a:lnTo>
                    <a:pt x="2760510" y="373380"/>
                  </a:lnTo>
                  <a:lnTo>
                    <a:pt x="2769235" y="367030"/>
                  </a:lnTo>
                  <a:lnTo>
                    <a:pt x="2777998" y="361950"/>
                  </a:lnTo>
                  <a:lnTo>
                    <a:pt x="2777998" y="346443"/>
                  </a:lnTo>
                  <a:lnTo>
                    <a:pt x="2769044" y="351790"/>
                  </a:lnTo>
                  <a:lnTo>
                    <a:pt x="2758198" y="359410"/>
                  </a:lnTo>
                  <a:lnTo>
                    <a:pt x="2747137" y="365760"/>
                  </a:lnTo>
                  <a:lnTo>
                    <a:pt x="2735872" y="372110"/>
                  </a:lnTo>
                  <a:lnTo>
                    <a:pt x="2713825" y="384810"/>
                  </a:lnTo>
                  <a:lnTo>
                    <a:pt x="2702522" y="391160"/>
                  </a:lnTo>
                  <a:lnTo>
                    <a:pt x="2690926" y="396240"/>
                  </a:lnTo>
                  <a:lnTo>
                    <a:pt x="2679560" y="391160"/>
                  </a:lnTo>
                  <a:lnTo>
                    <a:pt x="2676321" y="389356"/>
                  </a:lnTo>
                  <a:lnTo>
                    <a:pt x="2676321" y="402590"/>
                  </a:lnTo>
                  <a:lnTo>
                    <a:pt x="2660523" y="408940"/>
                  </a:lnTo>
                  <a:lnTo>
                    <a:pt x="2645143" y="415290"/>
                  </a:lnTo>
                  <a:lnTo>
                    <a:pt x="2615654" y="425450"/>
                  </a:lnTo>
                  <a:lnTo>
                    <a:pt x="2612085" y="410210"/>
                  </a:lnTo>
                  <a:lnTo>
                    <a:pt x="2608986" y="394970"/>
                  </a:lnTo>
                  <a:lnTo>
                    <a:pt x="2606421" y="378460"/>
                  </a:lnTo>
                  <a:lnTo>
                    <a:pt x="2604427" y="360680"/>
                  </a:lnTo>
                  <a:lnTo>
                    <a:pt x="2612860" y="367030"/>
                  </a:lnTo>
                  <a:lnTo>
                    <a:pt x="2621419" y="372110"/>
                  </a:lnTo>
                  <a:lnTo>
                    <a:pt x="2630170" y="377190"/>
                  </a:lnTo>
                  <a:lnTo>
                    <a:pt x="2639250" y="383540"/>
                  </a:lnTo>
                  <a:lnTo>
                    <a:pt x="2667050" y="398780"/>
                  </a:lnTo>
                  <a:lnTo>
                    <a:pt x="2676321" y="402590"/>
                  </a:lnTo>
                  <a:lnTo>
                    <a:pt x="2676321" y="389356"/>
                  </a:lnTo>
                  <a:lnTo>
                    <a:pt x="2634157" y="365760"/>
                  </a:lnTo>
                  <a:lnTo>
                    <a:pt x="2625318" y="360680"/>
                  </a:lnTo>
                  <a:lnTo>
                    <a:pt x="2623096" y="359410"/>
                  </a:lnTo>
                  <a:lnTo>
                    <a:pt x="2612250" y="351790"/>
                  </a:lnTo>
                  <a:lnTo>
                    <a:pt x="2603296" y="346443"/>
                  </a:lnTo>
                  <a:lnTo>
                    <a:pt x="2603296" y="429260"/>
                  </a:lnTo>
                  <a:lnTo>
                    <a:pt x="2561348" y="436880"/>
                  </a:lnTo>
                  <a:lnTo>
                    <a:pt x="2525992" y="436880"/>
                  </a:lnTo>
                  <a:lnTo>
                    <a:pt x="2498953" y="430530"/>
                  </a:lnTo>
                  <a:lnTo>
                    <a:pt x="2481973" y="415290"/>
                  </a:lnTo>
                  <a:lnTo>
                    <a:pt x="2477579" y="398780"/>
                  </a:lnTo>
                  <a:lnTo>
                    <a:pt x="2481046" y="377190"/>
                  </a:lnTo>
                  <a:lnTo>
                    <a:pt x="2491994" y="353060"/>
                  </a:lnTo>
                  <a:lnTo>
                    <a:pt x="2510053" y="326390"/>
                  </a:lnTo>
                  <a:lnTo>
                    <a:pt x="2515044" y="321310"/>
                  </a:lnTo>
                  <a:lnTo>
                    <a:pt x="2520099" y="314960"/>
                  </a:lnTo>
                  <a:lnTo>
                    <a:pt x="2525458" y="308610"/>
                  </a:lnTo>
                  <a:lnTo>
                    <a:pt x="2531402" y="302260"/>
                  </a:lnTo>
                  <a:lnTo>
                    <a:pt x="2544572" y="314960"/>
                  </a:lnTo>
                  <a:lnTo>
                    <a:pt x="2558859" y="327660"/>
                  </a:lnTo>
                  <a:lnTo>
                    <a:pt x="2574302" y="340360"/>
                  </a:lnTo>
                  <a:lnTo>
                    <a:pt x="2590952" y="351790"/>
                  </a:lnTo>
                  <a:lnTo>
                    <a:pt x="2593263" y="372110"/>
                  </a:lnTo>
                  <a:lnTo>
                    <a:pt x="2596057" y="392430"/>
                  </a:lnTo>
                  <a:lnTo>
                    <a:pt x="2599385" y="411480"/>
                  </a:lnTo>
                  <a:lnTo>
                    <a:pt x="2603296" y="429260"/>
                  </a:lnTo>
                  <a:lnTo>
                    <a:pt x="2603296" y="346443"/>
                  </a:lnTo>
                  <a:lnTo>
                    <a:pt x="2601620" y="345440"/>
                  </a:lnTo>
                  <a:lnTo>
                    <a:pt x="2600769" y="335280"/>
                  </a:lnTo>
                  <a:lnTo>
                    <a:pt x="2600553" y="332740"/>
                  </a:lnTo>
                  <a:lnTo>
                    <a:pt x="2599855" y="320040"/>
                  </a:lnTo>
                  <a:lnTo>
                    <a:pt x="2599525" y="308610"/>
                  </a:lnTo>
                  <a:lnTo>
                    <a:pt x="2599448" y="285750"/>
                  </a:lnTo>
                  <a:lnTo>
                    <a:pt x="2599525" y="280670"/>
                  </a:lnTo>
                  <a:lnTo>
                    <a:pt x="2599855" y="269240"/>
                  </a:lnTo>
                  <a:lnTo>
                    <a:pt x="2600553" y="256540"/>
                  </a:lnTo>
                  <a:lnTo>
                    <a:pt x="2600769" y="254000"/>
                  </a:lnTo>
                  <a:lnTo>
                    <a:pt x="2601620" y="243840"/>
                  </a:lnTo>
                  <a:lnTo>
                    <a:pt x="2612174" y="236220"/>
                  </a:lnTo>
                  <a:lnTo>
                    <a:pt x="2622880" y="229870"/>
                  </a:lnTo>
                  <a:lnTo>
                    <a:pt x="2627299" y="227330"/>
                  </a:lnTo>
                  <a:lnTo>
                    <a:pt x="2633916" y="223520"/>
                  </a:lnTo>
                  <a:lnTo>
                    <a:pt x="2645422" y="217170"/>
                  </a:lnTo>
                  <a:lnTo>
                    <a:pt x="2656878" y="209550"/>
                  </a:lnTo>
                  <a:lnTo>
                    <a:pt x="2668384" y="204470"/>
                  </a:lnTo>
                  <a:lnTo>
                    <a:pt x="2679789" y="198120"/>
                  </a:lnTo>
                  <a:lnTo>
                    <a:pt x="2690926" y="193040"/>
                  </a:lnTo>
                  <a:lnTo>
                    <a:pt x="2713177" y="204470"/>
                  </a:lnTo>
                  <a:lnTo>
                    <a:pt x="2724505" y="209550"/>
                  </a:lnTo>
                  <a:lnTo>
                    <a:pt x="2747137" y="222250"/>
                  </a:lnTo>
                  <a:lnTo>
                    <a:pt x="2758198" y="229870"/>
                  </a:lnTo>
                  <a:lnTo>
                    <a:pt x="2769044" y="236220"/>
                  </a:lnTo>
                  <a:lnTo>
                    <a:pt x="2779674" y="242570"/>
                  </a:lnTo>
                  <a:lnTo>
                    <a:pt x="2780741" y="255270"/>
                  </a:lnTo>
                  <a:lnTo>
                    <a:pt x="2781439" y="267970"/>
                  </a:lnTo>
                  <a:lnTo>
                    <a:pt x="2781808" y="280670"/>
                  </a:lnTo>
                  <a:lnTo>
                    <a:pt x="2781808" y="170992"/>
                  </a:lnTo>
                  <a:lnTo>
                    <a:pt x="2779953" y="162560"/>
                  </a:lnTo>
                  <a:lnTo>
                    <a:pt x="2779674" y="161290"/>
                  </a:lnTo>
                  <a:lnTo>
                    <a:pt x="2796540" y="156210"/>
                  </a:lnTo>
                  <a:lnTo>
                    <a:pt x="2812542" y="153670"/>
                  </a:lnTo>
                  <a:lnTo>
                    <a:pt x="2842018" y="151130"/>
                  </a:lnTo>
                  <a:lnTo>
                    <a:pt x="2861411" y="152400"/>
                  </a:lnTo>
                  <a:lnTo>
                    <a:pt x="2877909" y="157480"/>
                  </a:lnTo>
                  <a:lnTo>
                    <a:pt x="2890926" y="163830"/>
                  </a:lnTo>
                  <a:lnTo>
                    <a:pt x="2899892" y="173990"/>
                  </a:lnTo>
                  <a:lnTo>
                    <a:pt x="2904515" y="195580"/>
                  </a:lnTo>
                  <a:lnTo>
                    <a:pt x="2904515" y="161378"/>
                  </a:lnTo>
                  <a:lnTo>
                    <a:pt x="2893288" y="151130"/>
                  </a:lnTo>
                  <a:lnTo>
                    <a:pt x="2890507" y="148590"/>
                  </a:lnTo>
                  <a:lnTo>
                    <a:pt x="2886176" y="147320"/>
                  </a:lnTo>
                  <a:lnTo>
                    <a:pt x="2860217" y="139700"/>
                  </a:lnTo>
                  <a:lnTo>
                    <a:pt x="2820974" y="138430"/>
                  </a:lnTo>
                  <a:lnTo>
                    <a:pt x="2777998" y="146672"/>
                  </a:lnTo>
                  <a:lnTo>
                    <a:pt x="2777998" y="226060"/>
                  </a:lnTo>
                  <a:lnTo>
                    <a:pt x="2769235" y="219710"/>
                  </a:lnTo>
                  <a:lnTo>
                    <a:pt x="2751696" y="209550"/>
                  </a:lnTo>
                  <a:lnTo>
                    <a:pt x="2742603" y="203200"/>
                  </a:lnTo>
                  <a:lnTo>
                    <a:pt x="2733357" y="198120"/>
                  </a:lnTo>
                  <a:lnTo>
                    <a:pt x="2724213" y="194310"/>
                  </a:lnTo>
                  <a:lnTo>
                    <a:pt x="2721978" y="193040"/>
                  </a:lnTo>
                  <a:lnTo>
                    <a:pt x="2715272" y="189230"/>
                  </a:lnTo>
                  <a:lnTo>
                    <a:pt x="2706649" y="184150"/>
                  </a:lnTo>
                  <a:lnTo>
                    <a:pt x="2721876" y="177800"/>
                  </a:lnTo>
                  <a:lnTo>
                    <a:pt x="2751925" y="167640"/>
                  </a:lnTo>
                  <a:lnTo>
                    <a:pt x="2766199" y="162560"/>
                  </a:lnTo>
                  <a:lnTo>
                    <a:pt x="2769692" y="177800"/>
                  </a:lnTo>
                  <a:lnTo>
                    <a:pt x="2772727" y="193040"/>
                  </a:lnTo>
                  <a:lnTo>
                    <a:pt x="2775445" y="209550"/>
                  </a:lnTo>
                  <a:lnTo>
                    <a:pt x="2777998" y="226060"/>
                  </a:lnTo>
                  <a:lnTo>
                    <a:pt x="2777998" y="146672"/>
                  </a:lnTo>
                  <a:lnTo>
                    <a:pt x="2774619" y="147320"/>
                  </a:lnTo>
                  <a:lnTo>
                    <a:pt x="2766009" y="120650"/>
                  </a:lnTo>
                  <a:lnTo>
                    <a:pt x="2763393" y="114541"/>
                  </a:lnTo>
                  <a:lnTo>
                    <a:pt x="2763393" y="149860"/>
                  </a:lnTo>
                  <a:lnTo>
                    <a:pt x="2728010" y="162560"/>
                  </a:lnTo>
                  <a:lnTo>
                    <a:pt x="2709672" y="168910"/>
                  </a:lnTo>
                  <a:lnTo>
                    <a:pt x="2690926" y="177800"/>
                  </a:lnTo>
                  <a:lnTo>
                    <a:pt x="2676893" y="171183"/>
                  </a:lnTo>
                  <a:lnTo>
                    <a:pt x="2676893" y="185420"/>
                  </a:lnTo>
                  <a:lnTo>
                    <a:pt x="2667952" y="190500"/>
                  </a:lnTo>
                  <a:lnTo>
                    <a:pt x="2658846" y="194310"/>
                  </a:lnTo>
                  <a:lnTo>
                    <a:pt x="2649626" y="199390"/>
                  </a:lnTo>
                  <a:lnTo>
                    <a:pt x="2640368" y="205740"/>
                  </a:lnTo>
                  <a:lnTo>
                    <a:pt x="2630652" y="210820"/>
                  </a:lnTo>
                  <a:lnTo>
                    <a:pt x="2621559" y="215900"/>
                  </a:lnTo>
                  <a:lnTo>
                    <a:pt x="2612885" y="220980"/>
                  </a:lnTo>
                  <a:lnTo>
                    <a:pt x="2604427" y="227330"/>
                  </a:lnTo>
                  <a:lnTo>
                    <a:pt x="2606421" y="210820"/>
                  </a:lnTo>
                  <a:lnTo>
                    <a:pt x="2608986" y="194310"/>
                  </a:lnTo>
                  <a:lnTo>
                    <a:pt x="2612085" y="179070"/>
                  </a:lnTo>
                  <a:lnTo>
                    <a:pt x="2615654" y="163830"/>
                  </a:lnTo>
                  <a:lnTo>
                    <a:pt x="2630589" y="167640"/>
                  </a:lnTo>
                  <a:lnTo>
                    <a:pt x="2645854" y="173990"/>
                  </a:lnTo>
                  <a:lnTo>
                    <a:pt x="2661323" y="179070"/>
                  </a:lnTo>
                  <a:lnTo>
                    <a:pt x="2676893" y="185420"/>
                  </a:lnTo>
                  <a:lnTo>
                    <a:pt x="2676893" y="171183"/>
                  </a:lnTo>
                  <a:lnTo>
                    <a:pt x="2672092" y="168910"/>
                  </a:lnTo>
                  <a:lnTo>
                    <a:pt x="2657284" y="163830"/>
                  </a:lnTo>
                  <a:lnTo>
                    <a:pt x="2635478" y="156210"/>
                  </a:lnTo>
                  <a:lnTo>
                    <a:pt x="2621419" y="151130"/>
                  </a:lnTo>
                  <a:lnTo>
                    <a:pt x="2617901" y="149860"/>
                  </a:lnTo>
                  <a:lnTo>
                    <a:pt x="2618790" y="147320"/>
                  </a:lnTo>
                  <a:lnTo>
                    <a:pt x="2625902" y="127000"/>
                  </a:lnTo>
                  <a:lnTo>
                    <a:pt x="2634691" y="106680"/>
                  </a:lnTo>
                  <a:lnTo>
                    <a:pt x="2644216" y="88900"/>
                  </a:lnTo>
                  <a:lnTo>
                    <a:pt x="2654427" y="73660"/>
                  </a:lnTo>
                  <a:lnTo>
                    <a:pt x="2661386" y="81280"/>
                  </a:lnTo>
                  <a:lnTo>
                    <a:pt x="2670137" y="87630"/>
                  </a:lnTo>
                  <a:lnTo>
                    <a:pt x="2680170" y="91440"/>
                  </a:lnTo>
                  <a:lnTo>
                    <a:pt x="2690926" y="92710"/>
                  </a:lnTo>
                  <a:lnTo>
                    <a:pt x="2701696" y="91440"/>
                  </a:lnTo>
                  <a:lnTo>
                    <a:pt x="2711780" y="87630"/>
                  </a:lnTo>
                  <a:lnTo>
                    <a:pt x="2720708" y="81280"/>
                  </a:lnTo>
                  <a:lnTo>
                    <a:pt x="2727998" y="73660"/>
                  </a:lnTo>
                  <a:lnTo>
                    <a:pt x="2738196" y="88900"/>
                  </a:lnTo>
                  <a:lnTo>
                    <a:pt x="2747594" y="106680"/>
                  </a:lnTo>
                  <a:lnTo>
                    <a:pt x="2756039" y="127000"/>
                  </a:lnTo>
                  <a:lnTo>
                    <a:pt x="2763393" y="149860"/>
                  </a:lnTo>
                  <a:lnTo>
                    <a:pt x="2763393" y="114541"/>
                  </a:lnTo>
                  <a:lnTo>
                    <a:pt x="2756230" y="97790"/>
                  </a:lnTo>
                  <a:lnTo>
                    <a:pt x="2745409" y="77470"/>
                  </a:lnTo>
                  <a:lnTo>
                    <a:pt x="2742463" y="73660"/>
                  </a:lnTo>
                  <a:lnTo>
                    <a:pt x="2733624" y="62230"/>
                  </a:lnTo>
                  <a:lnTo>
                    <a:pt x="2737002" y="52070"/>
                  </a:lnTo>
                  <a:lnTo>
                    <a:pt x="2737002" y="45720"/>
                  </a:lnTo>
                  <a:lnTo>
                    <a:pt x="2733268" y="27940"/>
                  </a:lnTo>
                  <a:lnTo>
                    <a:pt x="2723159" y="12700"/>
                  </a:lnTo>
                  <a:lnTo>
                    <a:pt x="2708325" y="2540"/>
                  </a:lnTo>
                  <a:lnTo>
                    <a:pt x="2690368" y="0"/>
                  </a:lnTo>
                  <a:lnTo>
                    <a:pt x="2672423" y="2540"/>
                  </a:lnTo>
                  <a:lnTo>
                    <a:pt x="2657576" y="12700"/>
                  </a:lnTo>
                  <a:lnTo>
                    <a:pt x="2647480" y="27940"/>
                  </a:lnTo>
                  <a:lnTo>
                    <a:pt x="2643746" y="45720"/>
                  </a:lnTo>
                  <a:lnTo>
                    <a:pt x="2643746" y="52070"/>
                  </a:lnTo>
                  <a:lnTo>
                    <a:pt x="2644292" y="57150"/>
                  </a:lnTo>
                  <a:lnTo>
                    <a:pt x="2646553" y="62230"/>
                  </a:lnTo>
                  <a:lnTo>
                    <a:pt x="2634704" y="78740"/>
                  </a:lnTo>
                  <a:lnTo>
                    <a:pt x="2623807" y="97790"/>
                  </a:lnTo>
                  <a:lnTo>
                    <a:pt x="2614155" y="120650"/>
                  </a:lnTo>
                  <a:lnTo>
                    <a:pt x="2606103" y="147320"/>
                  </a:lnTo>
                  <a:lnTo>
                    <a:pt x="2602750" y="146583"/>
                  </a:lnTo>
                  <a:lnTo>
                    <a:pt x="2602750" y="160020"/>
                  </a:lnTo>
                  <a:lnTo>
                    <a:pt x="2598763" y="177800"/>
                  </a:lnTo>
                  <a:lnTo>
                    <a:pt x="2595295" y="196850"/>
                  </a:lnTo>
                  <a:lnTo>
                    <a:pt x="2592463" y="217170"/>
                  </a:lnTo>
                  <a:lnTo>
                    <a:pt x="2590368" y="237490"/>
                  </a:lnTo>
                  <a:lnTo>
                    <a:pt x="2589250" y="238277"/>
                  </a:lnTo>
                  <a:lnTo>
                    <a:pt x="2589250" y="254000"/>
                  </a:lnTo>
                  <a:lnTo>
                    <a:pt x="2588272" y="273050"/>
                  </a:lnTo>
                  <a:lnTo>
                    <a:pt x="2587815" y="283210"/>
                  </a:lnTo>
                  <a:lnTo>
                    <a:pt x="2587739" y="285750"/>
                  </a:lnTo>
                  <a:lnTo>
                    <a:pt x="2587599" y="293370"/>
                  </a:lnTo>
                  <a:lnTo>
                    <a:pt x="2587714" y="302260"/>
                  </a:lnTo>
                  <a:lnTo>
                    <a:pt x="2587815" y="306070"/>
                  </a:lnTo>
                  <a:lnTo>
                    <a:pt x="2588209" y="314960"/>
                  </a:lnTo>
                  <a:lnTo>
                    <a:pt x="2589250" y="335280"/>
                  </a:lnTo>
                  <a:lnTo>
                    <a:pt x="2576080" y="325120"/>
                  </a:lnTo>
                  <a:lnTo>
                    <a:pt x="2563558" y="314960"/>
                  </a:lnTo>
                  <a:lnTo>
                    <a:pt x="2551658" y="304800"/>
                  </a:lnTo>
                  <a:lnTo>
                    <a:pt x="2548852" y="302260"/>
                  </a:lnTo>
                  <a:lnTo>
                    <a:pt x="2540393" y="294640"/>
                  </a:lnTo>
                  <a:lnTo>
                    <a:pt x="2576080" y="264160"/>
                  </a:lnTo>
                  <a:lnTo>
                    <a:pt x="2589250" y="254000"/>
                  </a:lnTo>
                  <a:lnTo>
                    <a:pt x="2589250" y="238277"/>
                  </a:lnTo>
                  <a:lnTo>
                    <a:pt x="2574061" y="248920"/>
                  </a:lnTo>
                  <a:lnTo>
                    <a:pt x="2558783" y="261620"/>
                  </a:lnTo>
                  <a:lnTo>
                    <a:pt x="2544559" y="273050"/>
                  </a:lnTo>
                  <a:lnTo>
                    <a:pt x="2531402" y="285750"/>
                  </a:lnTo>
                  <a:lnTo>
                    <a:pt x="2503614" y="252730"/>
                  </a:lnTo>
                  <a:lnTo>
                    <a:pt x="2485199" y="222250"/>
                  </a:lnTo>
                  <a:lnTo>
                    <a:pt x="2477528" y="195580"/>
                  </a:lnTo>
                  <a:lnTo>
                    <a:pt x="2481973" y="172720"/>
                  </a:lnTo>
                  <a:lnTo>
                    <a:pt x="2529027" y="151130"/>
                  </a:lnTo>
                  <a:lnTo>
                    <a:pt x="2551125" y="151130"/>
                  </a:lnTo>
                  <a:lnTo>
                    <a:pt x="2575864" y="153670"/>
                  </a:lnTo>
                  <a:lnTo>
                    <a:pt x="2602750" y="160020"/>
                  </a:lnTo>
                  <a:lnTo>
                    <a:pt x="2602750" y="146583"/>
                  </a:lnTo>
                  <a:lnTo>
                    <a:pt x="2577541" y="140970"/>
                  </a:lnTo>
                  <a:lnTo>
                    <a:pt x="2551138" y="138430"/>
                  </a:lnTo>
                  <a:lnTo>
                    <a:pt x="2527350" y="138430"/>
                  </a:lnTo>
                  <a:lnTo>
                    <a:pt x="2484907" y="152400"/>
                  </a:lnTo>
                  <a:lnTo>
                    <a:pt x="2464651" y="193040"/>
                  </a:lnTo>
                  <a:lnTo>
                    <a:pt x="2471788" y="223520"/>
                  </a:lnTo>
                  <a:lnTo>
                    <a:pt x="2491041" y="257810"/>
                  </a:lnTo>
                  <a:lnTo>
                    <a:pt x="2521293" y="293370"/>
                  </a:lnTo>
                  <a:lnTo>
                    <a:pt x="2515501" y="299720"/>
                  </a:lnTo>
                  <a:lnTo>
                    <a:pt x="2479103" y="347980"/>
                  </a:lnTo>
                  <a:lnTo>
                    <a:pt x="2464460" y="400050"/>
                  </a:lnTo>
                  <a:lnTo>
                    <a:pt x="2470721" y="420370"/>
                  </a:lnTo>
                  <a:lnTo>
                    <a:pt x="2481618" y="433070"/>
                  </a:lnTo>
                  <a:lnTo>
                    <a:pt x="2497137" y="441960"/>
                  </a:lnTo>
                  <a:lnTo>
                    <a:pt x="2516860" y="448310"/>
                  </a:lnTo>
                  <a:lnTo>
                    <a:pt x="2540393" y="449580"/>
                  </a:lnTo>
                  <a:lnTo>
                    <a:pt x="2555557" y="449580"/>
                  </a:lnTo>
                  <a:lnTo>
                    <a:pt x="2588412" y="444500"/>
                  </a:lnTo>
                  <a:lnTo>
                    <a:pt x="2606103" y="440690"/>
                  </a:lnTo>
                  <a:lnTo>
                    <a:pt x="2607221" y="447040"/>
                  </a:lnTo>
                  <a:lnTo>
                    <a:pt x="2608923" y="450850"/>
                  </a:lnTo>
                  <a:lnTo>
                    <a:pt x="2600134" y="458470"/>
                  </a:lnTo>
                  <a:lnTo>
                    <a:pt x="2593403" y="467360"/>
                  </a:lnTo>
                  <a:lnTo>
                    <a:pt x="2589085" y="477520"/>
                  </a:lnTo>
                  <a:lnTo>
                    <a:pt x="2587574" y="490220"/>
                  </a:lnTo>
                  <a:lnTo>
                    <a:pt x="2591308" y="508000"/>
                  </a:lnTo>
                  <a:lnTo>
                    <a:pt x="2601480" y="523240"/>
                  </a:lnTo>
                  <a:lnTo>
                    <a:pt x="2616479" y="533400"/>
                  </a:lnTo>
                  <a:lnTo>
                    <a:pt x="2634754" y="537210"/>
                  </a:lnTo>
                  <a:lnTo>
                    <a:pt x="2642044" y="537210"/>
                  </a:lnTo>
                  <a:lnTo>
                    <a:pt x="2648242" y="534670"/>
                  </a:lnTo>
                  <a:lnTo>
                    <a:pt x="2654973" y="532130"/>
                  </a:lnTo>
                  <a:lnTo>
                    <a:pt x="2663596" y="538480"/>
                  </a:lnTo>
                  <a:lnTo>
                    <a:pt x="2672537" y="543560"/>
                  </a:lnTo>
                  <a:lnTo>
                    <a:pt x="2681681" y="546100"/>
                  </a:lnTo>
                  <a:lnTo>
                    <a:pt x="2690926" y="547370"/>
                  </a:lnTo>
                  <a:lnTo>
                    <a:pt x="2716492" y="539750"/>
                  </a:lnTo>
                  <a:lnTo>
                    <a:pt x="2721927" y="534670"/>
                  </a:lnTo>
                  <a:lnTo>
                    <a:pt x="2739593" y="518160"/>
                  </a:lnTo>
                  <a:lnTo>
                    <a:pt x="2759430" y="485140"/>
                  </a:lnTo>
                  <a:lnTo>
                    <a:pt x="2775204" y="439420"/>
                  </a:lnTo>
                  <a:lnTo>
                    <a:pt x="2792895" y="443230"/>
                  </a:lnTo>
                  <a:lnTo>
                    <a:pt x="2809735" y="447040"/>
                  </a:lnTo>
                  <a:lnTo>
                    <a:pt x="2840926" y="449580"/>
                  </a:lnTo>
                  <a:lnTo>
                    <a:pt x="2849969" y="448310"/>
                  </a:lnTo>
                  <a:lnTo>
                    <a:pt x="2858605" y="448310"/>
                  </a:lnTo>
                  <a:lnTo>
                    <a:pt x="2866821" y="447040"/>
                  </a:lnTo>
                  <a:lnTo>
                    <a:pt x="2886557" y="440690"/>
                  </a:lnTo>
                  <a:lnTo>
                    <a:pt x="2888526" y="439420"/>
                  </a:lnTo>
                  <a:lnTo>
                    <a:pt x="2892450" y="436880"/>
                  </a:lnTo>
                  <a:lnTo>
                    <a:pt x="2896387" y="434340"/>
                  </a:lnTo>
                  <a:lnTo>
                    <a:pt x="2916478" y="398780"/>
                  </a:lnTo>
                  <a:lnTo>
                    <a:pt x="2916351" y="394970"/>
                  </a:lnTo>
                  <a:lnTo>
                    <a:pt x="2916174" y="389890"/>
                  </a:lnTo>
                  <a:lnTo>
                    <a:pt x="2923794" y="384810"/>
                  </a:lnTo>
                  <a:lnTo>
                    <a:pt x="2925699" y="383540"/>
                  </a:lnTo>
                  <a:lnTo>
                    <a:pt x="2932963" y="373380"/>
                  </a:lnTo>
                  <a:lnTo>
                    <a:pt x="2937599" y="363220"/>
                  </a:lnTo>
                  <a:lnTo>
                    <a:pt x="2939224" y="350520"/>
                  </a:lnTo>
                  <a:close/>
                </a:path>
                <a:path w="5344159" h="2472690">
                  <a:moveTo>
                    <a:pt x="4926596" y="2166886"/>
                  </a:moveTo>
                  <a:lnTo>
                    <a:pt x="4923498" y="2150630"/>
                  </a:lnTo>
                  <a:lnTo>
                    <a:pt x="4915039" y="2137003"/>
                  </a:lnTo>
                  <a:lnTo>
                    <a:pt x="4902390" y="2127224"/>
                  </a:lnTo>
                  <a:lnTo>
                    <a:pt x="4886769" y="2122538"/>
                  </a:lnTo>
                  <a:lnTo>
                    <a:pt x="4886769" y="1992630"/>
                  </a:lnTo>
                  <a:lnTo>
                    <a:pt x="4877574" y="1992630"/>
                  </a:lnTo>
                  <a:lnTo>
                    <a:pt x="4877574" y="2122538"/>
                  </a:lnTo>
                  <a:lnTo>
                    <a:pt x="4861953" y="2127199"/>
                  </a:lnTo>
                  <a:lnTo>
                    <a:pt x="4849317" y="2136940"/>
                  </a:lnTo>
                  <a:lnTo>
                    <a:pt x="4840859" y="2150554"/>
                  </a:lnTo>
                  <a:lnTo>
                    <a:pt x="4837773" y="2166886"/>
                  </a:lnTo>
                  <a:lnTo>
                    <a:pt x="4840859" y="2183193"/>
                  </a:lnTo>
                  <a:lnTo>
                    <a:pt x="4849317" y="2196795"/>
                  </a:lnTo>
                  <a:lnTo>
                    <a:pt x="4861953" y="2206523"/>
                  </a:lnTo>
                  <a:lnTo>
                    <a:pt x="4877574" y="2211235"/>
                  </a:lnTo>
                  <a:lnTo>
                    <a:pt x="4877574" y="2472537"/>
                  </a:lnTo>
                  <a:lnTo>
                    <a:pt x="4886769" y="2472537"/>
                  </a:lnTo>
                  <a:lnTo>
                    <a:pt x="4886769" y="2211235"/>
                  </a:lnTo>
                  <a:lnTo>
                    <a:pt x="4902390" y="2206523"/>
                  </a:lnTo>
                  <a:lnTo>
                    <a:pt x="4915039" y="2196795"/>
                  </a:lnTo>
                  <a:lnTo>
                    <a:pt x="4923498" y="2183193"/>
                  </a:lnTo>
                  <a:lnTo>
                    <a:pt x="4926596" y="2166886"/>
                  </a:lnTo>
                  <a:close/>
                </a:path>
                <a:path w="5344159" h="2472690">
                  <a:moveTo>
                    <a:pt x="5030241" y="2263864"/>
                  </a:moveTo>
                  <a:lnTo>
                    <a:pt x="5027155" y="2247557"/>
                  </a:lnTo>
                  <a:lnTo>
                    <a:pt x="5021148" y="2237956"/>
                  </a:lnTo>
                  <a:lnTo>
                    <a:pt x="5021148" y="2263864"/>
                  </a:lnTo>
                  <a:lnTo>
                    <a:pt x="5018367" y="2277719"/>
                  </a:lnTo>
                  <a:lnTo>
                    <a:pt x="5010797" y="2288971"/>
                  </a:lnTo>
                  <a:lnTo>
                    <a:pt x="4999545" y="2296528"/>
                  </a:lnTo>
                  <a:lnTo>
                    <a:pt x="4985740" y="2299284"/>
                  </a:lnTo>
                  <a:lnTo>
                    <a:pt x="4972012" y="2296490"/>
                  </a:lnTo>
                  <a:lnTo>
                    <a:pt x="4960759" y="2288870"/>
                  </a:lnTo>
                  <a:lnTo>
                    <a:pt x="4953139" y="2277605"/>
                  </a:lnTo>
                  <a:lnTo>
                    <a:pt x="4950345" y="2263864"/>
                  </a:lnTo>
                  <a:lnTo>
                    <a:pt x="4953152" y="2250148"/>
                  </a:lnTo>
                  <a:lnTo>
                    <a:pt x="4960798" y="2238908"/>
                  </a:lnTo>
                  <a:lnTo>
                    <a:pt x="4972062" y="2231326"/>
                  </a:lnTo>
                  <a:lnTo>
                    <a:pt x="4985740" y="2228532"/>
                  </a:lnTo>
                  <a:lnTo>
                    <a:pt x="4999469" y="2231326"/>
                  </a:lnTo>
                  <a:lnTo>
                    <a:pt x="5010734" y="2238908"/>
                  </a:lnTo>
                  <a:lnTo>
                    <a:pt x="5018341" y="2250148"/>
                  </a:lnTo>
                  <a:lnTo>
                    <a:pt x="5021148" y="2263864"/>
                  </a:lnTo>
                  <a:lnTo>
                    <a:pt x="5021148" y="2237956"/>
                  </a:lnTo>
                  <a:lnTo>
                    <a:pt x="5018684" y="2234006"/>
                  </a:lnTo>
                  <a:lnTo>
                    <a:pt x="5011547" y="2228532"/>
                  </a:lnTo>
                  <a:lnTo>
                    <a:pt x="5006022" y="2224303"/>
                  </a:lnTo>
                  <a:lnTo>
                    <a:pt x="4990389" y="2219604"/>
                  </a:lnTo>
                  <a:lnTo>
                    <a:pt x="4990389" y="1992630"/>
                  </a:lnTo>
                  <a:lnTo>
                    <a:pt x="4981295" y="1992630"/>
                  </a:lnTo>
                  <a:lnTo>
                    <a:pt x="4981295" y="2219604"/>
                  </a:lnTo>
                  <a:lnTo>
                    <a:pt x="4965649" y="2224303"/>
                  </a:lnTo>
                  <a:lnTo>
                    <a:pt x="4953000" y="2234006"/>
                  </a:lnTo>
                  <a:lnTo>
                    <a:pt x="4944516" y="2247557"/>
                  </a:lnTo>
                  <a:lnTo>
                    <a:pt x="4941417" y="2263864"/>
                  </a:lnTo>
                  <a:lnTo>
                    <a:pt x="4944516" y="2280196"/>
                  </a:lnTo>
                  <a:lnTo>
                    <a:pt x="4953000" y="2293810"/>
                  </a:lnTo>
                  <a:lnTo>
                    <a:pt x="4965649" y="2303538"/>
                  </a:lnTo>
                  <a:lnTo>
                    <a:pt x="4981295" y="2308212"/>
                  </a:lnTo>
                  <a:lnTo>
                    <a:pt x="4981295" y="2472537"/>
                  </a:lnTo>
                  <a:lnTo>
                    <a:pt x="4990389" y="2472537"/>
                  </a:lnTo>
                  <a:lnTo>
                    <a:pt x="4990389" y="2308212"/>
                  </a:lnTo>
                  <a:lnTo>
                    <a:pt x="5006022" y="2303538"/>
                  </a:lnTo>
                  <a:lnTo>
                    <a:pt x="5011572" y="2299284"/>
                  </a:lnTo>
                  <a:lnTo>
                    <a:pt x="5018684" y="2293810"/>
                  </a:lnTo>
                  <a:lnTo>
                    <a:pt x="5027155" y="2280196"/>
                  </a:lnTo>
                  <a:lnTo>
                    <a:pt x="5030241" y="2263864"/>
                  </a:lnTo>
                  <a:close/>
                </a:path>
                <a:path w="5344159" h="2472690">
                  <a:moveTo>
                    <a:pt x="5134864" y="2069807"/>
                  </a:moveTo>
                  <a:lnTo>
                    <a:pt x="5131930" y="2053437"/>
                  </a:lnTo>
                  <a:lnTo>
                    <a:pt x="5126025" y="2043912"/>
                  </a:lnTo>
                  <a:lnTo>
                    <a:pt x="5126025" y="2069807"/>
                  </a:lnTo>
                  <a:lnTo>
                    <a:pt x="5123205" y="2083536"/>
                  </a:lnTo>
                  <a:lnTo>
                    <a:pt x="5115547" y="2094801"/>
                  </a:lnTo>
                  <a:lnTo>
                    <a:pt x="5104269" y="2102434"/>
                  </a:lnTo>
                  <a:lnTo>
                    <a:pt x="5090566" y="2105240"/>
                  </a:lnTo>
                  <a:lnTo>
                    <a:pt x="5076825" y="2102434"/>
                  </a:lnTo>
                  <a:lnTo>
                    <a:pt x="5065547" y="2094801"/>
                  </a:lnTo>
                  <a:lnTo>
                    <a:pt x="5057927" y="2083536"/>
                  </a:lnTo>
                  <a:lnTo>
                    <a:pt x="5055120" y="2069807"/>
                  </a:lnTo>
                  <a:lnTo>
                    <a:pt x="5057940" y="2056079"/>
                  </a:lnTo>
                  <a:lnTo>
                    <a:pt x="5065585" y="2044814"/>
                  </a:lnTo>
                  <a:lnTo>
                    <a:pt x="5076863" y="2037194"/>
                  </a:lnTo>
                  <a:lnTo>
                    <a:pt x="5090566" y="2034387"/>
                  </a:lnTo>
                  <a:lnTo>
                    <a:pt x="5104308" y="2037194"/>
                  </a:lnTo>
                  <a:lnTo>
                    <a:pt x="5115585" y="2044814"/>
                  </a:lnTo>
                  <a:lnTo>
                    <a:pt x="5123218" y="2056079"/>
                  </a:lnTo>
                  <a:lnTo>
                    <a:pt x="5126025" y="2069807"/>
                  </a:lnTo>
                  <a:lnTo>
                    <a:pt x="5126025" y="2043912"/>
                  </a:lnTo>
                  <a:lnTo>
                    <a:pt x="5123497" y="2039823"/>
                  </a:lnTo>
                  <a:lnTo>
                    <a:pt x="5116385" y="2034387"/>
                  </a:lnTo>
                  <a:lnTo>
                    <a:pt x="5110797" y="2030120"/>
                  </a:lnTo>
                  <a:lnTo>
                    <a:pt x="5095049" y="2025459"/>
                  </a:lnTo>
                  <a:lnTo>
                    <a:pt x="5095049" y="1992630"/>
                  </a:lnTo>
                  <a:lnTo>
                    <a:pt x="5085816" y="1992630"/>
                  </a:lnTo>
                  <a:lnTo>
                    <a:pt x="5085816" y="2025459"/>
                  </a:lnTo>
                  <a:lnTo>
                    <a:pt x="5070170" y="2030120"/>
                  </a:lnTo>
                  <a:lnTo>
                    <a:pt x="5057495" y="2039823"/>
                  </a:lnTo>
                  <a:lnTo>
                    <a:pt x="5049012" y="2053437"/>
                  </a:lnTo>
                  <a:lnTo>
                    <a:pt x="5045913" y="2069807"/>
                  </a:lnTo>
                  <a:lnTo>
                    <a:pt x="5049012" y="2086127"/>
                  </a:lnTo>
                  <a:lnTo>
                    <a:pt x="5057495" y="2099716"/>
                  </a:lnTo>
                  <a:lnTo>
                    <a:pt x="5070170" y="2109444"/>
                  </a:lnTo>
                  <a:lnTo>
                    <a:pt x="5085816" y="2114156"/>
                  </a:lnTo>
                  <a:lnTo>
                    <a:pt x="5085816" y="2472537"/>
                  </a:lnTo>
                  <a:lnTo>
                    <a:pt x="5095049" y="2472537"/>
                  </a:lnTo>
                  <a:lnTo>
                    <a:pt x="5095049" y="2114156"/>
                  </a:lnTo>
                  <a:lnTo>
                    <a:pt x="5110645" y="2109444"/>
                  </a:lnTo>
                  <a:lnTo>
                    <a:pt x="5116119" y="2105240"/>
                  </a:lnTo>
                  <a:lnTo>
                    <a:pt x="5123294" y="2099716"/>
                  </a:lnTo>
                  <a:lnTo>
                    <a:pt x="5131765" y="2086127"/>
                  </a:lnTo>
                  <a:lnTo>
                    <a:pt x="5134864" y="2069807"/>
                  </a:lnTo>
                  <a:close/>
                </a:path>
                <a:path w="5344159" h="2472690">
                  <a:moveTo>
                    <a:pt x="5238788" y="2372487"/>
                  </a:moveTo>
                  <a:lnTo>
                    <a:pt x="5235702" y="2356154"/>
                  </a:lnTo>
                  <a:lnTo>
                    <a:pt x="5227244" y="2342553"/>
                  </a:lnTo>
                  <a:lnTo>
                    <a:pt x="5214607" y="2332825"/>
                  </a:lnTo>
                  <a:lnTo>
                    <a:pt x="5198999" y="2328113"/>
                  </a:lnTo>
                  <a:lnTo>
                    <a:pt x="5198999" y="1992630"/>
                  </a:lnTo>
                  <a:lnTo>
                    <a:pt x="5189791" y="1992630"/>
                  </a:lnTo>
                  <a:lnTo>
                    <a:pt x="5189791" y="2328113"/>
                  </a:lnTo>
                  <a:lnTo>
                    <a:pt x="5174170" y="2332825"/>
                  </a:lnTo>
                  <a:lnTo>
                    <a:pt x="5161521" y="2342553"/>
                  </a:lnTo>
                  <a:lnTo>
                    <a:pt x="5153063" y="2356154"/>
                  </a:lnTo>
                  <a:lnTo>
                    <a:pt x="5149964" y="2372487"/>
                  </a:lnTo>
                  <a:lnTo>
                    <a:pt x="5153063" y="2388857"/>
                  </a:lnTo>
                  <a:lnTo>
                    <a:pt x="5161521" y="2402471"/>
                  </a:lnTo>
                  <a:lnTo>
                    <a:pt x="5174170" y="2412174"/>
                  </a:lnTo>
                  <a:lnTo>
                    <a:pt x="5189791" y="2416835"/>
                  </a:lnTo>
                  <a:lnTo>
                    <a:pt x="5189791" y="2472537"/>
                  </a:lnTo>
                  <a:lnTo>
                    <a:pt x="5198999" y="2472537"/>
                  </a:lnTo>
                  <a:lnTo>
                    <a:pt x="5198999" y="2416835"/>
                  </a:lnTo>
                  <a:lnTo>
                    <a:pt x="5214607" y="2412174"/>
                  </a:lnTo>
                  <a:lnTo>
                    <a:pt x="5227244" y="2402471"/>
                  </a:lnTo>
                  <a:lnTo>
                    <a:pt x="5235702" y="2388857"/>
                  </a:lnTo>
                  <a:lnTo>
                    <a:pt x="5238788" y="2372487"/>
                  </a:lnTo>
                  <a:close/>
                </a:path>
                <a:path w="5344159" h="2472690">
                  <a:moveTo>
                    <a:pt x="5343690" y="2207133"/>
                  </a:moveTo>
                  <a:lnTo>
                    <a:pt x="5340604" y="2190762"/>
                  </a:lnTo>
                  <a:lnTo>
                    <a:pt x="5332120" y="2177148"/>
                  </a:lnTo>
                  <a:lnTo>
                    <a:pt x="5319458" y="2167445"/>
                  </a:lnTo>
                  <a:lnTo>
                    <a:pt x="5303812" y="2162784"/>
                  </a:lnTo>
                  <a:lnTo>
                    <a:pt x="5303812" y="1993036"/>
                  </a:lnTo>
                  <a:lnTo>
                    <a:pt x="5294338" y="1993036"/>
                  </a:lnTo>
                  <a:lnTo>
                    <a:pt x="5294338" y="2162784"/>
                  </a:lnTo>
                  <a:lnTo>
                    <a:pt x="5278691" y="2167445"/>
                  </a:lnTo>
                  <a:lnTo>
                    <a:pt x="5266029" y="2177148"/>
                  </a:lnTo>
                  <a:lnTo>
                    <a:pt x="5257558" y="2190762"/>
                  </a:lnTo>
                  <a:lnTo>
                    <a:pt x="5254472" y="2207133"/>
                  </a:lnTo>
                  <a:lnTo>
                    <a:pt x="5257558" y="2223427"/>
                  </a:lnTo>
                  <a:lnTo>
                    <a:pt x="5266029" y="2236990"/>
                  </a:lnTo>
                  <a:lnTo>
                    <a:pt x="5278691" y="2246693"/>
                  </a:lnTo>
                  <a:lnTo>
                    <a:pt x="5294338" y="2251379"/>
                  </a:lnTo>
                  <a:lnTo>
                    <a:pt x="5294338" y="2472512"/>
                  </a:lnTo>
                  <a:lnTo>
                    <a:pt x="5303545" y="2472512"/>
                  </a:lnTo>
                  <a:lnTo>
                    <a:pt x="5303545" y="2251379"/>
                  </a:lnTo>
                  <a:lnTo>
                    <a:pt x="5319344" y="2246655"/>
                  </a:lnTo>
                  <a:lnTo>
                    <a:pt x="5332082" y="2236889"/>
                  </a:lnTo>
                  <a:lnTo>
                    <a:pt x="5340591" y="2223312"/>
                  </a:lnTo>
                  <a:lnTo>
                    <a:pt x="5343690" y="2207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583467" y="3311543"/>
            <a:ext cx="2814320" cy="1066800"/>
          </a:xfrm>
          <a:prstGeom prst="rect">
            <a:avLst/>
          </a:prstGeom>
        </p:spPr>
        <p:txBody>
          <a:bodyPr wrap="square" lIns="0" tIns="4445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1300">
              <a:latin typeface="Times New Roman"/>
              <a:cs typeface="Times New Roman"/>
            </a:endParaRPr>
          </a:p>
          <a:p>
            <a:pPr marL="1219835" marR="464184" indent="-320675">
              <a:lnSpc>
                <a:spcPts val="1220"/>
              </a:lnSpc>
            </a:pPr>
            <a:r>
              <a:rPr dirty="0" sz="1200" spc="5">
                <a:solidFill>
                  <a:srgbClr val="FFFFFF"/>
                </a:solidFill>
                <a:latin typeface="Lato"/>
                <a:cs typeface="Lato"/>
              </a:rPr>
              <a:t>CENTRALIZED</a:t>
            </a:r>
            <a:r>
              <a:rPr dirty="0" sz="1200" spc="-12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 spc="-50">
                <a:solidFill>
                  <a:srgbClr val="FFFFFF"/>
                </a:solidFill>
                <a:latin typeface="Lato"/>
                <a:cs typeface="Lato"/>
              </a:rPr>
              <a:t>DATA  </a:t>
            </a:r>
            <a:r>
              <a:rPr dirty="0" sz="1200" spc="-10">
                <a:solidFill>
                  <a:srgbClr val="FFFFFF"/>
                </a:solidFill>
                <a:latin typeface="Lato"/>
                <a:cs typeface="Lato"/>
              </a:rPr>
              <a:t>PLATFORM</a:t>
            </a:r>
            <a:endParaRPr sz="1200">
              <a:latin typeface="Lato"/>
              <a:cs typeface="Lato"/>
            </a:endParaRPr>
          </a:p>
          <a:p>
            <a:pPr marL="808990">
              <a:lnSpc>
                <a:spcPct val="100000"/>
              </a:lnSpc>
              <a:spcBef>
                <a:spcPts val="835"/>
              </a:spcBef>
            </a:pPr>
            <a:r>
              <a:rPr dirty="0" sz="1200" spc="-15">
                <a:solidFill>
                  <a:srgbClr val="FFFFFF"/>
                </a:solidFill>
                <a:latin typeface="Lato"/>
                <a:cs typeface="Lato"/>
              </a:rPr>
              <a:t>STORAGE &amp;</a:t>
            </a:r>
            <a:r>
              <a:rPr dirty="0" sz="1200" spc="-155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1200">
                <a:solidFill>
                  <a:srgbClr val="FFFFFF"/>
                </a:solidFill>
                <a:latin typeface="Lato"/>
                <a:cs typeface="Lato"/>
              </a:rPr>
              <a:t>PROCESSING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806079" y="1283099"/>
            <a:ext cx="5160645" cy="1247140"/>
            <a:chOff x="3806079" y="1283099"/>
            <a:chExt cx="5160645" cy="1247140"/>
          </a:xfrm>
        </p:grpSpPr>
        <p:sp>
          <p:nvSpPr>
            <p:cNvPr id="28" name="object 28"/>
            <p:cNvSpPr/>
            <p:nvPr/>
          </p:nvSpPr>
          <p:spPr>
            <a:xfrm>
              <a:off x="3876517" y="2173963"/>
              <a:ext cx="636905" cy="0"/>
            </a:xfrm>
            <a:custGeom>
              <a:avLst/>
              <a:gdLst/>
              <a:ahLst/>
              <a:cxnLst/>
              <a:rect l="l" t="t" r="r" b="b"/>
              <a:pathLst>
                <a:path w="636904" h="0">
                  <a:moveTo>
                    <a:pt x="636773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3806079" y="2127540"/>
              <a:ext cx="116874" cy="928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6802511" y="1297387"/>
              <a:ext cx="2150110" cy="1218565"/>
            </a:xfrm>
            <a:custGeom>
              <a:avLst/>
              <a:gdLst/>
              <a:ahLst/>
              <a:cxnLst/>
              <a:rect l="l" t="t" r="r" b="b"/>
              <a:pathLst>
                <a:path w="2150109" h="1218564">
                  <a:moveTo>
                    <a:pt x="2149495" y="1218007"/>
                  </a:moveTo>
                  <a:lnTo>
                    <a:pt x="0" y="1218007"/>
                  </a:lnTo>
                  <a:lnTo>
                    <a:pt x="0" y="0"/>
                  </a:lnTo>
                  <a:lnTo>
                    <a:pt x="2149495" y="0"/>
                  </a:lnTo>
                  <a:lnTo>
                    <a:pt x="2149495" y="1218007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6802511" y="1297387"/>
              <a:ext cx="2150110" cy="1218565"/>
            </a:xfrm>
            <a:custGeom>
              <a:avLst/>
              <a:gdLst/>
              <a:ahLst/>
              <a:cxnLst/>
              <a:rect l="l" t="t" r="r" b="b"/>
              <a:pathLst>
                <a:path w="2150109" h="1218564">
                  <a:moveTo>
                    <a:pt x="0" y="0"/>
                  </a:moveTo>
                  <a:lnTo>
                    <a:pt x="2149495" y="0"/>
                  </a:lnTo>
                  <a:lnTo>
                    <a:pt x="2149495" y="1218007"/>
                  </a:lnTo>
                  <a:lnTo>
                    <a:pt x="0" y="121800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7020827" y="1397503"/>
            <a:ext cx="166878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solidFill>
                  <a:srgbClr val="2F5767"/>
                </a:solidFill>
                <a:latin typeface="Lato"/>
                <a:cs typeface="Lato"/>
              </a:rPr>
              <a:t>ANALYTICS </a:t>
            </a:r>
            <a:r>
              <a:rPr dirty="0" sz="1200" spc="-15">
                <a:solidFill>
                  <a:srgbClr val="2F5767"/>
                </a:solidFill>
                <a:latin typeface="Lato"/>
                <a:cs typeface="Lato"/>
              </a:rPr>
              <a:t>&amp;</a:t>
            </a:r>
            <a:r>
              <a:rPr dirty="0" sz="1200" spc="-210">
                <a:solidFill>
                  <a:srgbClr val="2F5767"/>
                </a:solidFill>
                <a:latin typeface="Lato"/>
                <a:cs typeface="Lato"/>
              </a:rPr>
              <a:t> </a:t>
            </a:r>
            <a:r>
              <a:rPr dirty="0" sz="1200">
                <a:solidFill>
                  <a:srgbClr val="2F5767"/>
                </a:solidFill>
                <a:latin typeface="Lato"/>
                <a:cs typeface="Lato"/>
              </a:rPr>
              <a:t>INSIGHTS</a:t>
            </a:r>
            <a:endParaRPr sz="1200">
              <a:latin typeface="Lato"/>
              <a:cs typeface="Lato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492279" y="2262483"/>
            <a:ext cx="640080" cy="93345"/>
            <a:chOff x="1492279" y="2262483"/>
            <a:chExt cx="640080" cy="93345"/>
          </a:xfrm>
        </p:grpSpPr>
        <p:sp>
          <p:nvSpPr>
            <p:cNvPr id="34" name="object 34"/>
            <p:cNvSpPr/>
            <p:nvPr/>
          </p:nvSpPr>
          <p:spPr>
            <a:xfrm>
              <a:off x="1562721" y="2308905"/>
              <a:ext cx="554990" cy="0"/>
            </a:xfrm>
            <a:custGeom>
              <a:avLst/>
              <a:gdLst/>
              <a:ahLst/>
              <a:cxnLst/>
              <a:rect l="l" t="t" r="r" b="b"/>
              <a:pathLst>
                <a:path w="554989" h="0">
                  <a:moveTo>
                    <a:pt x="554871" y="0"/>
                  </a:moveTo>
                  <a:lnTo>
                    <a:pt x="0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1492279" y="2262483"/>
              <a:ext cx="116864" cy="9284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1640147" y="1851989"/>
            <a:ext cx="35052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 marR="5080" indent="-22860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St</a:t>
            </a:r>
            <a:r>
              <a:rPr dirty="0" sz="800" spc="-15">
                <a:solidFill>
                  <a:srgbClr val="828282"/>
                </a:solidFill>
                <a:latin typeface="Roboto"/>
                <a:cs typeface="Roboto"/>
              </a:rPr>
              <a:t>r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eam  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Ingest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82593" y="3628769"/>
            <a:ext cx="63119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58115" marR="5080" indent="-14605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Ingest </a:t>
            </a:r>
            <a:r>
              <a:rPr dirty="0" sz="800">
                <a:solidFill>
                  <a:srgbClr val="828282"/>
                </a:solidFill>
                <a:latin typeface="Roboto"/>
                <a:cs typeface="Roboto"/>
              </a:rPr>
              <a:t>–</a:t>
            </a:r>
            <a:r>
              <a:rPr dirty="0" sz="800" spc="-7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Data  </a:t>
            </a: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at</a:t>
            </a:r>
            <a:r>
              <a:rPr dirty="0" sz="800" spc="-2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Rest</a:t>
            </a:r>
            <a:endParaRPr sz="800">
              <a:latin typeface="Roboto"/>
              <a:cs typeface="Roboto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09108" y="1807393"/>
            <a:ext cx="3606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33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Deploy  </a:t>
            </a: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Models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370712" y="1735701"/>
            <a:ext cx="1893570" cy="2155825"/>
            <a:chOff x="6370712" y="1735701"/>
            <a:chExt cx="1893570" cy="2155825"/>
          </a:xfrm>
        </p:grpSpPr>
        <p:sp>
          <p:nvSpPr>
            <p:cNvPr id="40" name="object 40"/>
            <p:cNvSpPr/>
            <p:nvPr/>
          </p:nvSpPr>
          <p:spPr>
            <a:xfrm>
              <a:off x="6975259" y="1735708"/>
              <a:ext cx="1289050" cy="361950"/>
            </a:xfrm>
            <a:custGeom>
              <a:avLst/>
              <a:gdLst/>
              <a:ahLst/>
              <a:cxnLst/>
              <a:rect l="l" t="t" r="r" b="b"/>
              <a:pathLst>
                <a:path w="1289050" h="361950">
                  <a:moveTo>
                    <a:pt x="352894" y="351713"/>
                  </a:moveTo>
                  <a:lnTo>
                    <a:pt x="9194" y="351713"/>
                  </a:lnTo>
                  <a:lnTo>
                    <a:pt x="9194" y="315937"/>
                  </a:lnTo>
                  <a:lnTo>
                    <a:pt x="27838" y="305308"/>
                  </a:lnTo>
                  <a:lnTo>
                    <a:pt x="87998" y="270979"/>
                  </a:lnTo>
                  <a:lnTo>
                    <a:pt x="92494" y="275856"/>
                  </a:lnTo>
                  <a:lnTo>
                    <a:pt x="97891" y="279501"/>
                  </a:lnTo>
                  <a:lnTo>
                    <a:pt x="104025" y="281787"/>
                  </a:lnTo>
                  <a:lnTo>
                    <a:pt x="110693" y="282587"/>
                  </a:lnTo>
                  <a:lnTo>
                    <a:pt x="118630" y="281457"/>
                  </a:lnTo>
                  <a:lnTo>
                    <a:pt x="125628" y="278295"/>
                  </a:lnTo>
                  <a:lnTo>
                    <a:pt x="131432" y="273405"/>
                  </a:lnTo>
                  <a:lnTo>
                    <a:pt x="133134" y="270979"/>
                  </a:lnTo>
                  <a:lnTo>
                    <a:pt x="135851" y="267119"/>
                  </a:lnTo>
                  <a:lnTo>
                    <a:pt x="189026" y="286931"/>
                  </a:lnTo>
                  <a:lnTo>
                    <a:pt x="189026" y="288391"/>
                  </a:lnTo>
                  <a:lnTo>
                    <a:pt x="188518" y="289839"/>
                  </a:lnTo>
                  <a:lnTo>
                    <a:pt x="188518" y="291287"/>
                  </a:lnTo>
                  <a:lnTo>
                    <a:pt x="190728" y="302272"/>
                  </a:lnTo>
                  <a:lnTo>
                    <a:pt x="196799" y="311353"/>
                  </a:lnTo>
                  <a:lnTo>
                    <a:pt x="205854" y="317525"/>
                  </a:lnTo>
                  <a:lnTo>
                    <a:pt x="217043" y="319811"/>
                  </a:lnTo>
                  <a:lnTo>
                    <a:pt x="228028" y="317588"/>
                  </a:lnTo>
                  <a:lnTo>
                    <a:pt x="237109" y="311531"/>
                  </a:lnTo>
                  <a:lnTo>
                    <a:pt x="243293" y="302475"/>
                  </a:lnTo>
                  <a:lnTo>
                    <a:pt x="245567" y="291287"/>
                  </a:lnTo>
                  <a:lnTo>
                    <a:pt x="245567" y="286448"/>
                  </a:lnTo>
                  <a:lnTo>
                    <a:pt x="244589" y="282105"/>
                  </a:lnTo>
                  <a:lnTo>
                    <a:pt x="242201" y="278231"/>
                  </a:lnTo>
                  <a:lnTo>
                    <a:pt x="251333" y="270979"/>
                  </a:lnTo>
                  <a:lnTo>
                    <a:pt x="303098" y="229895"/>
                  </a:lnTo>
                  <a:lnTo>
                    <a:pt x="308419" y="235216"/>
                  </a:lnTo>
                  <a:lnTo>
                    <a:pt x="315175" y="238112"/>
                  </a:lnTo>
                  <a:lnTo>
                    <a:pt x="322922" y="238112"/>
                  </a:lnTo>
                  <a:lnTo>
                    <a:pt x="333908" y="235902"/>
                  </a:lnTo>
                  <a:lnTo>
                    <a:pt x="342900" y="229895"/>
                  </a:lnTo>
                  <a:lnTo>
                    <a:pt x="349161" y="220776"/>
                  </a:lnTo>
                  <a:lnTo>
                    <a:pt x="351447" y="209588"/>
                  </a:lnTo>
                  <a:lnTo>
                    <a:pt x="349237" y="198615"/>
                  </a:lnTo>
                  <a:lnTo>
                    <a:pt x="343166" y="189534"/>
                  </a:lnTo>
                  <a:lnTo>
                    <a:pt x="334111" y="183349"/>
                  </a:lnTo>
                  <a:lnTo>
                    <a:pt x="322922" y="181076"/>
                  </a:lnTo>
                  <a:lnTo>
                    <a:pt x="311937" y="183286"/>
                  </a:lnTo>
                  <a:lnTo>
                    <a:pt x="302856" y="189357"/>
                  </a:lnTo>
                  <a:lnTo>
                    <a:pt x="296672" y="198412"/>
                  </a:lnTo>
                  <a:lnTo>
                    <a:pt x="294398" y="209588"/>
                  </a:lnTo>
                  <a:lnTo>
                    <a:pt x="294398" y="213944"/>
                  </a:lnTo>
                  <a:lnTo>
                    <a:pt x="295376" y="218300"/>
                  </a:lnTo>
                  <a:lnTo>
                    <a:pt x="297294" y="222161"/>
                  </a:lnTo>
                  <a:lnTo>
                    <a:pt x="236867" y="270979"/>
                  </a:lnTo>
                  <a:lnTo>
                    <a:pt x="231546" y="266153"/>
                  </a:lnTo>
                  <a:lnTo>
                    <a:pt x="224790" y="263245"/>
                  </a:lnTo>
                  <a:lnTo>
                    <a:pt x="217551" y="263245"/>
                  </a:lnTo>
                  <a:lnTo>
                    <a:pt x="209804" y="264363"/>
                  </a:lnTo>
                  <a:lnTo>
                    <a:pt x="202780" y="267474"/>
                  </a:lnTo>
                  <a:lnTo>
                    <a:pt x="196862" y="272224"/>
                  </a:lnTo>
                  <a:lnTo>
                    <a:pt x="192392" y="278231"/>
                  </a:lnTo>
                  <a:lnTo>
                    <a:pt x="162306" y="267119"/>
                  </a:lnTo>
                  <a:lnTo>
                    <a:pt x="138747" y="258419"/>
                  </a:lnTo>
                  <a:lnTo>
                    <a:pt x="138747" y="256971"/>
                  </a:lnTo>
                  <a:lnTo>
                    <a:pt x="139217" y="255511"/>
                  </a:lnTo>
                  <a:lnTo>
                    <a:pt x="139217" y="254063"/>
                  </a:lnTo>
                  <a:lnTo>
                    <a:pt x="137007" y="243090"/>
                  </a:lnTo>
                  <a:lnTo>
                    <a:pt x="130937" y="234010"/>
                  </a:lnTo>
                  <a:lnTo>
                    <a:pt x="121881" y="227825"/>
                  </a:lnTo>
                  <a:lnTo>
                    <a:pt x="110693" y="225552"/>
                  </a:lnTo>
                  <a:lnTo>
                    <a:pt x="99720" y="227761"/>
                  </a:lnTo>
                  <a:lnTo>
                    <a:pt x="90652" y="233819"/>
                  </a:lnTo>
                  <a:lnTo>
                    <a:pt x="84480" y="242874"/>
                  </a:lnTo>
                  <a:lnTo>
                    <a:pt x="82194" y="254063"/>
                  </a:lnTo>
                  <a:lnTo>
                    <a:pt x="82194" y="256971"/>
                  </a:lnTo>
                  <a:lnTo>
                    <a:pt x="82677" y="259867"/>
                  </a:lnTo>
                  <a:lnTo>
                    <a:pt x="83642" y="262763"/>
                  </a:lnTo>
                  <a:lnTo>
                    <a:pt x="9194" y="305308"/>
                  </a:lnTo>
                  <a:lnTo>
                    <a:pt x="9194" y="188810"/>
                  </a:lnTo>
                  <a:lnTo>
                    <a:pt x="28359" y="177685"/>
                  </a:lnTo>
                  <a:lnTo>
                    <a:pt x="87490" y="143370"/>
                  </a:lnTo>
                  <a:lnTo>
                    <a:pt x="92011" y="148247"/>
                  </a:lnTo>
                  <a:lnTo>
                    <a:pt x="97472" y="151892"/>
                  </a:lnTo>
                  <a:lnTo>
                    <a:pt x="103746" y="154178"/>
                  </a:lnTo>
                  <a:lnTo>
                    <a:pt x="110693" y="154965"/>
                  </a:lnTo>
                  <a:lnTo>
                    <a:pt x="119392" y="154965"/>
                  </a:lnTo>
                  <a:lnTo>
                    <a:pt x="127139" y="151104"/>
                  </a:lnTo>
                  <a:lnTo>
                    <a:pt x="131965" y="145300"/>
                  </a:lnTo>
                  <a:lnTo>
                    <a:pt x="190944" y="179146"/>
                  </a:lnTo>
                  <a:lnTo>
                    <a:pt x="189496" y="182524"/>
                  </a:lnTo>
                  <a:lnTo>
                    <a:pt x="189026" y="185902"/>
                  </a:lnTo>
                  <a:lnTo>
                    <a:pt x="189026" y="189776"/>
                  </a:lnTo>
                  <a:lnTo>
                    <a:pt x="191236" y="200761"/>
                  </a:lnTo>
                  <a:lnTo>
                    <a:pt x="197294" y="209842"/>
                  </a:lnTo>
                  <a:lnTo>
                    <a:pt x="206349" y="216014"/>
                  </a:lnTo>
                  <a:lnTo>
                    <a:pt x="217551" y="218300"/>
                  </a:lnTo>
                  <a:lnTo>
                    <a:pt x="228511" y="216077"/>
                  </a:lnTo>
                  <a:lnTo>
                    <a:pt x="237591" y="210019"/>
                  </a:lnTo>
                  <a:lnTo>
                    <a:pt x="238861" y="208140"/>
                  </a:lnTo>
                  <a:lnTo>
                    <a:pt x="243763" y="200964"/>
                  </a:lnTo>
                  <a:lnTo>
                    <a:pt x="246049" y="189776"/>
                  </a:lnTo>
                  <a:lnTo>
                    <a:pt x="246049" y="181559"/>
                  </a:lnTo>
                  <a:lnTo>
                    <a:pt x="242671" y="173824"/>
                  </a:lnTo>
                  <a:lnTo>
                    <a:pt x="238607" y="170434"/>
                  </a:lnTo>
                  <a:lnTo>
                    <a:pt x="236867" y="168986"/>
                  </a:lnTo>
                  <a:lnTo>
                    <a:pt x="240931" y="163664"/>
                  </a:lnTo>
                  <a:lnTo>
                    <a:pt x="311797" y="70866"/>
                  </a:lnTo>
                  <a:lnTo>
                    <a:pt x="315671" y="72796"/>
                  </a:lnTo>
                  <a:lnTo>
                    <a:pt x="319519" y="73761"/>
                  </a:lnTo>
                  <a:lnTo>
                    <a:pt x="323875" y="73761"/>
                  </a:lnTo>
                  <a:lnTo>
                    <a:pt x="334860" y="71551"/>
                  </a:lnTo>
                  <a:lnTo>
                    <a:pt x="335889" y="70866"/>
                  </a:lnTo>
                  <a:lnTo>
                    <a:pt x="343941" y="65481"/>
                  </a:lnTo>
                  <a:lnTo>
                    <a:pt x="345211" y="63614"/>
                  </a:lnTo>
                  <a:lnTo>
                    <a:pt x="350113" y="56426"/>
                  </a:lnTo>
                  <a:lnTo>
                    <a:pt x="352399" y="45237"/>
                  </a:lnTo>
                  <a:lnTo>
                    <a:pt x="350177" y="34264"/>
                  </a:lnTo>
                  <a:lnTo>
                    <a:pt x="344601" y="25908"/>
                  </a:lnTo>
                  <a:lnTo>
                    <a:pt x="344119" y="25184"/>
                  </a:lnTo>
                  <a:lnTo>
                    <a:pt x="342239" y="23914"/>
                  </a:lnTo>
                  <a:lnTo>
                    <a:pt x="342239" y="44754"/>
                  </a:lnTo>
                  <a:lnTo>
                    <a:pt x="340728" y="51981"/>
                  </a:lnTo>
                  <a:lnTo>
                    <a:pt x="336626" y="57988"/>
                  </a:lnTo>
                  <a:lnTo>
                    <a:pt x="330619" y="62090"/>
                  </a:lnTo>
                  <a:lnTo>
                    <a:pt x="323392" y="63614"/>
                  </a:lnTo>
                  <a:lnTo>
                    <a:pt x="316166" y="62230"/>
                  </a:lnTo>
                  <a:lnTo>
                    <a:pt x="310159" y="58407"/>
                  </a:lnTo>
                  <a:lnTo>
                    <a:pt x="306057" y="52590"/>
                  </a:lnTo>
                  <a:lnTo>
                    <a:pt x="304546" y="45237"/>
                  </a:lnTo>
                  <a:lnTo>
                    <a:pt x="305993" y="37731"/>
                  </a:lnTo>
                  <a:lnTo>
                    <a:pt x="309981" y="31584"/>
                  </a:lnTo>
                  <a:lnTo>
                    <a:pt x="315963" y="27432"/>
                  </a:lnTo>
                  <a:lnTo>
                    <a:pt x="323392" y="25908"/>
                  </a:lnTo>
                  <a:lnTo>
                    <a:pt x="330822" y="27419"/>
                  </a:lnTo>
                  <a:lnTo>
                    <a:pt x="336804" y="31521"/>
                  </a:lnTo>
                  <a:lnTo>
                    <a:pt x="340791" y="37528"/>
                  </a:lnTo>
                  <a:lnTo>
                    <a:pt x="342239" y="44754"/>
                  </a:lnTo>
                  <a:lnTo>
                    <a:pt x="342239" y="23914"/>
                  </a:lnTo>
                  <a:lnTo>
                    <a:pt x="335051" y="18999"/>
                  </a:lnTo>
                  <a:lnTo>
                    <a:pt x="323875" y="16713"/>
                  </a:lnTo>
                  <a:lnTo>
                    <a:pt x="312902" y="18935"/>
                  </a:lnTo>
                  <a:lnTo>
                    <a:pt x="303822" y="24993"/>
                  </a:lnTo>
                  <a:lnTo>
                    <a:pt x="297649" y="34048"/>
                  </a:lnTo>
                  <a:lnTo>
                    <a:pt x="295465" y="44754"/>
                  </a:lnTo>
                  <a:lnTo>
                    <a:pt x="295376" y="52971"/>
                  </a:lnTo>
                  <a:lnTo>
                    <a:pt x="298742" y="60223"/>
                  </a:lnTo>
                  <a:lnTo>
                    <a:pt x="304076" y="65544"/>
                  </a:lnTo>
                  <a:lnTo>
                    <a:pt x="236296" y="153720"/>
                  </a:lnTo>
                  <a:lnTo>
                    <a:pt x="236296" y="188810"/>
                  </a:lnTo>
                  <a:lnTo>
                    <a:pt x="236296" y="189776"/>
                  </a:lnTo>
                  <a:lnTo>
                    <a:pt x="234873" y="196519"/>
                  </a:lnTo>
                  <a:lnTo>
                    <a:pt x="230771" y="202526"/>
                  </a:lnTo>
                  <a:lnTo>
                    <a:pt x="224777" y="206629"/>
                  </a:lnTo>
                  <a:lnTo>
                    <a:pt x="217551" y="208140"/>
                  </a:lnTo>
                  <a:lnTo>
                    <a:pt x="210235" y="206768"/>
                  </a:lnTo>
                  <a:lnTo>
                    <a:pt x="204063" y="202946"/>
                  </a:lnTo>
                  <a:lnTo>
                    <a:pt x="199796" y="197129"/>
                  </a:lnTo>
                  <a:lnTo>
                    <a:pt x="198196" y="189776"/>
                  </a:lnTo>
                  <a:lnTo>
                    <a:pt x="199720" y="182270"/>
                  </a:lnTo>
                  <a:lnTo>
                    <a:pt x="203873" y="176123"/>
                  </a:lnTo>
                  <a:lnTo>
                    <a:pt x="210032" y="171970"/>
                  </a:lnTo>
                  <a:lnTo>
                    <a:pt x="215150" y="170929"/>
                  </a:lnTo>
                  <a:lnTo>
                    <a:pt x="217551" y="170434"/>
                  </a:lnTo>
                  <a:lnTo>
                    <a:pt x="224967" y="171958"/>
                  </a:lnTo>
                  <a:lnTo>
                    <a:pt x="230949" y="176060"/>
                  </a:lnTo>
                  <a:lnTo>
                    <a:pt x="234950" y="182067"/>
                  </a:lnTo>
                  <a:lnTo>
                    <a:pt x="236296" y="188810"/>
                  </a:lnTo>
                  <a:lnTo>
                    <a:pt x="236296" y="153720"/>
                  </a:lnTo>
                  <a:lnTo>
                    <a:pt x="228650" y="163664"/>
                  </a:lnTo>
                  <a:lnTo>
                    <a:pt x="225272" y="162217"/>
                  </a:lnTo>
                  <a:lnTo>
                    <a:pt x="221399" y="161251"/>
                  </a:lnTo>
                  <a:lnTo>
                    <a:pt x="208851" y="161251"/>
                  </a:lnTo>
                  <a:lnTo>
                    <a:pt x="201574" y="165125"/>
                  </a:lnTo>
                  <a:lnTo>
                    <a:pt x="196265" y="170929"/>
                  </a:lnTo>
                  <a:lnTo>
                    <a:pt x="137299" y="137083"/>
                  </a:lnTo>
                  <a:lnTo>
                    <a:pt x="138747" y="133680"/>
                  </a:lnTo>
                  <a:lnTo>
                    <a:pt x="139217" y="130314"/>
                  </a:lnTo>
                  <a:lnTo>
                    <a:pt x="139217" y="126453"/>
                  </a:lnTo>
                  <a:lnTo>
                    <a:pt x="137007" y="115468"/>
                  </a:lnTo>
                  <a:lnTo>
                    <a:pt x="131749" y="107594"/>
                  </a:lnTo>
                  <a:lnTo>
                    <a:pt x="130937" y="106387"/>
                  </a:lnTo>
                  <a:lnTo>
                    <a:pt x="129540" y="105448"/>
                  </a:lnTo>
                  <a:lnTo>
                    <a:pt x="129540" y="126453"/>
                  </a:lnTo>
                  <a:lnTo>
                    <a:pt x="128028" y="133680"/>
                  </a:lnTo>
                  <a:lnTo>
                    <a:pt x="123926" y="139687"/>
                  </a:lnTo>
                  <a:lnTo>
                    <a:pt x="117919" y="143789"/>
                  </a:lnTo>
                  <a:lnTo>
                    <a:pt x="110693" y="145300"/>
                  </a:lnTo>
                  <a:lnTo>
                    <a:pt x="103466" y="143852"/>
                  </a:lnTo>
                  <a:lnTo>
                    <a:pt x="102743" y="143370"/>
                  </a:lnTo>
                  <a:lnTo>
                    <a:pt x="97459" y="139865"/>
                  </a:lnTo>
                  <a:lnTo>
                    <a:pt x="93357" y="133883"/>
                  </a:lnTo>
                  <a:lnTo>
                    <a:pt x="91846" y="126453"/>
                  </a:lnTo>
                  <a:lnTo>
                    <a:pt x="93357" y="119024"/>
                  </a:lnTo>
                  <a:lnTo>
                    <a:pt x="97459" y="113042"/>
                  </a:lnTo>
                  <a:lnTo>
                    <a:pt x="103466" y="109054"/>
                  </a:lnTo>
                  <a:lnTo>
                    <a:pt x="110693" y="107594"/>
                  </a:lnTo>
                  <a:lnTo>
                    <a:pt x="118135" y="109118"/>
                  </a:lnTo>
                  <a:lnTo>
                    <a:pt x="124117" y="113220"/>
                  </a:lnTo>
                  <a:lnTo>
                    <a:pt x="128092" y="119227"/>
                  </a:lnTo>
                  <a:lnTo>
                    <a:pt x="129540" y="126453"/>
                  </a:lnTo>
                  <a:lnTo>
                    <a:pt x="129540" y="105448"/>
                  </a:lnTo>
                  <a:lnTo>
                    <a:pt x="121881" y="100215"/>
                  </a:lnTo>
                  <a:lnTo>
                    <a:pt x="110693" y="97929"/>
                  </a:lnTo>
                  <a:lnTo>
                    <a:pt x="99720" y="100139"/>
                  </a:lnTo>
                  <a:lnTo>
                    <a:pt x="90652" y="106210"/>
                  </a:lnTo>
                  <a:lnTo>
                    <a:pt x="84480" y="115265"/>
                  </a:lnTo>
                  <a:lnTo>
                    <a:pt x="82194" y="126453"/>
                  </a:lnTo>
                  <a:lnTo>
                    <a:pt x="82194" y="129349"/>
                  </a:lnTo>
                  <a:lnTo>
                    <a:pt x="82677" y="132245"/>
                  </a:lnTo>
                  <a:lnTo>
                    <a:pt x="83642" y="134670"/>
                  </a:lnTo>
                  <a:lnTo>
                    <a:pt x="9194" y="177685"/>
                  </a:lnTo>
                  <a:lnTo>
                    <a:pt x="9194" y="8496"/>
                  </a:lnTo>
                  <a:lnTo>
                    <a:pt x="0" y="8496"/>
                  </a:lnTo>
                  <a:lnTo>
                    <a:pt x="0" y="361378"/>
                  </a:lnTo>
                  <a:lnTo>
                    <a:pt x="352894" y="361378"/>
                  </a:lnTo>
                  <a:lnTo>
                    <a:pt x="352894" y="351713"/>
                  </a:lnTo>
                  <a:close/>
                </a:path>
                <a:path w="1289050" h="361950">
                  <a:moveTo>
                    <a:pt x="1088263" y="0"/>
                  </a:moveTo>
                  <a:lnTo>
                    <a:pt x="1083398" y="0"/>
                  </a:lnTo>
                  <a:lnTo>
                    <a:pt x="1078992" y="749"/>
                  </a:lnTo>
                  <a:lnTo>
                    <a:pt x="1078992" y="9753"/>
                  </a:lnTo>
                  <a:lnTo>
                    <a:pt x="1078992" y="351332"/>
                  </a:lnTo>
                  <a:lnTo>
                    <a:pt x="1031417" y="331749"/>
                  </a:lnTo>
                  <a:lnTo>
                    <a:pt x="1007275" y="286918"/>
                  </a:lnTo>
                  <a:lnTo>
                    <a:pt x="1006767" y="283502"/>
                  </a:lnTo>
                  <a:lnTo>
                    <a:pt x="1002868" y="283019"/>
                  </a:lnTo>
                  <a:lnTo>
                    <a:pt x="984504" y="277126"/>
                  </a:lnTo>
                  <a:lnTo>
                    <a:pt x="969810" y="265569"/>
                  </a:lnTo>
                  <a:lnTo>
                    <a:pt x="960056" y="249809"/>
                  </a:lnTo>
                  <a:lnTo>
                    <a:pt x="956513" y="231292"/>
                  </a:lnTo>
                  <a:lnTo>
                    <a:pt x="957249" y="222618"/>
                  </a:lnTo>
                  <a:lnTo>
                    <a:pt x="959446" y="214274"/>
                  </a:lnTo>
                  <a:lnTo>
                    <a:pt x="963104" y="206387"/>
                  </a:lnTo>
                  <a:lnTo>
                    <a:pt x="968222" y="199085"/>
                  </a:lnTo>
                  <a:lnTo>
                    <a:pt x="971143" y="195186"/>
                  </a:lnTo>
                  <a:lnTo>
                    <a:pt x="967244" y="192252"/>
                  </a:lnTo>
                  <a:lnTo>
                    <a:pt x="956487" y="181914"/>
                  </a:lnTo>
                  <a:lnTo>
                    <a:pt x="948524" y="169570"/>
                  </a:lnTo>
                  <a:lnTo>
                    <a:pt x="943571" y="155752"/>
                  </a:lnTo>
                  <a:lnTo>
                    <a:pt x="941870" y="141020"/>
                  </a:lnTo>
                  <a:lnTo>
                    <a:pt x="946531" y="116801"/>
                  </a:lnTo>
                  <a:lnTo>
                    <a:pt x="959370" y="96558"/>
                  </a:lnTo>
                  <a:lnTo>
                    <a:pt x="978725" y="82080"/>
                  </a:lnTo>
                  <a:lnTo>
                    <a:pt x="1002868" y="75145"/>
                  </a:lnTo>
                  <a:lnTo>
                    <a:pt x="1006297" y="74650"/>
                  </a:lnTo>
                  <a:lnTo>
                    <a:pt x="1006767" y="71247"/>
                  </a:lnTo>
                  <a:lnTo>
                    <a:pt x="1015923" y="47498"/>
                  </a:lnTo>
                  <a:lnTo>
                    <a:pt x="1032078" y="28422"/>
                  </a:lnTo>
                  <a:lnTo>
                    <a:pt x="1053642" y="15379"/>
                  </a:lnTo>
                  <a:lnTo>
                    <a:pt x="1078992" y="9753"/>
                  </a:lnTo>
                  <a:lnTo>
                    <a:pt x="1078992" y="749"/>
                  </a:lnTo>
                  <a:lnTo>
                    <a:pt x="1054341" y="4940"/>
                  </a:lnTo>
                  <a:lnTo>
                    <a:pt x="1029220" y="18669"/>
                  </a:lnTo>
                  <a:lnTo>
                    <a:pt x="1009954" y="39522"/>
                  </a:lnTo>
                  <a:lnTo>
                    <a:pt x="998474" y="65874"/>
                  </a:lnTo>
                  <a:lnTo>
                    <a:pt x="972324" y="74803"/>
                  </a:lnTo>
                  <a:lnTo>
                    <a:pt x="951445" y="91554"/>
                  </a:lnTo>
                  <a:lnTo>
                    <a:pt x="937602" y="114249"/>
                  </a:lnTo>
                  <a:lnTo>
                    <a:pt x="932599" y="141020"/>
                  </a:lnTo>
                  <a:lnTo>
                    <a:pt x="934300" y="156781"/>
                  </a:lnTo>
                  <a:lnTo>
                    <a:pt x="939241" y="171640"/>
                  </a:lnTo>
                  <a:lnTo>
                    <a:pt x="947216" y="185216"/>
                  </a:lnTo>
                  <a:lnTo>
                    <a:pt x="957973" y="197142"/>
                  </a:lnTo>
                  <a:lnTo>
                    <a:pt x="953414" y="205079"/>
                  </a:lnTo>
                  <a:lnTo>
                    <a:pt x="950048" y="213487"/>
                  </a:lnTo>
                  <a:lnTo>
                    <a:pt x="947966" y="222250"/>
                  </a:lnTo>
                  <a:lnTo>
                    <a:pt x="947242" y="231292"/>
                  </a:lnTo>
                  <a:lnTo>
                    <a:pt x="951052" y="252272"/>
                  </a:lnTo>
                  <a:lnTo>
                    <a:pt x="961644" y="270332"/>
                  </a:lnTo>
                  <a:lnTo>
                    <a:pt x="977709" y="283997"/>
                  </a:lnTo>
                  <a:lnTo>
                    <a:pt x="997991" y="291795"/>
                  </a:lnTo>
                  <a:lnTo>
                    <a:pt x="1008786" y="319227"/>
                  </a:lnTo>
                  <a:lnTo>
                    <a:pt x="1028052" y="341020"/>
                  </a:lnTo>
                  <a:lnTo>
                    <a:pt x="1053642" y="355409"/>
                  </a:lnTo>
                  <a:lnTo>
                    <a:pt x="1083398" y="360603"/>
                  </a:lnTo>
                  <a:lnTo>
                    <a:pt x="1088263" y="360603"/>
                  </a:lnTo>
                  <a:lnTo>
                    <a:pt x="1088263" y="351332"/>
                  </a:lnTo>
                  <a:lnTo>
                    <a:pt x="1088263" y="9753"/>
                  </a:lnTo>
                  <a:lnTo>
                    <a:pt x="1088263" y="0"/>
                  </a:lnTo>
                  <a:close/>
                </a:path>
                <a:path w="1289050" h="361950">
                  <a:moveTo>
                    <a:pt x="1288821" y="180543"/>
                  </a:moveTo>
                  <a:lnTo>
                    <a:pt x="1282357" y="132613"/>
                  </a:lnTo>
                  <a:lnTo>
                    <a:pt x="1279067" y="124841"/>
                  </a:lnTo>
                  <a:lnTo>
                    <a:pt x="1279067" y="180543"/>
                  </a:lnTo>
                  <a:lnTo>
                    <a:pt x="1276311" y="211213"/>
                  </a:lnTo>
                  <a:lnTo>
                    <a:pt x="1268387" y="240017"/>
                  </a:lnTo>
                  <a:lnTo>
                    <a:pt x="1255788" y="266522"/>
                  </a:lnTo>
                  <a:lnTo>
                    <a:pt x="1239037" y="290334"/>
                  </a:lnTo>
                  <a:lnTo>
                    <a:pt x="1239037" y="164439"/>
                  </a:lnTo>
                  <a:lnTo>
                    <a:pt x="1243444" y="163461"/>
                  </a:lnTo>
                  <a:lnTo>
                    <a:pt x="1246847" y="161518"/>
                  </a:lnTo>
                  <a:lnTo>
                    <a:pt x="1250264" y="158584"/>
                  </a:lnTo>
                  <a:lnTo>
                    <a:pt x="1252220" y="156629"/>
                  </a:lnTo>
                  <a:lnTo>
                    <a:pt x="1254671" y="154190"/>
                  </a:lnTo>
                  <a:lnTo>
                    <a:pt x="1256614" y="148831"/>
                  </a:lnTo>
                  <a:lnTo>
                    <a:pt x="1256614" y="137121"/>
                  </a:lnTo>
                  <a:lnTo>
                    <a:pt x="1254163" y="131267"/>
                  </a:lnTo>
                  <a:lnTo>
                    <a:pt x="1252702" y="129794"/>
                  </a:lnTo>
                  <a:lnTo>
                    <a:pt x="1247813" y="124904"/>
                  </a:lnTo>
                  <a:lnTo>
                    <a:pt x="1247813" y="139560"/>
                  </a:lnTo>
                  <a:lnTo>
                    <a:pt x="1247813" y="146380"/>
                  </a:lnTo>
                  <a:lnTo>
                    <a:pt x="1246365" y="149809"/>
                  </a:lnTo>
                  <a:lnTo>
                    <a:pt x="1243914" y="152247"/>
                  </a:lnTo>
                  <a:lnTo>
                    <a:pt x="1238542" y="156629"/>
                  </a:lnTo>
                  <a:lnTo>
                    <a:pt x="1230274" y="156629"/>
                  </a:lnTo>
                  <a:lnTo>
                    <a:pt x="1220495" y="146875"/>
                  </a:lnTo>
                  <a:lnTo>
                    <a:pt x="1220495" y="138582"/>
                  </a:lnTo>
                  <a:lnTo>
                    <a:pt x="1227823" y="131267"/>
                  </a:lnTo>
                  <a:lnTo>
                    <a:pt x="1231239" y="129794"/>
                  </a:lnTo>
                  <a:lnTo>
                    <a:pt x="1238072" y="129794"/>
                  </a:lnTo>
                  <a:lnTo>
                    <a:pt x="1241488" y="131267"/>
                  </a:lnTo>
                  <a:lnTo>
                    <a:pt x="1246365" y="136144"/>
                  </a:lnTo>
                  <a:lnTo>
                    <a:pt x="1247813" y="139560"/>
                  </a:lnTo>
                  <a:lnTo>
                    <a:pt x="1247813" y="124904"/>
                  </a:lnTo>
                  <a:lnTo>
                    <a:pt x="1245870" y="122961"/>
                  </a:lnTo>
                  <a:lnTo>
                    <a:pt x="1240523" y="121018"/>
                  </a:lnTo>
                  <a:lnTo>
                    <a:pt x="1228788" y="121018"/>
                  </a:lnTo>
                  <a:lnTo>
                    <a:pt x="1222946" y="123456"/>
                  </a:lnTo>
                  <a:lnTo>
                    <a:pt x="1219047" y="127355"/>
                  </a:lnTo>
                  <a:lnTo>
                    <a:pt x="1214094" y="134785"/>
                  </a:lnTo>
                  <a:lnTo>
                    <a:pt x="1212443" y="143217"/>
                  </a:lnTo>
                  <a:lnTo>
                    <a:pt x="1214094" y="151650"/>
                  </a:lnTo>
                  <a:lnTo>
                    <a:pt x="1219047" y="159067"/>
                  </a:lnTo>
                  <a:lnTo>
                    <a:pt x="1221968" y="162001"/>
                  </a:lnTo>
                  <a:lnTo>
                    <a:pt x="1225867" y="163957"/>
                  </a:lnTo>
                  <a:lnTo>
                    <a:pt x="1230274" y="164934"/>
                  </a:lnTo>
                  <a:lnTo>
                    <a:pt x="1230274" y="301066"/>
                  </a:lnTo>
                  <a:lnTo>
                    <a:pt x="1205369" y="321271"/>
                  </a:lnTo>
                  <a:lnTo>
                    <a:pt x="1177188" y="336816"/>
                  </a:lnTo>
                  <a:lnTo>
                    <a:pt x="1146263" y="347052"/>
                  </a:lnTo>
                  <a:lnTo>
                    <a:pt x="1113142" y="351332"/>
                  </a:lnTo>
                  <a:lnTo>
                    <a:pt x="1113142" y="339128"/>
                  </a:lnTo>
                  <a:lnTo>
                    <a:pt x="1126324" y="325958"/>
                  </a:lnTo>
                  <a:lnTo>
                    <a:pt x="1140968" y="311315"/>
                  </a:lnTo>
                  <a:lnTo>
                    <a:pt x="1144371" y="313753"/>
                  </a:lnTo>
                  <a:lnTo>
                    <a:pt x="1148765" y="314731"/>
                  </a:lnTo>
                  <a:lnTo>
                    <a:pt x="1159014" y="314731"/>
                  </a:lnTo>
                  <a:lnTo>
                    <a:pt x="1164869" y="312293"/>
                  </a:lnTo>
                  <a:lnTo>
                    <a:pt x="1165847" y="311315"/>
                  </a:lnTo>
                  <a:lnTo>
                    <a:pt x="1168768" y="308394"/>
                  </a:lnTo>
                  <a:lnTo>
                    <a:pt x="1173073" y="302196"/>
                  </a:lnTo>
                  <a:lnTo>
                    <a:pt x="1174991" y="295033"/>
                  </a:lnTo>
                  <a:lnTo>
                    <a:pt x="1174534" y="287604"/>
                  </a:lnTo>
                  <a:lnTo>
                    <a:pt x="1171689" y="280581"/>
                  </a:lnTo>
                  <a:lnTo>
                    <a:pt x="1178039" y="274231"/>
                  </a:lnTo>
                  <a:lnTo>
                    <a:pt x="1195120" y="257149"/>
                  </a:lnTo>
                  <a:lnTo>
                    <a:pt x="1195120" y="127355"/>
                  </a:lnTo>
                  <a:lnTo>
                    <a:pt x="1199515" y="126377"/>
                  </a:lnTo>
                  <a:lnTo>
                    <a:pt x="1202944" y="124434"/>
                  </a:lnTo>
                  <a:lnTo>
                    <a:pt x="1206347" y="121500"/>
                  </a:lnTo>
                  <a:lnTo>
                    <a:pt x="1211287" y="114071"/>
                  </a:lnTo>
                  <a:lnTo>
                    <a:pt x="1212938" y="105638"/>
                  </a:lnTo>
                  <a:lnTo>
                    <a:pt x="1211287" y="97205"/>
                  </a:lnTo>
                  <a:lnTo>
                    <a:pt x="1206347" y="89789"/>
                  </a:lnTo>
                  <a:lnTo>
                    <a:pt x="1201966" y="85394"/>
                  </a:lnTo>
                  <a:lnTo>
                    <a:pt x="1196594" y="83439"/>
                  </a:lnTo>
                  <a:lnTo>
                    <a:pt x="1184871" y="83439"/>
                  </a:lnTo>
                  <a:lnTo>
                    <a:pt x="1179017" y="85877"/>
                  </a:lnTo>
                  <a:lnTo>
                    <a:pt x="1175118" y="89789"/>
                  </a:lnTo>
                  <a:lnTo>
                    <a:pt x="1170178" y="97205"/>
                  </a:lnTo>
                  <a:lnTo>
                    <a:pt x="1168539" y="105638"/>
                  </a:lnTo>
                  <a:lnTo>
                    <a:pt x="1170178" y="114071"/>
                  </a:lnTo>
                  <a:lnTo>
                    <a:pt x="1175118" y="121500"/>
                  </a:lnTo>
                  <a:lnTo>
                    <a:pt x="1178039" y="124434"/>
                  </a:lnTo>
                  <a:lnTo>
                    <a:pt x="1181938" y="126377"/>
                  </a:lnTo>
                  <a:lnTo>
                    <a:pt x="1186345" y="127355"/>
                  </a:lnTo>
                  <a:lnTo>
                    <a:pt x="1186345" y="253733"/>
                  </a:lnTo>
                  <a:lnTo>
                    <a:pt x="1165847" y="274231"/>
                  </a:lnTo>
                  <a:lnTo>
                    <a:pt x="1162443" y="271792"/>
                  </a:lnTo>
                  <a:lnTo>
                    <a:pt x="1158049" y="270814"/>
                  </a:lnTo>
                  <a:lnTo>
                    <a:pt x="1147787" y="270814"/>
                  </a:lnTo>
                  <a:lnTo>
                    <a:pt x="1141945" y="273253"/>
                  </a:lnTo>
                  <a:lnTo>
                    <a:pt x="1133640" y="281559"/>
                  </a:lnTo>
                  <a:lnTo>
                    <a:pt x="1131697" y="286918"/>
                  </a:lnTo>
                  <a:lnTo>
                    <a:pt x="1131697" y="297167"/>
                  </a:lnTo>
                  <a:lnTo>
                    <a:pt x="1133144" y="301066"/>
                  </a:lnTo>
                  <a:lnTo>
                    <a:pt x="1135113" y="304977"/>
                  </a:lnTo>
                  <a:lnTo>
                    <a:pt x="1113142" y="325958"/>
                  </a:lnTo>
                  <a:lnTo>
                    <a:pt x="1113142" y="9271"/>
                  </a:lnTo>
                  <a:lnTo>
                    <a:pt x="1132611" y="10795"/>
                  </a:lnTo>
                  <a:lnTo>
                    <a:pt x="1151394" y="14516"/>
                  </a:lnTo>
                  <a:lnTo>
                    <a:pt x="1169352" y="20243"/>
                  </a:lnTo>
                  <a:lnTo>
                    <a:pt x="1186345" y="27813"/>
                  </a:lnTo>
                  <a:lnTo>
                    <a:pt x="1166812" y="47345"/>
                  </a:lnTo>
                  <a:lnTo>
                    <a:pt x="1166812" y="63919"/>
                  </a:lnTo>
                  <a:lnTo>
                    <a:pt x="1166812" y="72212"/>
                  </a:lnTo>
                  <a:lnTo>
                    <a:pt x="1157071" y="81978"/>
                  </a:lnTo>
                  <a:lnTo>
                    <a:pt x="1148765" y="81978"/>
                  </a:lnTo>
                  <a:lnTo>
                    <a:pt x="1141437" y="74650"/>
                  </a:lnTo>
                  <a:lnTo>
                    <a:pt x="1139990" y="71247"/>
                  </a:lnTo>
                  <a:lnTo>
                    <a:pt x="1139990" y="64414"/>
                  </a:lnTo>
                  <a:lnTo>
                    <a:pt x="1141437" y="60998"/>
                  </a:lnTo>
                  <a:lnTo>
                    <a:pt x="1146314" y="56108"/>
                  </a:lnTo>
                  <a:lnTo>
                    <a:pt x="1149743" y="54648"/>
                  </a:lnTo>
                  <a:lnTo>
                    <a:pt x="1156563" y="54648"/>
                  </a:lnTo>
                  <a:lnTo>
                    <a:pt x="1159992" y="56108"/>
                  </a:lnTo>
                  <a:lnTo>
                    <a:pt x="1162443" y="58559"/>
                  </a:lnTo>
                  <a:lnTo>
                    <a:pt x="1166812" y="63919"/>
                  </a:lnTo>
                  <a:lnTo>
                    <a:pt x="1166812" y="47345"/>
                  </a:lnTo>
                  <a:lnTo>
                    <a:pt x="1165364" y="48793"/>
                  </a:lnTo>
                  <a:lnTo>
                    <a:pt x="1161948" y="46355"/>
                  </a:lnTo>
                  <a:lnTo>
                    <a:pt x="1157541" y="45377"/>
                  </a:lnTo>
                  <a:lnTo>
                    <a:pt x="1147292" y="45377"/>
                  </a:lnTo>
                  <a:lnTo>
                    <a:pt x="1141437" y="47815"/>
                  </a:lnTo>
                  <a:lnTo>
                    <a:pt x="1133144" y="56108"/>
                  </a:lnTo>
                  <a:lnTo>
                    <a:pt x="1131189" y="61480"/>
                  </a:lnTo>
                  <a:lnTo>
                    <a:pt x="1131189" y="73190"/>
                  </a:lnTo>
                  <a:lnTo>
                    <a:pt x="1133640" y="79044"/>
                  </a:lnTo>
                  <a:lnTo>
                    <a:pt x="1141945" y="87337"/>
                  </a:lnTo>
                  <a:lnTo>
                    <a:pt x="1147292" y="89293"/>
                  </a:lnTo>
                  <a:lnTo>
                    <a:pt x="1159014" y="89293"/>
                  </a:lnTo>
                  <a:lnTo>
                    <a:pt x="1164869" y="86855"/>
                  </a:lnTo>
                  <a:lnTo>
                    <a:pt x="1168768" y="82956"/>
                  </a:lnTo>
                  <a:lnTo>
                    <a:pt x="1169441" y="81978"/>
                  </a:lnTo>
                  <a:lnTo>
                    <a:pt x="1173073" y="76758"/>
                  </a:lnTo>
                  <a:lnTo>
                    <a:pt x="1174991" y="69596"/>
                  </a:lnTo>
                  <a:lnTo>
                    <a:pt x="1174534" y="62166"/>
                  </a:lnTo>
                  <a:lnTo>
                    <a:pt x="1171689" y="55143"/>
                  </a:lnTo>
                  <a:lnTo>
                    <a:pt x="1172184" y="54648"/>
                  </a:lnTo>
                  <a:lnTo>
                    <a:pt x="1178039" y="48793"/>
                  </a:lnTo>
                  <a:lnTo>
                    <a:pt x="1194638" y="32207"/>
                  </a:lnTo>
                  <a:lnTo>
                    <a:pt x="1229245" y="59296"/>
                  </a:lnTo>
                  <a:lnTo>
                    <a:pt x="1255890" y="94119"/>
                  </a:lnTo>
                  <a:lnTo>
                    <a:pt x="1273009" y="135064"/>
                  </a:lnTo>
                  <a:lnTo>
                    <a:pt x="1279067" y="180543"/>
                  </a:lnTo>
                  <a:lnTo>
                    <a:pt x="1279067" y="124841"/>
                  </a:lnTo>
                  <a:lnTo>
                    <a:pt x="1264132" y="89496"/>
                  </a:lnTo>
                  <a:lnTo>
                    <a:pt x="1235875" y="52946"/>
                  </a:lnTo>
                  <a:lnTo>
                    <a:pt x="1199324" y="24688"/>
                  </a:lnTo>
                  <a:lnTo>
                    <a:pt x="1162850" y="9271"/>
                  </a:lnTo>
                  <a:lnTo>
                    <a:pt x="1108265" y="0"/>
                  </a:lnTo>
                  <a:lnTo>
                    <a:pt x="1103388" y="0"/>
                  </a:lnTo>
                  <a:lnTo>
                    <a:pt x="1103388" y="361086"/>
                  </a:lnTo>
                  <a:lnTo>
                    <a:pt x="1108265" y="361086"/>
                  </a:lnTo>
                  <a:lnTo>
                    <a:pt x="1156208" y="354634"/>
                  </a:lnTo>
                  <a:lnTo>
                    <a:pt x="1164005" y="351332"/>
                  </a:lnTo>
                  <a:lnTo>
                    <a:pt x="1199324" y="336397"/>
                  </a:lnTo>
                  <a:lnTo>
                    <a:pt x="1235875" y="308152"/>
                  </a:lnTo>
                  <a:lnTo>
                    <a:pt x="1249641" y="290334"/>
                  </a:lnTo>
                  <a:lnTo>
                    <a:pt x="1264132" y="271602"/>
                  </a:lnTo>
                  <a:lnTo>
                    <a:pt x="1282357" y="228485"/>
                  </a:lnTo>
                  <a:lnTo>
                    <a:pt x="1288821" y="180543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6370712" y="1834551"/>
              <a:ext cx="393899" cy="29189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7713809" y="2607594"/>
              <a:ext cx="282599" cy="55559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6397762" y="3844942"/>
              <a:ext cx="528955" cy="0"/>
            </a:xfrm>
            <a:custGeom>
              <a:avLst/>
              <a:gdLst/>
              <a:ahLst/>
              <a:cxnLst/>
              <a:rect l="l" t="t" r="r" b="b"/>
              <a:pathLst>
                <a:path w="528954" h="0">
                  <a:moveTo>
                    <a:pt x="0" y="0"/>
                  </a:moveTo>
                  <a:lnTo>
                    <a:pt x="528773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6880098" y="3798529"/>
              <a:ext cx="116874" cy="92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5" name="object 45"/>
          <p:cNvSpPr txBox="1"/>
          <p:nvPr/>
        </p:nvSpPr>
        <p:spPr>
          <a:xfrm>
            <a:off x="6960655" y="2148778"/>
            <a:ext cx="751840" cy="299085"/>
          </a:xfrm>
          <a:prstGeom prst="rect">
            <a:avLst/>
          </a:prstGeom>
        </p:spPr>
        <p:txBody>
          <a:bodyPr wrap="square" lIns="0" tIns="27305" rIns="0" bIns="0" rtlCol="0" vert="horz">
            <a:spAutoFit/>
          </a:bodyPr>
          <a:lstStyle/>
          <a:p>
            <a:pPr marL="165735">
              <a:lnSpc>
                <a:spcPct val="100000"/>
              </a:lnSpc>
              <a:spcBef>
                <a:spcPts val="215"/>
              </a:spcBef>
              <a:tabLst>
                <a:tab pos="553720" algn="l"/>
              </a:tabLst>
            </a:pPr>
            <a:r>
              <a:rPr dirty="0" sz="800" spc="-10">
                <a:solidFill>
                  <a:srgbClr val="2F5767"/>
                </a:solidFill>
                <a:latin typeface="Roboto"/>
                <a:cs typeface="Roboto"/>
              </a:rPr>
              <a:t>B</a:t>
            </a:r>
            <a:r>
              <a:rPr dirty="0" sz="800" spc="-5">
                <a:solidFill>
                  <a:srgbClr val="2F5767"/>
                </a:solidFill>
                <a:latin typeface="Roboto"/>
                <a:cs typeface="Roboto"/>
              </a:rPr>
              <a:t>I</a:t>
            </a:r>
            <a:r>
              <a:rPr dirty="0" sz="800">
                <a:solidFill>
                  <a:srgbClr val="2F5767"/>
                </a:solidFill>
                <a:latin typeface="Roboto"/>
                <a:cs typeface="Roboto"/>
              </a:rPr>
              <a:t>	</a:t>
            </a:r>
            <a:r>
              <a:rPr dirty="0" sz="800" spc="-10">
                <a:solidFill>
                  <a:srgbClr val="00609C"/>
                </a:solidFill>
                <a:latin typeface="Roboto"/>
                <a:cs typeface="Roboto"/>
              </a:rPr>
              <a:t>SQL</a:t>
            </a:r>
            <a:endParaRPr sz="80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r>
              <a:rPr dirty="0" sz="800" spc="-10">
                <a:solidFill>
                  <a:srgbClr val="2F5767"/>
                </a:solidFill>
                <a:latin typeface="Roboto"/>
                <a:cs typeface="Roboto"/>
              </a:rPr>
              <a:t>Solutions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870445" y="2268811"/>
            <a:ext cx="4267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2F5767"/>
                </a:solidFill>
                <a:latin typeface="Roboto"/>
                <a:cs typeface="Roboto"/>
              </a:rPr>
              <a:t>Analytics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546837" y="2488134"/>
            <a:ext cx="77025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85725" indent="-7366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"/>
              <a:buChar char="•"/>
              <a:tabLst>
                <a:tab pos="86360" algn="l"/>
              </a:tabLst>
            </a:pP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Model</a:t>
            </a:r>
            <a:r>
              <a:rPr dirty="0" sz="800" spc="-65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Building</a:t>
            </a:r>
            <a:endParaRPr sz="800">
              <a:latin typeface="Roboto"/>
              <a:cs typeface="Roboto"/>
            </a:endParaRPr>
          </a:p>
          <a:p>
            <a:pPr marL="85725" indent="-736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86360" algn="l"/>
              </a:tabLst>
            </a:pP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Model</a:t>
            </a:r>
            <a:r>
              <a:rPr dirty="0" sz="800" spc="-8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15">
                <a:solidFill>
                  <a:srgbClr val="828282"/>
                </a:solidFill>
                <a:latin typeface="Roboto"/>
                <a:cs typeface="Roboto"/>
              </a:rPr>
              <a:t>Training</a:t>
            </a:r>
            <a:endParaRPr sz="800">
              <a:latin typeface="Roboto"/>
              <a:cs typeface="Roboto"/>
            </a:endParaRPr>
          </a:p>
          <a:p>
            <a:pPr marL="85725" indent="-7366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tabLst>
                <a:tab pos="86360" algn="l"/>
              </a:tabLst>
            </a:pP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Model</a:t>
            </a:r>
            <a:r>
              <a:rPr dirty="0" sz="800" spc="-7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10">
                <a:solidFill>
                  <a:srgbClr val="828282"/>
                </a:solidFill>
                <a:latin typeface="Roboto"/>
                <a:cs typeface="Roboto"/>
              </a:rPr>
              <a:t>Scoring</a:t>
            </a:r>
            <a:endParaRPr sz="800">
              <a:latin typeface="Roboto"/>
              <a:cs typeface="Roboto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90157" y="2404209"/>
            <a:ext cx="4572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4615" marR="5080" indent="-82550">
              <a:lnSpc>
                <a:spcPct val="100000"/>
              </a:lnSpc>
              <a:spcBef>
                <a:spcPts val="100"/>
              </a:spcBef>
            </a:pP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Actions</a:t>
            </a:r>
            <a:r>
              <a:rPr dirty="0" sz="800" spc="-80">
                <a:solidFill>
                  <a:srgbClr val="828282"/>
                </a:solidFill>
                <a:latin typeface="Roboto"/>
                <a:cs typeface="Roboto"/>
              </a:rPr>
              <a:t> </a:t>
            </a:r>
            <a:r>
              <a:rPr dirty="0" sz="800" spc="-5">
                <a:solidFill>
                  <a:srgbClr val="828282"/>
                </a:solidFill>
                <a:latin typeface="Roboto"/>
                <a:cs typeface="Roboto"/>
              </a:rPr>
              <a:t>&amp;  Alerts</a:t>
            </a:r>
            <a:endParaRPr sz="800">
              <a:latin typeface="Roboto"/>
              <a:cs typeface="Roboto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1324279" y="1429027"/>
            <a:ext cx="765810" cy="1277620"/>
            <a:chOff x="1324279" y="1429027"/>
            <a:chExt cx="765810" cy="1277620"/>
          </a:xfrm>
        </p:grpSpPr>
        <p:sp>
          <p:nvSpPr>
            <p:cNvPr id="50" name="object 50"/>
            <p:cNvSpPr/>
            <p:nvPr/>
          </p:nvSpPr>
          <p:spPr>
            <a:xfrm>
              <a:off x="1338567" y="1443314"/>
              <a:ext cx="126364" cy="1249045"/>
            </a:xfrm>
            <a:custGeom>
              <a:avLst/>
              <a:gdLst/>
              <a:ahLst/>
              <a:cxnLst/>
              <a:rect l="l" t="t" r="r" b="b"/>
              <a:pathLst>
                <a:path w="126365" h="1249045">
                  <a:moveTo>
                    <a:pt x="0" y="0"/>
                  </a:moveTo>
                  <a:lnTo>
                    <a:pt x="49045" y="824"/>
                  </a:lnTo>
                  <a:lnTo>
                    <a:pt x="89096" y="3074"/>
                  </a:lnTo>
                  <a:lnTo>
                    <a:pt x="116098" y="6412"/>
                  </a:lnTo>
                  <a:lnTo>
                    <a:pt x="125999" y="10499"/>
                  </a:lnTo>
                  <a:lnTo>
                    <a:pt x="125999" y="1238405"/>
                  </a:lnTo>
                  <a:lnTo>
                    <a:pt x="116098" y="1242492"/>
                  </a:lnTo>
                  <a:lnTo>
                    <a:pt x="89096" y="1245829"/>
                  </a:lnTo>
                  <a:lnTo>
                    <a:pt x="49045" y="1248079"/>
                  </a:lnTo>
                  <a:lnTo>
                    <a:pt x="0" y="1248904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464697" y="2164813"/>
              <a:ext cx="554990" cy="0"/>
            </a:xfrm>
            <a:custGeom>
              <a:avLst/>
              <a:gdLst/>
              <a:ahLst/>
              <a:cxnLst/>
              <a:rect l="l" t="t" r="r" b="b"/>
              <a:pathLst>
                <a:path w="554989" h="0">
                  <a:moveTo>
                    <a:pt x="0" y="0"/>
                  </a:moveTo>
                  <a:lnTo>
                    <a:pt x="554868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973143" y="2118390"/>
              <a:ext cx="116867" cy="9284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3" name="object 53"/>
          <p:cNvGrpSpPr/>
          <p:nvPr/>
        </p:nvGrpSpPr>
        <p:grpSpPr>
          <a:xfrm>
            <a:off x="1324279" y="2810731"/>
            <a:ext cx="766445" cy="1378585"/>
            <a:chOff x="1324279" y="2810731"/>
            <a:chExt cx="766445" cy="1378585"/>
          </a:xfrm>
        </p:grpSpPr>
        <p:sp>
          <p:nvSpPr>
            <p:cNvPr id="54" name="object 54"/>
            <p:cNvSpPr/>
            <p:nvPr/>
          </p:nvSpPr>
          <p:spPr>
            <a:xfrm>
              <a:off x="1338567" y="2857144"/>
              <a:ext cx="681355" cy="1317625"/>
            </a:xfrm>
            <a:custGeom>
              <a:avLst/>
              <a:gdLst/>
              <a:ahLst/>
              <a:cxnLst/>
              <a:rect l="l" t="t" r="r" b="b"/>
              <a:pathLst>
                <a:path w="681355" h="1317625">
                  <a:moveTo>
                    <a:pt x="0" y="17699"/>
                  </a:moveTo>
                  <a:lnTo>
                    <a:pt x="54066" y="18612"/>
                  </a:lnTo>
                  <a:lnTo>
                    <a:pt x="98216" y="21096"/>
                  </a:lnTo>
                  <a:lnTo>
                    <a:pt x="127984" y="24776"/>
                  </a:lnTo>
                  <a:lnTo>
                    <a:pt x="138899" y="29274"/>
                  </a:lnTo>
                  <a:lnTo>
                    <a:pt x="138899" y="1305722"/>
                  </a:lnTo>
                  <a:lnTo>
                    <a:pt x="127984" y="1310230"/>
                  </a:lnTo>
                  <a:lnTo>
                    <a:pt x="98216" y="1313909"/>
                  </a:lnTo>
                  <a:lnTo>
                    <a:pt x="54066" y="1316388"/>
                  </a:lnTo>
                  <a:lnTo>
                    <a:pt x="0" y="1317297"/>
                  </a:lnTo>
                </a:path>
                <a:path w="681355" h="1317625">
                  <a:moveTo>
                    <a:pt x="138899" y="667498"/>
                  </a:moveTo>
                  <a:lnTo>
                    <a:pt x="324966" y="667498"/>
                  </a:lnTo>
                  <a:lnTo>
                    <a:pt x="324966" y="4924"/>
                  </a:lnTo>
                  <a:lnTo>
                    <a:pt x="316586" y="4924"/>
                  </a:lnTo>
                  <a:lnTo>
                    <a:pt x="316586" y="0"/>
                  </a:lnTo>
                  <a:lnTo>
                    <a:pt x="681168" y="0"/>
                  </a:lnTo>
                </a:path>
              </a:pathLst>
            </a:custGeom>
            <a:ln w="2857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973313" y="2810731"/>
              <a:ext cx="116864" cy="92849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6" name="object 56"/>
          <p:cNvSpPr txBox="1"/>
          <p:nvPr/>
        </p:nvSpPr>
        <p:spPr>
          <a:xfrm>
            <a:off x="7423109" y="1762066"/>
            <a:ext cx="486409" cy="323215"/>
          </a:xfrm>
          <a:prstGeom prst="rect">
            <a:avLst/>
          </a:prstGeom>
          <a:solidFill>
            <a:srgbClr val="EFEFEF"/>
          </a:solidFill>
        </p:spPr>
        <p:txBody>
          <a:bodyPr wrap="square" lIns="0" tIns="304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40"/>
              </a:spcBef>
            </a:pPr>
            <a:r>
              <a:rPr dirty="0" sz="1500" spc="-5">
                <a:solidFill>
                  <a:srgbClr val="FF8300"/>
                </a:solidFill>
                <a:latin typeface="Roboto"/>
                <a:cs typeface="Roboto"/>
              </a:rPr>
              <a:t>[</a:t>
            </a:r>
            <a:r>
              <a:rPr dirty="0" sz="1100" spc="-5">
                <a:solidFill>
                  <a:srgbClr val="FF8300"/>
                </a:solidFill>
                <a:latin typeface="Roboto"/>
                <a:cs typeface="Roboto"/>
              </a:rPr>
              <a:t>SQL</a:t>
            </a:r>
            <a:r>
              <a:rPr dirty="0" sz="1500" spc="-5">
                <a:solidFill>
                  <a:srgbClr val="FF8300"/>
                </a:solidFill>
                <a:latin typeface="Roboto"/>
                <a:cs typeface="Roboto"/>
              </a:rPr>
              <a:t>]</a:t>
            </a:r>
            <a:endParaRPr sz="1500">
              <a:latin typeface="Roboto"/>
              <a:cs typeface="Roboto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8388857" y="1719926"/>
            <a:ext cx="439420" cy="414020"/>
            <a:chOff x="8388857" y="1719926"/>
            <a:chExt cx="439420" cy="414020"/>
          </a:xfrm>
        </p:grpSpPr>
        <p:sp>
          <p:nvSpPr>
            <p:cNvPr id="58" name="object 58"/>
            <p:cNvSpPr/>
            <p:nvPr/>
          </p:nvSpPr>
          <p:spPr>
            <a:xfrm>
              <a:off x="8456132" y="1776308"/>
              <a:ext cx="321310" cy="357505"/>
            </a:xfrm>
            <a:custGeom>
              <a:avLst/>
              <a:gdLst/>
              <a:ahLst/>
              <a:cxnLst/>
              <a:rect l="l" t="t" r="r" b="b"/>
              <a:pathLst>
                <a:path w="321309" h="357505">
                  <a:moveTo>
                    <a:pt x="0" y="0"/>
                  </a:moveTo>
                  <a:lnTo>
                    <a:pt x="320724" y="0"/>
                  </a:lnTo>
                  <a:lnTo>
                    <a:pt x="320724" y="278931"/>
                  </a:lnTo>
                  <a:lnTo>
                    <a:pt x="0" y="278931"/>
                  </a:lnTo>
                  <a:lnTo>
                    <a:pt x="0" y="0"/>
                  </a:lnTo>
                  <a:close/>
                </a:path>
                <a:path w="321309" h="357505">
                  <a:moveTo>
                    <a:pt x="36599" y="331664"/>
                  </a:moveTo>
                  <a:lnTo>
                    <a:pt x="36599" y="357261"/>
                  </a:lnTo>
                </a:path>
                <a:path w="321309" h="357505">
                  <a:moveTo>
                    <a:pt x="289199" y="331664"/>
                  </a:moveTo>
                  <a:lnTo>
                    <a:pt x="289199" y="357261"/>
                  </a:lnTo>
                </a:path>
              </a:pathLst>
            </a:custGeom>
            <a:ln w="1269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8398382" y="1729451"/>
              <a:ext cx="420370" cy="379095"/>
            </a:xfrm>
            <a:custGeom>
              <a:avLst/>
              <a:gdLst/>
              <a:ahLst/>
              <a:cxnLst/>
              <a:rect l="l" t="t" r="r" b="b"/>
              <a:pathLst>
                <a:path w="420370" h="379094">
                  <a:moveTo>
                    <a:pt x="0" y="0"/>
                  </a:moveTo>
                  <a:lnTo>
                    <a:pt x="420199" y="0"/>
                  </a:lnTo>
                  <a:lnTo>
                    <a:pt x="420199" y="378551"/>
                  </a:lnTo>
                  <a:lnTo>
                    <a:pt x="0" y="378551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8515432" y="1808433"/>
              <a:ext cx="227724" cy="22870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1" name="object 61"/>
          <p:cNvSpPr txBox="1"/>
          <p:nvPr/>
        </p:nvSpPr>
        <p:spPr>
          <a:xfrm>
            <a:off x="265622" y="1458683"/>
            <a:ext cx="117856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4480" marR="5080" indent="-272415">
              <a:lnSpc>
                <a:spcPct val="100000"/>
              </a:lnSpc>
              <a:spcBef>
                <a:spcPts val="100"/>
              </a:spcBef>
            </a:pPr>
            <a:r>
              <a:rPr dirty="0" sz="1100" spc="-5">
                <a:solidFill>
                  <a:srgbClr val="FFFFFF"/>
                </a:solidFill>
                <a:latin typeface="Roboto"/>
                <a:cs typeface="Roboto"/>
              </a:rPr>
              <a:t>STREAMING</a:t>
            </a:r>
            <a:r>
              <a:rPr dirty="0" sz="1100" spc="-8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dirty="0" sz="1100" spc="-35">
                <a:solidFill>
                  <a:srgbClr val="FFFFFF"/>
                </a:solidFill>
                <a:latin typeface="Roboto"/>
                <a:cs typeface="Roboto"/>
              </a:rPr>
              <a:t>DATA 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SOURCES</a:t>
            </a:r>
            <a:endParaRPr sz="1100">
              <a:latin typeface="Roboto"/>
              <a:cs typeface="Roboto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8240" y="2126725"/>
            <a:ext cx="4279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Clickstream</a:t>
            </a:r>
            <a:endParaRPr sz="600">
              <a:latin typeface="Roboto"/>
              <a:cs typeface="Roboto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456977" y="2589858"/>
            <a:ext cx="2197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Video</a:t>
            </a:r>
            <a:endParaRPr sz="600">
              <a:latin typeface="Roboto"/>
              <a:cs typeface="Roboto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442164" y="1837276"/>
            <a:ext cx="302260" cy="302260"/>
            <a:chOff x="442164" y="1837276"/>
            <a:chExt cx="302260" cy="302260"/>
          </a:xfrm>
        </p:grpSpPr>
        <p:sp>
          <p:nvSpPr>
            <p:cNvPr id="65" name="object 65"/>
            <p:cNvSpPr/>
            <p:nvPr/>
          </p:nvSpPr>
          <p:spPr>
            <a:xfrm>
              <a:off x="448514" y="1843626"/>
              <a:ext cx="260350" cy="213360"/>
            </a:xfrm>
            <a:custGeom>
              <a:avLst/>
              <a:gdLst/>
              <a:ahLst/>
              <a:cxnLst/>
              <a:rect l="l" t="t" r="r" b="b"/>
              <a:pathLst>
                <a:path w="260350" h="213360">
                  <a:moveTo>
                    <a:pt x="180549" y="213097"/>
                  </a:moveTo>
                  <a:lnTo>
                    <a:pt x="92869" y="213097"/>
                  </a:lnTo>
                  <a:lnTo>
                    <a:pt x="47845" y="213097"/>
                  </a:lnTo>
                  <a:lnTo>
                    <a:pt x="31257" y="213097"/>
                  </a:lnTo>
                  <a:lnTo>
                    <a:pt x="28887" y="213097"/>
                  </a:lnTo>
                  <a:lnTo>
                    <a:pt x="16756" y="210613"/>
                  </a:lnTo>
                  <a:lnTo>
                    <a:pt x="7673" y="204067"/>
                  </a:lnTo>
                  <a:lnTo>
                    <a:pt x="1974" y="194811"/>
                  </a:lnTo>
                  <a:lnTo>
                    <a:pt x="0" y="184202"/>
                  </a:lnTo>
                  <a:lnTo>
                    <a:pt x="0" y="94413"/>
                  </a:lnTo>
                  <a:lnTo>
                    <a:pt x="0" y="48306"/>
                  </a:lnTo>
                  <a:lnTo>
                    <a:pt x="0" y="31319"/>
                  </a:lnTo>
                  <a:lnTo>
                    <a:pt x="0" y="28892"/>
                  </a:lnTo>
                  <a:lnTo>
                    <a:pt x="1974" y="18282"/>
                  </a:lnTo>
                  <a:lnTo>
                    <a:pt x="7673" y="9028"/>
                  </a:lnTo>
                  <a:lnTo>
                    <a:pt x="16756" y="2482"/>
                  </a:lnTo>
                  <a:lnTo>
                    <a:pt x="28887" y="0"/>
                  </a:lnTo>
                  <a:lnTo>
                    <a:pt x="145794" y="0"/>
                  </a:lnTo>
                  <a:lnTo>
                    <a:pt x="205827" y="0"/>
                  </a:lnTo>
                  <a:lnTo>
                    <a:pt x="227944" y="0"/>
                  </a:lnTo>
                  <a:lnTo>
                    <a:pt x="231104" y="0"/>
                  </a:lnTo>
                  <a:lnTo>
                    <a:pt x="241711" y="2482"/>
                  </a:lnTo>
                  <a:lnTo>
                    <a:pt x="250964" y="9028"/>
                  </a:lnTo>
                  <a:lnTo>
                    <a:pt x="257509" y="18282"/>
                  </a:lnTo>
                  <a:lnTo>
                    <a:pt x="259991" y="28892"/>
                  </a:lnTo>
                  <a:lnTo>
                    <a:pt x="259991" y="79007"/>
                  </a:lnTo>
                  <a:lnTo>
                    <a:pt x="259991" y="104741"/>
                  </a:lnTo>
                  <a:lnTo>
                    <a:pt x="259991" y="114222"/>
                  </a:lnTo>
                  <a:lnTo>
                    <a:pt x="259991" y="115577"/>
                  </a:lnTo>
                </a:path>
              </a:pathLst>
            </a:custGeom>
            <a:ln w="12699">
              <a:solidFill>
                <a:srgbClr val="B3B3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470884" y="1873546"/>
              <a:ext cx="273194" cy="2655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7" name="object 67"/>
          <p:cNvSpPr/>
          <p:nvPr/>
        </p:nvSpPr>
        <p:spPr>
          <a:xfrm>
            <a:off x="429664" y="2332860"/>
            <a:ext cx="326741" cy="23810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960319" y="2126934"/>
            <a:ext cx="3009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Sensors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976643" y="2588619"/>
            <a:ext cx="23241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Social</a:t>
            </a:r>
            <a:endParaRPr sz="600">
              <a:latin typeface="Roboto"/>
              <a:cs typeface="Roboto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89393" y="2335580"/>
            <a:ext cx="235949" cy="2133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71" name="object 71"/>
          <p:cNvGrpSpPr/>
          <p:nvPr/>
        </p:nvGrpSpPr>
        <p:grpSpPr>
          <a:xfrm>
            <a:off x="958943" y="1813068"/>
            <a:ext cx="277495" cy="304800"/>
            <a:chOff x="958943" y="1813068"/>
            <a:chExt cx="277495" cy="304800"/>
          </a:xfrm>
        </p:grpSpPr>
        <p:sp>
          <p:nvSpPr>
            <p:cNvPr id="72" name="object 72"/>
            <p:cNvSpPr/>
            <p:nvPr/>
          </p:nvSpPr>
          <p:spPr>
            <a:xfrm>
              <a:off x="958943" y="1868447"/>
              <a:ext cx="264669" cy="2492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1122245" y="1813068"/>
              <a:ext cx="113834" cy="11075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4" name="object 74"/>
          <p:cNvSpPr txBox="1"/>
          <p:nvPr/>
        </p:nvSpPr>
        <p:spPr>
          <a:xfrm>
            <a:off x="232821" y="2864590"/>
            <a:ext cx="1200150" cy="360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5910" marR="5080" indent="-283845">
              <a:lnSpc>
                <a:spcPct val="100000"/>
              </a:lnSpc>
              <a:spcBef>
                <a:spcPts val="100"/>
              </a:spcBef>
            </a:pP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ENTERPRISE </a:t>
            </a:r>
            <a:r>
              <a:rPr dirty="0" sz="1100" spc="-35">
                <a:solidFill>
                  <a:srgbClr val="FFFFFF"/>
                </a:solidFill>
                <a:latin typeface="Roboto"/>
                <a:cs typeface="Roboto"/>
              </a:rPr>
              <a:t>DATA  </a:t>
            </a:r>
            <a:r>
              <a:rPr dirty="0" sz="1100" spc="-10">
                <a:solidFill>
                  <a:srgbClr val="FFFFFF"/>
                </a:solidFill>
                <a:latin typeface="Roboto"/>
                <a:cs typeface="Roboto"/>
              </a:rPr>
              <a:t>SOURCES</a:t>
            </a:r>
            <a:endParaRPr sz="1100">
              <a:latin typeface="Roboto"/>
              <a:cs typeface="Roboto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1011988" y="3251918"/>
            <a:ext cx="287655" cy="704215"/>
            <a:chOff x="1011988" y="3251918"/>
            <a:chExt cx="287655" cy="704215"/>
          </a:xfrm>
        </p:grpSpPr>
        <p:sp>
          <p:nvSpPr>
            <p:cNvPr id="76" name="object 76"/>
            <p:cNvSpPr/>
            <p:nvPr/>
          </p:nvSpPr>
          <p:spPr>
            <a:xfrm>
              <a:off x="1068027" y="3296668"/>
              <a:ext cx="171082" cy="17114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1011988" y="3251918"/>
              <a:ext cx="282575" cy="137160"/>
            </a:xfrm>
            <a:custGeom>
              <a:avLst/>
              <a:gdLst/>
              <a:ahLst/>
              <a:cxnLst/>
              <a:rect l="l" t="t" r="r" b="b"/>
              <a:pathLst>
                <a:path w="282575" h="137160">
                  <a:moveTo>
                    <a:pt x="25017" y="136924"/>
                  </a:moveTo>
                  <a:lnTo>
                    <a:pt x="15391" y="134915"/>
                  </a:lnTo>
                  <a:lnTo>
                    <a:pt x="7426" y="129477"/>
                  </a:lnTo>
                  <a:lnTo>
                    <a:pt x="2003" y="121494"/>
                  </a:lnTo>
                  <a:lnTo>
                    <a:pt x="0" y="111849"/>
                  </a:lnTo>
                  <a:lnTo>
                    <a:pt x="2003" y="102354"/>
                  </a:lnTo>
                  <a:lnTo>
                    <a:pt x="7426" y="94724"/>
                  </a:lnTo>
                  <a:lnTo>
                    <a:pt x="15391" y="89645"/>
                  </a:lnTo>
                  <a:lnTo>
                    <a:pt x="25017" y="87799"/>
                  </a:lnTo>
                  <a:lnTo>
                    <a:pt x="41045" y="52481"/>
                  </a:lnTo>
                  <a:lnTo>
                    <a:pt x="67237" y="24699"/>
                  </a:lnTo>
                  <a:lnTo>
                    <a:pt x="101246" y="6518"/>
                  </a:lnTo>
                  <a:lnTo>
                    <a:pt x="140729" y="0"/>
                  </a:lnTo>
                  <a:lnTo>
                    <a:pt x="180212" y="6518"/>
                  </a:lnTo>
                  <a:lnTo>
                    <a:pt x="189530" y="11499"/>
                  </a:lnTo>
                  <a:lnTo>
                    <a:pt x="140729" y="11499"/>
                  </a:lnTo>
                  <a:lnTo>
                    <a:pt x="105077" y="17461"/>
                  </a:lnTo>
                  <a:lnTo>
                    <a:pt x="74664" y="33971"/>
                  </a:lnTo>
                  <a:lnTo>
                    <a:pt x="51454" y="59119"/>
                  </a:lnTo>
                  <a:lnTo>
                    <a:pt x="37527" y="90924"/>
                  </a:lnTo>
                  <a:lnTo>
                    <a:pt x="44824" y="95124"/>
                  </a:lnTo>
                  <a:lnTo>
                    <a:pt x="48994" y="103474"/>
                  </a:lnTo>
                  <a:lnTo>
                    <a:pt x="48994" y="111849"/>
                  </a:lnTo>
                  <a:lnTo>
                    <a:pt x="47154" y="121494"/>
                  </a:lnTo>
                  <a:lnTo>
                    <a:pt x="42088" y="129477"/>
                  </a:lnTo>
                  <a:lnTo>
                    <a:pt x="34481" y="134915"/>
                  </a:lnTo>
                  <a:lnTo>
                    <a:pt x="25017" y="136924"/>
                  </a:lnTo>
                  <a:close/>
                </a:path>
                <a:path w="282575" h="137160">
                  <a:moveTo>
                    <a:pt x="257484" y="136924"/>
                  </a:moveTo>
                  <a:lnTo>
                    <a:pt x="248020" y="134915"/>
                  </a:lnTo>
                  <a:lnTo>
                    <a:pt x="240414" y="129477"/>
                  </a:lnTo>
                  <a:lnTo>
                    <a:pt x="235349" y="121494"/>
                  </a:lnTo>
                  <a:lnTo>
                    <a:pt x="233509" y="111849"/>
                  </a:lnTo>
                  <a:lnTo>
                    <a:pt x="233509" y="103474"/>
                  </a:lnTo>
                  <a:lnTo>
                    <a:pt x="237677" y="96149"/>
                  </a:lnTo>
                  <a:lnTo>
                    <a:pt x="244974" y="91974"/>
                  </a:lnTo>
                  <a:lnTo>
                    <a:pt x="230445" y="59561"/>
                  </a:lnTo>
                  <a:lnTo>
                    <a:pt x="206924" y="34103"/>
                  </a:lnTo>
                  <a:lnTo>
                    <a:pt x="176368" y="17461"/>
                  </a:lnTo>
                  <a:lnTo>
                    <a:pt x="140729" y="11499"/>
                  </a:lnTo>
                  <a:lnTo>
                    <a:pt x="189530" y="11499"/>
                  </a:lnTo>
                  <a:lnTo>
                    <a:pt x="214222" y="24699"/>
                  </a:lnTo>
                  <a:lnTo>
                    <a:pt x="240414" y="52481"/>
                  </a:lnTo>
                  <a:lnTo>
                    <a:pt x="256441" y="87799"/>
                  </a:lnTo>
                  <a:lnTo>
                    <a:pt x="257484" y="87799"/>
                  </a:lnTo>
                  <a:lnTo>
                    <a:pt x="267111" y="89645"/>
                  </a:lnTo>
                  <a:lnTo>
                    <a:pt x="275076" y="94724"/>
                  </a:lnTo>
                  <a:lnTo>
                    <a:pt x="280500" y="102354"/>
                  </a:lnTo>
                  <a:lnTo>
                    <a:pt x="282504" y="111849"/>
                  </a:lnTo>
                  <a:lnTo>
                    <a:pt x="280500" y="121494"/>
                  </a:lnTo>
                  <a:lnTo>
                    <a:pt x="275076" y="129477"/>
                  </a:lnTo>
                  <a:lnTo>
                    <a:pt x="267111" y="134915"/>
                  </a:lnTo>
                  <a:lnTo>
                    <a:pt x="257484" y="136924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15500" y="3756754"/>
              <a:ext cx="284059" cy="19887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9" name="object 79"/>
          <p:cNvSpPr txBox="1"/>
          <p:nvPr/>
        </p:nvSpPr>
        <p:spPr>
          <a:xfrm>
            <a:off x="249885" y="3989125"/>
            <a:ext cx="2997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7145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283B46"/>
                </a:solidFill>
                <a:latin typeface="Roboto"/>
                <a:cs typeface="Roboto"/>
              </a:rPr>
              <a:t>Price &amp;  </a:t>
            </a: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P</a:t>
            </a:r>
            <a:r>
              <a:rPr dirty="0" sz="600" spc="-15">
                <a:solidFill>
                  <a:srgbClr val="283B46"/>
                </a:solidFill>
                <a:latin typeface="Roboto"/>
                <a:cs typeface="Roboto"/>
              </a:rPr>
              <a:t>r</a:t>
            </a: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om</a:t>
            </a:r>
            <a:r>
              <a:rPr dirty="0" sz="600" spc="-30">
                <a:solidFill>
                  <a:srgbClr val="283B46"/>
                </a:solidFill>
                <a:latin typeface="Roboto"/>
                <a:cs typeface="Roboto"/>
              </a:rPr>
              <a:t>o</a:t>
            </a:r>
            <a:r>
              <a:rPr dirty="0" sz="600" spc="-40">
                <a:solidFill>
                  <a:srgbClr val="283B46"/>
                </a:solidFill>
                <a:latin typeface="Roboto"/>
                <a:cs typeface="Roboto"/>
              </a:rPr>
              <a:t>’</a:t>
            </a:r>
            <a:r>
              <a:rPr dirty="0" sz="600" spc="-5">
                <a:solidFill>
                  <a:srgbClr val="283B46"/>
                </a:solidFill>
                <a:latin typeface="Roboto"/>
                <a:cs typeface="Roboto"/>
              </a:rPr>
              <a:t>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13554" y="3504103"/>
            <a:ext cx="1714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POS</a:t>
            </a:r>
            <a:endParaRPr sz="600">
              <a:latin typeface="Roboto"/>
              <a:cs typeface="Roboto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293439" y="3256368"/>
            <a:ext cx="211259" cy="2119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290791" y="3749592"/>
            <a:ext cx="222031" cy="22202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686896" y="3783442"/>
            <a:ext cx="222250" cy="183515"/>
          </a:xfrm>
          <a:custGeom>
            <a:avLst/>
            <a:gdLst/>
            <a:ahLst/>
            <a:cxnLst/>
            <a:rect l="l" t="t" r="r" b="b"/>
            <a:pathLst>
              <a:path w="222250" h="183514">
                <a:moveTo>
                  <a:pt x="0" y="151149"/>
                </a:moveTo>
                <a:lnTo>
                  <a:pt x="221954" y="151149"/>
                </a:lnTo>
                <a:lnTo>
                  <a:pt x="221954" y="183174"/>
                </a:lnTo>
                <a:lnTo>
                  <a:pt x="0" y="183174"/>
                </a:lnTo>
                <a:lnTo>
                  <a:pt x="0" y="151149"/>
                </a:lnTo>
                <a:close/>
              </a:path>
              <a:path w="222250" h="183514">
                <a:moveTo>
                  <a:pt x="0" y="102249"/>
                </a:moveTo>
                <a:lnTo>
                  <a:pt x="60959" y="102249"/>
                </a:lnTo>
                <a:lnTo>
                  <a:pt x="60959" y="134274"/>
                </a:lnTo>
                <a:lnTo>
                  <a:pt x="0" y="134274"/>
                </a:lnTo>
                <a:lnTo>
                  <a:pt x="0" y="102249"/>
                </a:lnTo>
                <a:close/>
              </a:path>
              <a:path w="222250" h="183514">
                <a:moveTo>
                  <a:pt x="0" y="50599"/>
                </a:moveTo>
                <a:lnTo>
                  <a:pt x="221954" y="50599"/>
                </a:lnTo>
                <a:lnTo>
                  <a:pt x="221954" y="82624"/>
                </a:lnTo>
                <a:lnTo>
                  <a:pt x="0" y="82624"/>
                </a:lnTo>
                <a:lnTo>
                  <a:pt x="0" y="50599"/>
                </a:lnTo>
                <a:close/>
              </a:path>
              <a:path w="222250" h="183514">
                <a:moveTo>
                  <a:pt x="0" y="349"/>
                </a:moveTo>
                <a:lnTo>
                  <a:pt x="143429" y="349"/>
                </a:lnTo>
                <a:lnTo>
                  <a:pt x="143429" y="32374"/>
                </a:lnTo>
                <a:lnTo>
                  <a:pt x="0" y="32374"/>
                </a:lnTo>
                <a:lnTo>
                  <a:pt x="0" y="349"/>
                </a:lnTo>
                <a:close/>
              </a:path>
              <a:path w="222250" h="183514">
                <a:moveTo>
                  <a:pt x="80519" y="102249"/>
                </a:moveTo>
                <a:lnTo>
                  <a:pt x="141482" y="102249"/>
                </a:lnTo>
                <a:lnTo>
                  <a:pt x="141482" y="134274"/>
                </a:lnTo>
                <a:lnTo>
                  <a:pt x="80519" y="134274"/>
                </a:lnTo>
                <a:lnTo>
                  <a:pt x="80519" y="102249"/>
                </a:lnTo>
                <a:close/>
              </a:path>
              <a:path w="222250" h="183514">
                <a:moveTo>
                  <a:pt x="161042" y="102249"/>
                </a:moveTo>
                <a:lnTo>
                  <a:pt x="222002" y="102249"/>
                </a:lnTo>
                <a:lnTo>
                  <a:pt x="222002" y="134274"/>
                </a:lnTo>
                <a:lnTo>
                  <a:pt x="161042" y="134274"/>
                </a:lnTo>
                <a:lnTo>
                  <a:pt x="161042" y="102249"/>
                </a:lnTo>
                <a:close/>
              </a:path>
              <a:path w="222250" h="183514">
                <a:moveTo>
                  <a:pt x="161042" y="0"/>
                </a:moveTo>
                <a:lnTo>
                  <a:pt x="222002" y="0"/>
                </a:lnTo>
                <a:lnTo>
                  <a:pt x="222002" y="32049"/>
                </a:lnTo>
                <a:lnTo>
                  <a:pt x="161042" y="32049"/>
                </a:lnTo>
                <a:lnTo>
                  <a:pt x="161042" y="0"/>
                </a:lnTo>
                <a:close/>
              </a:path>
            </a:pathLst>
          </a:custGeom>
          <a:ln w="12699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690342" y="3506704"/>
            <a:ext cx="56769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1795" algn="l"/>
              </a:tabLst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Labo</a:t>
            </a:r>
            <a:r>
              <a:rPr dirty="0" sz="600" spc="-5">
                <a:solidFill>
                  <a:srgbClr val="283B46"/>
                </a:solidFill>
                <a:latin typeface="Roboto"/>
                <a:cs typeface="Roboto"/>
              </a:rPr>
              <a:t>r</a:t>
            </a:r>
            <a:r>
              <a:rPr dirty="0" sz="600">
                <a:solidFill>
                  <a:srgbClr val="283B46"/>
                </a:solidFill>
                <a:latin typeface="Roboto"/>
                <a:cs typeface="Roboto"/>
              </a:rPr>
              <a:t>	</a:t>
            </a: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CRM</a:t>
            </a:r>
            <a:endParaRPr sz="600">
              <a:latin typeface="Roboto"/>
              <a:cs typeface="Roboto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31697" y="3989125"/>
            <a:ext cx="658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5244">
              <a:lnSpc>
                <a:spcPct val="100000"/>
              </a:lnSpc>
              <a:spcBef>
                <a:spcPts val="100"/>
              </a:spcBef>
              <a:tabLst>
                <a:tab pos="418465" algn="l"/>
              </a:tabLst>
            </a:pP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Omni</a:t>
            </a:r>
            <a:r>
              <a:rPr dirty="0" sz="600" spc="-5">
                <a:solidFill>
                  <a:srgbClr val="283B46"/>
                </a:solidFill>
                <a:latin typeface="Roboto"/>
                <a:cs typeface="Roboto"/>
              </a:rPr>
              <a:t>-</a:t>
            </a:r>
            <a:r>
              <a:rPr dirty="0" sz="600">
                <a:solidFill>
                  <a:srgbClr val="283B46"/>
                </a:solidFill>
                <a:latin typeface="Roboto"/>
                <a:cs typeface="Roboto"/>
              </a:rPr>
              <a:t>	</a:t>
            </a: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Supply  </a:t>
            </a:r>
            <a:r>
              <a:rPr dirty="0" sz="600" spc="-5">
                <a:solidFill>
                  <a:srgbClr val="283B46"/>
                </a:solidFill>
                <a:latin typeface="Roboto"/>
                <a:cs typeface="Roboto"/>
              </a:rPr>
              <a:t>Inventory</a:t>
            </a:r>
            <a:r>
              <a:rPr dirty="0" sz="600" spc="90">
                <a:solidFill>
                  <a:srgbClr val="283B46"/>
                </a:solidFill>
                <a:latin typeface="Roboto"/>
                <a:cs typeface="Roboto"/>
              </a:rPr>
              <a:t> </a:t>
            </a:r>
            <a:r>
              <a:rPr dirty="0" sz="600" spc="-10">
                <a:solidFill>
                  <a:srgbClr val="283B46"/>
                </a:solidFill>
                <a:latin typeface="Roboto"/>
                <a:cs typeface="Roboto"/>
              </a:rPr>
              <a:t>Chain</a:t>
            </a:r>
            <a:endParaRPr sz="600">
              <a:latin typeface="Roboto"/>
              <a:cs typeface="Roboto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61856" y="3249258"/>
            <a:ext cx="256184" cy="2561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7853967" y="2169056"/>
            <a:ext cx="1049020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83565" algn="l"/>
              </a:tabLst>
            </a:pPr>
            <a:r>
              <a:rPr dirty="0" sz="800" spc="-10">
                <a:solidFill>
                  <a:srgbClr val="2F5767"/>
                </a:solidFill>
                <a:latin typeface="Roboto"/>
                <a:cs typeface="Roboto"/>
              </a:rPr>
              <a:t>Predictive	</a:t>
            </a:r>
            <a:r>
              <a:rPr dirty="0" sz="800" spc="-10">
                <a:solidFill>
                  <a:srgbClr val="005485"/>
                </a:solidFill>
                <a:latin typeface="Roboto"/>
                <a:cs typeface="Roboto"/>
              </a:rPr>
              <a:t>Real-Time</a:t>
            </a:r>
            <a:endParaRPr sz="800">
              <a:latin typeface="Roboto"/>
              <a:cs typeface="Roboto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8547875" y="2306216"/>
            <a:ext cx="245745" cy="147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005485"/>
                </a:solidFill>
                <a:latin typeface="Roboto"/>
                <a:cs typeface="Roboto"/>
              </a:rPr>
              <a:t>Apps</a:t>
            </a:r>
            <a:endParaRPr sz="8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79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78" y="0"/>
                </a:lnTo>
              </a:path>
            </a:pathLst>
          </a:custGeom>
          <a:ln w="9524">
            <a:solidFill>
              <a:srgbClr val="BFBFB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399" y="465403"/>
            <a:ext cx="6339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00" spc="-5" b="0">
                <a:solidFill>
                  <a:srgbClr val="FFFFFF"/>
                </a:solidFill>
                <a:latin typeface="Lato"/>
                <a:cs typeface="Lato"/>
              </a:rPr>
              <a:t>CLOUDERA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5" b="0">
                <a:solidFill>
                  <a:srgbClr val="FFFFFF"/>
                </a:solidFill>
                <a:latin typeface="Lato"/>
                <a:cs typeface="Lato"/>
              </a:rPr>
              <a:t>RECOGNIZED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20" b="0">
                <a:solidFill>
                  <a:srgbClr val="FFFFFF"/>
                </a:solidFill>
                <a:latin typeface="Lato"/>
                <a:cs typeface="Lato"/>
              </a:rPr>
              <a:t>IN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10" b="0">
                <a:solidFill>
                  <a:srgbClr val="FFFFFF"/>
                </a:solidFill>
                <a:latin typeface="Lato"/>
                <a:cs typeface="Lato"/>
              </a:rPr>
              <a:t>FORRESTER</a:t>
            </a:r>
            <a:r>
              <a:rPr dirty="0" sz="2200" spc="-155" b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dirty="0" sz="2200" spc="-60" b="0">
                <a:solidFill>
                  <a:srgbClr val="FFFFFF"/>
                </a:solidFill>
                <a:latin typeface="Lato"/>
                <a:cs typeface="Lato"/>
              </a:rPr>
              <a:t>WAVES</a:t>
            </a:r>
            <a:endParaRPr sz="2200">
              <a:latin typeface="Lato"/>
              <a:cs typeface="Lato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38924" y="1302372"/>
            <a:ext cx="2291080" cy="2800985"/>
            <a:chOff x="438924" y="1302372"/>
            <a:chExt cx="2291080" cy="2800985"/>
          </a:xfrm>
        </p:grpSpPr>
        <p:sp>
          <p:nvSpPr>
            <p:cNvPr id="5" name="object 5"/>
            <p:cNvSpPr/>
            <p:nvPr/>
          </p:nvSpPr>
          <p:spPr>
            <a:xfrm>
              <a:off x="467499" y="1330947"/>
              <a:ext cx="2233745" cy="27431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453211" y="1316659"/>
              <a:ext cx="2262505" cy="2772410"/>
            </a:xfrm>
            <a:custGeom>
              <a:avLst/>
              <a:gdLst/>
              <a:ahLst/>
              <a:cxnLst/>
              <a:rect l="l" t="t" r="r" b="b"/>
              <a:pathLst>
                <a:path w="2262505" h="2772410">
                  <a:moveTo>
                    <a:pt x="0" y="0"/>
                  </a:moveTo>
                  <a:lnTo>
                    <a:pt x="2262307" y="0"/>
                  </a:lnTo>
                  <a:lnTo>
                    <a:pt x="2262307" y="2771781"/>
                  </a:lnTo>
                  <a:lnTo>
                    <a:pt x="0" y="2771781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453211" y="1316659"/>
            <a:ext cx="2262505" cy="2772410"/>
          </a:xfrm>
          <a:custGeom>
            <a:avLst/>
            <a:gdLst/>
            <a:ahLst/>
            <a:cxnLst/>
            <a:rect l="l" t="t" r="r" b="b"/>
            <a:pathLst>
              <a:path w="2262505" h="2772410">
                <a:moveTo>
                  <a:pt x="0" y="0"/>
                </a:moveTo>
                <a:lnTo>
                  <a:pt x="2262307" y="0"/>
                </a:lnTo>
                <a:lnTo>
                  <a:pt x="2262307" y="2771781"/>
                </a:lnTo>
                <a:lnTo>
                  <a:pt x="0" y="2771781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EFEFEF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8" name="object 8"/>
          <p:cNvGrpSpPr/>
          <p:nvPr/>
        </p:nvGrpSpPr>
        <p:grpSpPr>
          <a:xfrm>
            <a:off x="3383655" y="1302372"/>
            <a:ext cx="2340610" cy="2800985"/>
            <a:chOff x="3383655" y="1302372"/>
            <a:chExt cx="2340610" cy="2800985"/>
          </a:xfrm>
        </p:grpSpPr>
        <p:sp>
          <p:nvSpPr>
            <p:cNvPr id="9" name="object 9"/>
            <p:cNvSpPr/>
            <p:nvPr/>
          </p:nvSpPr>
          <p:spPr>
            <a:xfrm>
              <a:off x="3412243" y="1330947"/>
              <a:ext cx="2283045" cy="2743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3397943" y="1316659"/>
              <a:ext cx="2312035" cy="2772410"/>
            </a:xfrm>
            <a:custGeom>
              <a:avLst/>
              <a:gdLst/>
              <a:ahLst/>
              <a:cxnLst/>
              <a:rect l="l" t="t" r="r" b="b"/>
              <a:pathLst>
                <a:path w="2312035" h="2772410">
                  <a:moveTo>
                    <a:pt x="0" y="0"/>
                  </a:moveTo>
                  <a:lnTo>
                    <a:pt x="2311620" y="0"/>
                  </a:lnTo>
                  <a:lnTo>
                    <a:pt x="2311620" y="2771781"/>
                  </a:lnTo>
                  <a:lnTo>
                    <a:pt x="0" y="2771781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/>
          <p:cNvGrpSpPr/>
          <p:nvPr/>
        </p:nvGrpSpPr>
        <p:grpSpPr>
          <a:xfrm>
            <a:off x="6377724" y="1302372"/>
            <a:ext cx="2424430" cy="2800350"/>
            <a:chOff x="6377724" y="1302372"/>
            <a:chExt cx="2424430" cy="2800350"/>
          </a:xfrm>
        </p:grpSpPr>
        <p:sp>
          <p:nvSpPr>
            <p:cNvPr id="12" name="object 12"/>
            <p:cNvSpPr/>
            <p:nvPr/>
          </p:nvSpPr>
          <p:spPr>
            <a:xfrm>
              <a:off x="6406287" y="1330947"/>
              <a:ext cx="2366982" cy="274319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6392012" y="1316659"/>
              <a:ext cx="2395855" cy="2771775"/>
            </a:xfrm>
            <a:custGeom>
              <a:avLst/>
              <a:gdLst/>
              <a:ahLst/>
              <a:cxnLst/>
              <a:rect l="l" t="t" r="r" b="b"/>
              <a:pathLst>
                <a:path w="2395854" h="2771775">
                  <a:moveTo>
                    <a:pt x="0" y="0"/>
                  </a:moveTo>
                  <a:lnTo>
                    <a:pt x="2395545" y="0"/>
                  </a:lnTo>
                  <a:lnTo>
                    <a:pt x="2395545" y="2771756"/>
                  </a:lnTo>
                  <a:lnTo>
                    <a:pt x="0" y="2771756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FEFE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/>
          <p:cNvSpPr txBox="1"/>
          <p:nvPr/>
        </p:nvSpPr>
        <p:spPr>
          <a:xfrm>
            <a:off x="670268" y="973923"/>
            <a:ext cx="46367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0710" algn="l"/>
              </a:tabLst>
            </a:pPr>
            <a:r>
              <a:rPr dirty="0" sz="1600" spc="-10">
                <a:solidFill>
                  <a:srgbClr val="FF8300"/>
                </a:solidFill>
                <a:latin typeface="Roboto"/>
                <a:cs typeface="Roboto"/>
              </a:rPr>
              <a:t>Streaming</a:t>
            </a:r>
            <a:r>
              <a:rPr dirty="0" sz="160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600" spc="-5">
                <a:solidFill>
                  <a:srgbClr val="FF8300"/>
                </a:solidFill>
                <a:latin typeface="Roboto"/>
                <a:cs typeface="Roboto"/>
              </a:rPr>
              <a:t>Analytics	Data</a:t>
            </a:r>
            <a:r>
              <a:rPr dirty="0" sz="1600" spc="-7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8300"/>
                </a:solidFill>
                <a:latin typeface="Roboto"/>
                <a:cs typeface="Roboto"/>
              </a:rPr>
              <a:t>Warehouse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06668" y="4847035"/>
            <a:ext cx="1664335" cy="116839"/>
          </a:xfrm>
          <a:prstGeom prst="rect">
            <a:avLst/>
          </a:prstGeom>
        </p:spPr>
        <p:txBody>
          <a:bodyPr wrap="square" lIns="0" tIns="889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dirty="0" sz="600">
                <a:solidFill>
                  <a:srgbClr val="A5A5A5"/>
                </a:solidFill>
                <a:latin typeface="Roboto"/>
                <a:cs typeface="Roboto"/>
              </a:rPr>
              <a:t>©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2020 </a:t>
            </a:r>
            <a:r>
              <a:rPr dirty="0" sz="600" spc="-10">
                <a:solidFill>
                  <a:srgbClr val="A5A5A5"/>
                </a:solidFill>
                <a:latin typeface="Roboto"/>
                <a:cs typeface="Roboto"/>
              </a:rPr>
              <a:t>Cloudera, </a:t>
            </a:r>
            <a:r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Inc. All rights reserved.</a:t>
            </a:r>
            <a:r>
              <a:rPr dirty="0" sz="600" spc="130">
                <a:solidFill>
                  <a:srgbClr val="A5A5A5"/>
                </a:solidFill>
                <a:latin typeface="Roboto"/>
                <a:cs typeface="Roboto"/>
              </a:rPr>
              <a:t> </a:t>
            </a:r>
            <a:fld id="{81D60167-4931-47E6-BA6A-407CBD079E47}" type="slidenum">
              <a:rPr dirty="0" sz="600" spc="-5">
                <a:solidFill>
                  <a:srgbClr val="A5A5A5"/>
                </a:solidFill>
                <a:latin typeface="Roboto"/>
                <a:cs typeface="Roboto"/>
              </a:rPr>
              <a:t>100</a:t>
            </a:fld>
            <a:endParaRPr sz="600">
              <a:latin typeface="Roboto"/>
              <a:cs typeface="Roboto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55791" y="973923"/>
            <a:ext cx="163448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">
                <a:solidFill>
                  <a:srgbClr val="FF8300"/>
                </a:solidFill>
                <a:latin typeface="Roboto"/>
                <a:cs typeface="Roboto"/>
              </a:rPr>
              <a:t>Machine</a:t>
            </a:r>
            <a:r>
              <a:rPr dirty="0" sz="1600" spc="-50">
                <a:solidFill>
                  <a:srgbClr val="FF8300"/>
                </a:solidFill>
                <a:latin typeface="Roboto"/>
                <a:cs typeface="Roboto"/>
              </a:rPr>
              <a:t> </a:t>
            </a:r>
            <a:r>
              <a:rPr dirty="0" sz="1600" spc="-10">
                <a:solidFill>
                  <a:srgbClr val="FF8300"/>
                </a:solidFill>
                <a:latin typeface="Roboto"/>
                <a:cs typeface="Roboto"/>
              </a:rPr>
              <a:t>Learning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0524" y="4200475"/>
            <a:ext cx="8056245" cy="3409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The Forrester </a:t>
            </a:r>
            <a:r>
              <a:rPr dirty="0" sz="600" spc="-10">
                <a:solidFill>
                  <a:srgbClr val="FFFFFF"/>
                </a:solidFill>
                <a:latin typeface="Arial"/>
                <a:cs typeface="Arial"/>
              </a:rPr>
              <a:t>Wave™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copyrighted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by Forrester Research, Inc. Forrester and Forrester </a:t>
            </a:r>
            <a:r>
              <a:rPr dirty="0" sz="600" spc="-10">
                <a:solidFill>
                  <a:srgbClr val="FFFFFF"/>
                </a:solidFill>
                <a:latin typeface="Arial"/>
                <a:cs typeface="Arial"/>
              </a:rPr>
              <a:t>Wave™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are trademarks of Forrester Research, Inc. The Forrester </a:t>
            </a:r>
            <a:r>
              <a:rPr dirty="0" sz="600" spc="-10">
                <a:solidFill>
                  <a:srgbClr val="FFFFFF"/>
                </a:solidFill>
                <a:latin typeface="Arial"/>
                <a:cs typeface="Arial"/>
              </a:rPr>
              <a:t>Wave™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graphical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representation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of Forrester’s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call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on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a market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and is plotted  using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detailed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spreadsheet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with exposed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scores,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weightings, and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comments.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Forrester does not endorse any vendor, product, or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service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depicted in the Forrester </a:t>
            </a:r>
            <a:r>
              <a:rPr dirty="0" sz="600" spc="-10">
                <a:solidFill>
                  <a:srgbClr val="FFFFFF"/>
                </a:solidFill>
                <a:latin typeface="Arial"/>
                <a:cs typeface="Arial"/>
              </a:rPr>
              <a:t>Wave™.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Information is based on best available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resources.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Opinions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reflect 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judgment at the time and are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subject </a:t>
            </a:r>
            <a:r>
              <a:rPr dirty="0" sz="600" spc="-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600">
                <a:solidFill>
                  <a:srgbClr val="FFFFFF"/>
                </a:solidFill>
                <a:latin typeface="Arial"/>
                <a:cs typeface="Arial"/>
              </a:rPr>
              <a:t>change.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[SkillUp Series]  Cloudera Data Platform Presales Deep Dive</dc:title>
  <dcterms:created xsi:type="dcterms:W3CDTF">2022-06-14T09:06:29Z</dcterms:created>
  <dcterms:modified xsi:type="dcterms:W3CDTF">2022-06-14T09:06:29Z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2022-06-14T00:00:00Z</vt:filetime>
  </property>
</Properties>
</file>